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image/unknown"/>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80" r:id="rId7"/>
    <p:sldId id="262" r:id="rId8"/>
    <p:sldId id="278" r:id="rId9"/>
    <p:sldId id="276" r:id="rId10"/>
    <p:sldId id="263" r:id="rId11"/>
    <p:sldId id="267" r:id="rId12"/>
    <p:sldId id="265" r:id="rId13"/>
    <p:sldId id="268" r:id="rId14"/>
    <p:sldId id="273" r:id="rId15"/>
    <p:sldId id="271" r:id="rId16"/>
    <p:sldId id="279" r:id="rId17"/>
    <p:sldId id="274" r:id="rId18"/>
    <p:sldId id="277" r:id="rId19"/>
    <p:sldId id="261" r:id="rId20"/>
    <p:sldId id="281" r:id="rId21"/>
    <p:sldId id="282" r:id="rId22"/>
    <p:sldId id="283" r:id="rId23"/>
    <p:sldId id="285" r:id="rId24"/>
    <p:sldId id="284" r:id="rId25"/>
    <p:sldId id="286" r:id="rId26"/>
    <p:sldId id="287" r:id="rId27"/>
    <p:sldId id="292" r:id="rId28"/>
    <p:sldId id="288" r:id="rId29"/>
    <p:sldId id="293" r:id="rId30"/>
    <p:sldId id="290" r:id="rId31"/>
    <p:sldId id="289" r:id="rId32"/>
    <p:sldId id="291" r:id="rId3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1" autoAdjust="0"/>
    <p:restoredTop sz="94643" autoAdjust="0"/>
  </p:normalViewPr>
  <p:slideViewPr>
    <p:cSldViewPr>
      <p:cViewPr varScale="1">
        <p:scale>
          <a:sx n="77" d="100"/>
          <a:sy n="77" d="100"/>
        </p:scale>
        <p:origin x="15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2088" y="5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C2B49-8E46-4722-9F0D-73E16B28D6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82D1DB0-7D4D-4032-94BD-809203350782}">
      <dgm:prSet phldrT="[Text]"/>
      <dgm:spPr/>
      <dgm:t>
        <a:bodyPr/>
        <a:lstStyle/>
        <a:p>
          <a:r>
            <a:rPr lang="en-US" dirty="0"/>
            <a:t>10 Carroll County Convenience Centers (Trash &amp; recycling)</a:t>
          </a:r>
        </a:p>
      </dgm:t>
    </dgm:pt>
    <dgm:pt modelId="{D53A6874-6C53-4C8F-9803-1525C2374105}" type="parTrans" cxnId="{8CA8784B-E507-47F1-8622-480D6E98F6E2}">
      <dgm:prSet/>
      <dgm:spPr/>
      <dgm:t>
        <a:bodyPr/>
        <a:lstStyle/>
        <a:p>
          <a:endParaRPr lang="en-US"/>
        </a:p>
      </dgm:t>
    </dgm:pt>
    <dgm:pt modelId="{AC6DE9E6-3660-4DC8-864C-1E9B2EE3641E}" type="sibTrans" cxnId="{8CA8784B-E507-47F1-8622-480D6E98F6E2}">
      <dgm:prSet/>
      <dgm:spPr/>
      <dgm:t>
        <a:bodyPr/>
        <a:lstStyle/>
        <a:p>
          <a:endParaRPr lang="en-US"/>
        </a:p>
      </dgm:t>
    </dgm:pt>
    <dgm:pt modelId="{A49837A2-5E7D-4D15-9026-72CE3B39C34F}">
      <dgm:prSet phldrT="[Text]"/>
      <dgm:spPr/>
      <dgm:t>
        <a:bodyPr/>
        <a:lstStyle/>
        <a:p>
          <a:r>
            <a:rPr lang="en-US" dirty="0"/>
            <a:t>Carroll County Transfer Station &amp; Post Closure for the Landfill </a:t>
          </a:r>
        </a:p>
      </dgm:t>
    </dgm:pt>
    <dgm:pt modelId="{0CFA71D2-6641-4E8F-87EA-AF6F49B9AFF0}" type="parTrans" cxnId="{C2732CF4-92AA-4960-B599-EA17A185FEC7}">
      <dgm:prSet/>
      <dgm:spPr/>
      <dgm:t>
        <a:bodyPr/>
        <a:lstStyle/>
        <a:p>
          <a:endParaRPr lang="en-US"/>
        </a:p>
      </dgm:t>
    </dgm:pt>
    <dgm:pt modelId="{0D78BF7B-69E6-4096-8CBB-462AE7D44B21}" type="sibTrans" cxnId="{C2732CF4-92AA-4960-B599-EA17A185FEC7}">
      <dgm:prSet/>
      <dgm:spPr/>
      <dgm:t>
        <a:bodyPr/>
        <a:lstStyle/>
        <a:p>
          <a:endParaRPr lang="en-US"/>
        </a:p>
      </dgm:t>
    </dgm:pt>
    <dgm:pt modelId="{409819BD-B623-4DEE-B500-3AB6F5E2B075}">
      <dgm:prSet phldrT="[Text]"/>
      <dgm:spPr/>
      <dgm:t>
        <a:bodyPr/>
        <a:lstStyle/>
        <a:p>
          <a:endParaRPr lang="en-US" dirty="0"/>
        </a:p>
      </dgm:t>
    </dgm:pt>
    <dgm:pt modelId="{AF4A7C50-0BF8-4E34-A9BA-4C6741A469E3}" type="parTrans" cxnId="{E9A33A80-1F70-406A-9DFD-FF4F2B20E524}">
      <dgm:prSet/>
      <dgm:spPr/>
    </dgm:pt>
    <dgm:pt modelId="{0256DF06-8CC3-4DBE-A0C8-BFCA633FA27B}" type="sibTrans" cxnId="{E9A33A80-1F70-406A-9DFD-FF4F2B20E524}">
      <dgm:prSet/>
      <dgm:spPr/>
    </dgm:pt>
    <dgm:pt modelId="{21A6A517-F8AD-45A6-A00D-699D7BEC7F79}" type="pres">
      <dgm:prSet presAssocID="{DECC2B49-8E46-4722-9F0D-73E16B28D651}" presName="linear" presStyleCnt="0">
        <dgm:presLayoutVars>
          <dgm:animLvl val="lvl"/>
          <dgm:resizeHandles val="exact"/>
        </dgm:presLayoutVars>
      </dgm:prSet>
      <dgm:spPr/>
    </dgm:pt>
    <dgm:pt modelId="{232D29A2-77A1-4B80-9A72-2AB98F645FD9}" type="pres">
      <dgm:prSet presAssocID="{182D1DB0-7D4D-4032-94BD-809203350782}" presName="parentText" presStyleLbl="node1" presStyleIdx="0" presStyleCnt="2">
        <dgm:presLayoutVars>
          <dgm:chMax val="0"/>
          <dgm:bulletEnabled val="1"/>
        </dgm:presLayoutVars>
      </dgm:prSet>
      <dgm:spPr/>
    </dgm:pt>
    <dgm:pt modelId="{13668452-D803-4286-8909-8AC5849301F1}" type="pres">
      <dgm:prSet presAssocID="{182D1DB0-7D4D-4032-94BD-809203350782}" presName="childText" presStyleLbl="revTx" presStyleIdx="0" presStyleCnt="1">
        <dgm:presLayoutVars>
          <dgm:bulletEnabled val="1"/>
        </dgm:presLayoutVars>
      </dgm:prSet>
      <dgm:spPr/>
    </dgm:pt>
    <dgm:pt modelId="{D5607B98-DEC2-48FF-AFB6-A4671A2B974F}" type="pres">
      <dgm:prSet presAssocID="{A49837A2-5E7D-4D15-9026-72CE3B39C34F}" presName="parentText" presStyleLbl="node1" presStyleIdx="1" presStyleCnt="2">
        <dgm:presLayoutVars>
          <dgm:chMax val="0"/>
          <dgm:bulletEnabled val="1"/>
        </dgm:presLayoutVars>
      </dgm:prSet>
      <dgm:spPr/>
    </dgm:pt>
  </dgm:ptLst>
  <dgm:cxnLst>
    <dgm:cxn modelId="{9864FC35-D605-4CA8-8E9E-0F1CCFD16110}" type="presOf" srcId="{409819BD-B623-4DEE-B500-3AB6F5E2B075}" destId="{13668452-D803-4286-8909-8AC5849301F1}" srcOrd="0" destOrd="0" presId="urn:microsoft.com/office/officeart/2005/8/layout/vList2"/>
    <dgm:cxn modelId="{8CA8784B-E507-47F1-8622-480D6E98F6E2}" srcId="{DECC2B49-8E46-4722-9F0D-73E16B28D651}" destId="{182D1DB0-7D4D-4032-94BD-809203350782}" srcOrd="0" destOrd="0" parTransId="{D53A6874-6C53-4C8F-9803-1525C2374105}" sibTransId="{AC6DE9E6-3660-4DC8-864C-1E9B2EE3641E}"/>
    <dgm:cxn modelId="{E9A33A80-1F70-406A-9DFD-FF4F2B20E524}" srcId="{182D1DB0-7D4D-4032-94BD-809203350782}" destId="{409819BD-B623-4DEE-B500-3AB6F5E2B075}" srcOrd="0" destOrd="0" parTransId="{AF4A7C50-0BF8-4E34-A9BA-4C6741A469E3}" sibTransId="{0256DF06-8CC3-4DBE-A0C8-BFCA633FA27B}"/>
    <dgm:cxn modelId="{7B8345C0-98FF-473D-BDE0-D4866F37F10D}" type="presOf" srcId="{DECC2B49-8E46-4722-9F0D-73E16B28D651}" destId="{21A6A517-F8AD-45A6-A00D-699D7BEC7F79}" srcOrd="0" destOrd="0" presId="urn:microsoft.com/office/officeart/2005/8/layout/vList2"/>
    <dgm:cxn modelId="{21A8DFDD-C74E-4F08-AF80-78BDDE99526E}" type="presOf" srcId="{182D1DB0-7D4D-4032-94BD-809203350782}" destId="{232D29A2-77A1-4B80-9A72-2AB98F645FD9}" srcOrd="0" destOrd="0" presId="urn:microsoft.com/office/officeart/2005/8/layout/vList2"/>
    <dgm:cxn modelId="{C2732CF4-92AA-4960-B599-EA17A185FEC7}" srcId="{DECC2B49-8E46-4722-9F0D-73E16B28D651}" destId="{A49837A2-5E7D-4D15-9026-72CE3B39C34F}" srcOrd="1" destOrd="0" parTransId="{0CFA71D2-6641-4E8F-87EA-AF6F49B9AFF0}" sibTransId="{0D78BF7B-69E6-4096-8CBB-462AE7D44B21}"/>
    <dgm:cxn modelId="{FA549BFA-E4BF-4DA0-8C44-C3FDBC670908}" type="presOf" srcId="{A49837A2-5E7D-4D15-9026-72CE3B39C34F}" destId="{D5607B98-DEC2-48FF-AFB6-A4671A2B974F}" srcOrd="0" destOrd="0" presId="urn:microsoft.com/office/officeart/2005/8/layout/vList2"/>
    <dgm:cxn modelId="{32F8F60A-D67D-4C9E-83E5-37921C0FFA24}" type="presParOf" srcId="{21A6A517-F8AD-45A6-A00D-699D7BEC7F79}" destId="{232D29A2-77A1-4B80-9A72-2AB98F645FD9}" srcOrd="0" destOrd="0" presId="urn:microsoft.com/office/officeart/2005/8/layout/vList2"/>
    <dgm:cxn modelId="{1149247B-7114-41C8-B7C3-2952740C4B2F}" type="presParOf" srcId="{21A6A517-F8AD-45A6-A00D-699D7BEC7F79}" destId="{13668452-D803-4286-8909-8AC5849301F1}" srcOrd="1" destOrd="0" presId="urn:microsoft.com/office/officeart/2005/8/layout/vList2"/>
    <dgm:cxn modelId="{CED02E3A-3BAC-486A-BCC8-E8F4FCBCF127}" type="presParOf" srcId="{21A6A517-F8AD-45A6-A00D-699D7BEC7F79}" destId="{D5607B98-DEC2-48FF-AFB6-A4671A2B974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D29A2-77A1-4B80-9A72-2AB98F645FD9}">
      <dsp:nvSpPr>
        <dsp:cNvPr id="0" name=""/>
        <dsp:cNvSpPr/>
      </dsp:nvSpPr>
      <dsp:spPr>
        <a:xfrm>
          <a:off x="0" y="4161"/>
          <a:ext cx="8229600" cy="18696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10 Carroll County Convenience Centers (Trash &amp; recycling)</a:t>
          </a:r>
        </a:p>
      </dsp:txBody>
      <dsp:txXfrm>
        <a:off x="91269" y="95430"/>
        <a:ext cx="8047062" cy="1687122"/>
      </dsp:txXfrm>
    </dsp:sp>
    <dsp:sp modelId="{13668452-D803-4286-8909-8AC5849301F1}">
      <dsp:nvSpPr>
        <dsp:cNvPr id="0" name=""/>
        <dsp:cNvSpPr/>
      </dsp:nvSpPr>
      <dsp:spPr>
        <a:xfrm>
          <a:off x="0" y="1873821"/>
          <a:ext cx="82296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59690" rIns="334264" bIns="59690" numCol="1" spcCol="1270" anchor="t" anchorCtr="0">
          <a:noAutofit/>
        </a:bodyPr>
        <a:lstStyle/>
        <a:p>
          <a:pPr marL="285750" lvl="1" indent="-285750" algn="l" defTabSz="1644650">
            <a:lnSpc>
              <a:spcPct val="90000"/>
            </a:lnSpc>
            <a:spcBef>
              <a:spcPct val="0"/>
            </a:spcBef>
            <a:spcAft>
              <a:spcPct val="20000"/>
            </a:spcAft>
            <a:buChar char="•"/>
          </a:pPr>
          <a:endParaRPr lang="en-US" sz="3700" kern="1200" dirty="0"/>
        </a:p>
      </dsp:txBody>
      <dsp:txXfrm>
        <a:off x="0" y="1873821"/>
        <a:ext cx="8229600" cy="778320"/>
      </dsp:txXfrm>
    </dsp:sp>
    <dsp:sp modelId="{D5607B98-DEC2-48FF-AFB6-A4671A2B974F}">
      <dsp:nvSpPr>
        <dsp:cNvPr id="0" name=""/>
        <dsp:cNvSpPr/>
      </dsp:nvSpPr>
      <dsp:spPr>
        <a:xfrm>
          <a:off x="0" y="2652141"/>
          <a:ext cx="8229600" cy="18696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Carroll County Transfer Station &amp; Post Closure for the Landfill </a:t>
          </a:r>
        </a:p>
      </dsp:txBody>
      <dsp:txXfrm>
        <a:off x="91269" y="2743410"/>
        <a:ext cx="8047062" cy="16871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87C887FB-F928-4459-89D3-77F370AF1A33}" type="datetimeFigureOut">
              <a:rPr lang="en-US" smtClean="0"/>
              <a:pPr/>
              <a:t>9/27/2022</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99A4F26E-8AD4-49E9-A546-9287663FB9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Newest department for the County. It was established</a:t>
            </a:r>
            <a:r>
              <a:rPr lang="en-US" baseline="0" dirty="0"/>
              <a:t> in the budget beginning July 1, 2021.</a:t>
            </a:r>
          </a:p>
          <a:p>
            <a:r>
              <a:rPr lang="en-US" baseline="0" dirty="0"/>
              <a:t>I am the county’s first Solid Waste manager. I previously</a:t>
            </a:r>
            <a:r>
              <a:rPr lang="en-US" dirty="0"/>
              <a:t> partnered with the County on many major environmental events like Household Hazardous waste, beautification projects and tire recycling collections in my previous roll Executive Director for Keep Carroll Beautiful. That gave me experience working with Charles Pope  &amp; partnering with the county. </a:t>
            </a:r>
          </a:p>
          <a:p>
            <a:r>
              <a:rPr lang="en-US" dirty="0"/>
              <a:t>I was born in Canada where the  3 R’s are: Reduce, Reuse  and  Recycle.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9A4F26E-8AD4-49E9-A546-9287663FB98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A4F26E-8AD4-49E9-A546-9287663FB98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Strategically located</a:t>
            </a:r>
            <a:r>
              <a:rPr lang="en-US" baseline="0" dirty="0"/>
              <a:t> throughout the county. </a:t>
            </a:r>
            <a:endParaRPr lang="en-US" dirty="0"/>
          </a:p>
        </p:txBody>
      </p:sp>
      <p:sp>
        <p:nvSpPr>
          <p:cNvPr id="4" name="Slide Number Placeholder 3"/>
          <p:cNvSpPr>
            <a:spLocks noGrp="1"/>
          </p:cNvSpPr>
          <p:nvPr>
            <p:ph type="sldNum" sz="quarter" idx="10"/>
          </p:nvPr>
        </p:nvSpPr>
        <p:spPr/>
        <p:txBody>
          <a:bodyPr/>
          <a:lstStyle/>
          <a:p>
            <a:fld id="{99A4F26E-8AD4-49E9-A546-9287663FB98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Glass Recycling:</a:t>
            </a:r>
            <a:br>
              <a:rPr lang="en-US" dirty="0"/>
            </a:br>
            <a:br>
              <a:rPr lang="en-US" dirty="0"/>
            </a:br>
            <a:r>
              <a:rPr lang="en-US" dirty="0"/>
              <a:t>FYI - the first containers of glass have been picked up from Newnan &amp; Dyer Rd. ​ Citizens have recycled just over 10 tons of glass from these two locations in 3 months resulting in a cost avoidance of $463. 05. </a:t>
            </a:r>
          </a:p>
          <a:p>
            <a:endParaRPr lang="en-US" dirty="0"/>
          </a:p>
          <a:p>
            <a:endParaRPr lang="en-US" dirty="0"/>
          </a:p>
        </p:txBody>
      </p:sp>
      <p:sp>
        <p:nvSpPr>
          <p:cNvPr id="4" name="Slide Number Placeholder 3"/>
          <p:cNvSpPr>
            <a:spLocks noGrp="1"/>
          </p:cNvSpPr>
          <p:nvPr>
            <p:ph type="sldNum" sz="quarter" idx="10"/>
          </p:nvPr>
        </p:nvSpPr>
        <p:spPr/>
        <p:txBody>
          <a:bodyPr/>
          <a:lstStyle/>
          <a:p>
            <a:fld id="{99A4F26E-8AD4-49E9-A546-9287663FB981}" type="slidenum">
              <a:rPr lang="en-US" smtClean="0"/>
              <a:pPr/>
              <a:t>4</a:t>
            </a:fld>
            <a:endParaRPr lang="en-US"/>
          </a:p>
        </p:txBody>
      </p:sp>
      <p:pic>
        <p:nvPicPr>
          <p:cNvPr id="5" name="Picture 4" descr="IMG_0304.JPG"/>
          <p:cNvPicPr>
            <a:picLocks noChangeAspect="1"/>
          </p:cNvPicPr>
          <p:nvPr/>
        </p:nvPicPr>
        <p:blipFill>
          <a:blip r:embed="rId3"/>
          <a:stretch>
            <a:fillRect/>
          </a:stretch>
        </p:blipFill>
        <p:spPr>
          <a:xfrm>
            <a:off x="1652694" y="584201"/>
            <a:ext cx="5991013" cy="2541270"/>
          </a:xfrm>
          <a:prstGeom prst="rect">
            <a:avLst/>
          </a:prstGeom>
        </p:spPr>
      </p:pic>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Dyer Road</a:t>
            </a:r>
          </a:p>
          <a:p>
            <a:endParaRPr lang="en-US" dirty="0"/>
          </a:p>
          <a:p>
            <a:r>
              <a:rPr lang="en-US" dirty="0"/>
              <a:t>6 Compactors</a:t>
            </a:r>
          </a:p>
          <a:p>
            <a:endParaRPr lang="en-US" dirty="0"/>
          </a:p>
          <a:p>
            <a:r>
              <a:rPr lang="en-US" dirty="0"/>
              <a:t>Signs- uniformity</a:t>
            </a:r>
          </a:p>
          <a:p>
            <a:r>
              <a:rPr lang="en-US" dirty="0"/>
              <a:t>Recycling  - bonus – cost savings </a:t>
            </a:r>
          </a:p>
          <a:p>
            <a:endParaRPr lang="en-US" dirty="0"/>
          </a:p>
        </p:txBody>
      </p:sp>
      <p:sp>
        <p:nvSpPr>
          <p:cNvPr id="4" name="Slide Number Placeholder 3"/>
          <p:cNvSpPr>
            <a:spLocks noGrp="1"/>
          </p:cNvSpPr>
          <p:nvPr>
            <p:ph type="sldNum" sz="quarter" idx="10"/>
          </p:nvPr>
        </p:nvSpPr>
        <p:spPr/>
        <p:txBody>
          <a:bodyPr/>
          <a:lstStyle/>
          <a:p>
            <a:fld id="{99A4F26E-8AD4-49E9-A546-9287663FB981}" type="slidenum">
              <a:rPr lang="en-US" smtClean="0"/>
              <a:pPr/>
              <a:t>5</a:t>
            </a:fld>
            <a:endParaRPr lang="en-US"/>
          </a:p>
        </p:txBody>
      </p:sp>
      <p:pic>
        <p:nvPicPr>
          <p:cNvPr id="6" name="Picture 5" descr="IMG_0284.JPG"/>
          <p:cNvPicPr>
            <a:picLocks noChangeAspect="1"/>
          </p:cNvPicPr>
          <p:nvPr/>
        </p:nvPicPr>
        <p:blipFill>
          <a:blip r:embed="rId3"/>
          <a:stretch>
            <a:fillRect/>
          </a:stretch>
        </p:blipFill>
        <p:spPr>
          <a:xfrm>
            <a:off x="1136227" y="525780"/>
            <a:ext cx="6610773" cy="2628900"/>
          </a:xfrm>
          <a:prstGeom prst="rect">
            <a:avLst/>
          </a:prstGeom>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4F26E-8AD4-49E9-A546-9287663FB981}" type="slidenum">
              <a:rPr lang="en-US" smtClean="0"/>
              <a:pPr/>
              <a:t>6</a:t>
            </a:fld>
            <a:endParaRPr lang="en-US"/>
          </a:p>
        </p:txBody>
      </p:sp>
      <p:pic>
        <p:nvPicPr>
          <p:cNvPr id="6" name="Picture 5" descr="A picture containing ground, outdoor&#10;&#10;Description automatically generated">
            <a:extLst>
              <a:ext uri="{FF2B5EF4-FFF2-40B4-BE49-F238E27FC236}">
                <a16:creationId xmlns:a16="http://schemas.microsoft.com/office/drawing/2014/main" id="{F6A719E5-88CD-41BB-876A-A50BEB920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 y="525781"/>
            <a:ext cx="9296400" cy="2628900"/>
          </a:xfrm>
          <a:prstGeom prst="rect">
            <a:avLst/>
          </a:prstGeom>
        </p:spPr>
      </p:pic>
    </p:spTree>
    <p:extLst>
      <p:ext uri="{BB962C8B-B14F-4D97-AF65-F5344CB8AC3E}">
        <p14:creationId xmlns:p14="http://schemas.microsoft.com/office/powerpoint/2010/main" val="2425045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A4F26E-8AD4-49E9-A546-9287663FB98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7F551C-A467-41B9-BC15-02E7854089CD}"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F551C-A467-41B9-BC15-02E7854089CD}"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F551C-A467-41B9-BC15-02E7854089CD}"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F551C-A467-41B9-BC15-02E7854089CD}"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F551C-A467-41B9-BC15-02E7854089CD}"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F551C-A467-41B9-BC15-02E7854089CD}"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F551C-A467-41B9-BC15-02E7854089CD}" type="datetimeFigureOut">
              <a:rPr lang="en-US" smtClean="0"/>
              <a:pPr/>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F551C-A467-41B9-BC15-02E7854089CD}"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F551C-A467-41B9-BC15-02E7854089CD}" type="datetimeFigureOut">
              <a:rPr lang="en-US" smtClean="0"/>
              <a:pPr/>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F551C-A467-41B9-BC15-02E7854089CD}"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F551C-A467-41B9-BC15-02E7854089CD}"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886AE-BF72-40AC-8B4A-D482704F7C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F551C-A467-41B9-BC15-02E7854089CD}" type="datetimeFigureOut">
              <a:rPr lang="en-US" smtClean="0"/>
              <a:pPr/>
              <a:t>9/27/2022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886AE-BF72-40AC-8B4A-D482704F7C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d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jdost@carrollcountyga.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Carroll County Solid Waste</a:t>
            </a:r>
            <a:br>
              <a:rPr lang="en-US" dirty="0"/>
            </a:br>
            <a:r>
              <a:rPr lang="en-US" dirty="0"/>
              <a:t>Jacqueline Dost, Director</a:t>
            </a:r>
          </a:p>
        </p:txBody>
      </p:sp>
      <p:graphicFrame>
        <p:nvGraphicFramePr>
          <p:cNvPr id="5" name="Content Placeholder 4">
            <a:extLst>
              <a:ext uri="{FF2B5EF4-FFF2-40B4-BE49-F238E27FC236}">
                <a16:creationId xmlns:a16="http://schemas.microsoft.com/office/drawing/2014/main" id="{92050750-B6BC-FEF7-B59F-9B5AEFA94350}"/>
              </a:ext>
            </a:extLst>
          </p:cNvPr>
          <p:cNvGraphicFramePr>
            <a:graphicFrameLocks noGrp="1" noChangeAspect="1"/>
          </p:cNvGraphicFramePr>
          <p:nvPr>
            <p:ph idx="1"/>
            <p:extLst>
              <p:ext uri="{D42A27DB-BD31-4B8C-83A1-F6EECF244321}">
                <p14:modId xmlns:p14="http://schemas.microsoft.com/office/powerpoint/2010/main" val="2414204617"/>
              </p:ext>
            </p:extLst>
          </p:nvPr>
        </p:nvGraphicFramePr>
        <p:xfrm>
          <a:off x="1293813" y="1600200"/>
          <a:ext cx="6554787" cy="4525963"/>
        </p:xfrm>
        <a:graphic>
          <a:graphicData uri="http://schemas.openxmlformats.org/presentationml/2006/ole">
            <mc:AlternateContent xmlns:mc="http://schemas.openxmlformats.org/markup-compatibility/2006">
              <mc:Choice xmlns:v="urn:schemas-microsoft-com:vml" Requires="v">
                <p:oleObj name="Acrobat Document" r:id="rId3" imgW="10772763" imgH="7438768" progId="Acrobat.Document.DC">
                  <p:embed/>
                </p:oleObj>
              </mc:Choice>
              <mc:Fallback>
                <p:oleObj name="Acrobat Document" r:id="rId3" imgW="10772763" imgH="7438768" progId="Acrobat.Document.DC">
                  <p:embed/>
                  <p:pic>
                    <p:nvPicPr>
                      <p:cNvPr id="0" name=""/>
                      <p:cNvPicPr/>
                      <p:nvPr/>
                    </p:nvPicPr>
                    <p:blipFill>
                      <a:blip r:embed="rId4"/>
                      <a:stretch>
                        <a:fillRect/>
                      </a:stretch>
                    </p:blipFill>
                    <p:spPr>
                      <a:xfrm>
                        <a:off x="1293813" y="1600200"/>
                        <a:ext cx="6554787" cy="4525963"/>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Compactors </a:t>
            </a:r>
          </a:p>
        </p:txBody>
      </p:sp>
      <p:pic>
        <p:nvPicPr>
          <p:cNvPr id="4" name="Content Placeholder 3" descr="IMG_0932.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House </a:t>
            </a:r>
          </a:p>
        </p:txBody>
      </p:sp>
      <p:pic>
        <p:nvPicPr>
          <p:cNvPr id="4" name="Content Placeholder 3" descr="IMG_0980.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Transfer Station Clerks, one FT &amp; one PT who is also Environmental Educator</a:t>
            </a:r>
          </a:p>
        </p:txBody>
      </p:sp>
      <p:pic>
        <p:nvPicPr>
          <p:cNvPr id="6" name="Content Placeholder 5" descr="IMG_0972.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Truck Driver / HE Operators </a:t>
            </a:r>
          </a:p>
        </p:txBody>
      </p:sp>
      <p:pic>
        <p:nvPicPr>
          <p:cNvPr id="4" name="Content Placeholder 3" descr="IMG_0979.JPG"/>
          <p:cNvPicPr>
            <a:picLocks noGrp="1" noChangeAspect="1"/>
          </p:cNvPicPr>
          <p:nvPr>
            <p:ph idx="1"/>
          </p:nvPr>
        </p:nvPicPr>
        <p:blipFill>
          <a:blip r:embed="rId3" cstate="print"/>
          <a:stretch>
            <a:fillRect/>
          </a:stretch>
        </p:blipFill>
        <p:spPr>
          <a:xfrm rot="5400000">
            <a:off x="1883436" y="2078964"/>
            <a:ext cx="5049308" cy="3786981"/>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 Buzzards </a:t>
            </a:r>
          </a:p>
        </p:txBody>
      </p:sp>
      <p:pic>
        <p:nvPicPr>
          <p:cNvPr id="4" name="Content Placeholder 3" descr="IMG_0974.JPG"/>
          <p:cNvPicPr>
            <a:picLocks noGrp="1" noChangeAspect="1"/>
          </p:cNvPicPr>
          <p:nvPr>
            <p:ph idx="1"/>
          </p:nvPr>
        </p:nvPicPr>
        <p:blipFill>
          <a:blip r:embed="rId3" cstate="print"/>
          <a:stretch>
            <a:fillRect/>
          </a:stretch>
        </p:blipFill>
        <p:spPr>
          <a:xfrm>
            <a:off x="1554691" y="1676400"/>
            <a:ext cx="6034617" cy="44497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Tons of Trash is this?? </a:t>
            </a:r>
          </a:p>
        </p:txBody>
      </p:sp>
      <p:pic>
        <p:nvPicPr>
          <p:cNvPr id="4" name="Content Placeholder 3" descr="IMG_0978.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Around …</a:t>
            </a:r>
          </a:p>
        </p:txBody>
      </p:sp>
      <p:pic>
        <p:nvPicPr>
          <p:cNvPr id="4" name="Content Placeholder 3" descr="Connor.jpeg"/>
          <p:cNvPicPr>
            <a:picLocks noGrp="1" noChangeAspect="1"/>
          </p:cNvPicPr>
          <p:nvPr>
            <p:ph idx="1"/>
          </p:nvPr>
        </p:nvPicPr>
        <p:blipFill>
          <a:blip r:embed="rId3" cstate="print"/>
          <a:stretch>
            <a:fillRect/>
          </a:stretch>
        </p:blipFill>
        <p:spPr>
          <a:xfrm>
            <a:off x="3148178" y="1600200"/>
            <a:ext cx="3068381" cy="48768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the end of a good day!! (Probably not a Monday!!) </a:t>
            </a:r>
          </a:p>
        </p:txBody>
      </p:sp>
      <p:pic>
        <p:nvPicPr>
          <p:cNvPr id="4" name="Content Placeholder 3" descr="IMG_1016.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#Daily Goals</a:t>
            </a:r>
          </a:p>
        </p:txBody>
      </p:sp>
      <p:pic>
        <p:nvPicPr>
          <p:cNvPr id="4" name="Content Placeholder 3" descr="Clean Dungeong.jpeg"/>
          <p:cNvPicPr>
            <a:picLocks noGrp="1" noChangeAspect="1"/>
          </p:cNvPicPr>
          <p:nvPr>
            <p:ph idx="1"/>
          </p:nvPr>
        </p:nvPicPr>
        <p:blipFill>
          <a:blip r:embed="rId3"/>
          <a:stretch>
            <a:fillRect/>
          </a:stretch>
        </p:blipFill>
        <p:spPr>
          <a:xfrm rot="5400000">
            <a:off x="1781836" y="2262055"/>
            <a:ext cx="5252509" cy="3939382"/>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Tired of Tires April 16 – 23, 2022 </a:t>
            </a:r>
          </a:p>
        </p:txBody>
      </p:sp>
      <p:pic>
        <p:nvPicPr>
          <p:cNvPr id="4" name="Content Placeholder 3" descr="IMG_0825.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areas of responsibility: </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5191B-410A-FF1A-97AB-76F4B4EAE6D9}"/>
              </a:ext>
            </a:extLst>
          </p:cNvPr>
          <p:cNvSpPr>
            <a:spLocks noGrp="1"/>
          </p:cNvSpPr>
          <p:nvPr>
            <p:ph type="title"/>
          </p:nvPr>
        </p:nvSpPr>
        <p:spPr/>
        <p:txBody>
          <a:bodyPr/>
          <a:lstStyle/>
          <a:p>
            <a:r>
              <a:rPr lang="en-US" dirty="0"/>
              <a:t>End of this good day …</a:t>
            </a:r>
          </a:p>
        </p:txBody>
      </p:sp>
      <p:pic>
        <p:nvPicPr>
          <p:cNvPr id="5" name="Content Placeholder 4" descr="A picture containing tree, outdoor, sky, shore">
            <a:extLst>
              <a:ext uri="{FF2B5EF4-FFF2-40B4-BE49-F238E27FC236}">
                <a16:creationId xmlns:a16="http://schemas.microsoft.com/office/drawing/2014/main" id="{86B30E0C-34AD-8F3A-A3D3-F49EE023B5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02981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04A2-C3DF-6CF9-79F9-C0350ABCEF3B}"/>
              </a:ext>
            </a:extLst>
          </p:cNvPr>
          <p:cNvSpPr>
            <a:spLocks noGrp="1"/>
          </p:cNvSpPr>
          <p:nvPr>
            <p:ph type="title"/>
          </p:nvPr>
        </p:nvSpPr>
        <p:spPr/>
        <p:txBody>
          <a:bodyPr/>
          <a:lstStyle/>
          <a:p>
            <a:r>
              <a:rPr lang="en-US" dirty="0"/>
              <a:t>Same day, different view </a:t>
            </a:r>
          </a:p>
        </p:txBody>
      </p:sp>
      <p:pic>
        <p:nvPicPr>
          <p:cNvPr id="5" name="Content Placeholder 4" descr="A pile of tires&#10;&#10;Description automatically generated with low confidence">
            <a:extLst>
              <a:ext uri="{FF2B5EF4-FFF2-40B4-BE49-F238E27FC236}">
                <a16:creationId xmlns:a16="http://schemas.microsoft.com/office/drawing/2014/main" id="{01B62C61-2958-C7E7-A47F-746D1766CD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22467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59EF-6910-2B48-5773-2034CDE117F9}"/>
              </a:ext>
            </a:extLst>
          </p:cNvPr>
          <p:cNvSpPr>
            <a:spLocks noGrp="1"/>
          </p:cNvSpPr>
          <p:nvPr>
            <p:ph type="title"/>
          </p:nvPr>
        </p:nvSpPr>
        <p:spPr/>
        <p:txBody>
          <a:bodyPr/>
          <a:lstStyle/>
          <a:p>
            <a:r>
              <a:rPr lang="en-US" dirty="0"/>
              <a:t>See landfill in background</a:t>
            </a:r>
          </a:p>
        </p:txBody>
      </p:sp>
      <p:pic>
        <p:nvPicPr>
          <p:cNvPr id="5" name="Content Placeholder 4" descr="A picture containing outdoor, tree, ground, dirt">
            <a:extLst>
              <a:ext uri="{FF2B5EF4-FFF2-40B4-BE49-F238E27FC236}">
                <a16:creationId xmlns:a16="http://schemas.microsoft.com/office/drawing/2014/main" id="{5630EB2D-FBDC-ED08-E411-2EB30CF815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62573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62F5-99C3-39E9-D9D4-2BF177C66E4A}"/>
              </a:ext>
            </a:extLst>
          </p:cNvPr>
          <p:cNvSpPr>
            <a:spLocks noGrp="1"/>
          </p:cNvSpPr>
          <p:nvPr>
            <p:ph type="title"/>
          </p:nvPr>
        </p:nvSpPr>
        <p:spPr/>
        <p:txBody>
          <a:bodyPr>
            <a:normAutofit fontScale="90000"/>
          </a:bodyPr>
          <a:lstStyle/>
          <a:p>
            <a:r>
              <a:rPr lang="en-US" dirty="0"/>
              <a:t>Application process is straightforward</a:t>
            </a:r>
          </a:p>
        </p:txBody>
      </p:sp>
      <p:pic>
        <p:nvPicPr>
          <p:cNvPr id="5" name="Content Placeholder 4" descr="Graphical user interface, application">
            <a:extLst>
              <a:ext uri="{FF2B5EF4-FFF2-40B4-BE49-F238E27FC236}">
                <a16:creationId xmlns:a16="http://schemas.microsoft.com/office/drawing/2014/main" id="{F4D27639-C1D6-4340-9622-A8BD80E49B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056330"/>
            <a:ext cx="8229600" cy="3613703"/>
          </a:xfrm>
        </p:spPr>
      </p:pic>
    </p:spTree>
    <p:extLst>
      <p:ext uri="{BB962C8B-B14F-4D97-AF65-F5344CB8AC3E}">
        <p14:creationId xmlns:p14="http://schemas.microsoft.com/office/powerpoint/2010/main" val="2984163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1015-1D85-D5AE-413F-2BE3D4ABF1B1}"/>
              </a:ext>
            </a:extLst>
          </p:cNvPr>
          <p:cNvSpPr>
            <a:spLocks noGrp="1"/>
          </p:cNvSpPr>
          <p:nvPr>
            <p:ph type="title"/>
          </p:nvPr>
        </p:nvSpPr>
        <p:spPr/>
        <p:txBody>
          <a:bodyPr>
            <a:normAutofit fontScale="90000"/>
          </a:bodyPr>
          <a:lstStyle/>
          <a:p>
            <a:r>
              <a:rPr lang="en-US" dirty="0"/>
              <a:t>Simple letter to attach to application</a:t>
            </a:r>
          </a:p>
        </p:txBody>
      </p:sp>
      <p:pic>
        <p:nvPicPr>
          <p:cNvPr id="9" name="Content Placeholder 8" descr="Graphical user interface, text, application">
            <a:extLst>
              <a:ext uri="{FF2B5EF4-FFF2-40B4-BE49-F238E27FC236}">
                <a16:creationId xmlns:a16="http://schemas.microsoft.com/office/drawing/2014/main" id="{6422B215-BBD4-690C-EEC3-65156639592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752600"/>
            <a:ext cx="6870039" cy="4373563"/>
          </a:xfrm>
        </p:spPr>
      </p:pic>
    </p:spTree>
    <p:extLst>
      <p:ext uri="{BB962C8B-B14F-4D97-AF65-F5344CB8AC3E}">
        <p14:creationId xmlns:p14="http://schemas.microsoft.com/office/powerpoint/2010/main" val="207248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380C-3B0C-C363-EFF9-C01185E9399B}"/>
              </a:ext>
            </a:extLst>
          </p:cNvPr>
          <p:cNvSpPr>
            <a:spLocks noGrp="1"/>
          </p:cNvSpPr>
          <p:nvPr>
            <p:ph type="title"/>
          </p:nvPr>
        </p:nvSpPr>
        <p:spPr/>
        <p:txBody>
          <a:bodyPr/>
          <a:lstStyle/>
          <a:p>
            <a:r>
              <a:rPr lang="en-US" dirty="0"/>
              <a:t>Partnerships are critical </a:t>
            </a:r>
          </a:p>
        </p:txBody>
      </p:sp>
      <p:pic>
        <p:nvPicPr>
          <p:cNvPr id="5" name="Content Placeholder 4">
            <a:extLst>
              <a:ext uri="{FF2B5EF4-FFF2-40B4-BE49-F238E27FC236}">
                <a16:creationId xmlns:a16="http://schemas.microsoft.com/office/drawing/2014/main" id="{FCEC1733-2410-9A4B-27DD-B3CD8648F2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3819" y="1905000"/>
            <a:ext cx="2434431" cy="2434431"/>
          </a:xfrm>
        </p:spPr>
      </p:pic>
      <p:pic>
        <p:nvPicPr>
          <p:cNvPr id="7" name="Picture 6" descr="Text">
            <a:extLst>
              <a:ext uri="{FF2B5EF4-FFF2-40B4-BE49-F238E27FC236}">
                <a16:creationId xmlns:a16="http://schemas.microsoft.com/office/drawing/2014/main" id="{D98F9AEE-C7B8-A04F-2054-FB24836BA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819" y="1219200"/>
            <a:ext cx="3658462" cy="5540931"/>
          </a:xfrm>
          <a:prstGeom prst="rect">
            <a:avLst/>
          </a:prstGeom>
        </p:spPr>
      </p:pic>
    </p:spTree>
    <p:extLst>
      <p:ext uri="{BB962C8B-B14F-4D97-AF65-F5344CB8AC3E}">
        <p14:creationId xmlns:p14="http://schemas.microsoft.com/office/powerpoint/2010/main" val="577583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1BA37-1E67-2104-BE09-BFBAFB6E40EC}"/>
              </a:ext>
            </a:extLst>
          </p:cNvPr>
          <p:cNvSpPr>
            <a:spLocks noGrp="1"/>
          </p:cNvSpPr>
          <p:nvPr>
            <p:ph type="title"/>
          </p:nvPr>
        </p:nvSpPr>
        <p:spPr/>
        <p:txBody>
          <a:bodyPr>
            <a:normAutofit fontScale="90000"/>
          </a:bodyPr>
          <a:lstStyle/>
          <a:p>
            <a:r>
              <a:rPr lang="en-US" dirty="0"/>
              <a:t>Changes to the Scrap tire laws made events like this so much easier	</a:t>
            </a:r>
          </a:p>
        </p:txBody>
      </p:sp>
      <p:sp>
        <p:nvSpPr>
          <p:cNvPr id="3" name="Content Placeholder 2">
            <a:extLst>
              <a:ext uri="{FF2B5EF4-FFF2-40B4-BE49-F238E27FC236}">
                <a16:creationId xmlns:a16="http://schemas.microsoft.com/office/drawing/2014/main" id="{B3A27F90-EC71-0E5C-9B87-819DA6D4FCF6}"/>
              </a:ext>
            </a:extLst>
          </p:cNvPr>
          <p:cNvSpPr>
            <a:spLocks noGrp="1"/>
          </p:cNvSpPr>
          <p:nvPr>
            <p:ph idx="1"/>
          </p:nvPr>
        </p:nvSpPr>
        <p:spPr/>
        <p:txBody>
          <a:bodyPr/>
          <a:lstStyle/>
          <a:p>
            <a:r>
              <a:rPr lang="en-US" dirty="0"/>
              <a:t>New carrier requirements – carrier permits no longer required for tires collected as part of an organized cleanup</a:t>
            </a:r>
          </a:p>
          <a:p>
            <a:r>
              <a:rPr lang="en-US" dirty="0"/>
              <a:t>Transporting our own tires to a scrap tire processor (we use Quality Tire)</a:t>
            </a:r>
          </a:p>
          <a:p>
            <a:r>
              <a:rPr lang="en-US" dirty="0"/>
              <a:t>We as a state of Georgia county are eligible to be a carrier</a:t>
            </a:r>
          </a:p>
          <a:p>
            <a:endParaRPr lang="en-US" dirty="0"/>
          </a:p>
        </p:txBody>
      </p:sp>
    </p:spTree>
    <p:extLst>
      <p:ext uri="{BB962C8B-B14F-4D97-AF65-F5344CB8AC3E}">
        <p14:creationId xmlns:p14="http://schemas.microsoft.com/office/powerpoint/2010/main" val="1017312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0CD7-334B-A23A-BE58-8F1176542C1C}"/>
              </a:ext>
            </a:extLst>
          </p:cNvPr>
          <p:cNvSpPr>
            <a:spLocks noGrp="1"/>
          </p:cNvSpPr>
          <p:nvPr>
            <p:ph type="title"/>
          </p:nvPr>
        </p:nvSpPr>
        <p:spPr/>
        <p:txBody>
          <a:bodyPr>
            <a:normAutofit fontScale="90000"/>
          </a:bodyPr>
          <a:lstStyle/>
          <a:p>
            <a:r>
              <a:rPr lang="en-US" dirty="0"/>
              <a:t>Now try to load directly onto trailers</a:t>
            </a:r>
          </a:p>
        </p:txBody>
      </p:sp>
      <p:pic>
        <p:nvPicPr>
          <p:cNvPr id="5" name="Content Placeholder 4" descr="A picture containing text, outdoor, different, gear&#10;&#10;Description automatically generated">
            <a:extLst>
              <a:ext uri="{FF2B5EF4-FFF2-40B4-BE49-F238E27FC236}">
                <a16:creationId xmlns:a16="http://schemas.microsoft.com/office/drawing/2014/main" id="{E0BF010D-9FD3-2237-087E-52E17817FA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289537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65AA-39A4-137A-E949-DEE17E1FC2BB}"/>
              </a:ext>
            </a:extLst>
          </p:cNvPr>
          <p:cNvSpPr>
            <a:spLocks noGrp="1"/>
          </p:cNvSpPr>
          <p:nvPr>
            <p:ph type="title"/>
          </p:nvPr>
        </p:nvSpPr>
        <p:spPr/>
        <p:txBody>
          <a:bodyPr/>
          <a:lstStyle/>
          <a:p>
            <a:r>
              <a:rPr lang="en-US" dirty="0"/>
              <a:t>New storage requirements	</a:t>
            </a:r>
          </a:p>
        </p:txBody>
      </p:sp>
      <p:sp>
        <p:nvSpPr>
          <p:cNvPr id="3" name="Content Placeholder 2">
            <a:extLst>
              <a:ext uri="{FF2B5EF4-FFF2-40B4-BE49-F238E27FC236}">
                <a16:creationId xmlns:a16="http://schemas.microsoft.com/office/drawing/2014/main" id="{29066138-9090-5F2D-A8B9-3F90186EDDB0}"/>
              </a:ext>
            </a:extLst>
          </p:cNvPr>
          <p:cNvSpPr>
            <a:spLocks noGrp="1"/>
          </p:cNvSpPr>
          <p:nvPr>
            <p:ph idx="1"/>
          </p:nvPr>
        </p:nvSpPr>
        <p:spPr/>
        <p:txBody>
          <a:bodyPr/>
          <a:lstStyle/>
          <a:p>
            <a:r>
              <a:rPr lang="en-US" dirty="0"/>
              <a:t>Scrap tires must be stored in a locked enclosure – ours are behind our locked gates – loaded into tractor trailers as soon as practical</a:t>
            </a:r>
          </a:p>
          <a:p>
            <a:r>
              <a:rPr lang="en-US" dirty="0"/>
              <a:t>Because of the hazards of storing tires, we work towards having them loaded and offsite within two to three weeks after our events. </a:t>
            </a:r>
          </a:p>
        </p:txBody>
      </p:sp>
    </p:spTree>
    <p:extLst>
      <p:ext uri="{BB962C8B-B14F-4D97-AF65-F5344CB8AC3E}">
        <p14:creationId xmlns:p14="http://schemas.microsoft.com/office/powerpoint/2010/main" val="4116191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C72B-C0E3-A33E-A881-55A4ADFDC58B}"/>
              </a:ext>
            </a:extLst>
          </p:cNvPr>
          <p:cNvSpPr>
            <a:spLocks noGrp="1"/>
          </p:cNvSpPr>
          <p:nvPr>
            <p:ph type="title"/>
          </p:nvPr>
        </p:nvSpPr>
        <p:spPr/>
        <p:txBody>
          <a:bodyPr/>
          <a:lstStyle/>
          <a:p>
            <a:r>
              <a:rPr lang="en-US" dirty="0"/>
              <a:t>This last event was 2.5 trailer loads</a:t>
            </a:r>
          </a:p>
        </p:txBody>
      </p:sp>
      <p:pic>
        <p:nvPicPr>
          <p:cNvPr id="5" name="Content Placeholder 4" descr="A picture containing metalware&#10;&#10;Description automatically generated">
            <a:extLst>
              <a:ext uri="{FF2B5EF4-FFF2-40B4-BE49-F238E27FC236}">
                <a16:creationId xmlns:a16="http://schemas.microsoft.com/office/drawing/2014/main" id="{AD690866-1C88-21CB-64F6-D6BEC1DE96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653857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Convenience Centers</a:t>
            </a:r>
          </a:p>
        </p:txBody>
      </p:sp>
      <p:pic>
        <p:nvPicPr>
          <p:cNvPr id="6" name="Content Placeholder 5" descr="IMG_0196.JPG"/>
          <p:cNvPicPr>
            <a:picLocks noGrp="1" noChangeAspect="1"/>
          </p:cNvPicPr>
          <p:nvPr>
            <p:ph idx="1"/>
          </p:nvPr>
        </p:nvPicPr>
        <p:blipFill>
          <a:blip r:embed="rId3" cstate="print"/>
          <a:stretch>
            <a:fillRect/>
          </a:stretch>
        </p:blipFill>
        <p:spPr>
          <a:xfrm rot="5400000">
            <a:off x="2315236" y="2104364"/>
            <a:ext cx="4642908" cy="3482181"/>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C5F5-BABC-9E59-9615-33F647B31FEC}"/>
              </a:ext>
            </a:extLst>
          </p:cNvPr>
          <p:cNvSpPr>
            <a:spLocks noGrp="1"/>
          </p:cNvSpPr>
          <p:nvPr>
            <p:ph type="title"/>
          </p:nvPr>
        </p:nvSpPr>
        <p:spPr/>
        <p:txBody>
          <a:bodyPr>
            <a:normAutofit fontScale="90000"/>
          </a:bodyPr>
          <a:lstStyle/>
          <a:p>
            <a:r>
              <a:rPr lang="en-US" dirty="0"/>
              <a:t>Changes to the Solid Waste Trust Fund</a:t>
            </a:r>
          </a:p>
        </p:txBody>
      </p:sp>
      <p:sp>
        <p:nvSpPr>
          <p:cNvPr id="3" name="Content Placeholder 2">
            <a:extLst>
              <a:ext uri="{FF2B5EF4-FFF2-40B4-BE49-F238E27FC236}">
                <a16:creationId xmlns:a16="http://schemas.microsoft.com/office/drawing/2014/main" id="{B99AB088-70CF-AD25-F581-0B0C7D70705C}"/>
              </a:ext>
            </a:extLst>
          </p:cNvPr>
          <p:cNvSpPr>
            <a:spLocks noGrp="1"/>
          </p:cNvSpPr>
          <p:nvPr>
            <p:ph idx="1"/>
          </p:nvPr>
        </p:nvSpPr>
        <p:spPr/>
        <p:txBody>
          <a:bodyPr/>
          <a:lstStyle/>
          <a:p>
            <a:r>
              <a:rPr lang="en-US" dirty="0"/>
              <a:t>Credit hard work of GRC and its members for lobbying to have the solid waste trust fund dedicated to programs like STAR amnesty, Right of Way &amp; Tire Dump.</a:t>
            </a:r>
          </a:p>
          <a:p>
            <a:r>
              <a:rPr lang="en-US" dirty="0"/>
              <a:t>Maximum of $50,000 per entity per fiscal year.</a:t>
            </a:r>
          </a:p>
          <a:p>
            <a:r>
              <a:rPr lang="en-US" dirty="0"/>
              <a:t>Our Fall, 2021 event used $15,830.00 </a:t>
            </a:r>
          </a:p>
        </p:txBody>
      </p:sp>
    </p:spTree>
    <p:extLst>
      <p:ext uri="{BB962C8B-B14F-4D97-AF65-F5344CB8AC3E}">
        <p14:creationId xmlns:p14="http://schemas.microsoft.com/office/powerpoint/2010/main" val="3808429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526B-4F34-B431-07E1-B7F91A5151B0}"/>
              </a:ext>
            </a:extLst>
          </p:cNvPr>
          <p:cNvSpPr>
            <a:spLocks noGrp="1"/>
          </p:cNvSpPr>
          <p:nvPr>
            <p:ph type="title"/>
          </p:nvPr>
        </p:nvSpPr>
        <p:spPr/>
        <p:txBody>
          <a:bodyPr/>
          <a:lstStyle/>
          <a:p>
            <a:r>
              <a:rPr lang="en-US" dirty="0"/>
              <a:t>Partnerships are vital	</a:t>
            </a:r>
          </a:p>
        </p:txBody>
      </p:sp>
      <p:sp>
        <p:nvSpPr>
          <p:cNvPr id="3" name="Content Placeholder 2">
            <a:extLst>
              <a:ext uri="{FF2B5EF4-FFF2-40B4-BE49-F238E27FC236}">
                <a16:creationId xmlns:a16="http://schemas.microsoft.com/office/drawing/2014/main" id="{AEC0F885-A16A-0E22-808B-FF41759C5172}"/>
              </a:ext>
            </a:extLst>
          </p:cNvPr>
          <p:cNvSpPr>
            <a:spLocks noGrp="1"/>
          </p:cNvSpPr>
          <p:nvPr>
            <p:ph idx="1"/>
          </p:nvPr>
        </p:nvSpPr>
        <p:spPr/>
        <p:txBody>
          <a:bodyPr/>
          <a:lstStyle/>
          <a:p>
            <a:r>
              <a:rPr lang="en-US" dirty="0"/>
              <a:t>Georgia Recycling Coalition</a:t>
            </a:r>
          </a:p>
          <a:p>
            <a:r>
              <a:rPr lang="en-US" dirty="0"/>
              <a:t>Keep Carroll Beautiful &amp; Martyna Griffin</a:t>
            </a:r>
          </a:p>
          <a:p>
            <a:r>
              <a:rPr lang="en-US" dirty="0"/>
              <a:t>Keep Georgia Beautiful</a:t>
            </a:r>
          </a:p>
          <a:p>
            <a:r>
              <a:rPr lang="en-US" dirty="0"/>
              <a:t>SWANA</a:t>
            </a:r>
          </a:p>
          <a:p>
            <a:r>
              <a:rPr lang="en-US" dirty="0"/>
              <a:t>Carroll County Board of Commissioners</a:t>
            </a:r>
          </a:p>
          <a:p>
            <a:r>
              <a:rPr lang="en-US" dirty="0"/>
              <a:t>Carroll County Public Works</a:t>
            </a:r>
          </a:p>
          <a:p>
            <a:endParaRPr lang="en-US" dirty="0"/>
          </a:p>
        </p:txBody>
      </p:sp>
    </p:spTree>
    <p:extLst>
      <p:ext uri="{BB962C8B-B14F-4D97-AF65-F5344CB8AC3E}">
        <p14:creationId xmlns:p14="http://schemas.microsoft.com/office/powerpoint/2010/main" val="379337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04BC-9402-3C5A-12D9-3D361A86BD4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F1425BF7-5ABE-490E-9987-356BDB9F2D0A}"/>
              </a:ext>
            </a:extLst>
          </p:cNvPr>
          <p:cNvSpPr>
            <a:spLocks noGrp="1"/>
          </p:cNvSpPr>
          <p:nvPr>
            <p:ph idx="1"/>
          </p:nvPr>
        </p:nvSpPr>
        <p:spPr/>
        <p:txBody>
          <a:bodyPr/>
          <a:lstStyle/>
          <a:p>
            <a:r>
              <a:rPr lang="en-US" dirty="0"/>
              <a:t>Jacqueline C. Dost</a:t>
            </a:r>
          </a:p>
          <a:p>
            <a:r>
              <a:rPr lang="en-US" dirty="0"/>
              <a:t>Director, Carroll County Solid Waste</a:t>
            </a:r>
          </a:p>
          <a:p>
            <a:r>
              <a:rPr lang="en-US" dirty="0">
                <a:hlinkClick r:id="rId2"/>
              </a:rPr>
              <a:t>jdost@carrollcountyga.com</a:t>
            </a:r>
            <a:endParaRPr lang="en-US" dirty="0"/>
          </a:p>
          <a:p>
            <a:r>
              <a:rPr lang="en-US" dirty="0"/>
              <a:t>(470) 409-8875</a:t>
            </a:r>
          </a:p>
          <a:p>
            <a:endParaRPr lang="en-US" dirty="0"/>
          </a:p>
        </p:txBody>
      </p:sp>
    </p:spTree>
    <p:extLst>
      <p:ext uri="{BB962C8B-B14F-4D97-AF65-F5344CB8AC3E}">
        <p14:creationId xmlns:p14="http://schemas.microsoft.com/office/powerpoint/2010/main" val="364301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Glass Recycling Currently at Newnan Rd &amp; Dyer Rd</a:t>
            </a:r>
          </a:p>
        </p:txBody>
      </p:sp>
      <p:pic>
        <p:nvPicPr>
          <p:cNvPr id="4" name="Content Placeholder 3" descr="IMG_0304.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Newnan Rd. </a:t>
            </a:r>
          </a:p>
        </p:txBody>
      </p:sp>
      <p:pic>
        <p:nvPicPr>
          <p:cNvPr id="4" name="Content Placeholder 3" descr="IMG_0305.JPG"/>
          <p:cNvPicPr>
            <a:picLocks noGrp="1" noChangeAspect="1"/>
          </p:cNvPicPr>
          <p:nvPr>
            <p:ph idx="1"/>
          </p:nvPr>
        </p:nvPicPr>
        <p:blipFill>
          <a:blip r:embed="rId3" cstate="print"/>
          <a:stretch>
            <a:fillRect/>
          </a:stretch>
        </p:blipFill>
        <p:spPr>
          <a:xfrm rot="5400000">
            <a:off x="1989818" y="981982"/>
            <a:ext cx="5088164" cy="6019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B549-F2BC-40D1-8033-A702485FE4E3}"/>
              </a:ext>
            </a:extLst>
          </p:cNvPr>
          <p:cNvSpPr>
            <a:spLocks noGrp="1"/>
          </p:cNvSpPr>
          <p:nvPr>
            <p:ph type="title"/>
          </p:nvPr>
        </p:nvSpPr>
        <p:spPr/>
        <p:txBody>
          <a:bodyPr>
            <a:normAutofit fontScale="90000"/>
          </a:bodyPr>
          <a:lstStyle/>
          <a:p>
            <a:r>
              <a:rPr lang="en-US" dirty="0"/>
              <a:t>Day after Thanksgiving – Newnan Rd.</a:t>
            </a:r>
          </a:p>
        </p:txBody>
      </p:sp>
      <p:pic>
        <p:nvPicPr>
          <p:cNvPr id="5" name="Content Placeholder 4" descr="A picture containing ground, outdoor&#10;&#10;Description automatically generated">
            <a:extLst>
              <a:ext uri="{FF2B5EF4-FFF2-40B4-BE49-F238E27FC236}">
                <a16:creationId xmlns:a16="http://schemas.microsoft.com/office/drawing/2014/main" id="{2F3D31A3-1CF2-4B6B-8B70-C3FE4EB8338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752100"/>
            <a:ext cx="8229600" cy="2222163"/>
          </a:xfrm>
        </p:spPr>
      </p:pic>
    </p:spTree>
    <p:extLst>
      <p:ext uri="{BB962C8B-B14F-4D97-AF65-F5344CB8AC3E}">
        <p14:creationId xmlns:p14="http://schemas.microsoft.com/office/powerpoint/2010/main" val="125267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Temple Convenience Center </a:t>
            </a:r>
          </a:p>
        </p:txBody>
      </p:sp>
      <p:pic>
        <p:nvPicPr>
          <p:cNvPr id="4" name="Content Placeholder 3" descr="IMG_0908.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Clearing around the Temple Convenience Center</a:t>
            </a:r>
          </a:p>
        </p:txBody>
      </p:sp>
      <p:pic>
        <p:nvPicPr>
          <p:cNvPr id="4" name="Content Placeholder 3" descr="IMG_1142.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Works has cool equipment … </a:t>
            </a:r>
          </a:p>
        </p:txBody>
      </p:sp>
      <p:pic>
        <p:nvPicPr>
          <p:cNvPr id="4" name="Content Placeholder 3" descr="IMG_1143.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TotalTime>
  <Words>572</Words>
  <Application>Microsoft Office PowerPoint</Application>
  <PresentationFormat>On-screen Show (4:3)</PresentationFormat>
  <Paragraphs>83</Paragraphs>
  <Slides>32</Slides>
  <Notes>19</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6" baseType="lpstr">
      <vt:lpstr>Arial</vt:lpstr>
      <vt:lpstr>Calibri</vt:lpstr>
      <vt:lpstr>Office Theme</vt:lpstr>
      <vt:lpstr>Acrobat Document</vt:lpstr>
      <vt:lpstr>Carroll County Solid Waste Jacqueline Dost, Director</vt:lpstr>
      <vt:lpstr>2 areas of responsibility: </vt:lpstr>
      <vt:lpstr>10 Convenience Centers</vt:lpstr>
      <vt:lpstr>Glass Recycling Currently at Newnan Rd &amp; Dyer Rd</vt:lpstr>
      <vt:lpstr>Newnan Rd. </vt:lpstr>
      <vt:lpstr>Day after Thanksgiving – Newnan Rd.</vt:lpstr>
      <vt:lpstr>Temple Convenience Center </vt:lpstr>
      <vt:lpstr>Clearing around the Temple Convenience Center</vt:lpstr>
      <vt:lpstr>Public Works has cool equipment … </vt:lpstr>
      <vt:lpstr>New Compactors </vt:lpstr>
      <vt:lpstr>Scale House </vt:lpstr>
      <vt:lpstr>2 Transfer Station Clerks, one FT &amp; one PT who is also Environmental Educator</vt:lpstr>
      <vt:lpstr>3 Truck Driver / HE Operators </vt:lpstr>
      <vt:lpstr>Pet Buzzards </vt:lpstr>
      <vt:lpstr>How Many Tons of Trash is this?? </vt:lpstr>
      <vt:lpstr>Moving Around …</vt:lpstr>
      <vt:lpstr>At the end of a good day!! (Probably not a Monday!!) </vt:lpstr>
      <vt:lpstr>#Daily Goals</vt:lpstr>
      <vt:lpstr>Tired of Tires April 16 – 23, 2022 </vt:lpstr>
      <vt:lpstr>End of this good day …</vt:lpstr>
      <vt:lpstr>Same day, different view </vt:lpstr>
      <vt:lpstr>See landfill in background</vt:lpstr>
      <vt:lpstr>Application process is straightforward</vt:lpstr>
      <vt:lpstr>Simple letter to attach to application</vt:lpstr>
      <vt:lpstr>Partnerships are critical </vt:lpstr>
      <vt:lpstr>Changes to the Scrap tire laws made events like this so much easier </vt:lpstr>
      <vt:lpstr>Now try to load directly onto trailers</vt:lpstr>
      <vt:lpstr>New storage requirements </vt:lpstr>
      <vt:lpstr>This last event was 2.5 trailer loads</vt:lpstr>
      <vt:lpstr>Changes to the Solid Waste Trust Fund</vt:lpstr>
      <vt:lpstr>Partnerships are vital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jdost</dc:creator>
  <cp:lastModifiedBy>Jacqueline Dost</cp:lastModifiedBy>
  <cp:revision>40</cp:revision>
  <cp:lastPrinted>2022-02-10T20:45:15Z</cp:lastPrinted>
  <dcterms:created xsi:type="dcterms:W3CDTF">2022-02-01T14:06:12Z</dcterms:created>
  <dcterms:modified xsi:type="dcterms:W3CDTF">2022-09-27T16:31:44Z</dcterms:modified>
</cp:coreProperties>
</file>