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78" r:id="rId2"/>
    <p:sldMasterId id="2147483689" r:id="rId3"/>
  </p:sldMasterIdLst>
  <p:notesMasterIdLst>
    <p:notesMasterId r:id="rId19"/>
  </p:notesMasterIdLst>
  <p:sldIdLst>
    <p:sldId id="287" r:id="rId4"/>
    <p:sldId id="373" r:id="rId5"/>
    <p:sldId id="374" r:id="rId6"/>
    <p:sldId id="390" r:id="rId7"/>
    <p:sldId id="391" r:id="rId8"/>
    <p:sldId id="392" r:id="rId9"/>
    <p:sldId id="331" r:id="rId10"/>
    <p:sldId id="379" r:id="rId11"/>
    <p:sldId id="380" r:id="rId12"/>
    <p:sldId id="402" r:id="rId13"/>
    <p:sldId id="381" r:id="rId14"/>
    <p:sldId id="382" r:id="rId15"/>
    <p:sldId id="386" r:id="rId16"/>
    <p:sldId id="385" r:id="rId17"/>
    <p:sldId id="292" r:id="rId18"/>
  </p:sldIdLst>
  <p:sldSz cx="9144000" cy="6858000" type="screen4x3"/>
  <p:notesSz cx="7010400" cy="92964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02" userDrawn="1">
          <p15:clr>
            <a:srgbClr val="A4A3A4"/>
          </p15:clr>
        </p15:guide>
        <p15:guide id="4" pos="3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6CE"/>
    <a:srgbClr val="8AC53E"/>
    <a:srgbClr val="B2D235"/>
    <a:srgbClr val="A1DD00"/>
    <a:srgbClr val="0E2961"/>
    <a:srgbClr val="00ADFB"/>
    <a:srgbClr val="7CAB00"/>
    <a:srgbClr val="00532A"/>
    <a:srgbClr val="50B848"/>
    <a:srgbClr val="276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80498" autoAdjust="0"/>
  </p:normalViewPr>
  <p:slideViewPr>
    <p:cSldViewPr>
      <p:cViewPr varScale="1">
        <p:scale>
          <a:sx n="70" d="100"/>
          <a:sy n="70" d="100"/>
        </p:scale>
        <p:origin x="1200" y="40"/>
      </p:cViewPr>
      <p:guideLst>
        <p:guide orient="horz" pos="302"/>
        <p:guide pos="335"/>
      </p:guideLst>
    </p:cSldViewPr>
  </p:slideViewPr>
  <p:outlineViewPr>
    <p:cViewPr>
      <p:scale>
        <a:sx n="33" d="100"/>
        <a:sy n="33" d="100"/>
      </p:scale>
      <p:origin x="0" y="-1482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00" d="100"/>
        <a:sy n="100" d="100"/>
      </p:scale>
      <p:origin x="0" y="-390"/>
    </p:cViewPr>
  </p:sorterViewPr>
  <p:notesViewPr>
    <p:cSldViewPr>
      <p:cViewPr varScale="1">
        <p:scale>
          <a:sx n="69" d="100"/>
          <a:sy n="69" d="100"/>
        </p:scale>
        <p:origin x="180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344" y="1"/>
            <a:ext cx="3037840" cy="46697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35FE8C-0081-4B1C-9802-807A86718666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5"/>
            <a:ext cx="5608320" cy="366045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30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344" y="8829430"/>
            <a:ext cx="3037840" cy="466971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B0EDC9-DDEA-48CD-A58D-714F0465B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6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48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3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5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42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002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21167">
              <a:defRPr/>
            </a:pPr>
            <a:fld id="{9A0609B5-2FF6-AB42-812F-972BCA6871CF}" type="slidenum">
              <a:rPr lang="en-US">
                <a:solidFill>
                  <a:prstClr val="black"/>
                </a:solidFill>
                <a:latin typeface="Arial" charset="0"/>
              </a:rPr>
              <a:pPr defTabSz="621167">
                <a:defRPr/>
              </a:pPr>
              <a:t>15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5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5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93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69900" y="930275"/>
            <a:ext cx="6197600" cy="464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52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8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8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79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5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0EDC9-DDEA-48CD-A58D-714F0465B7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i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/>
          <p:cNvSpPr/>
          <p:nvPr userDrawn="1"/>
        </p:nvSpPr>
        <p:spPr>
          <a:xfrm>
            <a:off x="4632960" y="0"/>
            <a:ext cx="451104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4684" y="2830650"/>
            <a:ext cx="5718047" cy="11967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3" y="5464382"/>
            <a:ext cx="846206" cy="82364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73971" y="569975"/>
            <a:ext cx="6509444" cy="1043631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3971" y="1799219"/>
            <a:ext cx="6509444" cy="131873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1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228601"/>
            <a:ext cx="4806115" cy="583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 cap="all" baseline="0">
                <a:solidFill>
                  <a:srgbClr val="0F397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 b="1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Widget Toolkit</a:t>
            </a:r>
          </a:p>
        </p:txBody>
      </p:sp>
    </p:spTree>
    <p:extLst>
      <p:ext uri="{BB962C8B-B14F-4D97-AF65-F5344CB8AC3E}">
        <p14:creationId xmlns:p14="http://schemas.microsoft.com/office/powerpoint/2010/main" val="178321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i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/>
          <p:cNvSpPr/>
          <p:nvPr userDrawn="1"/>
        </p:nvSpPr>
        <p:spPr>
          <a:xfrm>
            <a:off x="4632960" y="0"/>
            <a:ext cx="451104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4684" y="2830650"/>
            <a:ext cx="5718047" cy="11967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3" y="5464382"/>
            <a:ext cx="846206" cy="82364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73971" y="569975"/>
            <a:ext cx="6509444" cy="1043631"/>
          </a:xfrm>
        </p:spPr>
        <p:txBody>
          <a:bodyPr lIns="0"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3971" y="1799219"/>
            <a:ext cx="6509444" cy="1318735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20067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30"/>
            <a:ext cx="7772400" cy="1470025"/>
          </a:xfrm>
        </p:spPr>
        <p:txBody>
          <a:bodyPr>
            <a:normAutofit/>
          </a:bodyPr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11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8"/>
            <a:ext cx="8229600" cy="4525963"/>
          </a:xfrm>
        </p:spPr>
        <p:txBody>
          <a:bodyPr numCol="1" spcCol="457200"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24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9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349348"/>
            <a:ext cx="4038600" cy="4525963"/>
          </a:xfrm>
        </p:spPr>
        <p:txBody>
          <a:bodyPr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648200" y="1349348"/>
            <a:ext cx="4038600" cy="4525963"/>
          </a:xfrm>
        </p:spPr>
        <p:txBody>
          <a:bodyPr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9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145937" y="6063230"/>
            <a:ext cx="942259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4621427"/>
            <a:ext cx="9144000" cy="22365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7729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-113396"/>
            <a:ext cx="9144000" cy="22365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91164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54562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2988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30"/>
            <a:ext cx="7772400" cy="1470025"/>
          </a:xfrm>
        </p:spPr>
        <p:txBody>
          <a:bodyPr>
            <a:normAutofit/>
          </a:bodyPr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01039" y="664787"/>
            <a:ext cx="8541927" cy="451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56817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footer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9260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722147" y="5880850"/>
            <a:ext cx="1699708" cy="9771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43173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veli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Rectangle 6"/>
          <p:cNvSpPr/>
          <p:nvPr userDrawn="1"/>
        </p:nvSpPr>
        <p:spPr>
          <a:xfrm>
            <a:off x="4632960" y="0"/>
            <a:ext cx="451104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04684" y="2830650"/>
            <a:ext cx="5718047" cy="11967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73" y="5464382"/>
            <a:ext cx="846206" cy="823641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73971" y="569975"/>
            <a:ext cx="6509444" cy="1043631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Presentation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3971" y="1799219"/>
            <a:ext cx="6509444" cy="1318735"/>
          </a:xfrm>
        </p:spPr>
        <p:txBody>
          <a:bodyPr lIns="0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15046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30"/>
            <a:ext cx="7772400" cy="1470025"/>
          </a:xfrm>
        </p:spPr>
        <p:txBody>
          <a:bodyPr>
            <a:normAutofit/>
          </a:bodyPr>
          <a:lstStyle>
            <a:lvl1pPr algn="ctr"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766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49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214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8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9348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63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334431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974192"/>
            <a:ext cx="4040188" cy="3951288"/>
          </a:xfrm>
        </p:spPr>
        <p:txBody>
          <a:bodyPr>
            <a:normAutofit/>
          </a:bodyPr>
          <a:lstStyle>
            <a:lvl1pPr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defRPr sz="2133">
                <a:latin typeface="Arial" charset="0"/>
                <a:ea typeface="Arial" charset="0"/>
                <a:cs typeface="Arial" charset="0"/>
              </a:defRPr>
            </a:lvl2pPr>
            <a:lvl3pPr>
              <a:defRPr sz="1867"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334431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charset="0"/>
                <a:ea typeface="Arial" charset="0"/>
                <a:cs typeface="Arial" charset="0"/>
              </a:defRPr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74192"/>
            <a:ext cx="4041775" cy="3951288"/>
          </a:xfrm>
        </p:spPr>
        <p:txBody>
          <a:bodyPr>
            <a:normAutofit/>
          </a:bodyPr>
          <a:lstStyle>
            <a:lvl1pPr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defRPr sz="2133">
                <a:latin typeface="Arial" charset="0"/>
                <a:ea typeface="Arial" charset="0"/>
                <a:cs typeface="Arial" charset="0"/>
              </a:defRPr>
            </a:lvl2pPr>
            <a:lvl3pPr>
              <a:defRPr sz="1867">
                <a:latin typeface="Arial" charset="0"/>
                <a:ea typeface="Arial" charset="0"/>
                <a:cs typeface="Arial" charset="0"/>
              </a:defRPr>
            </a:lvl3pPr>
            <a:lvl4pPr>
              <a:defRPr sz="1600">
                <a:latin typeface="Arial" charset="0"/>
                <a:ea typeface="Arial" charset="0"/>
                <a:cs typeface="Arial" charset="0"/>
              </a:defRPr>
            </a:lvl4pPr>
            <a:lvl5pPr>
              <a:defRPr sz="1600">
                <a:latin typeface="Arial" charset="0"/>
                <a:ea typeface="Arial" charset="0"/>
                <a:cs typeface="Arial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69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7" y="6063230"/>
            <a:ext cx="942259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4621427"/>
            <a:ext cx="9144000" cy="22365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604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113396"/>
            <a:ext cx="9144000" cy="223657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7986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442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8"/>
            <a:ext cx="8229600" cy="4525963"/>
          </a:xfrm>
          <a:prstGeom prst="rect">
            <a:avLst/>
          </a:prstGeom>
        </p:spPr>
        <p:txBody>
          <a:bodyPr numCol="1" spcCol="457200"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2855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7252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 footer ar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92602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722147" y="5880850"/>
            <a:ext cx="1699708" cy="9771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9731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ED5B3976-6C6E-1D4A-8ABB-9A6ECAF525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56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91878" y="134934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29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934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591878" y="1349348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177" indent="-457177">
              <a:buClr>
                <a:schemeClr val="accent3"/>
              </a:buClr>
              <a:buFont typeface="Wingdings" charset="2"/>
              <a:buChar char="§"/>
              <a:defRPr sz="2400"/>
            </a:lvl1pPr>
            <a:lvl2pPr marL="990551" indent="-380982">
              <a:buClr>
                <a:schemeClr val="accent3"/>
              </a:buClr>
              <a:buFont typeface="Wingdings" charset="2"/>
              <a:buChar char="§"/>
              <a:defRPr sz="2133"/>
            </a:lvl2pPr>
            <a:lvl3pPr marL="1523923" indent="-304784">
              <a:buClr>
                <a:schemeClr val="accent3"/>
              </a:buClr>
              <a:buFont typeface="Wingdings" charset="2"/>
              <a:buChar char="§"/>
              <a:defRPr sz="1867"/>
            </a:lvl3pPr>
            <a:lvl4pPr marL="2133493" indent="-304784">
              <a:buClr>
                <a:schemeClr val="accent3"/>
              </a:buClr>
              <a:buFont typeface="Wingdings" charset="2"/>
              <a:buChar char="§"/>
              <a:defRPr sz="1600"/>
            </a:lvl4pPr>
            <a:lvl5pPr marL="2743063" indent="-304784">
              <a:buClr>
                <a:schemeClr val="accent3"/>
              </a:buClr>
              <a:buFont typeface="Wingdings" charset="2"/>
              <a:buChar char="§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46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4145937" y="6063230"/>
            <a:ext cx="942259" cy="71010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 userDrawn="1"/>
        </p:nvSpPr>
        <p:spPr>
          <a:xfrm>
            <a:off x="0" y="4621427"/>
            <a:ext cx="9144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280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-113396"/>
            <a:ext cx="9144000" cy="22365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950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0195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9828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74302"/>
            <a:ext cx="6096000" cy="47478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984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6298427"/>
            <a:ext cx="2133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067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© 2019 Novelis</a:t>
            </a:r>
            <a:endParaRPr lang="en-US" sz="1067" i="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576524" y="749419"/>
            <a:ext cx="8042937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298" y="290773"/>
            <a:ext cx="1304261" cy="2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1867" b="1" kern="1200" cap="all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74302"/>
            <a:ext cx="6096000" cy="47478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69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984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6298427"/>
            <a:ext cx="2133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067" b="0" i="0" kern="1200" dirty="0">
                <a:solidFill>
                  <a:schemeClr val="bg1">
                    <a:lumMod val="7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© 2019 Novelis</a:t>
            </a:r>
            <a:endParaRPr lang="en-US" sz="1067" i="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585974" y="749419"/>
            <a:ext cx="8014585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298" y="290773"/>
            <a:ext cx="1304261" cy="27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3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1867" b="1" kern="1200" cap="all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74302"/>
            <a:ext cx="6096000" cy="4747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69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9842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6298427"/>
            <a:ext cx="2133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000" b="0" i="0" kern="1200" dirty="0">
                <a:solidFill>
                  <a:schemeClr val="bg1">
                    <a:lumMod val="7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© 2019 Novelis</a:t>
            </a:r>
            <a:endParaRPr lang="en-US" sz="1000" i="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Connector 36"/>
          <p:cNvCxnSpPr/>
          <p:nvPr userDrawn="1"/>
        </p:nvCxnSpPr>
        <p:spPr>
          <a:xfrm flipH="1">
            <a:off x="399805" y="749419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690" y="214389"/>
            <a:ext cx="1669245" cy="34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2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1867" b="1" kern="1200" cap="all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133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133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3.xml"/><Relationship Id="rId7" Type="http://schemas.openxmlformats.org/officeDocument/2006/relationships/image" Target="../media/image7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6.xml"/><Relationship Id="rId7" Type="http://schemas.openxmlformats.org/officeDocument/2006/relationships/image" Target="../media/image1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1.png"/><Relationship Id="rId9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tags" Target="../tags/tag18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1.emf"/><Relationship Id="rId2" Type="http://schemas.openxmlformats.org/officeDocument/2006/relationships/tags" Target="../tags/tag1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jpe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6.xml"/><Relationship Id="rId7" Type="http://schemas.openxmlformats.org/officeDocument/2006/relationships/image" Target="../media/image7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tags" Target="../tags/tag8.xml"/><Relationship Id="rId7" Type="http://schemas.openxmlformats.org/officeDocument/2006/relationships/image" Target="../media/image18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10.xml"/><Relationship Id="rId7" Type="http://schemas.openxmlformats.org/officeDocument/2006/relationships/image" Target="../media/image18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emf"/><Relationship Id="rId11" Type="http://schemas.openxmlformats.org/officeDocument/2006/relationships/image" Target="../media/image26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33.xml"/><Relationship Id="rId7" Type="http://schemas.openxmlformats.org/officeDocument/2006/relationships/oleObject" Target="../embeddings/oleObject7.bin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tags" Target="../tags/tag14.xml"/><Relationship Id="rId7" Type="http://schemas.openxmlformats.org/officeDocument/2006/relationships/image" Target="../media/image18.emf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3350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9" name="think-cell Slide" r:id="rId6" imgW="381" imgH="381" progId="TCLayout.ActiveDocument.1">
                  <p:embed/>
                </p:oleObj>
              </mc:Choice>
              <mc:Fallback>
                <p:oleObj name="think-cell Slide" r:id="rId6" imgW="381" imgH="38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754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6200000">
            <a:off x="2621280" y="-2623967"/>
            <a:ext cx="3901440" cy="91440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60171" y="17469"/>
            <a:ext cx="451104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56274" y="2792319"/>
            <a:ext cx="5718048" cy="11967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67" y="4876800"/>
            <a:ext cx="1575933" cy="1533905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10067" y="2290933"/>
            <a:ext cx="5538333" cy="1900067"/>
          </a:xfrm>
        </p:spPr>
        <p:txBody>
          <a:bodyPr>
            <a:normAutofit lnSpcReduction="10000"/>
          </a:bodyPr>
          <a:lstStyle/>
          <a:p>
            <a:endParaRPr lang="en-US" sz="1800" b="1" dirty="0"/>
          </a:p>
          <a:p>
            <a:r>
              <a:rPr lang="en-US" sz="3800" b="1" dirty="0"/>
              <a:t>Nick Mize</a:t>
            </a:r>
          </a:p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2400" dirty="0"/>
              <a:t>Director, Metal </a:t>
            </a:r>
            <a:r>
              <a:rPr lang="en-US" sz="2400" dirty="0" smtClean="0"/>
              <a:t>Procurement &amp; Recycling  </a:t>
            </a:r>
            <a:endParaRPr lang="en-US" sz="24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642222" y="1143000"/>
            <a:ext cx="5686236" cy="1043631"/>
          </a:xfrm>
          <a:prstGeom prst="rect">
            <a:avLst/>
          </a:prstGeom>
        </p:spPr>
        <p:txBody>
          <a:bodyPr vert="horz" lIns="91440" tIns="0" rIns="0" bIns="0" rtlCol="0" anchor="t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3200" b="1" kern="120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Aluminum - </a:t>
            </a:r>
          </a:p>
          <a:p>
            <a:r>
              <a:rPr lang="en-US" dirty="0" smtClean="0"/>
              <a:t>Opportunity Awaits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1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2491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F1384-E7FA-E94E-893D-7C0C7B14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Current Challenges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B41F0-ADEF-2641-AAB4-BD642E0B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206352"/>
            <a:ext cx="9144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DEB523-28B3-A242-9F73-E52453F9CE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476" r="4105"/>
          <a:stretch/>
        </p:blipFill>
        <p:spPr>
          <a:xfrm>
            <a:off x="1490815" y="4181856"/>
            <a:ext cx="3329787" cy="22186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DE74721-B62C-764E-92DF-C3F9D3EDF05D}"/>
              </a:ext>
            </a:extLst>
          </p:cNvPr>
          <p:cNvSpPr txBox="1">
            <a:spLocks/>
          </p:cNvSpPr>
          <p:nvPr/>
        </p:nvSpPr>
        <p:spPr>
          <a:xfrm>
            <a:off x="1447800" y="768052"/>
            <a:ext cx="3276600" cy="474780"/>
          </a:xfrm>
          <a:prstGeom prst="rect">
            <a:avLst/>
          </a:prstGeom>
        </p:spPr>
        <p:txBody>
          <a:bodyPr vert="horz" lIns="91440" tIns="0" rIns="0" bIns="0" rtlCol="0" anchor="ctr">
            <a:no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1867" b="1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000" cap="none" dirty="0">
                <a:solidFill>
                  <a:schemeClr val="bg1"/>
                </a:solidFill>
              </a:rPr>
              <a:t>Mixed Auto &amp; End of Life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638800" y="768052"/>
            <a:ext cx="2590801" cy="5726188"/>
            <a:chOff x="5508157" y="764420"/>
            <a:chExt cx="2590801" cy="57261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B395FE-3B63-6449-9C5B-77D950FA0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7736" t="39296" r="28164" b="44506"/>
            <a:stretch/>
          </p:blipFill>
          <p:spPr>
            <a:xfrm>
              <a:off x="5538349" y="4187368"/>
              <a:ext cx="2560609" cy="2303240"/>
            </a:xfrm>
            <a:prstGeom prst="rect">
              <a:avLst/>
            </a:prstGeom>
          </p:spPr>
        </p:pic>
        <p:pic>
          <p:nvPicPr>
            <p:cNvPr id="11" name="Picture 6" descr="2faeca02-a875-48dc-9e4c-eb18e3adfec9@namprd15">
              <a:extLst>
                <a:ext uri="{FF2B5EF4-FFF2-40B4-BE49-F238E27FC236}">
                  <a16:creationId xmlns:a16="http://schemas.microsoft.com/office/drawing/2014/main" id="{E538FC8E-D030-214C-9651-AD80EF5BB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6048"/>
            <a:stretch/>
          </p:blipFill>
          <p:spPr bwMode="auto">
            <a:xfrm rot="5400000">
              <a:off x="5526270" y="1303837"/>
              <a:ext cx="2554575" cy="2590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7F562337-3E19-4E4F-88A3-7998EB37F05A}"/>
                </a:ext>
              </a:extLst>
            </p:cNvPr>
            <p:cNvSpPr txBox="1">
              <a:spLocks/>
            </p:cNvSpPr>
            <p:nvPr/>
          </p:nvSpPr>
          <p:spPr>
            <a:xfrm>
              <a:off x="5645747" y="764420"/>
              <a:ext cx="2272106" cy="474780"/>
            </a:xfrm>
            <a:prstGeom prst="rect">
              <a:avLst/>
            </a:prstGeom>
          </p:spPr>
          <p:txBody>
            <a:bodyPr vert="horz" lIns="91440" tIns="0" rIns="0" bIns="0" rtlCol="0" anchor="ctr">
              <a:normAutofit/>
            </a:bodyPr>
            <a:lstStyle>
              <a:lvl1pPr algn="l" defTabSz="609570" rtl="0" eaLnBrk="1" latinLnBrk="0" hangingPunct="1">
                <a:spcBef>
                  <a:spcPct val="0"/>
                </a:spcBef>
                <a:buNone/>
                <a:defRPr sz="1867" b="1" kern="1200" cap="all" baseline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</a:lstStyle>
            <a:p>
              <a:pPr algn="ctr"/>
              <a:r>
                <a:rPr lang="en-US" sz="2000" cap="none" dirty="0" smtClean="0">
                  <a:solidFill>
                    <a:schemeClr val="bg1"/>
                  </a:solidFill>
                </a:rPr>
                <a:t>Contamination</a:t>
              </a:r>
              <a:endParaRPr lang="en-US" sz="2000" cap="none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0751" y="1364474"/>
            <a:ext cx="3346744" cy="25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440F7D-949D-D942-9C8F-60A20BEC8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462C-DFEC-4F46-A715-6FE30CF0A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3A46C2-CC1F-9B45-8E5C-39019C8BFCD0}"/>
              </a:ext>
            </a:extLst>
          </p:cNvPr>
          <p:cNvSpPr txBox="1">
            <a:spLocks/>
          </p:cNvSpPr>
          <p:nvPr/>
        </p:nvSpPr>
        <p:spPr>
          <a:xfrm>
            <a:off x="447793" y="174302"/>
            <a:ext cx="6096000" cy="47478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1867" b="1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CURRENT CHALLENGES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90A5A7-8F98-A24F-868E-61D028C9F0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298" y="290773"/>
            <a:ext cx="1304261" cy="27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F76A54-9526-924F-B640-89984A892B45}"/>
              </a:ext>
            </a:extLst>
          </p:cNvPr>
          <p:cNvCxnSpPr/>
          <p:nvPr/>
        </p:nvCxnSpPr>
        <p:spPr>
          <a:xfrm>
            <a:off x="533400" y="747345"/>
            <a:ext cx="80145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14BF537-C081-B04E-9B18-346E48187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3302" y="2667000"/>
            <a:ext cx="1678445" cy="1761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80A6B3-D745-1140-AC8C-BCCC1565D4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l="22638" t="25217" r="24593" b="23913"/>
          <a:stretch/>
        </p:blipFill>
        <p:spPr>
          <a:xfrm>
            <a:off x="6384309" y="838200"/>
            <a:ext cx="2546968" cy="1839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C81DED-680D-9B49-8101-3D33454A4AD5}"/>
              </a:ext>
            </a:extLst>
          </p:cNvPr>
          <p:cNvSpPr txBox="1"/>
          <p:nvPr/>
        </p:nvSpPr>
        <p:spPr>
          <a:xfrm flipH="1">
            <a:off x="7021708" y="1398298"/>
            <a:ext cx="134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A0CEC8-FF7C-4648-8F5D-82A2D00B79E2}"/>
              </a:ext>
            </a:extLst>
          </p:cNvPr>
          <p:cNvSpPr txBox="1"/>
          <p:nvPr/>
        </p:nvSpPr>
        <p:spPr>
          <a:xfrm flipH="1">
            <a:off x="7266056" y="3414082"/>
            <a:ext cx="134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25%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8610C-018A-3149-93BD-34DCBAB282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7327" y="4686585"/>
            <a:ext cx="1790393" cy="179039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9CE8D5B-0D5C-014B-97EE-5C4CBDD65530}"/>
              </a:ext>
            </a:extLst>
          </p:cNvPr>
          <p:cNvSpPr txBox="1">
            <a:spLocks/>
          </p:cNvSpPr>
          <p:nvPr/>
        </p:nvSpPr>
        <p:spPr>
          <a:xfrm>
            <a:off x="2057400" y="1257301"/>
            <a:ext cx="3971807" cy="47478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1867" b="1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sz="2800" cap="none" dirty="0">
                <a:solidFill>
                  <a:schemeClr val="bg1"/>
                </a:solidFill>
              </a:rPr>
              <a:t>Recycling Rate</a:t>
            </a:r>
          </a:p>
        </p:txBody>
      </p:sp>
    </p:spTree>
    <p:extLst>
      <p:ext uri="{BB962C8B-B14F-4D97-AF65-F5344CB8AC3E}">
        <p14:creationId xmlns:p14="http://schemas.microsoft.com/office/powerpoint/2010/main" val="403351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538" t="1150" r="8046"/>
          <a:stretch/>
        </p:blipFill>
        <p:spPr>
          <a:xfrm>
            <a:off x="-35505" y="0"/>
            <a:ext cx="9196174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94B973-F549-5843-985B-A4D1AB4EE29E}"/>
              </a:ext>
            </a:extLst>
          </p:cNvPr>
          <p:cNvSpPr/>
          <p:nvPr/>
        </p:nvSpPr>
        <p:spPr>
          <a:xfrm rot="16200000">
            <a:off x="2648491" y="-2616427"/>
            <a:ext cx="3901440" cy="91440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E638D5-CEAA-FE44-AE92-7572E16105A0}"/>
              </a:ext>
            </a:extLst>
          </p:cNvPr>
          <p:cNvSpPr txBox="1">
            <a:spLocks/>
          </p:cNvSpPr>
          <p:nvPr/>
        </p:nvSpPr>
        <p:spPr>
          <a:xfrm>
            <a:off x="447793" y="174302"/>
            <a:ext cx="6096000" cy="474780"/>
          </a:xfrm>
          <a:prstGeom prst="rect">
            <a:avLst/>
          </a:prstGeom>
        </p:spPr>
        <p:txBody>
          <a:bodyPr vert="horz" lIns="91440" tIns="0" rIns="0" bIns="0" rtlCol="0" anchor="ctr">
            <a:normAutofit/>
          </a:bodyPr>
          <a:lstStyle>
            <a:lvl1pPr algn="l" defTabSz="609570" rtl="0" eaLnBrk="1" latinLnBrk="0" hangingPunct="1">
              <a:spcBef>
                <a:spcPct val="0"/>
              </a:spcBef>
              <a:buNone/>
              <a:defRPr sz="1867" b="1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Recycle for Good</a:t>
            </a: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90" name="think-cell Slide" r:id="rId7" imgW="381" imgH="381" progId="TCLayout.ActiveDocument.1">
                  <p:embed/>
                </p:oleObj>
              </mc:Choice>
              <mc:Fallback>
                <p:oleObj name="think-cell Slide" r:id="rId7" imgW="381" imgH="38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1867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7417" y="914400"/>
            <a:ext cx="7933202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 Million Cans Funds a Habitat for Humanity 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417" y="1515313"/>
            <a:ext cx="736118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“You’re making dreams come true.”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– Ms. Mercedes Wheat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2D5CF8-667F-5543-AD65-8D33A05B3DE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298" y="290773"/>
            <a:ext cx="1304261" cy="2729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B3943A-43FD-C541-AEF6-F4140E9A4CAB}"/>
              </a:ext>
            </a:extLst>
          </p:cNvPr>
          <p:cNvCxnSpPr/>
          <p:nvPr/>
        </p:nvCxnSpPr>
        <p:spPr>
          <a:xfrm>
            <a:off x="533400" y="747345"/>
            <a:ext cx="80145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57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09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Key Takeaways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13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8175AF-CA39-8645-98BF-7D67576F6064}"/>
              </a:ext>
            </a:extLst>
          </p:cNvPr>
          <p:cNvGrpSpPr/>
          <p:nvPr/>
        </p:nvGrpSpPr>
        <p:grpSpPr>
          <a:xfrm>
            <a:off x="609599" y="990601"/>
            <a:ext cx="8229599" cy="1728353"/>
            <a:chOff x="609599" y="990601"/>
            <a:chExt cx="8229599" cy="1728353"/>
          </a:xfrm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301118" y="990601"/>
              <a:ext cx="6538080" cy="172835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457177" indent="-457177" algn="l" defTabSz="60957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990551" indent="-380982" algn="l" defTabSz="60957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 sz="2133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523923" indent="-304784" algn="l" defTabSz="60957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 sz="1867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2133493" indent="-304784" algn="l" defTabSz="60957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743063" indent="-304784" algn="l" defTabSz="60957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335263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202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341" indent="-304784" algn="l" defTabSz="60957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bg1"/>
                  </a:solidFill>
                </a:rPr>
                <a:t>Demand for aluminum products strong, driven by sustainability efforts</a:t>
              </a:r>
            </a:p>
            <a:p>
              <a:pPr lvl="0">
                <a:buFont typeface="Wingdings" panose="05000000000000000000" pitchFamily="2" charset="2"/>
                <a:buChar char="§"/>
              </a:pPr>
              <a:r>
                <a:rPr lang="en-US" dirty="0" smtClean="0">
                  <a:solidFill>
                    <a:schemeClr val="bg1"/>
                  </a:solidFill>
                </a:rPr>
                <a:t>Expected to continue with further plastic and steel substitution </a:t>
              </a:r>
              <a:endParaRPr lang="en-US" dirty="0"/>
            </a:p>
            <a:p>
              <a:pPr marL="342900" indent="-342900">
                <a:buFont typeface="Wingdings" charset="2"/>
                <a:buAutoNum type="arabicParenR"/>
              </a:pPr>
              <a:endParaRPr lang="en-US" sz="1800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6373C4-686F-FA49-B248-A2C97C8D3321}"/>
                </a:ext>
              </a:extLst>
            </p:cNvPr>
            <p:cNvGrpSpPr/>
            <p:nvPr/>
          </p:nvGrpSpPr>
          <p:grpSpPr>
            <a:xfrm>
              <a:off x="609599" y="992803"/>
              <a:ext cx="792904" cy="759796"/>
              <a:chOff x="2026495" y="2947028"/>
              <a:chExt cx="1097705" cy="1051868"/>
            </a:xfrm>
          </p:grpSpPr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id="{C5520601-9C18-C94F-B0F1-E94FE6807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7785" y="2947028"/>
                <a:ext cx="472858" cy="434257"/>
              </a:xfrm>
              <a:custGeom>
                <a:avLst/>
                <a:gdLst>
                  <a:gd name="T0" fmla="*/ 106 w 127"/>
                  <a:gd name="T1" fmla="*/ 21 h 117"/>
                  <a:gd name="T2" fmla="*/ 127 w 127"/>
                  <a:gd name="T3" fmla="*/ 2 h 117"/>
                  <a:gd name="T4" fmla="*/ 85 w 127"/>
                  <a:gd name="T5" fmla="*/ 1 h 117"/>
                  <a:gd name="T6" fmla="*/ 36 w 127"/>
                  <a:gd name="T7" fmla="*/ 27 h 117"/>
                  <a:gd name="T8" fmla="*/ 0 w 127"/>
                  <a:gd name="T9" fmla="*/ 88 h 117"/>
                  <a:gd name="T10" fmla="*/ 50 w 127"/>
                  <a:gd name="T11" fmla="*/ 117 h 117"/>
                  <a:gd name="T12" fmla="*/ 106 w 127"/>
                  <a:gd name="T13" fmla="*/ 2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17">
                    <a:moveTo>
                      <a:pt x="106" y="21"/>
                    </a:moveTo>
                    <a:cubicBezTo>
                      <a:pt x="112" y="11"/>
                      <a:pt x="119" y="5"/>
                      <a:pt x="127" y="2"/>
                    </a:cubicBezTo>
                    <a:cubicBezTo>
                      <a:pt x="127" y="2"/>
                      <a:pt x="103" y="1"/>
                      <a:pt x="85" y="1"/>
                    </a:cubicBezTo>
                    <a:cubicBezTo>
                      <a:pt x="61" y="0"/>
                      <a:pt x="48" y="5"/>
                      <a:pt x="36" y="2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50" y="117"/>
                      <a:pt x="50" y="117"/>
                      <a:pt x="50" y="117"/>
                    </a:cubicBezTo>
                    <a:lnTo>
                      <a:pt x="106" y="21"/>
                    </a:lnTo>
                    <a:close/>
                  </a:path>
                </a:pathLst>
              </a:custGeom>
              <a:solidFill>
                <a:srgbClr val="B2D23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13" name="Freeform 35">
                <a:extLst>
                  <a:ext uri="{FF2B5EF4-FFF2-40B4-BE49-F238E27FC236}">
                    <a16:creationId xmlns:a16="http://schemas.microsoft.com/office/drawing/2014/main" id="{4C0B088C-7944-B548-A2B0-4CE8B002D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1379" y="2961503"/>
                <a:ext cx="344992" cy="364294"/>
              </a:xfrm>
              <a:custGeom>
                <a:avLst/>
                <a:gdLst>
                  <a:gd name="T0" fmla="*/ 10 w 93"/>
                  <a:gd name="T1" fmla="*/ 21 h 98"/>
                  <a:gd name="T2" fmla="*/ 0 w 93"/>
                  <a:gd name="T3" fmla="*/ 38 h 98"/>
                  <a:gd name="T4" fmla="*/ 26 w 93"/>
                  <a:gd name="T5" fmla="*/ 82 h 98"/>
                  <a:gd name="T6" fmla="*/ 8 w 93"/>
                  <a:gd name="T7" fmla="*/ 91 h 98"/>
                  <a:gd name="T8" fmla="*/ 69 w 93"/>
                  <a:gd name="T9" fmla="*/ 98 h 98"/>
                  <a:gd name="T10" fmla="*/ 93 w 93"/>
                  <a:gd name="T11" fmla="*/ 43 h 98"/>
                  <a:gd name="T12" fmla="*/ 76 w 93"/>
                  <a:gd name="T13" fmla="*/ 53 h 98"/>
                  <a:gd name="T14" fmla="*/ 55 w 93"/>
                  <a:gd name="T15" fmla="*/ 18 h 98"/>
                  <a:gd name="T16" fmla="*/ 44 w 93"/>
                  <a:gd name="T17" fmla="*/ 6 h 98"/>
                  <a:gd name="T18" fmla="*/ 10 w 93"/>
                  <a:gd name="T19" fmla="*/ 2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98">
                    <a:moveTo>
                      <a:pt x="10" y="21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2" y="12"/>
                      <a:pt x="48" y="9"/>
                      <a:pt x="44" y="6"/>
                    </a:cubicBezTo>
                    <a:cubicBezTo>
                      <a:pt x="32" y="0"/>
                      <a:pt x="20" y="4"/>
                      <a:pt x="10" y="21"/>
                    </a:cubicBezTo>
                  </a:path>
                </a:pathLst>
              </a:custGeom>
              <a:solidFill>
                <a:srgbClr val="B2D23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14" name="Freeform 36">
                <a:extLst>
                  <a:ext uri="{FF2B5EF4-FFF2-40B4-BE49-F238E27FC236}">
                    <a16:creationId xmlns:a16="http://schemas.microsoft.com/office/drawing/2014/main" id="{D0DA79C2-6F13-194B-B13C-60809F545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6495" y="3347510"/>
                <a:ext cx="342581" cy="335344"/>
              </a:xfrm>
              <a:custGeom>
                <a:avLst/>
                <a:gdLst>
                  <a:gd name="T0" fmla="*/ 29 w 92"/>
                  <a:gd name="T1" fmla="*/ 90 h 90"/>
                  <a:gd name="T2" fmla="*/ 49 w 92"/>
                  <a:gd name="T3" fmla="*/ 90 h 90"/>
                  <a:gd name="T4" fmla="*/ 75 w 92"/>
                  <a:gd name="T5" fmla="*/ 46 h 90"/>
                  <a:gd name="T6" fmla="*/ 92 w 92"/>
                  <a:gd name="T7" fmla="*/ 56 h 90"/>
                  <a:gd name="T8" fmla="*/ 68 w 92"/>
                  <a:gd name="T9" fmla="*/ 0 h 90"/>
                  <a:gd name="T10" fmla="*/ 7 w 92"/>
                  <a:gd name="T11" fmla="*/ 7 h 90"/>
                  <a:gd name="T12" fmla="*/ 24 w 92"/>
                  <a:gd name="T13" fmla="*/ 17 h 90"/>
                  <a:gd name="T14" fmla="*/ 4 w 92"/>
                  <a:gd name="T15" fmla="*/ 52 h 90"/>
                  <a:gd name="T16" fmla="*/ 0 w 92"/>
                  <a:gd name="T17" fmla="*/ 68 h 90"/>
                  <a:gd name="T18" fmla="*/ 29 w 92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0">
                    <a:moveTo>
                      <a:pt x="29" y="90"/>
                    </a:moveTo>
                    <a:cubicBezTo>
                      <a:pt x="49" y="90"/>
                      <a:pt x="49" y="90"/>
                      <a:pt x="49" y="90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" y="58"/>
                      <a:pt x="0" y="63"/>
                      <a:pt x="0" y="68"/>
                    </a:cubicBezTo>
                    <a:cubicBezTo>
                      <a:pt x="0" y="81"/>
                      <a:pt x="9" y="89"/>
                      <a:pt x="29" y="90"/>
                    </a:cubicBezTo>
                  </a:path>
                </a:pathLst>
              </a:custGeom>
              <a:solidFill>
                <a:srgbClr val="B2D23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15" name="Freeform 37">
                <a:extLst>
                  <a:ext uri="{FF2B5EF4-FFF2-40B4-BE49-F238E27FC236}">
                    <a16:creationId xmlns:a16="http://schemas.microsoft.com/office/drawing/2014/main" id="{ACFAF22F-FB21-AB44-B7F6-D09B5F9DC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3732" y="3678029"/>
                <a:ext cx="521109" cy="246079"/>
              </a:xfrm>
              <a:custGeom>
                <a:avLst/>
                <a:gdLst>
                  <a:gd name="T0" fmla="*/ 0 w 140"/>
                  <a:gd name="T1" fmla="*/ 0 h 66"/>
                  <a:gd name="T2" fmla="*/ 20 w 140"/>
                  <a:gd name="T3" fmla="*/ 36 h 66"/>
                  <a:gd name="T4" fmla="*/ 68 w 140"/>
                  <a:gd name="T5" fmla="*/ 66 h 66"/>
                  <a:gd name="T6" fmla="*/ 140 w 140"/>
                  <a:gd name="T7" fmla="*/ 66 h 66"/>
                  <a:gd name="T8" fmla="*/ 140 w 140"/>
                  <a:gd name="T9" fmla="*/ 8 h 66"/>
                  <a:gd name="T10" fmla="*/ 27 w 140"/>
                  <a:gd name="T11" fmla="*/ 8 h 66"/>
                  <a:gd name="T12" fmla="*/ 0 w 140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66">
                    <a:moveTo>
                      <a:pt x="0" y="0"/>
                    </a:moveTo>
                    <a:cubicBezTo>
                      <a:pt x="0" y="0"/>
                      <a:pt x="12" y="21"/>
                      <a:pt x="20" y="36"/>
                    </a:cubicBezTo>
                    <a:cubicBezTo>
                      <a:pt x="32" y="58"/>
                      <a:pt x="43" y="66"/>
                      <a:pt x="68" y="66"/>
                    </a:cubicBezTo>
                    <a:cubicBezTo>
                      <a:pt x="140" y="66"/>
                      <a:pt x="140" y="66"/>
                      <a:pt x="140" y="66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16" y="8"/>
                      <a:pt x="7" y="5"/>
                      <a:pt x="0" y="0"/>
                    </a:cubicBezTo>
                  </a:path>
                </a:pathLst>
              </a:custGeom>
              <a:solidFill>
                <a:srgbClr val="B2D23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16" name="Freeform 38">
                <a:extLst>
                  <a:ext uri="{FF2B5EF4-FFF2-40B4-BE49-F238E27FC236}">
                    <a16:creationId xmlns:a16="http://schemas.microsoft.com/office/drawing/2014/main" id="{01A703B3-4C2B-D74E-8473-A8AC0ADD5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082" y="3292022"/>
                <a:ext cx="369118" cy="569360"/>
              </a:xfrm>
              <a:custGeom>
                <a:avLst/>
                <a:gdLst>
                  <a:gd name="T0" fmla="*/ 86 w 99"/>
                  <a:gd name="T1" fmla="*/ 62 h 153"/>
                  <a:gd name="T2" fmla="*/ 50 w 99"/>
                  <a:gd name="T3" fmla="*/ 0 h 153"/>
                  <a:gd name="T4" fmla="*/ 0 w 99"/>
                  <a:gd name="T5" fmla="*/ 29 h 153"/>
                  <a:gd name="T6" fmla="*/ 56 w 99"/>
                  <a:gd name="T7" fmla="*/ 126 h 153"/>
                  <a:gd name="T8" fmla="*/ 62 w 99"/>
                  <a:gd name="T9" fmla="*/ 153 h 153"/>
                  <a:gd name="T10" fmla="*/ 84 w 99"/>
                  <a:gd name="T11" fmla="*/ 117 h 153"/>
                  <a:gd name="T12" fmla="*/ 86 w 99"/>
                  <a:gd name="T13" fmla="*/ 6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153">
                    <a:moveTo>
                      <a:pt x="86" y="62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56" y="126"/>
                      <a:pt x="56" y="126"/>
                      <a:pt x="56" y="126"/>
                    </a:cubicBezTo>
                    <a:cubicBezTo>
                      <a:pt x="61" y="135"/>
                      <a:pt x="64" y="144"/>
                      <a:pt x="62" y="153"/>
                    </a:cubicBezTo>
                    <a:cubicBezTo>
                      <a:pt x="62" y="153"/>
                      <a:pt x="75" y="132"/>
                      <a:pt x="84" y="117"/>
                    </a:cubicBezTo>
                    <a:cubicBezTo>
                      <a:pt x="97" y="97"/>
                      <a:pt x="99" y="83"/>
                      <a:pt x="86" y="62"/>
                    </a:cubicBezTo>
                  </a:path>
                </a:pathLst>
              </a:custGeom>
              <a:solidFill>
                <a:srgbClr val="B2D23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17" name="Freeform 39">
                <a:extLst>
                  <a:ext uri="{FF2B5EF4-FFF2-40B4-BE49-F238E27FC236}">
                    <a16:creationId xmlns:a16="http://schemas.microsoft.com/office/drawing/2014/main" id="{5CA36E89-239D-1940-836A-533CFB380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554" y="3637015"/>
                <a:ext cx="398068" cy="361881"/>
              </a:xfrm>
              <a:custGeom>
                <a:avLst/>
                <a:gdLst>
                  <a:gd name="T0" fmla="*/ 87 w 107"/>
                  <a:gd name="T1" fmla="*/ 19 h 97"/>
                  <a:gd name="T2" fmla="*/ 36 w 107"/>
                  <a:gd name="T3" fmla="*/ 19 h 97"/>
                  <a:gd name="T4" fmla="*/ 36 w 107"/>
                  <a:gd name="T5" fmla="*/ 0 h 97"/>
                  <a:gd name="T6" fmla="*/ 0 w 107"/>
                  <a:gd name="T7" fmla="*/ 48 h 97"/>
                  <a:gd name="T8" fmla="*/ 36 w 107"/>
                  <a:gd name="T9" fmla="*/ 97 h 97"/>
                  <a:gd name="T10" fmla="*/ 36 w 107"/>
                  <a:gd name="T11" fmla="*/ 77 h 97"/>
                  <a:gd name="T12" fmla="*/ 77 w 107"/>
                  <a:gd name="T13" fmla="*/ 77 h 97"/>
                  <a:gd name="T14" fmla="*/ 93 w 107"/>
                  <a:gd name="T15" fmla="*/ 73 h 97"/>
                  <a:gd name="T16" fmla="*/ 97 w 107"/>
                  <a:gd name="T17" fmla="*/ 36 h 97"/>
                  <a:gd name="T18" fmla="*/ 87 w 107"/>
                  <a:gd name="T19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97">
                    <a:moveTo>
                      <a:pt x="87" y="19"/>
                    </a:move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84" y="77"/>
                      <a:pt x="89" y="75"/>
                      <a:pt x="93" y="73"/>
                    </a:cubicBezTo>
                    <a:cubicBezTo>
                      <a:pt x="104" y="66"/>
                      <a:pt x="107" y="54"/>
                      <a:pt x="97" y="36"/>
                    </a:cubicBezTo>
                    <a:lnTo>
                      <a:pt x="87" y="19"/>
                    </a:lnTo>
                    <a:close/>
                  </a:path>
                </a:pathLst>
              </a:custGeom>
              <a:solidFill>
                <a:srgbClr val="B2D235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2598A-B716-4645-9F6F-7A8CC09B55D6}"/>
              </a:ext>
            </a:extLst>
          </p:cNvPr>
          <p:cNvGrpSpPr/>
          <p:nvPr/>
        </p:nvGrpSpPr>
        <p:grpSpPr>
          <a:xfrm>
            <a:off x="643451" y="3173181"/>
            <a:ext cx="8199758" cy="979215"/>
            <a:chOff x="787720" y="2019959"/>
            <a:chExt cx="8199758" cy="97921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CBE847A-D88A-FF44-A08A-08A0A69669D9}"/>
                </a:ext>
              </a:extLst>
            </p:cNvPr>
            <p:cNvGrpSpPr/>
            <p:nvPr/>
          </p:nvGrpSpPr>
          <p:grpSpPr>
            <a:xfrm>
              <a:off x="787720" y="2063258"/>
              <a:ext cx="506740" cy="935916"/>
              <a:chOff x="4565274" y="624681"/>
              <a:chExt cx="622300" cy="1149349"/>
            </a:xfrm>
            <a:solidFill>
              <a:srgbClr val="B2D235"/>
            </a:solidFill>
          </p:grpSpPr>
          <p:sp>
            <p:nvSpPr>
              <p:cNvPr id="29" name="Freeform 57">
                <a:extLst>
                  <a:ext uri="{FF2B5EF4-FFF2-40B4-BE49-F238E27FC236}">
                    <a16:creationId xmlns:a16="http://schemas.microsoft.com/office/drawing/2014/main" id="{A92C2908-AF6C-C343-A26E-0B7445569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7040" y="624681"/>
                <a:ext cx="169862" cy="100012"/>
              </a:xfrm>
              <a:custGeom>
                <a:avLst/>
                <a:gdLst>
                  <a:gd name="T0" fmla="*/ 28 w 103"/>
                  <a:gd name="T1" fmla="*/ 59 h 60"/>
                  <a:gd name="T2" fmla="*/ 55 w 103"/>
                  <a:gd name="T3" fmla="*/ 25 h 60"/>
                  <a:gd name="T4" fmla="*/ 69 w 103"/>
                  <a:gd name="T5" fmla="*/ 24 h 60"/>
                  <a:gd name="T6" fmla="*/ 78 w 103"/>
                  <a:gd name="T7" fmla="*/ 25 h 60"/>
                  <a:gd name="T8" fmla="*/ 66 w 103"/>
                  <a:gd name="T9" fmla="*/ 57 h 60"/>
                  <a:gd name="T10" fmla="*/ 66 w 103"/>
                  <a:gd name="T11" fmla="*/ 58 h 60"/>
                  <a:gd name="T12" fmla="*/ 64 w 103"/>
                  <a:gd name="T13" fmla="*/ 60 h 60"/>
                  <a:gd name="T14" fmla="*/ 92 w 103"/>
                  <a:gd name="T15" fmla="*/ 60 h 60"/>
                  <a:gd name="T16" fmla="*/ 102 w 103"/>
                  <a:gd name="T17" fmla="*/ 23 h 60"/>
                  <a:gd name="T18" fmla="*/ 69 w 103"/>
                  <a:gd name="T19" fmla="*/ 0 h 60"/>
                  <a:gd name="T20" fmla="*/ 52 w 103"/>
                  <a:gd name="T21" fmla="*/ 1 h 60"/>
                  <a:gd name="T22" fmla="*/ 6 w 103"/>
                  <a:gd name="T23" fmla="*/ 49 h 60"/>
                  <a:gd name="T24" fmla="*/ 1 w 103"/>
                  <a:gd name="T25" fmla="*/ 58 h 60"/>
                  <a:gd name="T26" fmla="*/ 0 w 103"/>
                  <a:gd name="T27" fmla="*/ 60 h 60"/>
                  <a:gd name="T28" fmla="*/ 28 w 103"/>
                  <a:gd name="T29" fmla="*/ 60 h 60"/>
                  <a:gd name="T30" fmla="*/ 28 w 103"/>
                  <a:gd name="T31" fmla="*/ 59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3" h="60">
                    <a:moveTo>
                      <a:pt x="28" y="59"/>
                    </a:moveTo>
                    <a:cubicBezTo>
                      <a:pt x="35" y="44"/>
                      <a:pt x="47" y="26"/>
                      <a:pt x="55" y="25"/>
                    </a:cubicBezTo>
                    <a:cubicBezTo>
                      <a:pt x="60" y="24"/>
                      <a:pt x="65" y="24"/>
                      <a:pt x="69" y="24"/>
                    </a:cubicBezTo>
                    <a:cubicBezTo>
                      <a:pt x="74" y="24"/>
                      <a:pt x="77" y="25"/>
                      <a:pt x="78" y="25"/>
                    </a:cubicBezTo>
                    <a:cubicBezTo>
                      <a:pt x="78" y="34"/>
                      <a:pt x="69" y="53"/>
                      <a:pt x="66" y="57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5" y="59"/>
                      <a:pt x="65" y="59"/>
                      <a:pt x="64" y="60"/>
                    </a:cubicBezTo>
                    <a:cubicBezTo>
                      <a:pt x="92" y="60"/>
                      <a:pt x="92" y="60"/>
                      <a:pt x="92" y="60"/>
                    </a:cubicBezTo>
                    <a:cubicBezTo>
                      <a:pt x="97" y="49"/>
                      <a:pt x="103" y="34"/>
                      <a:pt x="102" y="23"/>
                    </a:cubicBezTo>
                    <a:cubicBezTo>
                      <a:pt x="101" y="12"/>
                      <a:pt x="95" y="0"/>
                      <a:pt x="69" y="0"/>
                    </a:cubicBezTo>
                    <a:cubicBezTo>
                      <a:pt x="64" y="0"/>
                      <a:pt x="58" y="1"/>
                      <a:pt x="52" y="1"/>
                    </a:cubicBezTo>
                    <a:cubicBezTo>
                      <a:pt x="28" y="4"/>
                      <a:pt x="10" y="41"/>
                      <a:pt x="6" y="49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9"/>
                      <a:pt x="1" y="59"/>
                      <a:pt x="0" y="60"/>
                    </a:cubicBezTo>
                    <a:cubicBezTo>
                      <a:pt x="28" y="60"/>
                      <a:pt x="28" y="60"/>
                      <a:pt x="28" y="60"/>
                    </a:cubicBezTo>
                    <a:lnTo>
                      <a:pt x="28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30" name="Freeform 58">
                <a:extLst>
                  <a:ext uri="{FF2B5EF4-FFF2-40B4-BE49-F238E27FC236}">
                    <a16:creationId xmlns:a16="http://schemas.microsoft.com/office/drawing/2014/main" id="{1ABA91C2-B3DE-B346-889C-B9FCB880E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274" y="723106"/>
                <a:ext cx="622300" cy="1050924"/>
              </a:xfrm>
              <a:custGeom>
                <a:avLst/>
                <a:gdLst>
                  <a:gd name="T0" fmla="*/ 195 w 374"/>
                  <a:gd name="T1" fmla="*/ 1 h 631"/>
                  <a:gd name="T2" fmla="*/ 39 w 374"/>
                  <a:gd name="T3" fmla="*/ 0 h 631"/>
                  <a:gd name="T4" fmla="*/ 36 w 374"/>
                  <a:gd name="T5" fmla="*/ 24 h 631"/>
                  <a:gd name="T6" fmla="*/ 138 w 374"/>
                  <a:gd name="T7" fmla="*/ 23 h 631"/>
                  <a:gd name="T8" fmla="*/ 138 w 374"/>
                  <a:gd name="T9" fmla="*/ 38 h 631"/>
                  <a:gd name="T10" fmla="*/ 31 w 374"/>
                  <a:gd name="T11" fmla="*/ 37 h 631"/>
                  <a:gd name="T12" fmla="*/ 0 w 374"/>
                  <a:gd name="T13" fmla="*/ 76 h 631"/>
                  <a:gd name="T14" fmla="*/ 1 w 374"/>
                  <a:gd name="T15" fmla="*/ 578 h 631"/>
                  <a:gd name="T16" fmla="*/ 119 w 374"/>
                  <a:gd name="T17" fmla="*/ 577 h 631"/>
                  <a:gd name="T18" fmla="*/ 118 w 374"/>
                  <a:gd name="T19" fmla="*/ 593 h 631"/>
                  <a:gd name="T20" fmla="*/ 11 w 374"/>
                  <a:gd name="T21" fmla="*/ 593 h 631"/>
                  <a:gd name="T22" fmla="*/ 42 w 374"/>
                  <a:gd name="T23" fmla="*/ 631 h 631"/>
                  <a:gd name="T24" fmla="*/ 333 w 374"/>
                  <a:gd name="T25" fmla="*/ 630 h 631"/>
                  <a:gd name="T26" fmla="*/ 373 w 374"/>
                  <a:gd name="T27" fmla="*/ 587 h 631"/>
                  <a:gd name="T28" fmla="*/ 373 w 374"/>
                  <a:gd name="T29" fmla="*/ 77 h 631"/>
                  <a:gd name="T30" fmla="*/ 332 w 374"/>
                  <a:gd name="T31" fmla="*/ 1 h 631"/>
                  <a:gd name="T32" fmla="*/ 287 w 374"/>
                  <a:gd name="T33" fmla="*/ 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74" h="631">
                    <a:moveTo>
                      <a:pt x="195" y="1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40" y="11"/>
                      <a:pt x="36" y="24"/>
                      <a:pt x="36" y="24"/>
                    </a:cubicBezTo>
                    <a:cubicBezTo>
                      <a:pt x="138" y="23"/>
                      <a:pt x="138" y="23"/>
                      <a:pt x="138" y="23"/>
                    </a:cubicBezTo>
                    <a:cubicBezTo>
                      <a:pt x="138" y="38"/>
                      <a:pt x="138" y="38"/>
                      <a:pt x="138" y="38"/>
                    </a:cubicBezTo>
                    <a:cubicBezTo>
                      <a:pt x="138" y="38"/>
                      <a:pt x="61" y="38"/>
                      <a:pt x="31" y="37"/>
                    </a:cubicBezTo>
                    <a:cubicBezTo>
                      <a:pt x="32" y="57"/>
                      <a:pt x="0" y="76"/>
                      <a:pt x="0" y="76"/>
                    </a:cubicBezTo>
                    <a:cubicBezTo>
                      <a:pt x="1" y="578"/>
                      <a:pt x="1" y="578"/>
                      <a:pt x="1" y="578"/>
                    </a:cubicBezTo>
                    <a:cubicBezTo>
                      <a:pt x="119" y="577"/>
                      <a:pt x="119" y="577"/>
                      <a:pt x="119" y="577"/>
                    </a:cubicBezTo>
                    <a:cubicBezTo>
                      <a:pt x="118" y="593"/>
                      <a:pt x="118" y="593"/>
                      <a:pt x="118" y="593"/>
                    </a:cubicBezTo>
                    <a:cubicBezTo>
                      <a:pt x="11" y="593"/>
                      <a:pt x="11" y="593"/>
                      <a:pt x="11" y="593"/>
                    </a:cubicBezTo>
                    <a:cubicBezTo>
                      <a:pt x="28" y="595"/>
                      <a:pt x="42" y="631"/>
                      <a:pt x="42" y="631"/>
                    </a:cubicBezTo>
                    <a:cubicBezTo>
                      <a:pt x="42" y="631"/>
                      <a:pt x="321" y="631"/>
                      <a:pt x="333" y="630"/>
                    </a:cubicBezTo>
                    <a:cubicBezTo>
                      <a:pt x="342" y="601"/>
                      <a:pt x="373" y="587"/>
                      <a:pt x="373" y="587"/>
                    </a:cubicBezTo>
                    <a:cubicBezTo>
                      <a:pt x="373" y="587"/>
                      <a:pt x="374" y="112"/>
                      <a:pt x="373" y="77"/>
                    </a:cubicBezTo>
                    <a:cubicBezTo>
                      <a:pt x="339" y="54"/>
                      <a:pt x="332" y="1"/>
                      <a:pt x="332" y="1"/>
                    </a:cubicBezTo>
                    <a:cubicBezTo>
                      <a:pt x="287" y="1"/>
                      <a:pt x="287" y="1"/>
                      <a:pt x="287" y="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30BA83-07F2-0842-A1C3-54D30CB1E0C4}"/>
                </a:ext>
              </a:extLst>
            </p:cNvPr>
            <p:cNvSpPr/>
            <p:nvPr/>
          </p:nvSpPr>
          <p:spPr>
            <a:xfrm>
              <a:off x="2445387" y="2019959"/>
              <a:ext cx="6542091" cy="9433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77" indent="-457177" defTabSz="609570">
                <a:spcBef>
                  <a:spcPct val="20000"/>
                </a:spcBef>
                <a:spcAft>
                  <a:spcPts val="30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Need to improve recycling rate </a:t>
              </a:r>
              <a:r>
                <a:rPr lang="en-US" sz="24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 the US</a:t>
              </a:r>
              <a:endPara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457177" indent="-457177" defTabSz="609570">
                <a:spcBef>
                  <a:spcPct val="20000"/>
                </a:spcBef>
                <a:spcAft>
                  <a:spcPts val="30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Protect against increasing contamination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364F40-2EE5-BC44-8832-2AF8CE84D13E}"/>
              </a:ext>
            </a:extLst>
          </p:cNvPr>
          <p:cNvGrpSpPr/>
          <p:nvPr/>
        </p:nvGrpSpPr>
        <p:grpSpPr>
          <a:xfrm>
            <a:off x="447793" y="5064332"/>
            <a:ext cx="8063095" cy="830997"/>
            <a:chOff x="5029200" y="2188387"/>
            <a:chExt cx="8063095" cy="8309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D10E0A-B86A-5643-8E90-E72AF51847B2}"/>
                </a:ext>
              </a:extLst>
            </p:cNvPr>
            <p:cNvGrpSpPr/>
            <p:nvPr/>
          </p:nvGrpSpPr>
          <p:grpSpPr>
            <a:xfrm>
              <a:off x="5029200" y="2254060"/>
              <a:ext cx="1324965" cy="592373"/>
              <a:chOff x="2316955" y="2990055"/>
              <a:chExt cx="2070101" cy="925513"/>
            </a:xfrm>
            <a:solidFill>
              <a:srgbClr val="B2D235"/>
            </a:solidFill>
          </p:grpSpPr>
          <p:sp>
            <p:nvSpPr>
              <p:cNvPr id="21" name="Freeform 26">
                <a:extLst>
                  <a:ext uri="{FF2B5EF4-FFF2-40B4-BE49-F238E27FC236}">
                    <a16:creationId xmlns:a16="http://schemas.microsoft.com/office/drawing/2014/main" id="{5134560C-1454-2640-BBC9-4BE4799AB3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58231" y="2990055"/>
                <a:ext cx="1273175" cy="498475"/>
              </a:xfrm>
              <a:custGeom>
                <a:avLst/>
                <a:gdLst>
                  <a:gd name="T0" fmla="*/ 735 w 764"/>
                  <a:gd name="T1" fmla="*/ 0 h 299"/>
                  <a:gd name="T2" fmla="*/ 752 w 764"/>
                  <a:gd name="T3" fmla="*/ 63 h 299"/>
                  <a:gd name="T4" fmla="*/ 759 w 764"/>
                  <a:gd name="T5" fmla="*/ 285 h 299"/>
                  <a:gd name="T6" fmla="*/ 745 w 764"/>
                  <a:gd name="T7" fmla="*/ 298 h 299"/>
                  <a:gd name="T8" fmla="*/ 312 w 764"/>
                  <a:gd name="T9" fmla="*/ 298 h 299"/>
                  <a:gd name="T10" fmla="*/ 278 w 764"/>
                  <a:gd name="T11" fmla="*/ 286 h 299"/>
                  <a:gd name="T12" fmla="*/ 150 w 764"/>
                  <a:gd name="T13" fmla="*/ 291 h 299"/>
                  <a:gd name="T14" fmla="*/ 118 w 764"/>
                  <a:gd name="T15" fmla="*/ 298 h 299"/>
                  <a:gd name="T16" fmla="*/ 16 w 764"/>
                  <a:gd name="T17" fmla="*/ 298 h 299"/>
                  <a:gd name="T18" fmla="*/ 3 w 764"/>
                  <a:gd name="T19" fmla="*/ 282 h 299"/>
                  <a:gd name="T20" fmla="*/ 13 w 764"/>
                  <a:gd name="T21" fmla="*/ 222 h 299"/>
                  <a:gd name="T22" fmla="*/ 74 w 764"/>
                  <a:gd name="T23" fmla="*/ 163 h 299"/>
                  <a:gd name="T24" fmla="*/ 277 w 764"/>
                  <a:gd name="T25" fmla="*/ 129 h 299"/>
                  <a:gd name="T26" fmla="*/ 326 w 764"/>
                  <a:gd name="T27" fmla="*/ 98 h 299"/>
                  <a:gd name="T28" fmla="*/ 401 w 764"/>
                  <a:gd name="T29" fmla="*/ 40 h 299"/>
                  <a:gd name="T30" fmla="*/ 479 w 764"/>
                  <a:gd name="T31" fmla="*/ 5 h 299"/>
                  <a:gd name="T32" fmla="*/ 494 w 764"/>
                  <a:gd name="T33" fmla="*/ 0 h 299"/>
                  <a:gd name="T34" fmla="*/ 735 w 764"/>
                  <a:gd name="T35" fmla="*/ 0 h 299"/>
                  <a:gd name="T36" fmla="*/ 349 w 764"/>
                  <a:gd name="T37" fmla="*/ 139 h 299"/>
                  <a:gd name="T38" fmla="*/ 549 w 764"/>
                  <a:gd name="T39" fmla="*/ 139 h 299"/>
                  <a:gd name="T40" fmla="*/ 559 w 764"/>
                  <a:gd name="T41" fmla="*/ 127 h 299"/>
                  <a:gd name="T42" fmla="*/ 559 w 764"/>
                  <a:gd name="T43" fmla="*/ 65 h 299"/>
                  <a:gd name="T44" fmla="*/ 538 w 764"/>
                  <a:gd name="T45" fmla="*/ 45 h 299"/>
                  <a:gd name="T46" fmla="*/ 349 w 764"/>
                  <a:gd name="T47" fmla="*/ 139 h 299"/>
                  <a:gd name="T48" fmla="*/ 659 w 764"/>
                  <a:gd name="T49" fmla="*/ 139 h 299"/>
                  <a:gd name="T50" fmla="*/ 701 w 764"/>
                  <a:gd name="T51" fmla="*/ 139 h 299"/>
                  <a:gd name="T52" fmla="*/ 712 w 764"/>
                  <a:gd name="T53" fmla="*/ 128 h 299"/>
                  <a:gd name="T54" fmla="*/ 703 w 764"/>
                  <a:gd name="T55" fmla="*/ 58 h 299"/>
                  <a:gd name="T56" fmla="*/ 690 w 764"/>
                  <a:gd name="T57" fmla="*/ 47 h 299"/>
                  <a:gd name="T58" fmla="*/ 617 w 764"/>
                  <a:gd name="T59" fmla="*/ 47 h 299"/>
                  <a:gd name="T60" fmla="*/ 606 w 764"/>
                  <a:gd name="T61" fmla="*/ 57 h 299"/>
                  <a:gd name="T62" fmla="*/ 606 w 764"/>
                  <a:gd name="T63" fmla="*/ 128 h 299"/>
                  <a:gd name="T64" fmla="*/ 618 w 764"/>
                  <a:gd name="T65" fmla="*/ 139 h 299"/>
                  <a:gd name="T66" fmla="*/ 659 w 764"/>
                  <a:gd name="T67" fmla="*/ 139 h 299"/>
                  <a:gd name="T68" fmla="*/ 78 w 764"/>
                  <a:gd name="T69" fmla="*/ 248 h 299"/>
                  <a:gd name="T70" fmla="*/ 100 w 764"/>
                  <a:gd name="T71" fmla="*/ 248 h 299"/>
                  <a:gd name="T72" fmla="*/ 156 w 764"/>
                  <a:gd name="T73" fmla="*/ 214 h 299"/>
                  <a:gd name="T74" fmla="*/ 147 w 764"/>
                  <a:gd name="T75" fmla="*/ 197 h 299"/>
                  <a:gd name="T76" fmla="*/ 72 w 764"/>
                  <a:gd name="T77" fmla="*/ 197 h 299"/>
                  <a:gd name="T78" fmla="*/ 54 w 764"/>
                  <a:gd name="T79" fmla="*/ 201 h 299"/>
                  <a:gd name="T80" fmla="*/ 37 w 764"/>
                  <a:gd name="T81" fmla="*/ 242 h 299"/>
                  <a:gd name="T82" fmla="*/ 63 w 764"/>
                  <a:gd name="T83" fmla="*/ 248 h 299"/>
                  <a:gd name="T84" fmla="*/ 78 w 764"/>
                  <a:gd name="T85" fmla="*/ 24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64" h="299">
                    <a:moveTo>
                      <a:pt x="735" y="0"/>
                    </a:moveTo>
                    <a:cubicBezTo>
                      <a:pt x="748" y="19"/>
                      <a:pt x="749" y="41"/>
                      <a:pt x="752" y="63"/>
                    </a:cubicBezTo>
                    <a:cubicBezTo>
                      <a:pt x="764" y="137"/>
                      <a:pt x="757" y="211"/>
                      <a:pt x="759" y="285"/>
                    </a:cubicBezTo>
                    <a:cubicBezTo>
                      <a:pt x="760" y="296"/>
                      <a:pt x="755" y="298"/>
                      <a:pt x="745" y="298"/>
                    </a:cubicBezTo>
                    <a:cubicBezTo>
                      <a:pt x="601" y="298"/>
                      <a:pt x="457" y="298"/>
                      <a:pt x="312" y="298"/>
                    </a:cubicBezTo>
                    <a:cubicBezTo>
                      <a:pt x="299" y="298"/>
                      <a:pt x="289" y="291"/>
                      <a:pt x="278" y="286"/>
                    </a:cubicBezTo>
                    <a:cubicBezTo>
                      <a:pt x="234" y="269"/>
                      <a:pt x="192" y="270"/>
                      <a:pt x="150" y="291"/>
                    </a:cubicBezTo>
                    <a:cubicBezTo>
                      <a:pt x="140" y="296"/>
                      <a:pt x="129" y="299"/>
                      <a:pt x="118" y="298"/>
                    </a:cubicBezTo>
                    <a:cubicBezTo>
                      <a:pt x="84" y="298"/>
                      <a:pt x="50" y="298"/>
                      <a:pt x="16" y="298"/>
                    </a:cubicBezTo>
                    <a:cubicBezTo>
                      <a:pt x="3" y="299"/>
                      <a:pt x="0" y="293"/>
                      <a:pt x="3" y="282"/>
                    </a:cubicBezTo>
                    <a:cubicBezTo>
                      <a:pt x="7" y="262"/>
                      <a:pt x="10" y="242"/>
                      <a:pt x="13" y="222"/>
                    </a:cubicBezTo>
                    <a:cubicBezTo>
                      <a:pt x="17" y="195"/>
                      <a:pt x="43" y="169"/>
                      <a:pt x="74" y="163"/>
                    </a:cubicBezTo>
                    <a:cubicBezTo>
                      <a:pt x="141" y="151"/>
                      <a:pt x="209" y="140"/>
                      <a:pt x="277" y="129"/>
                    </a:cubicBezTo>
                    <a:cubicBezTo>
                      <a:pt x="298" y="125"/>
                      <a:pt x="311" y="110"/>
                      <a:pt x="326" y="98"/>
                    </a:cubicBezTo>
                    <a:cubicBezTo>
                      <a:pt x="351" y="79"/>
                      <a:pt x="376" y="59"/>
                      <a:pt x="401" y="40"/>
                    </a:cubicBezTo>
                    <a:cubicBezTo>
                      <a:pt x="424" y="22"/>
                      <a:pt x="450" y="11"/>
                      <a:pt x="479" y="5"/>
                    </a:cubicBezTo>
                    <a:cubicBezTo>
                      <a:pt x="484" y="4"/>
                      <a:pt x="490" y="5"/>
                      <a:pt x="494" y="0"/>
                    </a:cubicBezTo>
                    <a:cubicBezTo>
                      <a:pt x="575" y="0"/>
                      <a:pt x="655" y="0"/>
                      <a:pt x="735" y="0"/>
                    </a:cubicBezTo>
                    <a:close/>
                    <a:moveTo>
                      <a:pt x="349" y="139"/>
                    </a:moveTo>
                    <a:cubicBezTo>
                      <a:pt x="419" y="139"/>
                      <a:pt x="484" y="139"/>
                      <a:pt x="549" y="139"/>
                    </a:cubicBezTo>
                    <a:cubicBezTo>
                      <a:pt x="558" y="139"/>
                      <a:pt x="559" y="134"/>
                      <a:pt x="559" y="127"/>
                    </a:cubicBezTo>
                    <a:cubicBezTo>
                      <a:pt x="558" y="106"/>
                      <a:pt x="557" y="85"/>
                      <a:pt x="559" y="65"/>
                    </a:cubicBezTo>
                    <a:cubicBezTo>
                      <a:pt x="560" y="47"/>
                      <a:pt x="551" y="45"/>
                      <a:pt x="538" y="45"/>
                    </a:cubicBezTo>
                    <a:cubicBezTo>
                      <a:pt x="463" y="47"/>
                      <a:pt x="405" y="85"/>
                      <a:pt x="349" y="139"/>
                    </a:cubicBezTo>
                    <a:close/>
                    <a:moveTo>
                      <a:pt x="659" y="139"/>
                    </a:moveTo>
                    <a:cubicBezTo>
                      <a:pt x="673" y="139"/>
                      <a:pt x="687" y="139"/>
                      <a:pt x="701" y="139"/>
                    </a:cubicBezTo>
                    <a:cubicBezTo>
                      <a:pt x="709" y="140"/>
                      <a:pt x="713" y="136"/>
                      <a:pt x="712" y="128"/>
                    </a:cubicBezTo>
                    <a:cubicBezTo>
                      <a:pt x="709" y="105"/>
                      <a:pt x="706" y="81"/>
                      <a:pt x="703" y="58"/>
                    </a:cubicBezTo>
                    <a:cubicBezTo>
                      <a:pt x="702" y="50"/>
                      <a:pt x="699" y="46"/>
                      <a:pt x="690" y="47"/>
                    </a:cubicBezTo>
                    <a:cubicBezTo>
                      <a:pt x="666" y="47"/>
                      <a:pt x="641" y="47"/>
                      <a:pt x="617" y="47"/>
                    </a:cubicBezTo>
                    <a:cubicBezTo>
                      <a:pt x="610" y="47"/>
                      <a:pt x="606" y="49"/>
                      <a:pt x="606" y="57"/>
                    </a:cubicBezTo>
                    <a:cubicBezTo>
                      <a:pt x="606" y="81"/>
                      <a:pt x="606" y="105"/>
                      <a:pt x="606" y="128"/>
                    </a:cubicBezTo>
                    <a:cubicBezTo>
                      <a:pt x="606" y="138"/>
                      <a:pt x="610" y="140"/>
                      <a:pt x="618" y="139"/>
                    </a:cubicBezTo>
                    <a:cubicBezTo>
                      <a:pt x="632" y="139"/>
                      <a:pt x="645" y="139"/>
                      <a:pt x="659" y="139"/>
                    </a:cubicBezTo>
                    <a:close/>
                    <a:moveTo>
                      <a:pt x="78" y="248"/>
                    </a:moveTo>
                    <a:cubicBezTo>
                      <a:pt x="85" y="248"/>
                      <a:pt x="93" y="247"/>
                      <a:pt x="100" y="248"/>
                    </a:cubicBezTo>
                    <a:cubicBezTo>
                      <a:pt x="126" y="250"/>
                      <a:pt x="143" y="234"/>
                      <a:pt x="156" y="214"/>
                    </a:cubicBezTo>
                    <a:cubicBezTo>
                      <a:pt x="164" y="202"/>
                      <a:pt x="161" y="197"/>
                      <a:pt x="147" y="197"/>
                    </a:cubicBezTo>
                    <a:cubicBezTo>
                      <a:pt x="122" y="196"/>
                      <a:pt x="97" y="197"/>
                      <a:pt x="72" y="197"/>
                    </a:cubicBezTo>
                    <a:cubicBezTo>
                      <a:pt x="66" y="196"/>
                      <a:pt x="60" y="198"/>
                      <a:pt x="54" y="201"/>
                    </a:cubicBezTo>
                    <a:cubicBezTo>
                      <a:pt x="44" y="206"/>
                      <a:pt x="32" y="233"/>
                      <a:pt x="37" y="242"/>
                    </a:cubicBezTo>
                    <a:cubicBezTo>
                      <a:pt x="42" y="254"/>
                      <a:pt x="54" y="246"/>
                      <a:pt x="63" y="248"/>
                    </a:cubicBezTo>
                    <a:cubicBezTo>
                      <a:pt x="68" y="249"/>
                      <a:pt x="73" y="248"/>
                      <a:pt x="78" y="2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B329857C-54C5-CC42-BA80-8B5BA9C28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6955" y="3537743"/>
                <a:ext cx="201613" cy="190500"/>
              </a:xfrm>
              <a:custGeom>
                <a:avLst/>
                <a:gdLst>
                  <a:gd name="T0" fmla="*/ 0 w 121"/>
                  <a:gd name="T1" fmla="*/ 14 h 114"/>
                  <a:gd name="T2" fmla="*/ 29 w 121"/>
                  <a:gd name="T3" fmla="*/ 0 h 114"/>
                  <a:gd name="T4" fmla="*/ 107 w 121"/>
                  <a:gd name="T5" fmla="*/ 0 h 114"/>
                  <a:gd name="T6" fmla="*/ 114 w 121"/>
                  <a:gd name="T7" fmla="*/ 14 h 114"/>
                  <a:gd name="T8" fmla="*/ 88 w 121"/>
                  <a:gd name="T9" fmla="*/ 103 h 114"/>
                  <a:gd name="T10" fmla="*/ 76 w 121"/>
                  <a:gd name="T11" fmla="*/ 112 h 114"/>
                  <a:gd name="T12" fmla="*/ 19 w 121"/>
                  <a:gd name="T13" fmla="*/ 91 h 114"/>
                  <a:gd name="T14" fmla="*/ 0 w 121"/>
                  <a:gd name="T15" fmla="*/ 71 h 114"/>
                  <a:gd name="T16" fmla="*/ 0 w 121"/>
                  <a:gd name="T17" fmla="*/ 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14">
                    <a:moveTo>
                      <a:pt x="0" y="14"/>
                    </a:moveTo>
                    <a:cubicBezTo>
                      <a:pt x="7" y="4"/>
                      <a:pt x="16" y="0"/>
                      <a:pt x="29" y="0"/>
                    </a:cubicBezTo>
                    <a:cubicBezTo>
                      <a:pt x="55" y="1"/>
                      <a:pt x="81" y="0"/>
                      <a:pt x="107" y="0"/>
                    </a:cubicBezTo>
                    <a:cubicBezTo>
                      <a:pt x="117" y="0"/>
                      <a:pt x="121" y="2"/>
                      <a:pt x="114" y="14"/>
                    </a:cubicBezTo>
                    <a:cubicBezTo>
                      <a:pt x="98" y="41"/>
                      <a:pt x="87" y="70"/>
                      <a:pt x="88" y="103"/>
                    </a:cubicBezTo>
                    <a:cubicBezTo>
                      <a:pt x="89" y="114"/>
                      <a:pt x="84" y="114"/>
                      <a:pt x="76" y="112"/>
                    </a:cubicBezTo>
                    <a:cubicBezTo>
                      <a:pt x="57" y="105"/>
                      <a:pt x="38" y="98"/>
                      <a:pt x="19" y="91"/>
                    </a:cubicBezTo>
                    <a:cubicBezTo>
                      <a:pt x="9" y="88"/>
                      <a:pt x="6" y="78"/>
                      <a:pt x="0" y="71"/>
                    </a:cubicBezTo>
                    <a:cubicBezTo>
                      <a:pt x="0" y="52"/>
                      <a:pt x="0" y="33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3" name="Freeform 28">
                <a:extLst>
                  <a:ext uri="{FF2B5EF4-FFF2-40B4-BE49-F238E27FC236}">
                    <a16:creationId xmlns:a16="http://schemas.microsoft.com/office/drawing/2014/main" id="{EB19D2B2-6544-D94C-AECE-7616C67AE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4968" y="3531393"/>
                <a:ext cx="862013" cy="198438"/>
              </a:xfrm>
              <a:custGeom>
                <a:avLst/>
                <a:gdLst>
                  <a:gd name="T0" fmla="*/ 259 w 518"/>
                  <a:gd name="T1" fmla="*/ 4 h 119"/>
                  <a:gd name="T2" fmla="*/ 496 w 518"/>
                  <a:gd name="T3" fmla="*/ 4 h 119"/>
                  <a:gd name="T4" fmla="*/ 508 w 518"/>
                  <a:gd name="T5" fmla="*/ 22 h 119"/>
                  <a:gd name="T6" fmla="*/ 484 w 518"/>
                  <a:gd name="T7" fmla="*/ 104 h 119"/>
                  <a:gd name="T8" fmla="*/ 467 w 518"/>
                  <a:gd name="T9" fmla="*/ 119 h 119"/>
                  <a:gd name="T10" fmla="*/ 61 w 518"/>
                  <a:gd name="T11" fmla="*/ 119 h 119"/>
                  <a:gd name="T12" fmla="*/ 32 w 518"/>
                  <a:gd name="T13" fmla="*/ 90 h 119"/>
                  <a:gd name="T14" fmla="*/ 11 w 518"/>
                  <a:gd name="T15" fmla="*/ 25 h 119"/>
                  <a:gd name="T16" fmla="*/ 3 w 518"/>
                  <a:gd name="T17" fmla="*/ 8 h 119"/>
                  <a:gd name="T18" fmla="*/ 23 w 518"/>
                  <a:gd name="T19" fmla="*/ 4 h 119"/>
                  <a:gd name="T20" fmla="*/ 259 w 518"/>
                  <a:gd name="T21" fmla="*/ 4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8" h="119">
                    <a:moveTo>
                      <a:pt x="259" y="4"/>
                    </a:moveTo>
                    <a:cubicBezTo>
                      <a:pt x="338" y="4"/>
                      <a:pt x="417" y="4"/>
                      <a:pt x="496" y="4"/>
                    </a:cubicBezTo>
                    <a:cubicBezTo>
                      <a:pt x="517" y="4"/>
                      <a:pt x="518" y="5"/>
                      <a:pt x="508" y="22"/>
                    </a:cubicBezTo>
                    <a:cubicBezTo>
                      <a:pt x="493" y="48"/>
                      <a:pt x="487" y="75"/>
                      <a:pt x="484" y="104"/>
                    </a:cubicBezTo>
                    <a:cubicBezTo>
                      <a:pt x="483" y="115"/>
                      <a:pt x="478" y="119"/>
                      <a:pt x="467" y="119"/>
                    </a:cubicBezTo>
                    <a:cubicBezTo>
                      <a:pt x="331" y="119"/>
                      <a:pt x="196" y="119"/>
                      <a:pt x="61" y="119"/>
                    </a:cubicBezTo>
                    <a:cubicBezTo>
                      <a:pt x="38" y="119"/>
                      <a:pt x="32" y="113"/>
                      <a:pt x="32" y="90"/>
                    </a:cubicBezTo>
                    <a:cubicBezTo>
                      <a:pt x="32" y="66"/>
                      <a:pt x="22" y="46"/>
                      <a:pt x="11" y="25"/>
                    </a:cubicBezTo>
                    <a:cubicBezTo>
                      <a:pt x="8" y="19"/>
                      <a:pt x="0" y="14"/>
                      <a:pt x="3" y="8"/>
                    </a:cubicBezTo>
                    <a:cubicBezTo>
                      <a:pt x="7" y="0"/>
                      <a:pt x="16" y="4"/>
                      <a:pt x="23" y="4"/>
                    </a:cubicBezTo>
                    <a:cubicBezTo>
                      <a:pt x="102" y="4"/>
                      <a:pt x="180" y="4"/>
                      <a:pt x="25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4" name="Freeform 29">
                <a:extLst>
                  <a:ext uri="{FF2B5EF4-FFF2-40B4-BE49-F238E27FC236}">
                    <a16:creationId xmlns:a16="http://schemas.microsoft.com/office/drawing/2014/main" id="{8EC65054-A51C-C648-AF86-B4DB8BD17B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18568" y="3499643"/>
                <a:ext cx="409575" cy="415925"/>
              </a:xfrm>
              <a:custGeom>
                <a:avLst/>
                <a:gdLst>
                  <a:gd name="T0" fmla="*/ 121 w 246"/>
                  <a:gd name="T1" fmla="*/ 244 h 250"/>
                  <a:gd name="T2" fmla="*/ 0 w 246"/>
                  <a:gd name="T3" fmla="*/ 122 h 250"/>
                  <a:gd name="T4" fmla="*/ 123 w 246"/>
                  <a:gd name="T5" fmla="*/ 0 h 250"/>
                  <a:gd name="T6" fmla="*/ 245 w 246"/>
                  <a:gd name="T7" fmla="*/ 121 h 250"/>
                  <a:gd name="T8" fmla="*/ 121 w 246"/>
                  <a:gd name="T9" fmla="*/ 244 h 250"/>
                  <a:gd name="T10" fmla="*/ 122 w 246"/>
                  <a:gd name="T11" fmla="*/ 189 h 250"/>
                  <a:gd name="T12" fmla="*/ 190 w 246"/>
                  <a:gd name="T13" fmla="*/ 122 h 250"/>
                  <a:gd name="T14" fmla="*/ 124 w 246"/>
                  <a:gd name="T15" fmla="*/ 57 h 250"/>
                  <a:gd name="T16" fmla="*/ 56 w 246"/>
                  <a:gd name="T17" fmla="*/ 123 h 250"/>
                  <a:gd name="T18" fmla="*/ 122 w 246"/>
                  <a:gd name="T19" fmla="*/ 189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250">
                    <a:moveTo>
                      <a:pt x="121" y="244"/>
                    </a:moveTo>
                    <a:cubicBezTo>
                      <a:pt x="62" y="250"/>
                      <a:pt x="0" y="192"/>
                      <a:pt x="0" y="122"/>
                    </a:cubicBezTo>
                    <a:cubicBezTo>
                      <a:pt x="1" y="55"/>
                      <a:pt x="56" y="0"/>
                      <a:pt x="123" y="0"/>
                    </a:cubicBezTo>
                    <a:cubicBezTo>
                      <a:pt x="192" y="1"/>
                      <a:pt x="244" y="54"/>
                      <a:pt x="245" y="121"/>
                    </a:cubicBezTo>
                    <a:cubicBezTo>
                      <a:pt x="246" y="188"/>
                      <a:pt x="197" y="246"/>
                      <a:pt x="121" y="244"/>
                    </a:cubicBezTo>
                    <a:close/>
                    <a:moveTo>
                      <a:pt x="122" y="189"/>
                    </a:moveTo>
                    <a:cubicBezTo>
                      <a:pt x="160" y="189"/>
                      <a:pt x="189" y="161"/>
                      <a:pt x="190" y="122"/>
                    </a:cubicBezTo>
                    <a:cubicBezTo>
                      <a:pt x="191" y="88"/>
                      <a:pt x="159" y="57"/>
                      <a:pt x="124" y="57"/>
                    </a:cubicBezTo>
                    <a:cubicBezTo>
                      <a:pt x="85" y="56"/>
                      <a:pt x="55" y="85"/>
                      <a:pt x="56" y="123"/>
                    </a:cubicBezTo>
                    <a:cubicBezTo>
                      <a:pt x="56" y="160"/>
                      <a:pt x="85" y="189"/>
                      <a:pt x="122" y="1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5" name="Freeform 30">
                <a:extLst>
                  <a:ext uri="{FF2B5EF4-FFF2-40B4-BE49-F238E27FC236}">
                    <a16:creationId xmlns:a16="http://schemas.microsoft.com/office/drawing/2014/main" id="{5303004A-F95C-4A4B-A847-AA1E051D34B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82218" y="3499643"/>
                <a:ext cx="412750" cy="415925"/>
              </a:xfrm>
              <a:custGeom>
                <a:avLst/>
                <a:gdLst>
                  <a:gd name="T0" fmla="*/ 125 w 248"/>
                  <a:gd name="T1" fmla="*/ 244 h 250"/>
                  <a:gd name="T2" fmla="*/ 2 w 248"/>
                  <a:gd name="T3" fmla="*/ 122 h 250"/>
                  <a:gd name="T4" fmla="*/ 126 w 248"/>
                  <a:gd name="T5" fmla="*/ 0 h 250"/>
                  <a:gd name="T6" fmla="*/ 247 w 248"/>
                  <a:gd name="T7" fmla="*/ 124 h 250"/>
                  <a:gd name="T8" fmla="*/ 125 w 248"/>
                  <a:gd name="T9" fmla="*/ 244 h 250"/>
                  <a:gd name="T10" fmla="*/ 124 w 248"/>
                  <a:gd name="T11" fmla="*/ 189 h 250"/>
                  <a:gd name="T12" fmla="*/ 192 w 248"/>
                  <a:gd name="T13" fmla="*/ 124 h 250"/>
                  <a:gd name="T14" fmla="*/ 126 w 248"/>
                  <a:gd name="T15" fmla="*/ 57 h 250"/>
                  <a:gd name="T16" fmla="*/ 57 w 248"/>
                  <a:gd name="T17" fmla="*/ 125 h 250"/>
                  <a:gd name="T18" fmla="*/ 124 w 248"/>
                  <a:gd name="T19" fmla="*/ 189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8" h="250">
                    <a:moveTo>
                      <a:pt x="125" y="244"/>
                    </a:moveTo>
                    <a:cubicBezTo>
                      <a:pt x="57" y="250"/>
                      <a:pt x="0" y="180"/>
                      <a:pt x="2" y="122"/>
                    </a:cubicBezTo>
                    <a:cubicBezTo>
                      <a:pt x="5" y="54"/>
                      <a:pt x="56" y="0"/>
                      <a:pt x="126" y="0"/>
                    </a:cubicBezTo>
                    <a:cubicBezTo>
                      <a:pt x="197" y="1"/>
                      <a:pt x="246" y="55"/>
                      <a:pt x="247" y="124"/>
                    </a:cubicBezTo>
                    <a:cubicBezTo>
                      <a:pt x="248" y="187"/>
                      <a:pt x="190" y="249"/>
                      <a:pt x="125" y="244"/>
                    </a:cubicBezTo>
                    <a:close/>
                    <a:moveTo>
                      <a:pt x="124" y="189"/>
                    </a:moveTo>
                    <a:cubicBezTo>
                      <a:pt x="161" y="189"/>
                      <a:pt x="192" y="160"/>
                      <a:pt x="192" y="124"/>
                    </a:cubicBezTo>
                    <a:cubicBezTo>
                      <a:pt x="193" y="88"/>
                      <a:pt x="162" y="57"/>
                      <a:pt x="126" y="57"/>
                    </a:cubicBezTo>
                    <a:cubicBezTo>
                      <a:pt x="87" y="57"/>
                      <a:pt x="57" y="86"/>
                      <a:pt x="57" y="125"/>
                    </a:cubicBezTo>
                    <a:cubicBezTo>
                      <a:pt x="57" y="160"/>
                      <a:pt x="88" y="189"/>
                      <a:pt x="124" y="1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6" name="Freeform 31">
                <a:extLst>
                  <a:ext uri="{FF2B5EF4-FFF2-40B4-BE49-F238E27FC236}">
                    <a16:creationId xmlns:a16="http://schemas.microsoft.com/office/drawing/2014/main" id="{2EC4EC76-8C62-3148-A799-C76BAC03D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4968" y="3534568"/>
                <a:ext cx="192088" cy="193675"/>
              </a:xfrm>
              <a:custGeom>
                <a:avLst/>
                <a:gdLst>
                  <a:gd name="T0" fmla="*/ 1 w 115"/>
                  <a:gd name="T1" fmla="*/ 5 h 116"/>
                  <a:gd name="T2" fmla="*/ 88 w 115"/>
                  <a:gd name="T3" fmla="*/ 3 h 116"/>
                  <a:gd name="T4" fmla="*/ 114 w 115"/>
                  <a:gd name="T5" fmla="*/ 27 h 116"/>
                  <a:gd name="T6" fmla="*/ 114 w 115"/>
                  <a:gd name="T7" fmla="*/ 71 h 116"/>
                  <a:gd name="T8" fmla="*/ 101 w 115"/>
                  <a:gd name="T9" fmla="*/ 93 h 116"/>
                  <a:gd name="T10" fmla="*/ 41 w 115"/>
                  <a:gd name="T11" fmla="*/ 114 h 116"/>
                  <a:gd name="T12" fmla="*/ 33 w 115"/>
                  <a:gd name="T13" fmla="*/ 109 h 116"/>
                  <a:gd name="T14" fmla="*/ 1 w 115"/>
                  <a:gd name="T15" fmla="*/ 8 h 116"/>
                  <a:gd name="T16" fmla="*/ 1 w 115"/>
                  <a:gd name="T17" fmla="*/ 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" y="5"/>
                    </a:moveTo>
                    <a:cubicBezTo>
                      <a:pt x="30" y="4"/>
                      <a:pt x="59" y="7"/>
                      <a:pt x="88" y="3"/>
                    </a:cubicBezTo>
                    <a:cubicBezTo>
                      <a:pt x="103" y="0"/>
                      <a:pt x="112" y="8"/>
                      <a:pt x="114" y="27"/>
                    </a:cubicBezTo>
                    <a:cubicBezTo>
                      <a:pt x="115" y="41"/>
                      <a:pt x="115" y="56"/>
                      <a:pt x="114" y="71"/>
                    </a:cubicBezTo>
                    <a:cubicBezTo>
                      <a:pt x="113" y="80"/>
                      <a:pt x="110" y="89"/>
                      <a:pt x="101" y="93"/>
                    </a:cubicBezTo>
                    <a:cubicBezTo>
                      <a:pt x="82" y="104"/>
                      <a:pt x="61" y="108"/>
                      <a:pt x="41" y="114"/>
                    </a:cubicBezTo>
                    <a:cubicBezTo>
                      <a:pt x="36" y="116"/>
                      <a:pt x="33" y="115"/>
                      <a:pt x="33" y="109"/>
                    </a:cubicBezTo>
                    <a:cubicBezTo>
                      <a:pt x="32" y="72"/>
                      <a:pt x="21" y="39"/>
                      <a:pt x="1" y="8"/>
                    </a:cubicBezTo>
                    <a:cubicBezTo>
                      <a:pt x="0" y="7"/>
                      <a:pt x="1" y="6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C99F57D2-0578-B64A-BF93-A0E04860CD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79031" y="3220243"/>
                <a:ext cx="679450" cy="279400"/>
              </a:xfrm>
              <a:custGeom>
                <a:avLst/>
                <a:gdLst>
                  <a:gd name="T0" fmla="*/ 196 w 408"/>
                  <a:gd name="T1" fmla="*/ 1 h 168"/>
                  <a:gd name="T2" fmla="*/ 370 w 408"/>
                  <a:gd name="T3" fmla="*/ 0 h 168"/>
                  <a:gd name="T4" fmla="*/ 401 w 408"/>
                  <a:gd name="T5" fmla="*/ 23 h 168"/>
                  <a:gd name="T6" fmla="*/ 408 w 408"/>
                  <a:gd name="T7" fmla="*/ 83 h 168"/>
                  <a:gd name="T8" fmla="*/ 408 w 408"/>
                  <a:gd name="T9" fmla="*/ 147 h 168"/>
                  <a:gd name="T10" fmla="*/ 399 w 408"/>
                  <a:gd name="T11" fmla="*/ 160 h 168"/>
                  <a:gd name="T12" fmla="*/ 241 w 408"/>
                  <a:gd name="T13" fmla="*/ 147 h 168"/>
                  <a:gd name="T14" fmla="*/ 113 w 408"/>
                  <a:gd name="T15" fmla="*/ 155 h 168"/>
                  <a:gd name="T16" fmla="*/ 82 w 408"/>
                  <a:gd name="T17" fmla="*/ 160 h 168"/>
                  <a:gd name="T18" fmla="*/ 14 w 408"/>
                  <a:gd name="T19" fmla="*/ 160 h 168"/>
                  <a:gd name="T20" fmla="*/ 0 w 408"/>
                  <a:gd name="T21" fmla="*/ 147 h 168"/>
                  <a:gd name="T22" fmla="*/ 0 w 408"/>
                  <a:gd name="T23" fmla="*/ 14 h 168"/>
                  <a:gd name="T24" fmla="*/ 16 w 408"/>
                  <a:gd name="T25" fmla="*/ 1 h 168"/>
                  <a:gd name="T26" fmla="*/ 196 w 408"/>
                  <a:gd name="T27" fmla="*/ 1 h 168"/>
                  <a:gd name="T28" fmla="*/ 384 w 408"/>
                  <a:gd name="T29" fmla="*/ 94 h 168"/>
                  <a:gd name="T30" fmla="*/ 384 w 408"/>
                  <a:gd name="T31" fmla="*/ 64 h 168"/>
                  <a:gd name="T32" fmla="*/ 384 w 408"/>
                  <a:gd name="T33" fmla="*/ 62 h 168"/>
                  <a:gd name="T34" fmla="*/ 374 w 408"/>
                  <a:gd name="T35" fmla="*/ 52 h 168"/>
                  <a:gd name="T36" fmla="*/ 347 w 408"/>
                  <a:gd name="T37" fmla="*/ 75 h 168"/>
                  <a:gd name="T38" fmla="*/ 347 w 408"/>
                  <a:gd name="T39" fmla="*/ 116 h 168"/>
                  <a:gd name="T40" fmla="*/ 370 w 408"/>
                  <a:gd name="T41" fmla="*/ 136 h 168"/>
                  <a:gd name="T42" fmla="*/ 384 w 408"/>
                  <a:gd name="T43" fmla="*/ 116 h 168"/>
                  <a:gd name="T44" fmla="*/ 384 w 408"/>
                  <a:gd name="T45" fmla="*/ 9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8" h="168">
                    <a:moveTo>
                      <a:pt x="196" y="1"/>
                    </a:moveTo>
                    <a:cubicBezTo>
                      <a:pt x="254" y="1"/>
                      <a:pt x="312" y="1"/>
                      <a:pt x="370" y="0"/>
                    </a:cubicBezTo>
                    <a:cubicBezTo>
                      <a:pt x="387" y="0"/>
                      <a:pt x="396" y="7"/>
                      <a:pt x="401" y="23"/>
                    </a:cubicBezTo>
                    <a:cubicBezTo>
                      <a:pt x="408" y="43"/>
                      <a:pt x="408" y="63"/>
                      <a:pt x="408" y="83"/>
                    </a:cubicBezTo>
                    <a:cubicBezTo>
                      <a:pt x="408" y="104"/>
                      <a:pt x="408" y="126"/>
                      <a:pt x="408" y="147"/>
                    </a:cubicBezTo>
                    <a:cubicBezTo>
                      <a:pt x="408" y="154"/>
                      <a:pt x="408" y="161"/>
                      <a:pt x="399" y="160"/>
                    </a:cubicBezTo>
                    <a:cubicBezTo>
                      <a:pt x="346" y="158"/>
                      <a:pt x="292" y="168"/>
                      <a:pt x="241" y="147"/>
                    </a:cubicBezTo>
                    <a:cubicBezTo>
                      <a:pt x="197" y="129"/>
                      <a:pt x="155" y="132"/>
                      <a:pt x="113" y="155"/>
                    </a:cubicBezTo>
                    <a:cubicBezTo>
                      <a:pt x="103" y="161"/>
                      <a:pt x="93" y="160"/>
                      <a:pt x="82" y="160"/>
                    </a:cubicBezTo>
                    <a:cubicBezTo>
                      <a:pt x="60" y="160"/>
                      <a:pt x="37" y="160"/>
                      <a:pt x="14" y="160"/>
                    </a:cubicBezTo>
                    <a:cubicBezTo>
                      <a:pt x="5" y="161"/>
                      <a:pt x="0" y="159"/>
                      <a:pt x="0" y="147"/>
                    </a:cubicBezTo>
                    <a:cubicBezTo>
                      <a:pt x="0" y="103"/>
                      <a:pt x="1" y="58"/>
                      <a:pt x="0" y="14"/>
                    </a:cubicBezTo>
                    <a:cubicBezTo>
                      <a:pt x="0" y="1"/>
                      <a:pt x="7" y="1"/>
                      <a:pt x="16" y="1"/>
                    </a:cubicBezTo>
                    <a:cubicBezTo>
                      <a:pt x="76" y="1"/>
                      <a:pt x="136" y="1"/>
                      <a:pt x="196" y="1"/>
                    </a:cubicBezTo>
                    <a:close/>
                    <a:moveTo>
                      <a:pt x="384" y="94"/>
                    </a:moveTo>
                    <a:cubicBezTo>
                      <a:pt x="384" y="84"/>
                      <a:pt x="384" y="74"/>
                      <a:pt x="384" y="64"/>
                    </a:cubicBezTo>
                    <a:cubicBezTo>
                      <a:pt x="384" y="63"/>
                      <a:pt x="384" y="63"/>
                      <a:pt x="384" y="62"/>
                    </a:cubicBezTo>
                    <a:cubicBezTo>
                      <a:pt x="384" y="55"/>
                      <a:pt x="381" y="52"/>
                      <a:pt x="374" y="52"/>
                    </a:cubicBezTo>
                    <a:cubicBezTo>
                      <a:pt x="357" y="51"/>
                      <a:pt x="348" y="58"/>
                      <a:pt x="347" y="75"/>
                    </a:cubicBezTo>
                    <a:cubicBezTo>
                      <a:pt x="347" y="89"/>
                      <a:pt x="347" y="102"/>
                      <a:pt x="347" y="116"/>
                    </a:cubicBezTo>
                    <a:cubicBezTo>
                      <a:pt x="347" y="131"/>
                      <a:pt x="355" y="136"/>
                      <a:pt x="370" y="136"/>
                    </a:cubicBezTo>
                    <a:cubicBezTo>
                      <a:pt x="387" y="137"/>
                      <a:pt x="383" y="126"/>
                      <a:pt x="384" y="116"/>
                    </a:cubicBezTo>
                    <a:cubicBezTo>
                      <a:pt x="384" y="109"/>
                      <a:pt x="384" y="102"/>
                      <a:pt x="384" y="9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/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7014E2-F36E-334B-947D-E1D72493D5FA}"/>
                </a:ext>
              </a:extLst>
            </p:cNvPr>
            <p:cNvSpPr/>
            <p:nvPr/>
          </p:nvSpPr>
          <p:spPr>
            <a:xfrm>
              <a:off x="6882525" y="2188387"/>
              <a:ext cx="62097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177" lvl="0" indent="-457177" defTabSz="609570">
                <a:spcBef>
                  <a:spcPct val="20000"/>
                </a:spcBef>
                <a:spcAft>
                  <a:spcPts val="300"/>
                </a:spcAft>
                <a:buClr>
                  <a:schemeClr val="accent3"/>
                </a:buClr>
                <a:buFont typeface="Wingdings" panose="05000000000000000000" pitchFamily="2" charset="2"/>
                <a:buChar char="§"/>
              </a:pP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Segregation of mixed alloy scrap and sorting end-of-life scrap key to success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6196584"/>
            <a:ext cx="9144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5316" b="217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85800" y="838200"/>
            <a:ext cx="3581400" cy="1886631"/>
            <a:chOff x="685800" y="838200"/>
            <a:chExt cx="3581400" cy="18866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452B03-6D79-944F-BB11-217BBA68F586}"/>
                </a:ext>
              </a:extLst>
            </p:cNvPr>
            <p:cNvGrpSpPr/>
            <p:nvPr/>
          </p:nvGrpSpPr>
          <p:grpSpPr>
            <a:xfrm>
              <a:off x="685800" y="838200"/>
              <a:ext cx="3581400" cy="1886631"/>
              <a:chOff x="685800" y="838200"/>
              <a:chExt cx="3581400" cy="188663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F5CD9A6-6086-E24E-83D2-E2A392EB2AFD}"/>
                  </a:ext>
                </a:extLst>
              </p:cNvPr>
              <p:cNvSpPr/>
              <p:nvPr/>
            </p:nvSpPr>
            <p:spPr>
              <a:xfrm>
                <a:off x="685800" y="838200"/>
                <a:ext cx="3581400" cy="1886631"/>
              </a:xfrm>
              <a:prstGeom prst="rect">
                <a:avLst/>
              </a:prstGeom>
              <a:solidFill>
                <a:srgbClr val="2768AE">
                  <a:alpha val="90196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101764" y="911311"/>
                <a:ext cx="249299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dirty="0">
                    <a:solidFill>
                      <a:schemeClr val="bg1"/>
                    </a:solidFill>
                  </a:rPr>
                  <a:t>$</a:t>
                </a:r>
                <a:r>
                  <a:rPr lang="en-US" sz="7200" dirty="0" smtClean="0">
                    <a:solidFill>
                      <a:schemeClr val="bg1"/>
                    </a:solidFill>
                  </a:rPr>
                  <a:t>70M</a:t>
                </a:r>
                <a:endParaRPr lang="en-US" sz="7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9EAA8AE-6D5F-694D-968B-314EE848002F}"/>
                </a:ext>
              </a:extLst>
            </p:cNvPr>
            <p:cNvSpPr/>
            <p:nvPr/>
          </p:nvSpPr>
          <p:spPr>
            <a:xfrm>
              <a:off x="954287" y="1981200"/>
              <a:ext cx="304442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= 800 Houses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49368" y="838200"/>
            <a:ext cx="3685625" cy="1886631"/>
            <a:chOff x="4849368" y="838200"/>
            <a:chExt cx="3685625" cy="1886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23CDCA-7005-914A-87B0-B0B2FFA8A284}"/>
                </a:ext>
              </a:extLst>
            </p:cNvPr>
            <p:cNvGrpSpPr/>
            <p:nvPr/>
          </p:nvGrpSpPr>
          <p:grpSpPr>
            <a:xfrm>
              <a:off x="4876800" y="838200"/>
              <a:ext cx="3581400" cy="1886631"/>
              <a:chOff x="4876800" y="838200"/>
              <a:chExt cx="3581400" cy="188663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C8F2629-9AD6-8B4A-AE4C-021EE908B83B}"/>
                  </a:ext>
                </a:extLst>
              </p:cNvPr>
              <p:cNvSpPr/>
              <p:nvPr/>
            </p:nvSpPr>
            <p:spPr>
              <a:xfrm>
                <a:off x="4876800" y="838200"/>
                <a:ext cx="3581400" cy="1886631"/>
              </a:xfrm>
              <a:prstGeom prst="rect">
                <a:avLst/>
              </a:prstGeom>
              <a:solidFill>
                <a:srgbClr val="2768AE">
                  <a:alpha val="90196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D973B4-8566-BE4F-96B2-7822976914EA}"/>
                  </a:ext>
                </a:extLst>
              </p:cNvPr>
              <p:cNvSpPr txBox="1"/>
              <p:nvPr/>
            </p:nvSpPr>
            <p:spPr>
              <a:xfrm>
                <a:off x="5036284" y="911311"/>
                <a:ext cx="300595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dirty="0">
                    <a:solidFill>
                      <a:schemeClr val="bg1"/>
                    </a:solidFill>
                  </a:rPr>
                  <a:t>$</a:t>
                </a:r>
                <a:r>
                  <a:rPr lang="en-US" sz="7200" dirty="0" smtClean="0">
                    <a:solidFill>
                      <a:schemeClr val="bg1"/>
                    </a:solidFill>
                  </a:rPr>
                  <a:t>800M</a:t>
                </a:r>
                <a:endParaRPr lang="en-US" sz="7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A961D9-0BE3-9240-AFAE-40228AE616BD}"/>
                </a:ext>
              </a:extLst>
            </p:cNvPr>
            <p:cNvSpPr/>
            <p:nvPr/>
          </p:nvSpPr>
          <p:spPr>
            <a:xfrm>
              <a:off x="4849368" y="1981199"/>
              <a:ext cx="36856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= 17,000 Houses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702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29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04684" y="2830650"/>
            <a:ext cx="5718048" cy="11967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733" y="569975"/>
            <a:ext cx="4632960" cy="2277929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7499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 us at:</a:t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/>
            </a:r>
            <a:b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novelis.com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7499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facebook.com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NovelisInc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7499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twitter.com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Novelis</a:t>
            </a: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17499" algn="l"/>
              </a:tabLst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linkedin.com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/company/Novelis</a:t>
            </a:r>
          </a:p>
        </p:txBody>
      </p:sp>
      <p:pic>
        <p:nvPicPr>
          <p:cNvPr id="10" name="Picture 9" descr="socia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73" y="1644985"/>
            <a:ext cx="376680" cy="1112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33" y="1222754"/>
            <a:ext cx="407232" cy="2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227007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r="5316" b="21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452B03-6D79-944F-BB11-217BBA68F586}"/>
              </a:ext>
            </a:extLst>
          </p:cNvPr>
          <p:cNvGrpSpPr/>
          <p:nvPr/>
        </p:nvGrpSpPr>
        <p:grpSpPr>
          <a:xfrm>
            <a:off x="656033" y="838200"/>
            <a:ext cx="3581400" cy="1886631"/>
            <a:chOff x="685800" y="838200"/>
            <a:chExt cx="3581400" cy="18866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5CD9A6-6086-E24E-83D2-E2A392EB2AFD}"/>
                </a:ext>
              </a:extLst>
            </p:cNvPr>
            <p:cNvSpPr/>
            <p:nvPr/>
          </p:nvSpPr>
          <p:spPr>
            <a:xfrm>
              <a:off x="685800" y="838200"/>
              <a:ext cx="3581400" cy="1886631"/>
            </a:xfrm>
            <a:prstGeom prst="rect">
              <a:avLst/>
            </a:prstGeom>
            <a:solidFill>
              <a:srgbClr val="2768AE">
                <a:alpha val="9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01764" y="1144149"/>
              <a:ext cx="249299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$</a:t>
              </a:r>
              <a:r>
                <a:rPr lang="en-US" sz="7200" dirty="0" smtClean="0">
                  <a:solidFill>
                    <a:schemeClr val="bg1"/>
                  </a:solidFill>
                </a:rPr>
                <a:t>70M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76800" y="838200"/>
            <a:ext cx="3581400" cy="1886631"/>
            <a:chOff x="4876800" y="838200"/>
            <a:chExt cx="3581400" cy="18866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8F2629-9AD6-8B4A-AE4C-021EE908B83B}"/>
                </a:ext>
              </a:extLst>
            </p:cNvPr>
            <p:cNvSpPr/>
            <p:nvPr/>
          </p:nvSpPr>
          <p:spPr>
            <a:xfrm>
              <a:off x="4876800" y="838200"/>
              <a:ext cx="3581400" cy="1886631"/>
            </a:xfrm>
            <a:prstGeom prst="rect">
              <a:avLst/>
            </a:prstGeom>
            <a:solidFill>
              <a:srgbClr val="2768AE">
                <a:alpha val="9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D973B4-8566-BE4F-96B2-7822976914EA}"/>
                </a:ext>
              </a:extLst>
            </p:cNvPr>
            <p:cNvSpPr txBox="1"/>
            <p:nvPr/>
          </p:nvSpPr>
          <p:spPr>
            <a:xfrm>
              <a:off x="5036284" y="1144149"/>
              <a:ext cx="30059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$</a:t>
              </a:r>
              <a:r>
                <a:rPr lang="en-US" sz="7200" dirty="0" smtClean="0">
                  <a:solidFill>
                    <a:schemeClr val="bg1"/>
                  </a:solidFill>
                </a:rPr>
                <a:t>800M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69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09BCD0-67B4-DE46-8874-530CA9CEF1E5}"/>
              </a:ext>
            </a:extLst>
          </p:cNvPr>
          <p:cNvSpPr/>
          <p:nvPr/>
        </p:nvSpPr>
        <p:spPr>
          <a:xfrm>
            <a:off x="0" y="3209544"/>
            <a:ext cx="9144000" cy="3657600"/>
          </a:xfrm>
          <a:prstGeom prst="rect">
            <a:avLst/>
          </a:prstGeom>
          <a:solidFill>
            <a:srgbClr val="0E296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6" name="think-cell Slide" r:id="rId6" imgW="381" imgH="381" progId="TCLayout.ActiveDocument.1">
                  <p:embed/>
                </p:oleObj>
              </mc:Choice>
              <mc:Fallback>
                <p:oleObj name="think-cell Slide" r:id="rId6" imgW="381" imgH="381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t="22936" b="33279"/>
          <a:stretch/>
        </p:blipFill>
        <p:spPr>
          <a:xfrm>
            <a:off x="0" y="0"/>
            <a:ext cx="9144000" cy="3200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FE60C5-39A7-3F47-BB47-908458BE3F55}"/>
              </a:ext>
            </a:extLst>
          </p:cNvPr>
          <p:cNvSpPr/>
          <p:nvPr/>
        </p:nvSpPr>
        <p:spPr>
          <a:xfrm rot="16200000">
            <a:off x="2974227" y="-2969373"/>
            <a:ext cx="3195547" cy="91440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85800" y="3429000"/>
            <a:ext cx="429768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Intro to Novelis</a:t>
            </a:r>
          </a:p>
          <a:p>
            <a: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Sustainability</a:t>
            </a:r>
          </a:p>
          <a:p>
            <a:pPr marL="800100" lvl="1" indent="-3429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Driving Demand</a:t>
            </a:r>
          </a:p>
          <a:p>
            <a:pPr marL="800100" lvl="1" indent="-34290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</a:rPr>
              <a:t>Impacting Inputs</a:t>
            </a:r>
          </a:p>
          <a:p>
            <a: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Scrap Supply</a:t>
            </a:r>
          </a:p>
          <a:p>
            <a: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Current Challenges</a:t>
            </a:r>
          </a:p>
          <a:p>
            <a:pPr marL="457200" indent="-4572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Key Takeaways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2401"/>
            <a:ext cx="9144001" cy="701039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0" y="-141250"/>
            <a:ext cx="9143999" cy="701039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793513-977F-C747-9DD6-267833436C0F}"/>
              </a:ext>
            </a:extLst>
          </p:cNvPr>
          <p:cNvGrpSpPr/>
          <p:nvPr/>
        </p:nvGrpSpPr>
        <p:grpSpPr>
          <a:xfrm>
            <a:off x="3733800" y="2375475"/>
            <a:ext cx="1650139" cy="2300772"/>
            <a:chOff x="2240026" y="2375475"/>
            <a:chExt cx="1650139" cy="2300772"/>
          </a:xfrm>
        </p:grpSpPr>
        <p:sp>
          <p:nvSpPr>
            <p:cNvPr id="24" name="Oval 23"/>
            <p:cNvSpPr/>
            <p:nvPr/>
          </p:nvSpPr>
          <p:spPr>
            <a:xfrm>
              <a:off x="2433027" y="2375475"/>
              <a:ext cx="1288596" cy="128859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240026" y="3968361"/>
              <a:ext cx="16501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$</a:t>
              </a:r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500M</a:t>
              </a:r>
            </a:p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CAPEX</a:t>
              </a:r>
              <a:endPara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52E578E-CEC4-5745-9D5F-8B89871002B8}"/>
                </a:ext>
              </a:extLst>
            </p:cNvPr>
            <p:cNvGrpSpPr/>
            <p:nvPr/>
          </p:nvGrpSpPr>
          <p:grpSpPr>
            <a:xfrm>
              <a:off x="2761045" y="2642837"/>
              <a:ext cx="660667" cy="721112"/>
              <a:chOff x="7415212" y="5822285"/>
              <a:chExt cx="746125" cy="814388"/>
            </a:xfrm>
            <a:solidFill>
              <a:schemeClr val="bg1"/>
            </a:solidFill>
          </p:grpSpPr>
          <p:sp>
            <p:nvSpPr>
              <p:cNvPr id="32" name="Freeform 361">
                <a:extLst>
                  <a:ext uri="{FF2B5EF4-FFF2-40B4-BE49-F238E27FC236}">
                    <a16:creationId xmlns:a16="http://schemas.microsoft.com/office/drawing/2014/main" id="{08E5081E-6E43-0B4A-AD11-295DB355DF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15212" y="6095335"/>
                <a:ext cx="746125" cy="541338"/>
              </a:xfrm>
              <a:custGeom>
                <a:avLst/>
                <a:gdLst>
                  <a:gd name="T0" fmla="*/ 305 w 305"/>
                  <a:gd name="T1" fmla="*/ 139 h 221"/>
                  <a:gd name="T2" fmla="*/ 304 w 305"/>
                  <a:gd name="T3" fmla="*/ 150 h 221"/>
                  <a:gd name="T4" fmla="*/ 285 w 305"/>
                  <a:gd name="T5" fmla="*/ 192 h 221"/>
                  <a:gd name="T6" fmla="*/ 232 w 305"/>
                  <a:gd name="T7" fmla="*/ 215 h 221"/>
                  <a:gd name="T8" fmla="*/ 183 w 305"/>
                  <a:gd name="T9" fmla="*/ 220 h 221"/>
                  <a:gd name="T10" fmla="*/ 148 w 305"/>
                  <a:gd name="T11" fmla="*/ 221 h 221"/>
                  <a:gd name="T12" fmla="*/ 145 w 305"/>
                  <a:gd name="T13" fmla="*/ 221 h 221"/>
                  <a:gd name="T14" fmla="*/ 91 w 305"/>
                  <a:gd name="T15" fmla="*/ 218 h 221"/>
                  <a:gd name="T16" fmla="*/ 37 w 305"/>
                  <a:gd name="T17" fmla="*/ 204 h 221"/>
                  <a:gd name="T18" fmla="*/ 2 w 305"/>
                  <a:gd name="T19" fmla="*/ 156 h 221"/>
                  <a:gd name="T20" fmla="*/ 0 w 305"/>
                  <a:gd name="T21" fmla="*/ 140 h 221"/>
                  <a:gd name="T22" fmla="*/ 0 w 305"/>
                  <a:gd name="T23" fmla="*/ 127 h 221"/>
                  <a:gd name="T24" fmla="*/ 14 w 305"/>
                  <a:gd name="T25" fmla="*/ 77 h 221"/>
                  <a:gd name="T26" fmla="*/ 95 w 305"/>
                  <a:gd name="T27" fmla="*/ 5 h 221"/>
                  <a:gd name="T28" fmla="*/ 126 w 305"/>
                  <a:gd name="T29" fmla="*/ 14 h 221"/>
                  <a:gd name="T30" fmla="*/ 162 w 305"/>
                  <a:gd name="T31" fmla="*/ 14 h 221"/>
                  <a:gd name="T32" fmla="*/ 192 w 305"/>
                  <a:gd name="T33" fmla="*/ 1 h 221"/>
                  <a:gd name="T34" fmla="*/ 222 w 305"/>
                  <a:gd name="T35" fmla="*/ 11 h 221"/>
                  <a:gd name="T36" fmla="*/ 288 w 305"/>
                  <a:gd name="T37" fmla="*/ 73 h 221"/>
                  <a:gd name="T38" fmla="*/ 305 w 305"/>
                  <a:gd name="T39" fmla="*/ 127 h 221"/>
                  <a:gd name="T40" fmla="*/ 151 w 305"/>
                  <a:gd name="T41" fmla="*/ 172 h 221"/>
                  <a:gd name="T42" fmla="*/ 154 w 305"/>
                  <a:gd name="T43" fmla="*/ 157 h 221"/>
                  <a:gd name="T44" fmla="*/ 165 w 305"/>
                  <a:gd name="T45" fmla="*/ 152 h 221"/>
                  <a:gd name="T46" fmla="*/ 165 w 305"/>
                  <a:gd name="T47" fmla="*/ 102 h 221"/>
                  <a:gd name="T48" fmla="*/ 140 w 305"/>
                  <a:gd name="T49" fmla="*/ 89 h 221"/>
                  <a:gd name="T50" fmla="*/ 141 w 305"/>
                  <a:gd name="T51" fmla="*/ 75 h 221"/>
                  <a:gd name="T52" fmla="*/ 167 w 305"/>
                  <a:gd name="T53" fmla="*/ 77 h 221"/>
                  <a:gd name="T54" fmla="*/ 172 w 305"/>
                  <a:gd name="T55" fmla="*/ 77 h 221"/>
                  <a:gd name="T56" fmla="*/ 174 w 305"/>
                  <a:gd name="T57" fmla="*/ 71 h 221"/>
                  <a:gd name="T58" fmla="*/ 174 w 305"/>
                  <a:gd name="T59" fmla="*/ 60 h 221"/>
                  <a:gd name="T60" fmla="*/ 155 w 305"/>
                  <a:gd name="T61" fmla="*/ 55 h 221"/>
                  <a:gd name="T62" fmla="*/ 155 w 305"/>
                  <a:gd name="T63" fmla="*/ 45 h 221"/>
                  <a:gd name="T64" fmla="*/ 153 w 305"/>
                  <a:gd name="T65" fmla="*/ 41 h 221"/>
                  <a:gd name="T66" fmla="*/ 145 w 305"/>
                  <a:gd name="T67" fmla="*/ 41 h 221"/>
                  <a:gd name="T68" fmla="*/ 138 w 305"/>
                  <a:gd name="T69" fmla="*/ 44 h 221"/>
                  <a:gd name="T70" fmla="*/ 135 w 305"/>
                  <a:gd name="T71" fmla="*/ 57 h 221"/>
                  <a:gd name="T72" fmla="*/ 113 w 305"/>
                  <a:gd name="T73" fmla="*/ 90 h 221"/>
                  <a:gd name="T74" fmla="*/ 145 w 305"/>
                  <a:gd name="T75" fmla="*/ 117 h 221"/>
                  <a:gd name="T76" fmla="*/ 157 w 305"/>
                  <a:gd name="T77" fmla="*/ 129 h 221"/>
                  <a:gd name="T78" fmla="*/ 139 w 305"/>
                  <a:gd name="T79" fmla="*/ 138 h 221"/>
                  <a:gd name="T80" fmla="*/ 119 w 305"/>
                  <a:gd name="T81" fmla="*/ 132 h 221"/>
                  <a:gd name="T82" fmla="*/ 116 w 305"/>
                  <a:gd name="T83" fmla="*/ 134 h 221"/>
                  <a:gd name="T84" fmla="*/ 112 w 305"/>
                  <a:gd name="T85" fmla="*/ 147 h 221"/>
                  <a:gd name="T86" fmla="*/ 124 w 305"/>
                  <a:gd name="T87" fmla="*/ 155 h 221"/>
                  <a:gd name="T88" fmla="*/ 137 w 305"/>
                  <a:gd name="T89" fmla="*/ 158 h 221"/>
                  <a:gd name="T90" fmla="*/ 141 w 305"/>
                  <a:gd name="T91" fmla="*/ 172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5" h="221">
                    <a:moveTo>
                      <a:pt x="305" y="127"/>
                    </a:moveTo>
                    <a:cubicBezTo>
                      <a:pt x="305" y="131"/>
                      <a:pt x="305" y="135"/>
                      <a:pt x="305" y="139"/>
                    </a:cubicBezTo>
                    <a:cubicBezTo>
                      <a:pt x="305" y="139"/>
                      <a:pt x="305" y="139"/>
                      <a:pt x="305" y="140"/>
                    </a:cubicBezTo>
                    <a:cubicBezTo>
                      <a:pt x="305" y="143"/>
                      <a:pt x="305" y="147"/>
                      <a:pt x="304" y="150"/>
                    </a:cubicBezTo>
                    <a:cubicBezTo>
                      <a:pt x="303" y="157"/>
                      <a:pt x="302" y="164"/>
                      <a:pt x="299" y="171"/>
                    </a:cubicBezTo>
                    <a:cubicBezTo>
                      <a:pt x="296" y="179"/>
                      <a:pt x="291" y="186"/>
                      <a:pt x="285" y="192"/>
                    </a:cubicBezTo>
                    <a:cubicBezTo>
                      <a:pt x="279" y="198"/>
                      <a:pt x="272" y="203"/>
                      <a:pt x="264" y="206"/>
                    </a:cubicBezTo>
                    <a:cubicBezTo>
                      <a:pt x="253" y="211"/>
                      <a:pt x="243" y="213"/>
                      <a:pt x="232" y="215"/>
                    </a:cubicBezTo>
                    <a:cubicBezTo>
                      <a:pt x="223" y="217"/>
                      <a:pt x="215" y="218"/>
                      <a:pt x="206" y="219"/>
                    </a:cubicBezTo>
                    <a:cubicBezTo>
                      <a:pt x="199" y="219"/>
                      <a:pt x="191" y="220"/>
                      <a:pt x="183" y="220"/>
                    </a:cubicBezTo>
                    <a:cubicBezTo>
                      <a:pt x="178" y="220"/>
                      <a:pt x="173" y="220"/>
                      <a:pt x="168" y="221"/>
                    </a:cubicBezTo>
                    <a:cubicBezTo>
                      <a:pt x="162" y="221"/>
                      <a:pt x="155" y="221"/>
                      <a:pt x="148" y="221"/>
                    </a:cubicBezTo>
                    <a:cubicBezTo>
                      <a:pt x="148" y="221"/>
                      <a:pt x="147" y="221"/>
                      <a:pt x="146" y="221"/>
                    </a:cubicBezTo>
                    <a:cubicBezTo>
                      <a:pt x="146" y="221"/>
                      <a:pt x="146" y="221"/>
                      <a:pt x="145" y="221"/>
                    </a:cubicBezTo>
                    <a:cubicBezTo>
                      <a:pt x="136" y="221"/>
                      <a:pt x="126" y="220"/>
                      <a:pt x="116" y="220"/>
                    </a:cubicBezTo>
                    <a:cubicBezTo>
                      <a:pt x="108" y="219"/>
                      <a:pt x="99" y="219"/>
                      <a:pt x="91" y="218"/>
                    </a:cubicBezTo>
                    <a:cubicBezTo>
                      <a:pt x="81" y="217"/>
                      <a:pt x="72" y="216"/>
                      <a:pt x="63" y="213"/>
                    </a:cubicBezTo>
                    <a:cubicBezTo>
                      <a:pt x="54" y="211"/>
                      <a:pt x="45" y="208"/>
                      <a:pt x="37" y="204"/>
                    </a:cubicBezTo>
                    <a:cubicBezTo>
                      <a:pt x="28" y="200"/>
                      <a:pt x="21" y="194"/>
                      <a:pt x="15" y="186"/>
                    </a:cubicBezTo>
                    <a:cubicBezTo>
                      <a:pt x="8" y="177"/>
                      <a:pt x="4" y="167"/>
                      <a:pt x="2" y="156"/>
                    </a:cubicBezTo>
                    <a:cubicBezTo>
                      <a:pt x="1" y="151"/>
                      <a:pt x="1" y="146"/>
                      <a:pt x="0" y="140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136"/>
                      <a:pt x="0" y="132"/>
                      <a:pt x="0" y="128"/>
                    </a:cubicBezTo>
                    <a:cubicBezTo>
                      <a:pt x="0" y="128"/>
                      <a:pt x="0" y="128"/>
                      <a:pt x="0" y="127"/>
                    </a:cubicBezTo>
                    <a:cubicBezTo>
                      <a:pt x="0" y="123"/>
                      <a:pt x="1" y="119"/>
                      <a:pt x="2" y="115"/>
                    </a:cubicBezTo>
                    <a:cubicBezTo>
                      <a:pt x="4" y="101"/>
                      <a:pt x="8" y="89"/>
                      <a:pt x="14" y="77"/>
                    </a:cubicBezTo>
                    <a:cubicBezTo>
                      <a:pt x="23" y="61"/>
                      <a:pt x="33" y="48"/>
                      <a:pt x="46" y="36"/>
                    </a:cubicBezTo>
                    <a:cubicBezTo>
                      <a:pt x="60" y="22"/>
                      <a:pt x="76" y="12"/>
                      <a:pt x="95" y="5"/>
                    </a:cubicBezTo>
                    <a:cubicBezTo>
                      <a:pt x="97" y="4"/>
                      <a:pt x="100" y="4"/>
                      <a:pt x="102" y="6"/>
                    </a:cubicBezTo>
                    <a:cubicBezTo>
                      <a:pt x="109" y="10"/>
                      <a:pt x="117" y="13"/>
                      <a:pt x="126" y="14"/>
                    </a:cubicBezTo>
                    <a:cubicBezTo>
                      <a:pt x="132" y="15"/>
                      <a:pt x="139" y="15"/>
                      <a:pt x="146" y="15"/>
                    </a:cubicBezTo>
                    <a:cubicBezTo>
                      <a:pt x="151" y="15"/>
                      <a:pt x="156" y="15"/>
                      <a:pt x="162" y="14"/>
                    </a:cubicBezTo>
                    <a:cubicBezTo>
                      <a:pt x="169" y="12"/>
                      <a:pt x="176" y="10"/>
                      <a:pt x="183" y="6"/>
                    </a:cubicBezTo>
                    <a:cubicBezTo>
                      <a:pt x="186" y="5"/>
                      <a:pt x="189" y="3"/>
                      <a:pt x="192" y="1"/>
                    </a:cubicBezTo>
                    <a:cubicBezTo>
                      <a:pt x="193" y="0"/>
                      <a:pt x="195" y="0"/>
                      <a:pt x="198" y="1"/>
                    </a:cubicBezTo>
                    <a:cubicBezTo>
                      <a:pt x="206" y="4"/>
                      <a:pt x="214" y="7"/>
                      <a:pt x="222" y="11"/>
                    </a:cubicBezTo>
                    <a:cubicBezTo>
                      <a:pt x="238" y="19"/>
                      <a:pt x="251" y="29"/>
                      <a:pt x="263" y="41"/>
                    </a:cubicBezTo>
                    <a:cubicBezTo>
                      <a:pt x="273" y="51"/>
                      <a:pt x="281" y="62"/>
                      <a:pt x="288" y="73"/>
                    </a:cubicBezTo>
                    <a:cubicBezTo>
                      <a:pt x="298" y="89"/>
                      <a:pt x="304" y="106"/>
                      <a:pt x="305" y="124"/>
                    </a:cubicBezTo>
                    <a:cubicBezTo>
                      <a:pt x="305" y="125"/>
                      <a:pt x="305" y="126"/>
                      <a:pt x="305" y="127"/>
                    </a:cubicBezTo>
                    <a:close/>
                    <a:moveTo>
                      <a:pt x="145" y="172"/>
                    </a:moveTo>
                    <a:cubicBezTo>
                      <a:pt x="147" y="172"/>
                      <a:pt x="149" y="172"/>
                      <a:pt x="151" y="172"/>
                    </a:cubicBezTo>
                    <a:cubicBezTo>
                      <a:pt x="153" y="172"/>
                      <a:pt x="154" y="171"/>
                      <a:pt x="154" y="169"/>
                    </a:cubicBezTo>
                    <a:cubicBezTo>
                      <a:pt x="154" y="165"/>
                      <a:pt x="154" y="161"/>
                      <a:pt x="154" y="157"/>
                    </a:cubicBezTo>
                    <a:cubicBezTo>
                      <a:pt x="154" y="157"/>
                      <a:pt x="154" y="156"/>
                      <a:pt x="155" y="156"/>
                    </a:cubicBezTo>
                    <a:cubicBezTo>
                      <a:pt x="158" y="155"/>
                      <a:pt x="162" y="154"/>
                      <a:pt x="165" y="152"/>
                    </a:cubicBezTo>
                    <a:cubicBezTo>
                      <a:pt x="178" y="145"/>
                      <a:pt x="184" y="130"/>
                      <a:pt x="178" y="116"/>
                    </a:cubicBezTo>
                    <a:cubicBezTo>
                      <a:pt x="176" y="110"/>
                      <a:pt x="171" y="105"/>
                      <a:pt x="165" y="102"/>
                    </a:cubicBezTo>
                    <a:cubicBezTo>
                      <a:pt x="161" y="99"/>
                      <a:pt x="157" y="98"/>
                      <a:pt x="153" y="96"/>
                    </a:cubicBezTo>
                    <a:cubicBezTo>
                      <a:pt x="149" y="94"/>
                      <a:pt x="144" y="92"/>
                      <a:pt x="140" y="89"/>
                    </a:cubicBezTo>
                    <a:cubicBezTo>
                      <a:pt x="139" y="88"/>
                      <a:pt x="138" y="87"/>
                      <a:pt x="137" y="86"/>
                    </a:cubicBezTo>
                    <a:cubicBezTo>
                      <a:pt x="135" y="82"/>
                      <a:pt x="137" y="77"/>
                      <a:pt x="141" y="75"/>
                    </a:cubicBezTo>
                    <a:cubicBezTo>
                      <a:pt x="143" y="74"/>
                      <a:pt x="145" y="74"/>
                      <a:pt x="148" y="73"/>
                    </a:cubicBezTo>
                    <a:cubicBezTo>
                      <a:pt x="154" y="73"/>
                      <a:pt x="161" y="75"/>
                      <a:pt x="167" y="77"/>
                    </a:cubicBezTo>
                    <a:cubicBezTo>
                      <a:pt x="168" y="78"/>
                      <a:pt x="168" y="78"/>
                      <a:pt x="169" y="78"/>
                    </a:cubicBezTo>
                    <a:cubicBezTo>
                      <a:pt x="171" y="79"/>
                      <a:pt x="172" y="78"/>
                      <a:pt x="172" y="77"/>
                    </a:cubicBezTo>
                    <a:cubicBezTo>
                      <a:pt x="172" y="77"/>
                      <a:pt x="172" y="76"/>
                      <a:pt x="173" y="76"/>
                    </a:cubicBezTo>
                    <a:cubicBezTo>
                      <a:pt x="173" y="74"/>
                      <a:pt x="173" y="73"/>
                      <a:pt x="174" y="71"/>
                    </a:cubicBezTo>
                    <a:cubicBezTo>
                      <a:pt x="174" y="69"/>
                      <a:pt x="175" y="67"/>
                      <a:pt x="176" y="64"/>
                    </a:cubicBezTo>
                    <a:cubicBezTo>
                      <a:pt x="177" y="62"/>
                      <a:pt x="176" y="61"/>
                      <a:pt x="174" y="60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67" y="58"/>
                      <a:pt x="161" y="56"/>
                      <a:pt x="155" y="55"/>
                    </a:cubicBezTo>
                    <a:cubicBezTo>
                      <a:pt x="155" y="54"/>
                      <a:pt x="155" y="54"/>
                      <a:pt x="155" y="54"/>
                    </a:cubicBezTo>
                    <a:cubicBezTo>
                      <a:pt x="155" y="51"/>
                      <a:pt x="155" y="48"/>
                      <a:pt x="155" y="45"/>
                    </a:cubicBezTo>
                    <a:cubicBezTo>
                      <a:pt x="155" y="44"/>
                      <a:pt x="155" y="43"/>
                      <a:pt x="155" y="43"/>
                    </a:cubicBezTo>
                    <a:cubicBezTo>
                      <a:pt x="154" y="42"/>
                      <a:pt x="154" y="41"/>
                      <a:pt x="153" y="41"/>
                    </a:cubicBezTo>
                    <a:cubicBezTo>
                      <a:pt x="152" y="41"/>
                      <a:pt x="152" y="41"/>
                      <a:pt x="151" y="41"/>
                    </a:cubicBezTo>
                    <a:cubicBezTo>
                      <a:pt x="149" y="41"/>
                      <a:pt x="147" y="41"/>
                      <a:pt x="145" y="41"/>
                    </a:cubicBezTo>
                    <a:cubicBezTo>
                      <a:pt x="143" y="41"/>
                      <a:pt x="142" y="41"/>
                      <a:pt x="141" y="41"/>
                    </a:cubicBezTo>
                    <a:cubicBezTo>
                      <a:pt x="139" y="41"/>
                      <a:pt x="138" y="42"/>
                      <a:pt x="138" y="44"/>
                    </a:cubicBezTo>
                    <a:cubicBezTo>
                      <a:pt x="138" y="47"/>
                      <a:pt x="138" y="50"/>
                      <a:pt x="138" y="53"/>
                    </a:cubicBezTo>
                    <a:cubicBezTo>
                      <a:pt x="138" y="56"/>
                      <a:pt x="137" y="57"/>
                      <a:pt x="135" y="57"/>
                    </a:cubicBezTo>
                    <a:cubicBezTo>
                      <a:pt x="130" y="59"/>
                      <a:pt x="124" y="61"/>
                      <a:pt x="120" y="66"/>
                    </a:cubicBezTo>
                    <a:cubicBezTo>
                      <a:pt x="114" y="72"/>
                      <a:pt x="112" y="81"/>
                      <a:pt x="113" y="90"/>
                    </a:cubicBezTo>
                    <a:cubicBezTo>
                      <a:pt x="115" y="97"/>
                      <a:pt x="119" y="103"/>
                      <a:pt x="126" y="106"/>
                    </a:cubicBezTo>
                    <a:cubicBezTo>
                      <a:pt x="132" y="110"/>
                      <a:pt x="139" y="114"/>
                      <a:pt x="145" y="117"/>
                    </a:cubicBezTo>
                    <a:cubicBezTo>
                      <a:pt x="148" y="118"/>
                      <a:pt x="151" y="119"/>
                      <a:pt x="153" y="120"/>
                    </a:cubicBezTo>
                    <a:cubicBezTo>
                      <a:pt x="156" y="122"/>
                      <a:pt x="157" y="125"/>
                      <a:pt x="157" y="129"/>
                    </a:cubicBezTo>
                    <a:cubicBezTo>
                      <a:pt x="157" y="133"/>
                      <a:pt x="155" y="136"/>
                      <a:pt x="151" y="137"/>
                    </a:cubicBezTo>
                    <a:cubicBezTo>
                      <a:pt x="147" y="138"/>
                      <a:pt x="143" y="139"/>
                      <a:pt x="139" y="138"/>
                    </a:cubicBezTo>
                    <a:cubicBezTo>
                      <a:pt x="136" y="138"/>
                      <a:pt x="133" y="137"/>
                      <a:pt x="130" y="136"/>
                    </a:cubicBezTo>
                    <a:cubicBezTo>
                      <a:pt x="126" y="135"/>
                      <a:pt x="123" y="134"/>
                      <a:pt x="119" y="132"/>
                    </a:cubicBezTo>
                    <a:cubicBezTo>
                      <a:pt x="117" y="132"/>
                      <a:pt x="117" y="132"/>
                      <a:pt x="116" y="134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15" y="138"/>
                      <a:pt x="114" y="142"/>
                      <a:pt x="113" y="146"/>
                    </a:cubicBezTo>
                    <a:cubicBezTo>
                      <a:pt x="112" y="146"/>
                      <a:pt x="112" y="147"/>
                      <a:pt x="112" y="147"/>
                    </a:cubicBezTo>
                    <a:cubicBezTo>
                      <a:pt x="112" y="149"/>
                      <a:pt x="113" y="151"/>
                      <a:pt x="115" y="152"/>
                    </a:cubicBezTo>
                    <a:cubicBezTo>
                      <a:pt x="118" y="153"/>
                      <a:pt x="121" y="154"/>
                      <a:pt x="124" y="155"/>
                    </a:cubicBezTo>
                    <a:cubicBezTo>
                      <a:pt x="128" y="156"/>
                      <a:pt x="132" y="157"/>
                      <a:pt x="136" y="158"/>
                    </a:cubicBezTo>
                    <a:cubicBezTo>
                      <a:pt x="137" y="158"/>
                      <a:pt x="137" y="158"/>
                      <a:pt x="137" y="158"/>
                    </a:cubicBezTo>
                    <a:cubicBezTo>
                      <a:pt x="137" y="162"/>
                      <a:pt x="137" y="165"/>
                      <a:pt x="137" y="169"/>
                    </a:cubicBezTo>
                    <a:cubicBezTo>
                      <a:pt x="137" y="171"/>
                      <a:pt x="138" y="172"/>
                      <a:pt x="141" y="172"/>
                    </a:cubicBezTo>
                    <a:cubicBezTo>
                      <a:pt x="142" y="172"/>
                      <a:pt x="144" y="172"/>
                      <a:pt x="145" y="17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33" name="Freeform 362">
                <a:extLst>
                  <a:ext uri="{FF2B5EF4-FFF2-40B4-BE49-F238E27FC236}">
                    <a16:creationId xmlns:a16="http://schemas.microsoft.com/office/drawing/2014/main" id="{C1858AC5-993D-C845-84BE-9323936C8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6187" y="5822285"/>
                <a:ext cx="315912" cy="266700"/>
              </a:xfrm>
              <a:custGeom>
                <a:avLst/>
                <a:gdLst>
                  <a:gd name="T0" fmla="*/ 69 w 129"/>
                  <a:gd name="T1" fmla="*/ 0 h 109"/>
                  <a:gd name="T2" fmla="*/ 71 w 129"/>
                  <a:gd name="T3" fmla="*/ 1 h 109"/>
                  <a:gd name="T4" fmla="*/ 81 w 129"/>
                  <a:gd name="T5" fmla="*/ 9 h 109"/>
                  <a:gd name="T6" fmla="*/ 86 w 129"/>
                  <a:gd name="T7" fmla="*/ 18 h 109"/>
                  <a:gd name="T8" fmla="*/ 88 w 129"/>
                  <a:gd name="T9" fmla="*/ 22 h 109"/>
                  <a:gd name="T10" fmla="*/ 97 w 129"/>
                  <a:gd name="T11" fmla="*/ 25 h 109"/>
                  <a:gd name="T12" fmla="*/ 102 w 129"/>
                  <a:gd name="T13" fmla="*/ 23 h 109"/>
                  <a:gd name="T14" fmla="*/ 113 w 129"/>
                  <a:gd name="T15" fmla="*/ 18 h 109"/>
                  <a:gd name="T16" fmla="*/ 122 w 129"/>
                  <a:gd name="T17" fmla="*/ 17 h 109"/>
                  <a:gd name="T18" fmla="*/ 128 w 129"/>
                  <a:gd name="T19" fmla="*/ 26 h 109"/>
                  <a:gd name="T20" fmla="*/ 124 w 129"/>
                  <a:gd name="T21" fmla="*/ 38 h 109"/>
                  <a:gd name="T22" fmla="*/ 114 w 129"/>
                  <a:gd name="T23" fmla="*/ 68 h 109"/>
                  <a:gd name="T24" fmla="*/ 112 w 129"/>
                  <a:gd name="T25" fmla="*/ 82 h 109"/>
                  <a:gd name="T26" fmla="*/ 111 w 129"/>
                  <a:gd name="T27" fmla="*/ 84 h 109"/>
                  <a:gd name="T28" fmla="*/ 112 w 129"/>
                  <a:gd name="T29" fmla="*/ 88 h 109"/>
                  <a:gd name="T30" fmla="*/ 109 w 129"/>
                  <a:gd name="T31" fmla="*/ 97 h 109"/>
                  <a:gd name="T32" fmla="*/ 103 w 129"/>
                  <a:gd name="T33" fmla="*/ 101 h 109"/>
                  <a:gd name="T34" fmla="*/ 66 w 129"/>
                  <a:gd name="T35" fmla="*/ 108 h 109"/>
                  <a:gd name="T36" fmla="*/ 49 w 129"/>
                  <a:gd name="T37" fmla="*/ 106 h 109"/>
                  <a:gd name="T38" fmla="*/ 35 w 129"/>
                  <a:gd name="T39" fmla="*/ 103 h 109"/>
                  <a:gd name="T40" fmla="*/ 24 w 129"/>
                  <a:gd name="T41" fmla="*/ 93 h 109"/>
                  <a:gd name="T42" fmla="*/ 5 w 129"/>
                  <a:gd name="T43" fmla="*/ 48 h 109"/>
                  <a:gd name="T44" fmla="*/ 2 w 129"/>
                  <a:gd name="T45" fmla="*/ 42 h 109"/>
                  <a:gd name="T46" fmla="*/ 10 w 129"/>
                  <a:gd name="T47" fmla="*/ 29 h 109"/>
                  <a:gd name="T48" fmla="*/ 15 w 129"/>
                  <a:gd name="T49" fmla="*/ 28 h 109"/>
                  <a:gd name="T50" fmla="*/ 23 w 129"/>
                  <a:gd name="T51" fmla="*/ 28 h 109"/>
                  <a:gd name="T52" fmla="*/ 23 w 129"/>
                  <a:gd name="T53" fmla="*/ 29 h 109"/>
                  <a:gd name="T54" fmla="*/ 24 w 129"/>
                  <a:gd name="T55" fmla="*/ 29 h 109"/>
                  <a:gd name="T56" fmla="*/ 41 w 129"/>
                  <a:gd name="T57" fmla="*/ 26 h 109"/>
                  <a:gd name="T58" fmla="*/ 48 w 129"/>
                  <a:gd name="T59" fmla="*/ 20 h 109"/>
                  <a:gd name="T60" fmla="*/ 51 w 129"/>
                  <a:gd name="T61" fmla="*/ 15 h 109"/>
                  <a:gd name="T62" fmla="*/ 57 w 129"/>
                  <a:gd name="T63" fmla="*/ 5 h 109"/>
                  <a:gd name="T64" fmla="*/ 66 w 129"/>
                  <a:gd name="T65" fmla="*/ 1 h 109"/>
                  <a:gd name="T66" fmla="*/ 66 w 129"/>
                  <a:gd name="T67" fmla="*/ 0 h 109"/>
                  <a:gd name="T68" fmla="*/ 69 w 129"/>
                  <a:gd name="T6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9" h="109">
                    <a:moveTo>
                      <a:pt x="69" y="0"/>
                    </a:moveTo>
                    <a:cubicBezTo>
                      <a:pt x="70" y="1"/>
                      <a:pt x="71" y="1"/>
                      <a:pt x="71" y="1"/>
                    </a:cubicBezTo>
                    <a:cubicBezTo>
                      <a:pt x="76" y="2"/>
                      <a:pt x="79" y="5"/>
                      <a:pt x="81" y="9"/>
                    </a:cubicBezTo>
                    <a:cubicBezTo>
                      <a:pt x="83" y="12"/>
                      <a:pt x="85" y="15"/>
                      <a:pt x="86" y="18"/>
                    </a:cubicBezTo>
                    <a:cubicBezTo>
                      <a:pt x="87" y="19"/>
                      <a:pt x="87" y="21"/>
                      <a:pt x="88" y="22"/>
                    </a:cubicBezTo>
                    <a:cubicBezTo>
                      <a:pt x="90" y="25"/>
                      <a:pt x="93" y="26"/>
                      <a:pt x="97" y="25"/>
                    </a:cubicBezTo>
                    <a:cubicBezTo>
                      <a:pt x="99" y="24"/>
                      <a:pt x="100" y="24"/>
                      <a:pt x="102" y="23"/>
                    </a:cubicBezTo>
                    <a:cubicBezTo>
                      <a:pt x="106" y="21"/>
                      <a:pt x="109" y="19"/>
                      <a:pt x="113" y="18"/>
                    </a:cubicBezTo>
                    <a:cubicBezTo>
                      <a:pt x="116" y="17"/>
                      <a:pt x="119" y="16"/>
                      <a:pt x="122" y="17"/>
                    </a:cubicBezTo>
                    <a:cubicBezTo>
                      <a:pt x="126" y="18"/>
                      <a:pt x="129" y="21"/>
                      <a:pt x="128" y="26"/>
                    </a:cubicBezTo>
                    <a:cubicBezTo>
                      <a:pt x="128" y="30"/>
                      <a:pt x="126" y="34"/>
                      <a:pt x="124" y="38"/>
                    </a:cubicBezTo>
                    <a:cubicBezTo>
                      <a:pt x="120" y="47"/>
                      <a:pt x="116" y="57"/>
                      <a:pt x="114" y="68"/>
                    </a:cubicBezTo>
                    <a:cubicBezTo>
                      <a:pt x="113" y="73"/>
                      <a:pt x="112" y="77"/>
                      <a:pt x="112" y="82"/>
                    </a:cubicBezTo>
                    <a:cubicBezTo>
                      <a:pt x="112" y="83"/>
                      <a:pt x="111" y="84"/>
                      <a:pt x="111" y="84"/>
                    </a:cubicBezTo>
                    <a:cubicBezTo>
                      <a:pt x="111" y="86"/>
                      <a:pt x="112" y="87"/>
                      <a:pt x="112" y="88"/>
                    </a:cubicBezTo>
                    <a:cubicBezTo>
                      <a:pt x="112" y="91"/>
                      <a:pt x="111" y="94"/>
                      <a:pt x="109" y="97"/>
                    </a:cubicBezTo>
                    <a:cubicBezTo>
                      <a:pt x="107" y="99"/>
                      <a:pt x="105" y="100"/>
                      <a:pt x="103" y="101"/>
                    </a:cubicBezTo>
                    <a:cubicBezTo>
                      <a:pt x="91" y="106"/>
                      <a:pt x="79" y="109"/>
                      <a:pt x="66" y="108"/>
                    </a:cubicBezTo>
                    <a:cubicBezTo>
                      <a:pt x="60" y="108"/>
                      <a:pt x="54" y="107"/>
                      <a:pt x="49" y="106"/>
                    </a:cubicBezTo>
                    <a:cubicBezTo>
                      <a:pt x="44" y="105"/>
                      <a:pt x="40" y="104"/>
                      <a:pt x="35" y="103"/>
                    </a:cubicBezTo>
                    <a:cubicBezTo>
                      <a:pt x="30" y="102"/>
                      <a:pt x="26" y="98"/>
                      <a:pt x="24" y="93"/>
                    </a:cubicBezTo>
                    <a:cubicBezTo>
                      <a:pt x="18" y="78"/>
                      <a:pt x="11" y="63"/>
                      <a:pt x="5" y="48"/>
                    </a:cubicBezTo>
                    <a:cubicBezTo>
                      <a:pt x="4" y="46"/>
                      <a:pt x="3" y="44"/>
                      <a:pt x="2" y="42"/>
                    </a:cubicBezTo>
                    <a:cubicBezTo>
                      <a:pt x="0" y="35"/>
                      <a:pt x="3" y="30"/>
                      <a:pt x="10" y="29"/>
                    </a:cubicBezTo>
                    <a:cubicBezTo>
                      <a:pt x="12" y="28"/>
                      <a:pt x="13" y="28"/>
                      <a:pt x="15" y="28"/>
                    </a:cubicBezTo>
                    <a:cubicBezTo>
                      <a:pt x="17" y="28"/>
                      <a:pt x="20" y="28"/>
                      <a:pt x="23" y="28"/>
                    </a:cubicBezTo>
                    <a:cubicBezTo>
                      <a:pt x="23" y="28"/>
                      <a:pt x="23" y="28"/>
                      <a:pt x="23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30" y="28"/>
                      <a:pt x="35" y="28"/>
                      <a:pt x="41" y="26"/>
                    </a:cubicBezTo>
                    <a:cubicBezTo>
                      <a:pt x="44" y="26"/>
                      <a:pt x="47" y="23"/>
                      <a:pt x="48" y="20"/>
                    </a:cubicBezTo>
                    <a:cubicBezTo>
                      <a:pt x="50" y="19"/>
                      <a:pt x="50" y="17"/>
                      <a:pt x="51" y="15"/>
                    </a:cubicBezTo>
                    <a:cubicBezTo>
                      <a:pt x="52" y="11"/>
                      <a:pt x="54" y="8"/>
                      <a:pt x="57" y="5"/>
                    </a:cubicBezTo>
                    <a:cubicBezTo>
                      <a:pt x="59" y="3"/>
                      <a:pt x="62" y="1"/>
                      <a:pt x="66" y="1"/>
                    </a:cubicBezTo>
                    <a:cubicBezTo>
                      <a:pt x="66" y="1"/>
                      <a:pt x="66" y="0"/>
                      <a:pt x="66" y="0"/>
                    </a:cubicBezTo>
                    <a:cubicBezTo>
                      <a:pt x="67" y="0"/>
                      <a:pt x="68" y="0"/>
                      <a:pt x="6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</p:grpSp>
      </p:grp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9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9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298" y="290773"/>
            <a:ext cx="1304261" cy="272963"/>
          </a:xfrm>
          <a:prstGeom prst="rect">
            <a:avLst/>
          </a:prstGeom>
        </p:spPr>
      </p:pic>
      <p:sp>
        <p:nvSpPr>
          <p:cNvPr id="19" name="Title 2"/>
          <p:cNvSpPr txBox="1">
            <a:spLocks/>
          </p:cNvSpPr>
          <p:nvPr/>
        </p:nvSpPr>
        <p:spPr>
          <a:xfrm>
            <a:off x="447792" y="1"/>
            <a:ext cx="6848503" cy="766247"/>
          </a:xfrm>
          <a:prstGeom prst="rect">
            <a:avLst/>
          </a:prstGeom>
        </p:spPr>
        <p:txBody>
          <a:bodyPr vert="horz" lIns="121920" tIns="0" rIns="0" bIns="0" rtlCol="0" anchor="ctr">
            <a:normAutofit/>
          </a:bodyPr>
          <a:lstStyle>
            <a:lvl1pPr algn="l" defTabSz="457189" rtl="0" eaLnBrk="1" latinLnBrk="0" hangingPunct="1">
              <a:spcBef>
                <a:spcPct val="0"/>
              </a:spcBef>
              <a:buNone/>
              <a:defRPr sz="1400" b="1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World’s largest aluminum recycler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595423" y="747345"/>
            <a:ext cx="801458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0CDDB27-2C2E-B54C-AF8D-B8AFC9B409B3}"/>
              </a:ext>
            </a:extLst>
          </p:cNvPr>
          <p:cNvGrpSpPr/>
          <p:nvPr/>
        </p:nvGrpSpPr>
        <p:grpSpPr>
          <a:xfrm>
            <a:off x="6680299" y="2375475"/>
            <a:ext cx="1650139" cy="1992996"/>
            <a:chOff x="6680299" y="2375475"/>
            <a:chExt cx="1650139" cy="199299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F5C8A8-6D44-D941-88F2-78AA308B2E74}"/>
                </a:ext>
              </a:extLst>
            </p:cNvPr>
            <p:cNvSpPr/>
            <p:nvPr/>
          </p:nvSpPr>
          <p:spPr>
            <a:xfrm>
              <a:off x="6881859" y="2375475"/>
              <a:ext cx="1288596" cy="1288596"/>
            </a:xfrm>
            <a:prstGeom prst="ellipse">
              <a:avLst/>
            </a:prstGeom>
            <a:solidFill>
              <a:srgbClr val="276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8E65477-39CE-7C4B-9168-91D86D220FA3}"/>
                </a:ext>
              </a:extLst>
            </p:cNvPr>
            <p:cNvSpPr/>
            <p:nvPr/>
          </p:nvSpPr>
          <p:spPr>
            <a:xfrm>
              <a:off x="6680299" y="3968361"/>
              <a:ext cx="16501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70 Billion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D6D192A-B076-5440-AAF1-9170EBA1B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7094059" y="2750660"/>
              <a:ext cx="880579" cy="47610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A8EC3E-BE2F-5345-9CF6-679CF6316F88}"/>
              </a:ext>
            </a:extLst>
          </p:cNvPr>
          <p:cNvGrpSpPr/>
          <p:nvPr/>
        </p:nvGrpSpPr>
        <p:grpSpPr>
          <a:xfrm>
            <a:off x="816934" y="2375475"/>
            <a:ext cx="1650139" cy="2300772"/>
            <a:chOff x="816934" y="2375475"/>
            <a:chExt cx="1650139" cy="2300772"/>
          </a:xfrm>
        </p:grpSpPr>
        <p:sp>
          <p:nvSpPr>
            <p:cNvPr id="21" name="Oval 20"/>
            <p:cNvSpPr/>
            <p:nvPr/>
          </p:nvSpPr>
          <p:spPr>
            <a:xfrm>
              <a:off x="997706" y="2375475"/>
              <a:ext cx="1288596" cy="128859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6934" y="3968361"/>
              <a:ext cx="16501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8 Recycling Facilities</a:t>
              </a:r>
              <a:endPara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EC8E9BC-5C22-4D45-8098-DBE96E437F42}"/>
                </a:ext>
              </a:extLst>
            </p:cNvPr>
            <p:cNvGrpSpPr/>
            <p:nvPr/>
          </p:nvGrpSpPr>
          <p:grpSpPr>
            <a:xfrm>
              <a:off x="1173934" y="2687828"/>
              <a:ext cx="813198" cy="601766"/>
              <a:chOff x="3163887" y="4320510"/>
              <a:chExt cx="952500" cy="704850"/>
            </a:xfrm>
            <a:solidFill>
              <a:schemeClr val="bg1"/>
            </a:solidFill>
          </p:grpSpPr>
          <p:sp>
            <p:nvSpPr>
              <p:cNvPr id="37" name="Freeform 113">
                <a:extLst>
                  <a:ext uri="{FF2B5EF4-FFF2-40B4-BE49-F238E27FC236}">
                    <a16:creationId xmlns:a16="http://schemas.microsoft.com/office/drawing/2014/main" id="{F6442A48-3390-4340-B911-294AD00AB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912" y="4857085"/>
                <a:ext cx="560387" cy="168275"/>
              </a:xfrm>
              <a:custGeom>
                <a:avLst/>
                <a:gdLst>
                  <a:gd name="T0" fmla="*/ 214 w 229"/>
                  <a:gd name="T1" fmla="*/ 0 h 69"/>
                  <a:gd name="T2" fmla="*/ 15 w 229"/>
                  <a:gd name="T3" fmla="*/ 0 h 69"/>
                  <a:gd name="T4" fmla="*/ 0 w 229"/>
                  <a:gd name="T5" fmla="*/ 15 h 69"/>
                  <a:gd name="T6" fmla="*/ 0 w 229"/>
                  <a:gd name="T7" fmla="*/ 69 h 69"/>
                  <a:gd name="T8" fmla="*/ 229 w 229"/>
                  <a:gd name="T9" fmla="*/ 69 h 69"/>
                  <a:gd name="T10" fmla="*/ 229 w 229"/>
                  <a:gd name="T11" fmla="*/ 15 h 69"/>
                  <a:gd name="T12" fmla="*/ 214 w 229"/>
                  <a:gd name="T1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9" h="69">
                    <a:moveTo>
                      <a:pt x="214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6" y="0"/>
                      <a:pt x="0" y="7"/>
                      <a:pt x="0" y="15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229" y="69"/>
                      <a:pt x="229" y="69"/>
                      <a:pt x="229" y="69"/>
                    </a:cubicBezTo>
                    <a:cubicBezTo>
                      <a:pt x="229" y="15"/>
                      <a:pt x="229" y="15"/>
                      <a:pt x="229" y="15"/>
                    </a:cubicBezTo>
                    <a:cubicBezTo>
                      <a:pt x="229" y="7"/>
                      <a:pt x="222" y="0"/>
                      <a:pt x="214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38" name="Freeform 114">
                <a:extLst>
                  <a:ext uri="{FF2B5EF4-FFF2-40B4-BE49-F238E27FC236}">
                    <a16:creationId xmlns:a16="http://schemas.microsoft.com/office/drawing/2014/main" id="{6605D776-358E-4D40-A95A-3D88F09AB8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44850" y="4725322"/>
                <a:ext cx="100012" cy="101600"/>
              </a:xfrm>
              <a:custGeom>
                <a:avLst/>
                <a:gdLst>
                  <a:gd name="T0" fmla="*/ 21 w 41"/>
                  <a:gd name="T1" fmla="*/ 14 h 42"/>
                  <a:gd name="T2" fmla="*/ 28 w 41"/>
                  <a:gd name="T3" fmla="*/ 21 h 42"/>
                  <a:gd name="T4" fmla="*/ 21 w 41"/>
                  <a:gd name="T5" fmla="*/ 28 h 42"/>
                  <a:gd name="T6" fmla="*/ 13 w 41"/>
                  <a:gd name="T7" fmla="*/ 21 h 42"/>
                  <a:gd name="T8" fmla="*/ 21 w 41"/>
                  <a:gd name="T9" fmla="*/ 14 h 42"/>
                  <a:gd name="T10" fmla="*/ 21 w 41"/>
                  <a:gd name="T11" fmla="*/ 42 h 42"/>
                  <a:gd name="T12" fmla="*/ 41 w 41"/>
                  <a:gd name="T13" fmla="*/ 21 h 42"/>
                  <a:gd name="T14" fmla="*/ 21 w 41"/>
                  <a:gd name="T15" fmla="*/ 0 h 42"/>
                  <a:gd name="T16" fmla="*/ 0 w 41"/>
                  <a:gd name="T17" fmla="*/ 21 h 42"/>
                  <a:gd name="T18" fmla="*/ 21 w 41"/>
                  <a:gd name="T1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2">
                    <a:moveTo>
                      <a:pt x="21" y="14"/>
                    </a:moveTo>
                    <a:cubicBezTo>
                      <a:pt x="25" y="14"/>
                      <a:pt x="28" y="17"/>
                      <a:pt x="28" y="21"/>
                    </a:cubicBezTo>
                    <a:cubicBezTo>
                      <a:pt x="28" y="25"/>
                      <a:pt x="25" y="28"/>
                      <a:pt x="21" y="28"/>
                    </a:cubicBezTo>
                    <a:cubicBezTo>
                      <a:pt x="17" y="28"/>
                      <a:pt x="13" y="25"/>
                      <a:pt x="13" y="21"/>
                    </a:cubicBezTo>
                    <a:cubicBezTo>
                      <a:pt x="13" y="17"/>
                      <a:pt x="17" y="14"/>
                      <a:pt x="21" y="14"/>
                    </a:cubicBezTo>
                    <a:moveTo>
                      <a:pt x="21" y="42"/>
                    </a:moveTo>
                    <a:cubicBezTo>
                      <a:pt x="32" y="42"/>
                      <a:pt x="41" y="32"/>
                      <a:pt x="41" y="21"/>
                    </a:cubicBezTo>
                    <a:cubicBezTo>
                      <a:pt x="41" y="10"/>
                      <a:pt x="32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39" name="Freeform 115">
                <a:extLst>
                  <a:ext uri="{FF2B5EF4-FFF2-40B4-BE49-F238E27FC236}">
                    <a16:creationId xmlns:a16="http://schemas.microsoft.com/office/drawing/2014/main" id="{BBF6DEE1-5071-3C49-A922-5EA07AD5CF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4550" y="4725322"/>
                <a:ext cx="100012" cy="101600"/>
              </a:xfrm>
              <a:custGeom>
                <a:avLst/>
                <a:gdLst>
                  <a:gd name="T0" fmla="*/ 13 w 41"/>
                  <a:gd name="T1" fmla="*/ 21 h 42"/>
                  <a:gd name="T2" fmla="*/ 20 w 41"/>
                  <a:gd name="T3" fmla="*/ 14 h 42"/>
                  <a:gd name="T4" fmla="*/ 28 w 41"/>
                  <a:gd name="T5" fmla="*/ 21 h 42"/>
                  <a:gd name="T6" fmla="*/ 20 w 41"/>
                  <a:gd name="T7" fmla="*/ 28 h 42"/>
                  <a:gd name="T8" fmla="*/ 13 w 41"/>
                  <a:gd name="T9" fmla="*/ 21 h 42"/>
                  <a:gd name="T10" fmla="*/ 41 w 41"/>
                  <a:gd name="T11" fmla="*/ 21 h 42"/>
                  <a:gd name="T12" fmla="*/ 20 w 41"/>
                  <a:gd name="T13" fmla="*/ 0 h 42"/>
                  <a:gd name="T14" fmla="*/ 0 w 41"/>
                  <a:gd name="T15" fmla="*/ 21 h 42"/>
                  <a:gd name="T16" fmla="*/ 20 w 41"/>
                  <a:gd name="T17" fmla="*/ 42 h 42"/>
                  <a:gd name="T18" fmla="*/ 41 w 41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2">
                    <a:moveTo>
                      <a:pt x="13" y="21"/>
                    </a:moveTo>
                    <a:cubicBezTo>
                      <a:pt x="13" y="17"/>
                      <a:pt x="16" y="14"/>
                      <a:pt x="20" y="14"/>
                    </a:cubicBezTo>
                    <a:cubicBezTo>
                      <a:pt x="24" y="14"/>
                      <a:pt x="28" y="17"/>
                      <a:pt x="28" y="21"/>
                    </a:cubicBezTo>
                    <a:cubicBezTo>
                      <a:pt x="28" y="25"/>
                      <a:pt x="24" y="28"/>
                      <a:pt x="20" y="28"/>
                    </a:cubicBezTo>
                    <a:cubicBezTo>
                      <a:pt x="16" y="28"/>
                      <a:pt x="13" y="25"/>
                      <a:pt x="13" y="21"/>
                    </a:cubicBezTo>
                    <a:moveTo>
                      <a:pt x="41" y="21"/>
                    </a:moveTo>
                    <a:cubicBezTo>
                      <a:pt x="41" y="10"/>
                      <a:pt x="32" y="0"/>
                      <a:pt x="20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0" y="42"/>
                    </a:cubicBezTo>
                    <a:cubicBezTo>
                      <a:pt x="32" y="42"/>
                      <a:pt x="41" y="32"/>
                      <a:pt x="41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0" name="Freeform 116">
                <a:extLst>
                  <a:ext uri="{FF2B5EF4-FFF2-40B4-BE49-F238E27FC236}">
                    <a16:creationId xmlns:a16="http://schemas.microsoft.com/office/drawing/2014/main" id="{F12F4959-C214-D840-919D-7DDE30BE64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1075" y="4725322"/>
                <a:ext cx="103187" cy="101600"/>
              </a:xfrm>
              <a:custGeom>
                <a:avLst/>
                <a:gdLst>
                  <a:gd name="T0" fmla="*/ 14 w 42"/>
                  <a:gd name="T1" fmla="*/ 21 h 42"/>
                  <a:gd name="T2" fmla="*/ 21 w 42"/>
                  <a:gd name="T3" fmla="*/ 14 h 42"/>
                  <a:gd name="T4" fmla="*/ 28 w 42"/>
                  <a:gd name="T5" fmla="*/ 21 h 42"/>
                  <a:gd name="T6" fmla="*/ 21 w 42"/>
                  <a:gd name="T7" fmla="*/ 28 h 42"/>
                  <a:gd name="T8" fmla="*/ 14 w 42"/>
                  <a:gd name="T9" fmla="*/ 21 h 42"/>
                  <a:gd name="T10" fmla="*/ 42 w 42"/>
                  <a:gd name="T11" fmla="*/ 21 h 42"/>
                  <a:gd name="T12" fmla="*/ 21 w 42"/>
                  <a:gd name="T13" fmla="*/ 0 h 42"/>
                  <a:gd name="T14" fmla="*/ 0 w 42"/>
                  <a:gd name="T15" fmla="*/ 21 h 42"/>
                  <a:gd name="T16" fmla="*/ 21 w 42"/>
                  <a:gd name="T17" fmla="*/ 42 h 42"/>
                  <a:gd name="T18" fmla="*/ 42 w 42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14" y="21"/>
                    </a:moveTo>
                    <a:cubicBezTo>
                      <a:pt x="14" y="17"/>
                      <a:pt x="17" y="14"/>
                      <a:pt x="21" y="14"/>
                    </a:cubicBezTo>
                    <a:cubicBezTo>
                      <a:pt x="25" y="14"/>
                      <a:pt x="28" y="17"/>
                      <a:pt x="28" y="21"/>
                    </a:cubicBezTo>
                    <a:cubicBezTo>
                      <a:pt x="28" y="25"/>
                      <a:pt x="25" y="28"/>
                      <a:pt x="21" y="28"/>
                    </a:cubicBezTo>
                    <a:cubicBezTo>
                      <a:pt x="17" y="28"/>
                      <a:pt x="14" y="25"/>
                      <a:pt x="14" y="21"/>
                    </a:cubicBezTo>
                    <a:moveTo>
                      <a:pt x="42" y="21"/>
                    </a:moveTo>
                    <a:cubicBezTo>
                      <a:pt x="42" y="10"/>
                      <a:pt x="32" y="0"/>
                      <a:pt x="21" y="0"/>
                    </a:cubicBezTo>
                    <a:cubicBezTo>
                      <a:pt x="10" y="0"/>
                      <a:pt x="0" y="10"/>
                      <a:pt x="0" y="21"/>
                    </a:cubicBezTo>
                    <a:cubicBezTo>
                      <a:pt x="0" y="32"/>
                      <a:pt x="10" y="42"/>
                      <a:pt x="21" y="42"/>
                    </a:cubicBezTo>
                    <a:cubicBezTo>
                      <a:pt x="32" y="42"/>
                      <a:pt x="42" y="32"/>
                      <a:pt x="42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2" name="Freeform 117">
                <a:extLst>
                  <a:ext uri="{FF2B5EF4-FFF2-40B4-BE49-F238E27FC236}">
                    <a16:creationId xmlns:a16="http://schemas.microsoft.com/office/drawing/2014/main" id="{BAB23ED2-BAED-2C44-99BA-1A4C21BE61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0775" y="4725322"/>
                <a:ext cx="100012" cy="101600"/>
              </a:xfrm>
              <a:custGeom>
                <a:avLst/>
                <a:gdLst>
                  <a:gd name="T0" fmla="*/ 14 w 41"/>
                  <a:gd name="T1" fmla="*/ 21 h 42"/>
                  <a:gd name="T2" fmla="*/ 21 w 41"/>
                  <a:gd name="T3" fmla="*/ 14 h 42"/>
                  <a:gd name="T4" fmla="*/ 28 w 41"/>
                  <a:gd name="T5" fmla="*/ 21 h 42"/>
                  <a:gd name="T6" fmla="*/ 21 w 41"/>
                  <a:gd name="T7" fmla="*/ 28 h 42"/>
                  <a:gd name="T8" fmla="*/ 14 w 41"/>
                  <a:gd name="T9" fmla="*/ 21 h 42"/>
                  <a:gd name="T10" fmla="*/ 41 w 41"/>
                  <a:gd name="T11" fmla="*/ 21 h 42"/>
                  <a:gd name="T12" fmla="*/ 21 w 41"/>
                  <a:gd name="T13" fmla="*/ 0 h 42"/>
                  <a:gd name="T14" fmla="*/ 0 w 41"/>
                  <a:gd name="T15" fmla="*/ 21 h 42"/>
                  <a:gd name="T16" fmla="*/ 21 w 41"/>
                  <a:gd name="T17" fmla="*/ 42 h 42"/>
                  <a:gd name="T18" fmla="*/ 41 w 41"/>
                  <a:gd name="T1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2">
                    <a:moveTo>
                      <a:pt x="14" y="21"/>
                    </a:moveTo>
                    <a:cubicBezTo>
                      <a:pt x="14" y="17"/>
                      <a:pt x="17" y="14"/>
                      <a:pt x="21" y="14"/>
                    </a:cubicBezTo>
                    <a:cubicBezTo>
                      <a:pt x="25" y="14"/>
                      <a:pt x="28" y="17"/>
                      <a:pt x="28" y="21"/>
                    </a:cubicBezTo>
                    <a:cubicBezTo>
                      <a:pt x="28" y="25"/>
                      <a:pt x="25" y="28"/>
                      <a:pt x="21" y="28"/>
                    </a:cubicBezTo>
                    <a:cubicBezTo>
                      <a:pt x="17" y="28"/>
                      <a:pt x="14" y="25"/>
                      <a:pt x="14" y="21"/>
                    </a:cubicBezTo>
                    <a:moveTo>
                      <a:pt x="41" y="21"/>
                    </a:moveTo>
                    <a:cubicBezTo>
                      <a:pt x="41" y="10"/>
                      <a:pt x="32" y="0"/>
                      <a:pt x="21" y="0"/>
                    </a:cubicBezTo>
                    <a:cubicBezTo>
                      <a:pt x="9" y="0"/>
                      <a:pt x="0" y="10"/>
                      <a:pt x="0" y="21"/>
                    </a:cubicBezTo>
                    <a:cubicBezTo>
                      <a:pt x="0" y="32"/>
                      <a:pt x="9" y="42"/>
                      <a:pt x="21" y="42"/>
                    </a:cubicBezTo>
                    <a:cubicBezTo>
                      <a:pt x="32" y="42"/>
                      <a:pt x="41" y="32"/>
                      <a:pt x="41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3" name="Freeform 118">
                <a:extLst>
                  <a:ext uri="{FF2B5EF4-FFF2-40B4-BE49-F238E27FC236}">
                    <a16:creationId xmlns:a16="http://schemas.microsoft.com/office/drawing/2014/main" id="{904477BD-8F0D-7647-A52E-360F3220DF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63887" y="4323685"/>
                <a:ext cx="952500" cy="701675"/>
              </a:xfrm>
              <a:custGeom>
                <a:avLst/>
                <a:gdLst>
                  <a:gd name="T0" fmla="*/ 350 w 389"/>
                  <a:gd name="T1" fmla="*/ 166 h 287"/>
                  <a:gd name="T2" fmla="*/ 324 w 389"/>
                  <a:gd name="T3" fmla="*/ 141 h 287"/>
                  <a:gd name="T4" fmla="*/ 350 w 389"/>
                  <a:gd name="T5" fmla="*/ 116 h 287"/>
                  <a:gd name="T6" fmla="*/ 375 w 389"/>
                  <a:gd name="T7" fmla="*/ 141 h 287"/>
                  <a:gd name="T8" fmla="*/ 350 w 389"/>
                  <a:gd name="T9" fmla="*/ 166 h 287"/>
                  <a:gd name="T10" fmla="*/ 359 w 389"/>
                  <a:gd name="T11" fmla="*/ 218 h 287"/>
                  <a:gd name="T12" fmla="*/ 312 w 389"/>
                  <a:gd name="T13" fmla="*/ 218 h 287"/>
                  <a:gd name="T14" fmla="*/ 306 w 389"/>
                  <a:gd name="T15" fmla="*/ 212 h 287"/>
                  <a:gd name="T16" fmla="*/ 312 w 389"/>
                  <a:gd name="T17" fmla="*/ 206 h 287"/>
                  <a:gd name="T18" fmla="*/ 359 w 389"/>
                  <a:gd name="T19" fmla="*/ 206 h 287"/>
                  <a:gd name="T20" fmla="*/ 364 w 389"/>
                  <a:gd name="T21" fmla="*/ 212 h 287"/>
                  <a:gd name="T22" fmla="*/ 359 w 389"/>
                  <a:gd name="T23" fmla="*/ 218 h 287"/>
                  <a:gd name="T24" fmla="*/ 359 w 389"/>
                  <a:gd name="T25" fmla="*/ 247 h 287"/>
                  <a:gd name="T26" fmla="*/ 312 w 389"/>
                  <a:gd name="T27" fmla="*/ 247 h 287"/>
                  <a:gd name="T28" fmla="*/ 306 w 389"/>
                  <a:gd name="T29" fmla="*/ 241 h 287"/>
                  <a:gd name="T30" fmla="*/ 312 w 389"/>
                  <a:gd name="T31" fmla="*/ 235 h 287"/>
                  <a:gd name="T32" fmla="*/ 359 w 389"/>
                  <a:gd name="T33" fmla="*/ 235 h 287"/>
                  <a:gd name="T34" fmla="*/ 364 w 389"/>
                  <a:gd name="T35" fmla="*/ 241 h 287"/>
                  <a:gd name="T36" fmla="*/ 359 w 389"/>
                  <a:gd name="T37" fmla="*/ 247 h 287"/>
                  <a:gd name="T38" fmla="*/ 359 w 389"/>
                  <a:gd name="T39" fmla="*/ 0 h 287"/>
                  <a:gd name="T40" fmla="*/ 301 w 389"/>
                  <a:gd name="T41" fmla="*/ 0 h 287"/>
                  <a:gd name="T42" fmla="*/ 272 w 389"/>
                  <a:gd name="T43" fmla="*/ 29 h 287"/>
                  <a:gd name="T44" fmla="*/ 272 w 389"/>
                  <a:gd name="T45" fmla="*/ 70 h 287"/>
                  <a:gd name="T46" fmla="*/ 274 w 389"/>
                  <a:gd name="T47" fmla="*/ 76 h 287"/>
                  <a:gd name="T48" fmla="*/ 282 w 389"/>
                  <a:gd name="T49" fmla="*/ 85 h 287"/>
                  <a:gd name="T50" fmla="*/ 282 w 389"/>
                  <a:gd name="T51" fmla="*/ 139 h 287"/>
                  <a:gd name="T52" fmla="*/ 46 w 389"/>
                  <a:gd name="T53" fmla="*/ 139 h 287"/>
                  <a:gd name="T54" fmla="*/ 2 w 389"/>
                  <a:gd name="T55" fmla="*/ 171 h 287"/>
                  <a:gd name="T56" fmla="*/ 7 w 389"/>
                  <a:gd name="T57" fmla="*/ 182 h 287"/>
                  <a:gd name="T58" fmla="*/ 10 w 389"/>
                  <a:gd name="T59" fmla="*/ 183 h 287"/>
                  <a:gd name="T60" fmla="*/ 17 w 389"/>
                  <a:gd name="T61" fmla="*/ 177 h 287"/>
                  <a:gd name="T62" fmla="*/ 46 w 389"/>
                  <a:gd name="T63" fmla="*/ 156 h 287"/>
                  <a:gd name="T64" fmla="*/ 280 w 389"/>
                  <a:gd name="T65" fmla="*/ 156 h 287"/>
                  <a:gd name="T66" fmla="*/ 275 w 389"/>
                  <a:gd name="T67" fmla="*/ 164 h 287"/>
                  <a:gd name="T68" fmla="*/ 274 w 389"/>
                  <a:gd name="T69" fmla="*/ 168 h 287"/>
                  <a:gd name="T70" fmla="*/ 274 w 389"/>
                  <a:gd name="T71" fmla="*/ 287 h 287"/>
                  <a:gd name="T72" fmla="*/ 389 w 389"/>
                  <a:gd name="T73" fmla="*/ 287 h 287"/>
                  <a:gd name="T74" fmla="*/ 389 w 389"/>
                  <a:gd name="T75" fmla="*/ 29 h 287"/>
                  <a:gd name="T76" fmla="*/ 359 w 389"/>
                  <a:gd name="T77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89" h="287">
                    <a:moveTo>
                      <a:pt x="350" y="166"/>
                    </a:moveTo>
                    <a:cubicBezTo>
                      <a:pt x="336" y="166"/>
                      <a:pt x="324" y="155"/>
                      <a:pt x="324" y="141"/>
                    </a:cubicBezTo>
                    <a:cubicBezTo>
                      <a:pt x="324" y="127"/>
                      <a:pt x="336" y="116"/>
                      <a:pt x="350" y="116"/>
                    </a:cubicBezTo>
                    <a:cubicBezTo>
                      <a:pt x="363" y="116"/>
                      <a:pt x="375" y="127"/>
                      <a:pt x="375" y="141"/>
                    </a:cubicBezTo>
                    <a:cubicBezTo>
                      <a:pt x="375" y="155"/>
                      <a:pt x="363" y="166"/>
                      <a:pt x="350" y="166"/>
                    </a:cubicBezTo>
                    <a:moveTo>
                      <a:pt x="359" y="218"/>
                    </a:moveTo>
                    <a:cubicBezTo>
                      <a:pt x="312" y="218"/>
                      <a:pt x="312" y="218"/>
                      <a:pt x="312" y="218"/>
                    </a:cubicBezTo>
                    <a:cubicBezTo>
                      <a:pt x="308" y="218"/>
                      <a:pt x="306" y="215"/>
                      <a:pt x="306" y="212"/>
                    </a:cubicBezTo>
                    <a:cubicBezTo>
                      <a:pt x="306" y="209"/>
                      <a:pt x="308" y="206"/>
                      <a:pt x="312" y="206"/>
                    </a:cubicBezTo>
                    <a:cubicBezTo>
                      <a:pt x="359" y="206"/>
                      <a:pt x="359" y="206"/>
                      <a:pt x="359" y="206"/>
                    </a:cubicBezTo>
                    <a:cubicBezTo>
                      <a:pt x="362" y="206"/>
                      <a:pt x="364" y="209"/>
                      <a:pt x="364" y="212"/>
                    </a:cubicBezTo>
                    <a:cubicBezTo>
                      <a:pt x="364" y="215"/>
                      <a:pt x="362" y="218"/>
                      <a:pt x="359" y="218"/>
                    </a:cubicBezTo>
                    <a:moveTo>
                      <a:pt x="359" y="247"/>
                    </a:moveTo>
                    <a:cubicBezTo>
                      <a:pt x="312" y="247"/>
                      <a:pt x="312" y="247"/>
                      <a:pt x="312" y="247"/>
                    </a:cubicBezTo>
                    <a:cubicBezTo>
                      <a:pt x="308" y="247"/>
                      <a:pt x="306" y="244"/>
                      <a:pt x="306" y="241"/>
                    </a:cubicBezTo>
                    <a:cubicBezTo>
                      <a:pt x="306" y="238"/>
                      <a:pt x="308" y="235"/>
                      <a:pt x="312" y="235"/>
                    </a:cubicBezTo>
                    <a:cubicBezTo>
                      <a:pt x="359" y="235"/>
                      <a:pt x="359" y="235"/>
                      <a:pt x="359" y="235"/>
                    </a:cubicBezTo>
                    <a:cubicBezTo>
                      <a:pt x="362" y="235"/>
                      <a:pt x="364" y="238"/>
                      <a:pt x="364" y="241"/>
                    </a:cubicBezTo>
                    <a:cubicBezTo>
                      <a:pt x="364" y="244"/>
                      <a:pt x="362" y="247"/>
                      <a:pt x="359" y="247"/>
                    </a:cubicBezTo>
                    <a:moveTo>
                      <a:pt x="359" y="0"/>
                    </a:moveTo>
                    <a:cubicBezTo>
                      <a:pt x="301" y="0"/>
                      <a:pt x="301" y="0"/>
                      <a:pt x="301" y="0"/>
                    </a:cubicBezTo>
                    <a:cubicBezTo>
                      <a:pt x="285" y="0"/>
                      <a:pt x="272" y="13"/>
                      <a:pt x="272" y="29"/>
                    </a:cubicBezTo>
                    <a:cubicBezTo>
                      <a:pt x="272" y="70"/>
                      <a:pt x="272" y="70"/>
                      <a:pt x="272" y="70"/>
                    </a:cubicBezTo>
                    <a:cubicBezTo>
                      <a:pt x="272" y="72"/>
                      <a:pt x="272" y="74"/>
                      <a:pt x="274" y="76"/>
                    </a:cubicBezTo>
                    <a:cubicBezTo>
                      <a:pt x="282" y="85"/>
                      <a:pt x="282" y="85"/>
                      <a:pt x="282" y="85"/>
                    </a:cubicBezTo>
                    <a:cubicBezTo>
                      <a:pt x="282" y="139"/>
                      <a:pt x="282" y="139"/>
                      <a:pt x="282" y="139"/>
                    </a:cubicBezTo>
                    <a:cubicBezTo>
                      <a:pt x="46" y="139"/>
                      <a:pt x="46" y="139"/>
                      <a:pt x="46" y="139"/>
                    </a:cubicBezTo>
                    <a:cubicBezTo>
                      <a:pt x="26" y="139"/>
                      <a:pt x="9" y="153"/>
                      <a:pt x="2" y="171"/>
                    </a:cubicBezTo>
                    <a:cubicBezTo>
                      <a:pt x="0" y="176"/>
                      <a:pt x="2" y="180"/>
                      <a:pt x="7" y="182"/>
                    </a:cubicBezTo>
                    <a:cubicBezTo>
                      <a:pt x="8" y="182"/>
                      <a:pt x="9" y="183"/>
                      <a:pt x="10" y="183"/>
                    </a:cubicBezTo>
                    <a:cubicBezTo>
                      <a:pt x="13" y="183"/>
                      <a:pt x="16" y="181"/>
                      <a:pt x="17" y="177"/>
                    </a:cubicBezTo>
                    <a:cubicBezTo>
                      <a:pt x="22" y="164"/>
                      <a:pt x="34" y="156"/>
                      <a:pt x="46" y="156"/>
                    </a:cubicBezTo>
                    <a:cubicBezTo>
                      <a:pt x="280" y="156"/>
                      <a:pt x="280" y="156"/>
                      <a:pt x="280" y="156"/>
                    </a:cubicBezTo>
                    <a:cubicBezTo>
                      <a:pt x="275" y="164"/>
                      <a:pt x="275" y="164"/>
                      <a:pt x="275" y="164"/>
                    </a:cubicBezTo>
                    <a:cubicBezTo>
                      <a:pt x="275" y="165"/>
                      <a:pt x="274" y="167"/>
                      <a:pt x="274" y="168"/>
                    </a:cubicBezTo>
                    <a:cubicBezTo>
                      <a:pt x="274" y="287"/>
                      <a:pt x="274" y="287"/>
                      <a:pt x="274" y="287"/>
                    </a:cubicBezTo>
                    <a:cubicBezTo>
                      <a:pt x="389" y="287"/>
                      <a:pt x="389" y="287"/>
                      <a:pt x="389" y="287"/>
                    </a:cubicBezTo>
                    <a:cubicBezTo>
                      <a:pt x="389" y="29"/>
                      <a:pt x="389" y="29"/>
                      <a:pt x="389" y="29"/>
                    </a:cubicBezTo>
                    <a:cubicBezTo>
                      <a:pt x="389" y="13"/>
                      <a:pt x="375" y="0"/>
                      <a:pt x="359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6" name="Freeform 119">
                <a:extLst>
                  <a:ext uri="{FF2B5EF4-FFF2-40B4-BE49-F238E27FC236}">
                    <a16:creationId xmlns:a16="http://schemas.microsoft.com/office/drawing/2014/main" id="{93D0B8D3-5FF7-7D47-8194-7906EF6CA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312" y="4320510"/>
                <a:ext cx="179387" cy="180975"/>
              </a:xfrm>
              <a:custGeom>
                <a:avLst/>
                <a:gdLst>
                  <a:gd name="T0" fmla="*/ 2 w 73"/>
                  <a:gd name="T1" fmla="*/ 74 h 74"/>
                  <a:gd name="T2" fmla="*/ 5 w 73"/>
                  <a:gd name="T3" fmla="*/ 74 h 74"/>
                  <a:gd name="T4" fmla="*/ 5 w 73"/>
                  <a:gd name="T5" fmla="*/ 74 h 74"/>
                  <a:gd name="T6" fmla="*/ 73 w 73"/>
                  <a:gd name="T7" fmla="*/ 4 h 74"/>
                  <a:gd name="T8" fmla="*/ 71 w 73"/>
                  <a:gd name="T9" fmla="*/ 1 h 74"/>
                  <a:gd name="T10" fmla="*/ 68 w 73"/>
                  <a:gd name="T11" fmla="*/ 3 h 74"/>
                  <a:gd name="T12" fmla="*/ 5 w 73"/>
                  <a:gd name="T13" fmla="*/ 69 h 74"/>
                  <a:gd name="T14" fmla="*/ 3 w 73"/>
                  <a:gd name="T15" fmla="*/ 69 h 74"/>
                  <a:gd name="T16" fmla="*/ 0 w 73"/>
                  <a:gd name="T17" fmla="*/ 71 h 74"/>
                  <a:gd name="T18" fmla="*/ 2 w 73"/>
                  <a:gd name="T1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74">
                    <a:moveTo>
                      <a:pt x="2" y="74"/>
                    </a:moveTo>
                    <a:cubicBezTo>
                      <a:pt x="2" y="74"/>
                      <a:pt x="3" y="74"/>
                      <a:pt x="5" y="74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17" y="74"/>
                      <a:pt x="59" y="68"/>
                      <a:pt x="73" y="4"/>
                    </a:cubicBezTo>
                    <a:cubicBezTo>
                      <a:pt x="73" y="2"/>
                      <a:pt x="72" y="1"/>
                      <a:pt x="71" y="1"/>
                    </a:cubicBezTo>
                    <a:cubicBezTo>
                      <a:pt x="69" y="0"/>
                      <a:pt x="68" y="1"/>
                      <a:pt x="68" y="3"/>
                    </a:cubicBezTo>
                    <a:cubicBezTo>
                      <a:pt x="54" y="66"/>
                      <a:pt x="14" y="69"/>
                      <a:pt x="5" y="69"/>
                    </a:cubicBezTo>
                    <a:cubicBezTo>
                      <a:pt x="3" y="69"/>
                      <a:pt x="3" y="69"/>
                      <a:pt x="3" y="69"/>
                    </a:cubicBezTo>
                    <a:cubicBezTo>
                      <a:pt x="1" y="69"/>
                      <a:pt x="0" y="70"/>
                      <a:pt x="0" y="71"/>
                    </a:cubicBezTo>
                    <a:cubicBezTo>
                      <a:pt x="0" y="73"/>
                      <a:pt x="1" y="74"/>
                      <a:pt x="2" y="74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7" name="Oval 120">
                <a:extLst>
                  <a:ext uri="{FF2B5EF4-FFF2-40B4-BE49-F238E27FC236}">
                    <a16:creationId xmlns:a16="http://schemas.microsoft.com/office/drawing/2014/main" id="{79734D16-E9AA-B245-B8AF-496C01CAF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6687" y="4626897"/>
                <a:ext cx="85725" cy="8255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8" name="Freeform 121">
                <a:extLst>
                  <a:ext uri="{FF2B5EF4-FFF2-40B4-BE49-F238E27FC236}">
                    <a16:creationId xmlns:a16="http://schemas.microsoft.com/office/drawing/2014/main" id="{7C5315B9-8A64-354E-A20F-0D5465D51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3900" y="4528472"/>
                <a:ext cx="61912" cy="127000"/>
              </a:xfrm>
              <a:custGeom>
                <a:avLst/>
                <a:gdLst>
                  <a:gd name="T0" fmla="*/ 25 w 25"/>
                  <a:gd name="T1" fmla="*/ 45 h 52"/>
                  <a:gd name="T2" fmla="*/ 25 w 25"/>
                  <a:gd name="T3" fmla="*/ 8 h 52"/>
                  <a:gd name="T4" fmla="*/ 25 w 25"/>
                  <a:gd name="T5" fmla="*/ 6 h 52"/>
                  <a:gd name="T6" fmla="*/ 23 w 25"/>
                  <a:gd name="T7" fmla="*/ 3 h 52"/>
                  <a:gd name="T8" fmla="*/ 23 w 25"/>
                  <a:gd name="T9" fmla="*/ 2 h 52"/>
                  <a:gd name="T10" fmla="*/ 23 w 25"/>
                  <a:gd name="T11" fmla="*/ 2 h 52"/>
                  <a:gd name="T12" fmla="*/ 22 w 25"/>
                  <a:gd name="T13" fmla="*/ 0 h 52"/>
                  <a:gd name="T14" fmla="*/ 21 w 25"/>
                  <a:gd name="T15" fmla="*/ 0 h 52"/>
                  <a:gd name="T16" fmla="*/ 4 w 25"/>
                  <a:gd name="T17" fmla="*/ 0 h 52"/>
                  <a:gd name="T18" fmla="*/ 3 w 25"/>
                  <a:gd name="T19" fmla="*/ 0 h 52"/>
                  <a:gd name="T20" fmla="*/ 2 w 25"/>
                  <a:gd name="T21" fmla="*/ 2 h 52"/>
                  <a:gd name="T22" fmla="*/ 2 w 25"/>
                  <a:gd name="T23" fmla="*/ 2 h 52"/>
                  <a:gd name="T24" fmla="*/ 2 w 25"/>
                  <a:gd name="T25" fmla="*/ 3 h 52"/>
                  <a:gd name="T26" fmla="*/ 0 w 25"/>
                  <a:gd name="T27" fmla="*/ 6 h 52"/>
                  <a:gd name="T28" fmla="*/ 0 w 25"/>
                  <a:gd name="T29" fmla="*/ 8 h 52"/>
                  <a:gd name="T30" fmla="*/ 0 w 25"/>
                  <a:gd name="T31" fmla="*/ 45 h 52"/>
                  <a:gd name="T32" fmla="*/ 0 w 25"/>
                  <a:gd name="T33" fmla="*/ 48 h 52"/>
                  <a:gd name="T34" fmla="*/ 3 w 25"/>
                  <a:gd name="T35" fmla="*/ 50 h 52"/>
                  <a:gd name="T36" fmla="*/ 5 w 25"/>
                  <a:gd name="T37" fmla="*/ 52 h 52"/>
                  <a:gd name="T38" fmla="*/ 20 w 25"/>
                  <a:gd name="T39" fmla="*/ 52 h 52"/>
                  <a:gd name="T40" fmla="*/ 22 w 25"/>
                  <a:gd name="T41" fmla="*/ 50 h 52"/>
                  <a:gd name="T42" fmla="*/ 25 w 25"/>
                  <a:gd name="T43" fmla="*/ 48 h 52"/>
                  <a:gd name="T44" fmla="*/ 25 w 25"/>
                  <a:gd name="T45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52">
                    <a:moveTo>
                      <a:pt x="25" y="45"/>
                    </a:moveTo>
                    <a:cubicBezTo>
                      <a:pt x="25" y="8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6"/>
                    </a:cubicBezTo>
                    <a:cubicBezTo>
                      <a:pt x="24" y="5"/>
                      <a:pt x="23" y="3"/>
                      <a:pt x="23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1"/>
                      <a:pt x="22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3"/>
                      <a:pt x="1" y="5"/>
                      <a:pt x="0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7"/>
                      <a:pt x="0" y="48"/>
                    </a:cubicBezTo>
                    <a:cubicBezTo>
                      <a:pt x="0" y="49"/>
                      <a:pt x="3" y="50"/>
                      <a:pt x="3" y="50"/>
                    </a:cubicBezTo>
                    <a:cubicBezTo>
                      <a:pt x="3" y="50"/>
                      <a:pt x="3" y="52"/>
                      <a:pt x="5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2" y="52"/>
                      <a:pt x="22" y="50"/>
                      <a:pt x="22" y="50"/>
                    </a:cubicBezTo>
                    <a:cubicBezTo>
                      <a:pt x="22" y="50"/>
                      <a:pt x="25" y="49"/>
                      <a:pt x="25" y="48"/>
                    </a:cubicBezTo>
                    <a:cubicBezTo>
                      <a:pt x="25" y="47"/>
                      <a:pt x="25" y="46"/>
                      <a:pt x="25" y="4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49" name="Freeform 122">
                <a:extLst>
                  <a:ext uri="{FF2B5EF4-FFF2-40B4-BE49-F238E27FC236}">
                    <a16:creationId xmlns:a16="http://schemas.microsoft.com/office/drawing/2014/main" id="{C4B270DD-C682-574A-82CC-A85491DF0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175" y="4528472"/>
                <a:ext cx="63500" cy="127000"/>
              </a:xfrm>
              <a:custGeom>
                <a:avLst/>
                <a:gdLst>
                  <a:gd name="T0" fmla="*/ 26 w 26"/>
                  <a:gd name="T1" fmla="*/ 45 h 52"/>
                  <a:gd name="T2" fmla="*/ 26 w 26"/>
                  <a:gd name="T3" fmla="*/ 8 h 52"/>
                  <a:gd name="T4" fmla="*/ 25 w 26"/>
                  <a:gd name="T5" fmla="*/ 6 h 52"/>
                  <a:gd name="T6" fmla="*/ 24 w 26"/>
                  <a:gd name="T7" fmla="*/ 3 h 52"/>
                  <a:gd name="T8" fmla="*/ 23 w 26"/>
                  <a:gd name="T9" fmla="*/ 2 h 52"/>
                  <a:gd name="T10" fmla="*/ 24 w 26"/>
                  <a:gd name="T11" fmla="*/ 2 h 52"/>
                  <a:gd name="T12" fmla="*/ 23 w 26"/>
                  <a:gd name="T13" fmla="*/ 0 h 52"/>
                  <a:gd name="T14" fmla="*/ 22 w 26"/>
                  <a:gd name="T15" fmla="*/ 0 h 52"/>
                  <a:gd name="T16" fmla="*/ 5 w 26"/>
                  <a:gd name="T17" fmla="*/ 0 h 52"/>
                  <a:gd name="T18" fmla="*/ 3 w 26"/>
                  <a:gd name="T19" fmla="*/ 0 h 52"/>
                  <a:gd name="T20" fmla="*/ 3 w 26"/>
                  <a:gd name="T21" fmla="*/ 2 h 52"/>
                  <a:gd name="T22" fmla="*/ 3 w 26"/>
                  <a:gd name="T23" fmla="*/ 2 h 52"/>
                  <a:gd name="T24" fmla="*/ 3 w 26"/>
                  <a:gd name="T25" fmla="*/ 3 h 52"/>
                  <a:gd name="T26" fmla="*/ 1 w 26"/>
                  <a:gd name="T27" fmla="*/ 6 h 52"/>
                  <a:gd name="T28" fmla="*/ 0 w 26"/>
                  <a:gd name="T29" fmla="*/ 8 h 52"/>
                  <a:gd name="T30" fmla="*/ 0 w 26"/>
                  <a:gd name="T31" fmla="*/ 45 h 52"/>
                  <a:gd name="T32" fmla="*/ 1 w 26"/>
                  <a:gd name="T33" fmla="*/ 48 h 52"/>
                  <a:gd name="T34" fmla="*/ 3 w 26"/>
                  <a:gd name="T35" fmla="*/ 50 h 52"/>
                  <a:gd name="T36" fmla="*/ 6 w 26"/>
                  <a:gd name="T37" fmla="*/ 52 h 52"/>
                  <a:gd name="T38" fmla="*/ 21 w 26"/>
                  <a:gd name="T39" fmla="*/ 52 h 52"/>
                  <a:gd name="T40" fmla="*/ 23 w 26"/>
                  <a:gd name="T41" fmla="*/ 50 h 52"/>
                  <a:gd name="T42" fmla="*/ 26 w 26"/>
                  <a:gd name="T43" fmla="*/ 48 h 52"/>
                  <a:gd name="T44" fmla="*/ 26 w 26"/>
                  <a:gd name="T45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52">
                    <a:moveTo>
                      <a:pt x="26" y="45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5" y="6"/>
                    </a:cubicBezTo>
                    <a:cubicBezTo>
                      <a:pt x="25" y="5"/>
                      <a:pt x="24" y="3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1"/>
                      <a:pt x="23" y="0"/>
                    </a:cubicBezTo>
                    <a:cubicBezTo>
                      <a:pt x="23" y="0"/>
                      <a:pt x="23" y="0"/>
                      <a:pt x="2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1" y="5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7"/>
                      <a:pt x="1" y="48"/>
                    </a:cubicBezTo>
                    <a:cubicBezTo>
                      <a:pt x="1" y="49"/>
                      <a:pt x="3" y="50"/>
                      <a:pt x="3" y="50"/>
                    </a:cubicBezTo>
                    <a:cubicBezTo>
                      <a:pt x="3" y="50"/>
                      <a:pt x="4" y="52"/>
                      <a:pt x="6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3" y="52"/>
                      <a:pt x="23" y="50"/>
                      <a:pt x="23" y="50"/>
                    </a:cubicBezTo>
                    <a:cubicBezTo>
                      <a:pt x="23" y="50"/>
                      <a:pt x="26" y="49"/>
                      <a:pt x="26" y="48"/>
                    </a:cubicBezTo>
                    <a:cubicBezTo>
                      <a:pt x="26" y="47"/>
                      <a:pt x="26" y="46"/>
                      <a:pt x="26" y="4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50" name="Freeform 123">
                <a:extLst>
                  <a:ext uri="{FF2B5EF4-FFF2-40B4-BE49-F238E27FC236}">
                    <a16:creationId xmlns:a16="http://schemas.microsoft.com/office/drawing/2014/main" id="{A3E02DCD-CD54-3147-948D-8E9E1BD38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5512" y="4528472"/>
                <a:ext cx="63500" cy="127000"/>
              </a:xfrm>
              <a:custGeom>
                <a:avLst/>
                <a:gdLst>
                  <a:gd name="T0" fmla="*/ 26 w 26"/>
                  <a:gd name="T1" fmla="*/ 45 h 52"/>
                  <a:gd name="T2" fmla="*/ 26 w 26"/>
                  <a:gd name="T3" fmla="*/ 8 h 52"/>
                  <a:gd name="T4" fmla="*/ 25 w 26"/>
                  <a:gd name="T5" fmla="*/ 6 h 52"/>
                  <a:gd name="T6" fmla="*/ 24 w 26"/>
                  <a:gd name="T7" fmla="*/ 3 h 52"/>
                  <a:gd name="T8" fmla="*/ 23 w 26"/>
                  <a:gd name="T9" fmla="*/ 2 h 52"/>
                  <a:gd name="T10" fmla="*/ 24 w 26"/>
                  <a:gd name="T11" fmla="*/ 2 h 52"/>
                  <a:gd name="T12" fmla="*/ 23 w 26"/>
                  <a:gd name="T13" fmla="*/ 0 h 52"/>
                  <a:gd name="T14" fmla="*/ 21 w 26"/>
                  <a:gd name="T15" fmla="*/ 0 h 52"/>
                  <a:gd name="T16" fmla="*/ 5 w 26"/>
                  <a:gd name="T17" fmla="*/ 0 h 52"/>
                  <a:gd name="T18" fmla="*/ 3 w 26"/>
                  <a:gd name="T19" fmla="*/ 0 h 52"/>
                  <a:gd name="T20" fmla="*/ 2 w 26"/>
                  <a:gd name="T21" fmla="*/ 2 h 52"/>
                  <a:gd name="T22" fmla="*/ 3 w 26"/>
                  <a:gd name="T23" fmla="*/ 2 h 52"/>
                  <a:gd name="T24" fmla="*/ 3 w 26"/>
                  <a:gd name="T25" fmla="*/ 3 h 52"/>
                  <a:gd name="T26" fmla="*/ 1 w 26"/>
                  <a:gd name="T27" fmla="*/ 6 h 52"/>
                  <a:gd name="T28" fmla="*/ 0 w 26"/>
                  <a:gd name="T29" fmla="*/ 8 h 52"/>
                  <a:gd name="T30" fmla="*/ 0 w 26"/>
                  <a:gd name="T31" fmla="*/ 45 h 52"/>
                  <a:gd name="T32" fmla="*/ 1 w 26"/>
                  <a:gd name="T33" fmla="*/ 48 h 52"/>
                  <a:gd name="T34" fmla="*/ 3 w 26"/>
                  <a:gd name="T35" fmla="*/ 50 h 52"/>
                  <a:gd name="T36" fmla="*/ 6 w 26"/>
                  <a:gd name="T37" fmla="*/ 52 h 52"/>
                  <a:gd name="T38" fmla="*/ 21 w 26"/>
                  <a:gd name="T39" fmla="*/ 52 h 52"/>
                  <a:gd name="T40" fmla="*/ 23 w 26"/>
                  <a:gd name="T41" fmla="*/ 50 h 52"/>
                  <a:gd name="T42" fmla="*/ 26 w 26"/>
                  <a:gd name="T43" fmla="*/ 48 h 52"/>
                  <a:gd name="T44" fmla="*/ 26 w 26"/>
                  <a:gd name="T45" fmla="*/ 4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52">
                    <a:moveTo>
                      <a:pt x="26" y="45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5" y="6"/>
                    </a:cubicBezTo>
                    <a:cubicBezTo>
                      <a:pt x="25" y="5"/>
                      <a:pt x="24" y="3"/>
                      <a:pt x="24" y="3"/>
                    </a:cubicBezTo>
                    <a:cubicBezTo>
                      <a:pt x="23" y="3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1"/>
                      <a:pt x="23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1" y="5"/>
                      <a:pt x="1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6"/>
                      <a:pt x="0" y="47"/>
                      <a:pt x="1" y="48"/>
                    </a:cubicBezTo>
                    <a:cubicBezTo>
                      <a:pt x="1" y="49"/>
                      <a:pt x="3" y="50"/>
                      <a:pt x="3" y="50"/>
                    </a:cubicBezTo>
                    <a:cubicBezTo>
                      <a:pt x="3" y="50"/>
                      <a:pt x="4" y="52"/>
                      <a:pt x="6" y="5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3" y="52"/>
                      <a:pt x="23" y="50"/>
                      <a:pt x="23" y="50"/>
                    </a:cubicBezTo>
                    <a:cubicBezTo>
                      <a:pt x="23" y="50"/>
                      <a:pt x="25" y="49"/>
                      <a:pt x="26" y="48"/>
                    </a:cubicBezTo>
                    <a:cubicBezTo>
                      <a:pt x="26" y="47"/>
                      <a:pt x="26" y="46"/>
                      <a:pt x="26" y="45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197633" y="2375475"/>
            <a:ext cx="1650139" cy="2300770"/>
            <a:chOff x="5197633" y="2375475"/>
            <a:chExt cx="1650139" cy="23007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5CBEEA-153F-3443-AE2D-B06C03BA1A41}"/>
                </a:ext>
              </a:extLst>
            </p:cNvPr>
            <p:cNvGrpSpPr/>
            <p:nvPr/>
          </p:nvGrpSpPr>
          <p:grpSpPr>
            <a:xfrm>
              <a:off x="5197633" y="2375475"/>
              <a:ext cx="1650139" cy="2300770"/>
              <a:chOff x="5197633" y="2375475"/>
              <a:chExt cx="1650139" cy="230077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5378405" y="2375475"/>
                <a:ext cx="1288596" cy="128859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197633" y="3968359"/>
                <a:ext cx="165013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61%</a:t>
                </a:r>
                <a:br>
                  <a:rPr lang="en-US" sz="2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2000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FY2019</a:t>
                </a:r>
                <a:endParaRPr lang="en-US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:a16="http://schemas.microsoft.com/office/drawing/2014/main" id="{CECB7EF4-CED9-C941-93DD-249450615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342" y="2571190"/>
                <a:ext cx="510718" cy="403468"/>
              </a:xfrm>
              <a:custGeom>
                <a:avLst/>
                <a:gdLst/>
                <a:ahLst/>
                <a:cxnLst>
                  <a:cxn ang="0">
                    <a:pos x="1099" y="61"/>
                  </a:cxn>
                  <a:cxn ang="0">
                    <a:pos x="898" y="125"/>
                  </a:cxn>
                  <a:cxn ang="0">
                    <a:pos x="1004" y="222"/>
                  </a:cxn>
                  <a:cxn ang="0">
                    <a:pos x="660" y="588"/>
                  </a:cxn>
                  <a:cxn ang="0">
                    <a:pos x="508" y="444"/>
                  </a:cxn>
                  <a:cxn ang="0">
                    <a:pos x="430" y="524"/>
                  </a:cxn>
                  <a:cxn ang="0">
                    <a:pos x="430" y="524"/>
                  </a:cxn>
                  <a:cxn ang="0">
                    <a:pos x="0" y="975"/>
                  </a:cxn>
                  <a:cxn ang="0">
                    <a:pos x="88" y="1060"/>
                  </a:cxn>
                  <a:cxn ang="0">
                    <a:pos x="511" y="616"/>
                  </a:cxn>
                  <a:cxn ang="0">
                    <a:pos x="664" y="763"/>
                  </a:cxn>
                  <a:cxn ang="0">
                    <a:pos x="749" y="673"/>
                  </a:cxn>
                  <a:cxn ang="0">
                    <a:pos x="747" y="670"/>
                  </a:cxn>
                  <a:cxn ang="0">
                    <a:pos x="1094" y="304"/>
                  </a:cxn>
                  <a:cxn ang="0">
                    <a:pos x="1208" y="411"/>
                  </a:cxn>
                  <a:cxn ang="0">
                    <a:pos x="1255" y="205"/>
                  </a:cxn>
                  <a:cxn ang="0">
                    <a:pos x="1302" y="0"/>
                  </a:cxn>
                  <a:cxn ang="0">
                    <a:pos x="1099" y="61"/>
                  </a:cxn>
                </a:cxnLst>
                <a:rect l="0" t="0" r="r" b="b"/>
                <a:pathLst>
                  <a:path w="1302" h="1060">
                    <a:moveTo>
                      <a:pt x="1099" y="61"/>
                    </a:moveTo>
                    <a:lnTo>
                      <a:pt x="898" y="125"/>
                    </a:lnTo>
                    <a:lnTo>
                      <a:pt x="1004" y="222"/>
                    </a:lnTo>
                    <a:lnTo>
                      <a:pt x="660" y="588"/>
                    </a:lnTo>
                    <a:lnTo>
                      <a:pt x="508" y="444"/>
                    </a:lnTo>
                    <a:lnTo>
                      <a:pt x="430" y="524"/>
                    </a:lnTo>
                    <a:lnTo>
                      <a:pt x="430" y="524"/>
                    </a:lnTo>
                    <a:lnTo>
                      <a:pt x="0" y="975"/>
                    </a:lnTo>
                    <a:lnTo>
                      <a:pt x="88" y="1060"/>
                    </a:lnTo>
                    <a:lnTo>
                      <a:pt x="511" y="616"/>
                    </a:lnTo>
                    <a:lnTo>
                      <a:pt x="664" y="763"/>
                    </a:lnTo>
                    <a:lnTo>
                      <a:pt x="749" y="673"/>
                    </a:lnTo>
                    <a:lnTo>
                      <a:pt x="747" y="670"/>
                    </a:lnTo>
                    <a:lnTo>
                      <a:pt x="1094" y="304"/>
                    </a:lnTo>
                    <a:lnTo>
                      <a:pt x="1208" y="411"/>
                    </a:lnTo>
                    <a:lnTo>
                      <a:pt x="1255" y="205"/>
                    </a:lnTo>
                    <a:lnTo>
                      <a:pt x="1302" y="0"/>
                    </a:lnTo>
                    <a:lnTo>
                      <a:pt x="1099" y="6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 dirty="0"/>
              </a:p>
            </p:txBody>
          </p:sp>
        </p:grpSp>
        <p:pic>
          <p:nvPicPr>
            <p:cNvPr id="64514" name="Picture 2" descr="Image result for png white recycle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8640" y="3033436"/>
              <a:ext cx="468123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263658" y="2375475"/>
            <a:ext cx="1760183" cy="2300770"/>
            <a:chOff x="2263658" y="2375475"/>
            <a:chExt cx="1760183" cy="230077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437650-4138-3144-B274-F28ADEBB41E8}"/>
                </a:ext>
              </a:extLst>
            </p:cNvPr>
            <p:cNvGrpSpPr/>
            <p:nvPr/>
          </p:nvGrpSpPr>
          <p:grpSpPr>
            <a:xfrm>
              <a:off x="2263658" y="2375475"/>
              <a:ext cx="1760183" cy="2300770"/>
              <a:chOff x="2263658" y="2375475"/>
              <a:chExt cx="1760183" cy="230077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442859" y="2375475"/>
                <a:ext cx="1288596" cy="12885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263658" y="3968359"/>
                <a:ext cx="1760183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33%</a:t>
                </a:r>
                <a:br>
                  <a:rPr lang="en-US" sz="20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en-US" sz="2000" dirty="0" smtClean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FY2011</a:t>
                </a:r>
                <a:endParaRPr lang="en-US" sz="20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51" name="Picture 2" descr="Image result for png white recycle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9635" y="2722705"/>
              <a:ext cx="656564" cy="64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5484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998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9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37"/>
            <a:ext cx="9144001" cy="6934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239" name="Picture 207" descr="EU Single-Use Plastic B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9" r="12487"/>
          <a:stretch/>
        </p:blipFill>
        <p:spPr bwMode="auto">
          <a:xfrm>
            <a:off x="-7189" y="-16318"/>
            <a:ext cx="4724400" cy="691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34" name="Picture 202" descr="Image result for car emissions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3" r="24875"/>
          <a:stretch/>
        </p:blipFill>
        <p:spPr bwMode="auto">
          <a:xfrm>
            <a:off x="4596887" y="1677"/>
            <a:ext cx="4572000" cy="689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5FE60C5-39A7-3F47-BB47-908458BE3F55}"/>
              </a:ext>
            </a:extLst>
          </p:cNvPr>
          <p:cNvSpPr/>
          <p:nvPr/>
        </p:nvSpPr>
        <p:spPr>
          <a:xfrm rot="16200000">
            <a:off x="1113165" y="-1117180"/>
            <a:ext cx="6904383" cy="9144000"/>
          </a:xfrm>
          <a:prstGeom prst="rect">
            <a:avLst/>
          </a:prstGeom>
          <a:gradFill flip="none" rotWithShape="1">
            <a:gsLst>
              <a:gs pos="32000">
                <a:schemeClr val="accent1">
                  <a:tint val="100000"/>
                  <a:shade val="100000"/>
                  <a:satMod val="130000"/>
                  <a:alpha val="33000"/>
                </a:schemeClr>
              </a:gs>
              <a:gs pos="99000">
                <a:schemeClr val="accent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Sustainability is Driving demand</a:t>
            </a:r>
          </a:p>
        </p:txBody>
      </p:sp>
    </p:spTree>
    <p:extLst>
      <p:ext uri="{BB962C8B-B14F-4D97-AF65-F5344CB8AC3E}">
        <p14:creationId xmlns:p14="http://schemas.microsoft.com/office/powerpoint/2010/main" val="9516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0313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5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Sustainability is </a:t>
            </a:r>
            <a:r>
              <a:rPr lang="en-US" sz="2400" dirty="0" smtClean="0"/>
              <a:t>Impacting Inputs  </a:t>
            </a:r>
            <a:endParaRPr lang="en-US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DAB9A1A-48F5-2846-9231-E154370DDC89}"/>
              </a:ext>
            </a:extLst>
          </p:cNvPr>
          <p:cNvGrpSpPr/>
          <p:nvPr/>
        </p:nvGrpSpPr>
        <p:grpSpPr>
          <a:xfrm>
            <a:off x="453889" y="830000"/>
            <a:ext cx="4138745" cy="5198000"/>
            <a:chOff x="453889" y="830000"/>
            <a:chExt cx="4138745" cy="519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065B9C1-7D0D-8545-80BB-0E6B4B4AAD9A}"/>
                </a:ext>
              </a:extLst>
            </p:cNvPr>
            <p:cNvGrpSpPr/>
            <p:nvPr/>
          </p:nvGrpSpPr>
          <p:grpSpPr>
            <a:xfrm>
              <a:off x="453889" y="830000"/>
              <a:ext cx="4138745" cy="5198000"/>
              <a:chOff x="5191126" y="2300288"/>
              <a:chExt cx="1804988" cy="226695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7A0638-70DC-6B4A-8431-E9C13C5AA622}"/>
                  </a:ext>
                </a:extLst>
              </p:cNvPr>
              <p:cNvSpPr/>
              <p:nvPr/>
            </p:nvSpPr>
            <p:spPr>
              <a:xfrm>
                <a:off x="5455920" y="2451100"/>
                <a:ext cx="1356360" cy="6400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759CDE0-0C27-0D46-B23C-487B3B823029}"/>
                  </a:ext>
                </a:extLst>
              </p:cNvPr>
              <p:cNvSpPr/>
              <p:nvPr/>
            </p:nvSpPr>
            <p:spPr>
              <a:xfrm>
                <a:off x="5455920" y="3086100"/>
                <a:ext cx="1356360" cy="1249680"/>
              </a:xfrm>
              <a:prstGeom prst="rect">
                <a:avLst/>
              </a:prstGeom>
              <a:solidFill>
                <a:srgbClr val="5790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60A3C1A2-72AD-2740-8712-0CABE7213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8551" y="2636838"/>
                <a:ext cx="120650" cy="96838"/>
              </a:xfrm>
              <a:custGeom>
                <a:avLst/>
                <a:gdLst>
                  <a:gd name="T0" fmla="*/ 24 w 26"/>
                  <a:gd name="T1" fmla="*/ 0 h 21"/>
                  <a:gd name="T2" fmla="*/ 19 w 26"/>
                  <a:gd name="T3" fmla="*/ 19 h 21"/>
                  <a:gd name="T4" fmla="*/ 18 w 26"/>
                  <a:gd name="T5" fmla="*/ 21 h 21"/>
                  <a:gd name="T6" fmla="*/ 0 w 26"/>
                  <a:gd name="T7" fmla="*/ 21 h 21"/>
                  <a:gd name="T8" fmla="*/ 13 w 26"/>
                  <a:gd name="T9" fmla="*/ 0 h 21"/>
                  <a:gd name="T10" fmla="*/ 21 w 26"/>
                  <a:gd name="T11" fmla="*/ 0 h 21"/>
                  <a:gd name="T12" fmla="*/ 24 w 26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1">
                    <a:moveTo>
                      <a:pt x="24" y="0"/>
                    </a:moveTo>
                    <a:cubicBezTo>
                      <a:pt x="26" y="6"/>
                      <a:pt x="21" y="17"/>
                      <a:pt x="19" y="19"/>
                    </a:cubicBezTo>
                    <a:cubicBezTo>
                      <a:pt x="18" y="19"/>
                      <a:pt x="18" y="21"/>
                      <a:pt x="18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12"/>
                      <a:pt x="10" y="2"/>
                      <a:pt x="13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0E296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E38A5C7-3642-DE4E-ADB1-BC6E8B2CC76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91126" y="2300288"/>
                <a:ext cx="1804988" cy="2266950"/>
              </a:xfrm>
              <a:custGeom>
                <a:avLst/>
                <a:gdLst>
                  <a:gd name="T0" fmla="*/ 0 w 391"/>
                  <a:gd name="T1" fmla="*/ 0 h 492"/>
                  <a:gd name="T2" fmla="*/ 0 w 391"/>
                  <a:gd name="T3" fmla="*/ 492 h 492"/>
                  <a:gd name="T4" fmla="*/ 391 w 391"/>
                  <a:gd name="T5" fmla="*/ 492 h 492"/>
                  <a:gd name="T6" fmla="*/ 391 w 391"/>
                  <a:gd name="T7" fmla="*/ 0 h 492"/>
                  <a:gd name="T8" fmla="*/ 0 w 391"/>
                  <a:gd name="T9" fmla="*/ 0 h 492"/>
                  <a:gd name="T10" fmla="*/ 291 w 391"/>
                  <a:gd name="T11" fmla="*/ 409 h 492"/>
                  <a:gd name="T12" fmla="*/ 272 w 391"/>
                  <a:gd name="T13" fmla="*/ 433 h 492"/>
                  <a:gd name="T14" fmla="*/ 122 w 391"/>
                  <a:gd name="T15" fmla="*/ 433 h 492"/>
                  <a:gd name="T16" fmla="*/ 106 w 391"/>
                  <a:gd name="T17" fmla="*/ 413 h 492"/>
                  <a:gd name="T18" fmla="*/ 161 w 391"/>
                  <a:gd name="T19" fmla="*/ 413 h 492"/>
                  <a:gd name="T20" fmla="*/ 161 w 391"/>
                  <a:gd name="T21" fmla="*/ 403 h 492"/>
                  <a:gd name="T22" fmla="*/ 101 w 391"/>
                  <a:gd name="T23" fmla="*/ 403 h 492"/>
                  <a:gd name="T24" fmla="*/ 99 w 391"/>
                  <a:gd name="T25" fmla="*/ 135 h 492"/>
                  <a:gd name="T26" fmla="*/ 115 w 391"/>
                  <a:gd name="T27" fmla="*/ 113 h 492"/>
                  <a:gd name="T28" fmla="*/ 171 w 391"/>
                  <a:gd name="T29" fmla="*/ 114 h 492"/>
                  <a:gd name="T30" fmla="*/ 171 w 391"/>
                  <a:gd name="T31" fmla="*/ 105 h 492"/>
                  <a:gd name="T32" fmla="*/ 119 w 391"/>
                  <a:gd name="T33" fmla="*/ 105 h 492"/>
                  <a:gd name="T34" fmla="*/ 120 w 391"/>
                  <a:gd name="T35" fmla="*/ 94 h 492"/>
                  <a:gd name="T36" fmla="*/ 199 w 391"/>
                  <a:gd name="T37" fmla="*/ 94 h 492"/>
                  <a:gd name="T38" fmla="*/ 199 w 391"/>
                  <a:gd name="T39" fmla="*/ 92 h 492"/>
                  <a:gd name="T40" fmla="*/ 203 w 391"/>
                  <a:gd name="T41" fmla="*/ 89 h 492"/>
                  <a:gd name="T42" fmla="*/ 225 w 391"/>
                  <a:gd name="T43" fmla="*/ 60 h 492"/>
                  <a:gd name="T44" fmla="*/ 235 w 391"/>
                  <a:gd name="T45" fmla="*/ 60 h 492"/>
                  <a:gd name="T46" fmla="*/ 251 w 391"/>
                  <a:gd name="T47" fmla="*/ 73 h 492"/>
                  <a:gd name="T48" fmla="*/ 246 w 391"/>
                  <a:gd name="T49" fmla="*/ 94 h 492"/>
                  <a:gd name="T50" fmla="*/ 247 w 391"/>
                  <a:gd name="T51" fmla="*/ 94 h 492"/>
                  <a:gd name="T52" fmla="*/ 270 w 391"/>
                  <a:gd name="T53" fmla="*/ 94 h 492"/>
                  <a:gd name="T54" fmla="*/ 291 w 391"/>
                  <a:gd name="T55" fmla="*/ 135 h 492"/>
                  <a:gd name="T56" fmla="*/ 291 w 391"/>
                  <a:gd name="T57" fmla="*/ 409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92">
                    <a:moveTo>
                      <a:pt x="0" y="0"/>
                    </a:moveTo>
                    <a:cubicBezTo>
                      <a:pt x="0" y="492"/>
                      <a:pt x="0" y="492"/>
                      <a:pt x="0" y="492"/>
                    </a:cubicBezTo>
                    <a:cubicBezTo>
                      <a:pt x="391" y="492"/>
                      <a:pt x="391" y="492"/>
                      <a:pt x="391" y="492"/>
                    </a:cubicBezTo>
                    <a:cubicBezTo>
                      <a:pt x="391" y="0"/>
                      <a:pt x="391" y="0"/>
                      <a:pt x="391" y="0"/>
                    </a:cubicBezTo>
                    <a:lnTo>
                      <a:pt x="0" y="0"/>
                    </a:lnTo>
                    <a:close/>
                    <a:moveTo>
                      <a:pt x="291" y="409"/>
                    </a:moveTo>
                    <a:cubicBezTo>
                      <a:pt x="291" y="409"/>
                      <a:pt x="275" y="416"/>
                      <a:pt x="272" y="433"/>
                    </a:cubicBezTo>
                    <a:cubicBezTo>
                      <a:pt x="265" y="433"/>
                      <a:pt x="122" y="433"/>
                      <a:pt x="122" y="433"/>
                    </a:cubicBezTo>
                    <a:cubicBezTo>
                      <a:pt x="122" y="433"/>
                      <a:pt x="114" y="413"/>
                      <a:pt x="106" y="413"/>
                    </a:cubicBezTo>
                    <a:cubicBezTo>
                      <a:pt x="106" y="413"/>
                      <a:pt x="106" y="413"/>
                      <a:pt x="161" y="413"/>
                    </a:cubicBezTo>
                    <a:cubicBezTo>
                      <a:pt x="161" y="413"/>
                      <a:pt x="161" y="413"/>
                      <a:pt x="161" y="403"/>
                    </a:cubicBezTo>
                    <a:cubicBezTo>
                      <a:pt x="161" y="403"/>
                      <a:pt x="161" y="403"/>
                      <a:pt x="101" y="403"/>
                    </a:cubicBezTo>
                    <a:cubicBezTo>
                      <a:pt x="101" y="403"/>
                      <a:pt x="101" y="403"/>
                      <a:pt x="99" y="135"/>
                    </a:cubicBezTo>
                    <a:cubicBezTo>
                      <a:pt x="99" y="135"/>
                      <a:pt x="117" y="124"/>
                      <a:pt x="115" y="113"/>
                    </a:cubicBezTo>
                    <a:cubicBezTo>
                      <a:pt x="132" y="114"/>
                      <a:pt x="171" y="114"/>
                      <a:pt x="171" y="114"/>
                    </a:cubicBezTo>
                    <a:cubicBezTo>
                      <a:pt x="171" y="114"/>
                      <a:pt x="171" y="114"/>
                      <a:pt x="171" y="105"/>
                    </a:cubicBezTo>
                    <a:cubicBezTo>
                      <a:pt x="171" y="105"/>
                      <a:pt x="171" y="105"/>
                      <a:pt x="119" y="105"/>
                    </a:cubicBezTo>
                    <a:cubicBezTo>
                      <a:pt x="119" y="105"/>
                      <a:pt x="120" y="100"/>
                      <a:pt x="120" y="94"/>
                    </a:cubicBezTo>
                    <a:cubicBezTo>
                      <a:pt x="120" y="94"/>
                      <a:pt x="120" y="94"/>
                      <a:pt x="199" y="94"/>
                    </a:cubicBezTo>
                    <a:cubicBezTo>
                      <a:pt x="199" y="92"/>
                      <a:pt x="199" y="92"/>
                      <a:pt x="199" y="92"/>
                    </a:cubicBezTo>
                    <a:cubicBezTo>
                      <a:pt x="199" y="92"/>
                      <a:pt x="199" y="92"/>
                      <a:pt x="203" y="89"/>
                    </a:cubicBezTo>
                    <a:cubicBezTo>
                      <a:pt x="204" y="83"/>
                      <a:pt x="214" y="62"/>
                      <a:pt x="225" y="60"/>
                    </a:cubicBezTo>
                    <a:cubicBezTo>
                      <a:pt x="235" y="60"/>
                      <a:pt x="235" y="60"/>
                      <a:pt x="235" y="60"/>
                    </a:cubicBezTo>
                    <a:cubicBezTo>
                      <a:pt x="248" y="60"/>
                      <a:pt x="251" y="68"/>
                      <a:pt x="251" y="73"/>
                    </a:cubicBezTo>
                    <a:cubicBezTo>
                      <a:pt x="251" y="79"/>
                      <a:pt x="249" y="89"/>
                      <a:pt x="246" y="94"/>
                    </a:cubicBezTo>
                    <a:cubicBezTo>
                      <a:pt x="247" y="94"/>
                      <a:pt x="247" y="94"/>
                      <a:pt x="247" y="94"/>
                    </a:cubicBezTo>
                    <a:cubicBezTo>
                      <a:pt x="247" y="94"/>
                      <a:pt x="247" y="94"/>
                      <a:pt x="270" y="94"/>
                    </a:cubicBezTo>
                    <a:cubicBezTo>
                      <a:pt x="270" y="94"/>
                      <a:pt x="273" y="122"/>
                      <a:pt x="291" y="135"/>
                    </a:cubicBezTo>
                    <a:cubicBezTo>
                      <a:pt x="291" y="153"/>
                      <a:pt x="291" y="409"/>
                      <a:pt x="291" y="409"/>
                    </a:cubicBezTo>
                    <a:close/>
                  </a:path>
                </a:pathLst>
              </a:custGeom>
              <a:solidFill>
                <a:srgbClr val="0E296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C05AB9-16E3-4C4F-9631-00491E5C9803}"/>
                </a:ext>
              </a:extLst>
            </p:cNvPr>
            <p:cNvSpPr txBox="1"/>
            <p:nvPr/>
          </p:nvSpPr>
          <p:spPr>
            <a:xfrm>
              <a:off x="1472699" y="3961608"/>
              <a:ext cx="228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</a:rPr>
                <a:t>73%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86FD020-4B6B-7140-BB10-6DD90E123E61}"/>
                </a:ext>
              </a:extLst>
            </p:cNvPr>
            <p:cNvGrpSpPr/>
            <p:nvPr/>
          </p:nvGrpSpPr>
          <p:grpSpPr>
            <a:xfrm>
              <a:off x="2026495" y="2947028"/>
              <a:ext cx="1097705" cy="1051868"/>
              <a:chOff x="3425825" y="5420647"/>
              <a:chExt cx="722312" cy="692150"/>
            </a:xfrm>
            <a:solidFill>
              <a:schemeClr val="bg1"/>
            </a:solidFill>
          </p:grpSpPr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050564A2-B7FB-9B40-A10C-8C3E24AD2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537" y="5420647"/>
                <a:ext cx="311150" cy="285750"/>
              </a:xfrm>
              <a:custGeom>
                <a:avLst/>
                <a:gdLst>
                  <a:gd name="T0" fmla="*/ 106 w 127"/>
                  <a:gd name="T1" fmla="*/ 21 h 117"/>
                  <a:gd name="T2" fmla="*/ 127 w 127"/>
                  <a:gd name="T3" fmla="*/ 2 h 117"/>
                  <a:gd name="T4" fmla="*/ 85 w 127"/>
                  <a:gd name="T5" fmla="*/ 1 h 117"/>
                  <a:gd name="T6" fmla="*/ 36 w 127"/>
                  <a:gd name="T7" fmla="*/ 27 h 117"/>
                  <a:gd name="T8" fmla="*/ 0 w 127"/>
                  <a:gd name="T9" fmla="*/ 88 h 117"/>
                  <a:gd name="T10" fmla="*/ 50 w 127"/>
                  <a:gd name="T11" fmla="*/ 117 h 117"/>
                  <a:gd name="T12" fmla="*/ 106 w 127"/>
                  <a:gd name="T13" fmla="*/ 2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117">
                    <a:moveTo>
                      <a:pt x="106" y="21"/>
                    </a:moveTo>
                    <a:cubicBezTo>
                      <a:pt x="112" y="11"/>
                      <a:pt x="119" y="5"/>
                      <a:pt x="127" y="2"/>
                    </a:cubicBezTo>
                    <a:cubicBezTo>
                      <a:pt x="127" y="2"/>
                      <a:pt x="103" y="1"/>
                      <a:pt x="85" y="1"/>
                    </a:cubicBezTo>
                    <a:cubicBezTo>
                      <a:pt x="61" y="0"/>
                      <a:pt x="48" y="5"/>
                      <a:pt x="36" y="2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50" y="117"/>
                      <a:pt x="50" y="117"/>
                      <a:pt x="50" y="117"/>
                    </a:cubicBezTo>
                    <a:lnTo>
                      <a:pt x="106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BFA25B7C-73DA-804F-8FBD-F97A91793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950" y="5430172"/>
                <a:ext cx="227012" cy="239713"/>
              </a:xfrm>
              <a:custGeom>
                <a:avLst/>
                <a:gdLst>
                  <a:gd name="T0" fmla="*/ 10 w 93"/>
                  <a:gd name="T1" fmla="*/ 21 h 98"/>
                  <a:gd name="T2" fmla="*/ 0 w 93"/>
                  <a:gd name="T3" fmla="*/ 38 h 98"/>
                  <a:gd name="T4" fmla="*/ 26 w 93"/>
                  <a:gd name="T5" fmla="*/ 82 h 98"/>
                  <a:gd name="T6" fmla="*/ 8 w 93"/>
                  <a:gd name="T7" fmla="*/ 91 h 98"/>
                  <a:gd name="T8" fmla="*/ 69 w 93"/>
                  <a:gd name="T9" fmla="*/ 98 h 98"/>
                  <a:gd name="T10" fmla="*/ 93 w 93"/>
                  <a:gd name="T11" fmla="*/ 43 h 98"/>
                  <a:gd name="T12" fmla="*/ 76 w 93"/>
                  <a:gd name="T13" fmla="*/ 53 h 98"/>
                  <a:gd name="T14" fmla="*/ 55 w 93"/>
                  <a:gd name="T15" fmla="*/ 18 h 98"/>
                  <a:gd name="T16" fmla="*/ 44 w 93"/>
                  <a:gd name="T17" fmla="*/ 6 h 98"/>
                  <a:gd name="T18" fmla="*/ 10 w 93"/>
                  <a:gd name="T19" fmla="*/ 2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98">
                    <a:moveTo>
                      <a:pt x="10" y="21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2" y="12"/>
                      <a:pt x="48" y="9"/>
                      <a:pt x="44" y="6"/>
                    </a:cubicBezTo>
                    <a:cubicBezTo>
                      <a:pt x="32" y="0"/>
                      <a:pt x="20" y="4"/>
                      <a:pt x="10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191E7EC0-95E3-024C-82C4-0E2D8C315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950" y="5430172"/>
                <a:ext cx="227012" cy="239713"/>
              </a:xfrm>
              <a:custGeom>
                <a:avLst/>
                <a:gdLst>
                  <a:gd name="T0" fmla="*/ 10 w 93"/>
                  <a:gd name="T1" fmla="*/ 21 h 98"/>
                  <a:gd name="T2" fmla="*/ 0 w 93"/>
                  <a:gd name="T3" fmla="*/ 38 h 98"/>
                  <a:gd name="T4" fmla="*/ 26 w 93"/>
                  <a:gd name="T5" fmla="*/ 82 h 98"/>
                  <a:gd name="T6" fmla="*/ 8 w 93"/>
                  <a:gd name="T7" fmla="*/ 91 h 98"/>
                  <a:gd name="T8" fmla="*/ 69 w 93"/>
                  <a:gd name="T9" fmla="*/ 98 h 98"/>
                  <a:gd name="T10" fmla="*/ 93 w 93"/>
                  <a:gd name="T11" fmla="*/ 43 h 98"/>
                  <a:gd name="T12" fmla="*/ 76 w 93"/>
                  <a:gd name="T13" fmla="*/ 53 h 98"/>
                  <a:gd name="T14" fmla="*/ 55 w 93"/>
                  <a:gd name="T15" fmla="*/ 18 h 98"/>
                  <a:gd name="T16" fmla="*/ 44 w 93"/>
                  <a:gd name="T17" fmla="*/ 6 h 98"/>
                  <a:gd name="T18" fmla="*/ 10 w 93"/>
                  <a:gd name="T19" fmla="*/ 2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98">
                    <a:moveTo>
                      <a:pt x="10" y="21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69" y="98"/>
                      <a:pt x="69" y="98"/>
                      <a:pt x="69" y="98"/>
                    </a:cubicBezTo>
                    <a:cubicBezTo>
                      <a:pt x="93" y="43"/>
                      <a:pt x="93" y="43"/>
                      <a:pt x="93" y="43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55" y="18"/>
                      <a:pt x="55" y="18"/>
                      <a:pt x="55" y="18"/>
                    </a:cubicBezTo>
                    <a:cubicBezTo>
                      <a:pt x="52" y="12"/>
                      <a:pt x="48" y="9"/>
                      <a:pt x="44" y="6"/>
                    </a:cubicBezTo>
                    <a:cubicBezTo>
                      <a:pt x="32" y="0"/>
                      <a:pt x="20" y="4"/>
                      <a:pt x="10" y="21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491F2825-3275-EB4F-96A9-D9F31E8E6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5825" y="5684172"/>
                <a:ext cx="225425" cy="220663"/>
              </a:xfrm>
              <a:custGeom>
                <a:avLst/>
                <a:gdLst>
                  <a:gd name="T0" fmla="*/ 29 w 92"/>
                  <a:gd name="T1" fmla="*/ 90 h 90"/>
                  <a:gd name="T2" fmla="*/ 49 w 92"/>
                  <a:gd name="T3" fmla="*/ 90 h 90"/>
                  <a:gd name="T4" fmla="*/ 75 w 92"/>
                  <a:gd name="T5" fmla="*/ 46 h 90"/>
                  <a:gd name="T6" fmla="*/ 92 w 92"/>
                  <a:gd name="T7" fmla="*/ 56 h 90"/>
                  <a:gd name="T8" fmla="*/ 68 w 92"/>
                  <a:gd name="T9" fmla="*/ 0 h 90"/>
                  <a:gd name="T10" fmla="*/ 7 w 92"/>
                  <a:gd name="T11" fmla="*/ 7 h 90"/>
                  <a:gd name="T12" fmla="*/ 24 w 92"/>
                  <a:gd name="T13" fmla="*/ 17 h 90"/>
                  <a:gd name="T14" fmla="*/ 4 w 92"/>
                  <a:gd name="T15" fmla="*/ 52 h 90"/>
                  <a:gd name="T16" fmla="*/ 0 w 92"/>
                  <a:gd name="T17" fmla="*/ 68 h 90"/>
                  <a:gd name="T18" fmla="*/ 29 w 92"/>
                  <a:gd name="T1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0">
                    <a:moveTo>
                      <a:pt x="29" y="90"/>
                    </a:moveTo>
                    <a:cubicBezTo>
                      <a:pt x="49" y="90"/>
                      <a:pt x="49" y="90"/>
                      <a:pt x="49" y="90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4" y="52"/>
                      <a:pt x="4" y="52"/>
                      <a:pt x="4" y="52"/>
                    </a:cubicBezTo>
                    <a:cubicBezTo>
                      <a:pt x="1" y="58"/>
                      <a:pt x="0" y="63"/>
                      <a:pt x="0" y="68"/>
                    </a:cubicBezTo>
                    <a:cubicBezTo>
                      <a:pt x="0" y="81"/>
                      <a:pt x="9" y="89"/>
                      <a:pt x="29" y="9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7DE8697D-3A5F-8B4D-8171-0B029C355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587" y="5901660"/>
                <a:ext cx="342900" cy="161925"/>
              </a:xfrm>
              <a:custGeom>
                <a:avLst/>
                <a:gdLst>
                  <a:gd name="T0" fmla="*/ 0 w 140"/>
                  <a:gd name="T1" fmla="*/ 0 h 66"/>
                  <a:gd name="T2" fmla="*/ 20 w 140"/>
                  <a:gd name="T3" fmla="*/ 36 h 66"/>
                  <a:gd name="T4" fmla="*/ 68 w 140"/>
                  <a:gd name="T5" fmla="*/ 66 h 66"/>
                  <a:gd name="T6" fmla="*/ 140 w 140"/>
                  <a:gd name="T7" fmla="*/ 66 h 66"/>
                  <a:gd name="T8" fmla="*/ 140 w 140"/>
                  <a:gd name="T9" fmla="*/ 8 h 66"/>
                  <a:gd name="T10" fmla="*/ 27 w 140"/>
                  <a:gd name="T11" fmla="*/ 8 h 66"/>
                  <a:gd name="T12" fmla="*/ 0 w 140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66">
                    <a:moveTo>
                      <a:pt x="0" y="0"/>
                    </a:moveTo>
                    <a:cubicBezTo>
                      <a:pt x="0" y="0"/>
                      <a:pt x="12" y="21"/>
                      <a:pt x="20" y="36"/>
                    </a:cubicBezTo>
                    <a:cubicBezTo>
                      <a:pt x="32" y="58"/>
                      <a:pt x="43" y="66"/>
                      <a:pt x="68" y="66"/>
                    </a:cubicBezTo>
                    <a:cubicBezTo>
                      <a:pt x="140" y="66"/>
                      <a:pt x="140" y="66"/>
                      <a:pt x="140" y="66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16" y="8"/>
                      <a:pt x="7" y="5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95BA4210-06E3-9046-971E-DB07D863B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250" y="5647660"/>
                <a:ext cx="242887" cy="374650"/>
              </a:xfrm>
              <a:custGeom>
                <a:avLst/>
                <a:gdLst>
                  <a:gd name="T0" fmla="*/ 86 w 99"/>
                  <a:gd name="T1" fmla="*/ 62 h 153"/>
                  <a:gd name="T2" fmla="*/ 50 w 99"/>
                  <a:gd name="T3" fmla="*/ 0 h 153"/>
                  <a:gd name="T4" fmla="*/ 0 w 99"/>
                  <a:gd name="T5" fmla="*/ 29 h 153"/>
                  <a:gd name="T6" fmla="*/ 56 w 99"/>
                  <a:gd name="T7" fmla="*/ 126 h 153"/>
                  <a:gd name="T8" fmla="*/ 62 w 99"/>
                  <a:gd name="T9" fmla="*/ 153 h 153"/>
                  <a:gd name="T10" fmla="*/ 84 w 99"/>
                  <a:gd name="T11" fmla="*/ 117 h 153"/>
                  <a:gd name="T12" fmla="*/ 86 w 99"/>
                  <a:gd name="T13" fmla="*/ 6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153">
                    <a:moveTo>
                      <a:pt x="86" y="62"/>
                    </a:moveTo>
                    <a:cubicBezTo>
                      <a:pt x="50" y="0"/>
                      <a:pt x="50" y="0"/>
                      <a:pt x="5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56" y="126"/>
                      <a:pt x="56" y="126"/>
                      <a:pt x="56" y="126"/>
                    </a:cubicBezTo>
                    <a:cubicBezTo>
                      <a:pt x="61" y="135"/>
                      <a:pt x="64" y="144"/>
                      <a:pt x="62" y="153"/>
                    </a:cubicBezTo>
                    <a:cubicBezTo>
                      <a:pt x="62" y="153"/>
                      <a:pt x="75" y="132"/>
                      <a:pt x="84" y="117"/>
                    </a:cubicBezTo>
                    <a:cubicBezTo>
                      <a:pt x="97" y="97"/>
                      <a:pt x="99" y="83"/>
                      <a:pt x="86" y="62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0BC6A806-F4B6-6D4C-9EAF-34FF4C7D4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7775" y="5874672"/>
                <a:ext cx="261937" cy="238125"/>
              </a:xfrm>
              <a:custGeom>
                <a:avLst/>
                <a:gdLst>
                  <a:gd name="T0" fmla="*/ 87 w 107"/>
                  <a:gd name="T1" fmla="*/ 19 h 97"/>
                  <a:gd name="T2" fmla="*/ 36 w 107"/>
                  <a:gd name="T3" fmla="*/ 19 h 97"/>
                  <a:gd name="T4" fmla="*/ 36 w 107"/>
                  <a:gd name="T5" fmla="*/ 0 h 97"/>
                  <a:gd name="T6" fmla="*/ 0 w 107"/>
                  <a:gd name="T7" fmla="*/ 48 h 97"/>
                  <a:gd name="T8" fmla="*/ 36 w 107"/>
                  <a:gd name="T9" fmla="*/ 97 h 97"/>
                  <a:gd name="T10" fmla="*/ 36 w 107"/>
                  <a:gd name="T11" fmla="*/ 77 h 97"/>
                  <a:gd name="T12" fmla="*/ 77 w 107"/>
                  <a:gd name="T13" fmla="*/ 77 h 97"/>
                  <a:gd name="T14" fmla="*/ 93 w 107"/>
                  <a:gd name="T15" fmla="*/ 73 h 97"/>
                  <a:gd name="T16" fmla="*/ 97 w 107"/>
                  <a:gd name="T17" fmla="*/ 36 h 97"/>
                  <a:gd name="T18" fmla="*/ 87 w 107"/>
                  <a:gd name="T19" fmla="*/ 1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7" h="97">
                    <a:moveTo>
                      <a:pt x="87" y="19"/>
                    </a:move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36" y="97"/>
                      <a:pt x="36" y="97"/>
                      <a:pt x="36" y="97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84" y="77"/>
                      <a:pt x="89" y="75"/>
                      <a:pt x="93" y="73"/>
                    </a:cubicBezTo>
                    <a:cubicBezTo>
                      <a:pt x="104" y="66"/>
                      <a:pt x="107" y="54"/>
                      <a:pt x="97" y="36"/>
                    </a:cubicBezTo>
                    <a:lnTo>
                      <a:pt x="87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350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5004285" y="1993657"/>
            <a:ext cx="3329572" cy="3368744"/>
            <a:chOff x="5004285" y="1993657"/>
            <a:chExt cx="3329572" cy="336874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1" t="71828" r="37827" b="3757"/>
            <a:stretch/>
          </p:blipFill>
          <p:spPr>
            <a:xfrm>
              <a:off x="5004285" y="1993657"/>
              <a:ext cx="3329572" cy="3368744"/>
            </a:xfrm>
            <a:prstGeom prst="ellipse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72200" y="2776837"/>
              <a:ext cx="1112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5">
                      <a:lumMod val="75000"/>
                    </a:schemeClr>
                  </a:solidFill>
                </a:rPr>
                <a:t>CHIPS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0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0613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8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0" y="0"/>
            <a:ext cx="9167445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4271" r="460"/>
          <a:stretch/>
        </p:blipFill>
        <p:spPr>
          <a:xfrm>
            <a:off x="3200400" y="2971800"/>
            <a:ext cx="5943600" cy="3886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096"/>
            <a:ext cx="5086455" cy="3031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1138" r="1984"/>
          <a:stretch/>
        </p:blipFill>
        <p:spPr>
          <a:xfrm>
            <a:off x="0" y="3010362"/>
            <a:ext cx="3194538" cy="38476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7337" y="1961945"/>
            <a:ext cx="6449325" cy="2934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6455" y="0"/>
            <a:ext cx="4101571" cy="30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4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D26E73-CB53-884F-931B-B239BB71A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0"/>
            <a:ext cx="9144000" cy="68537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7C67F4-8D1C-EF4B-B209-E43C7EEC30DF}"/>
              </a:ext>
            </a:extLst>
          </p:cNvPr>
          <p:cNvSpPr/>
          <p:nvPr/>
        </p:nvSpPr>
        <p:spPr>
          <a:xfrm>
            <a:off x="0" y="0"/>
            <a:ext cx="9143999" cy="686914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14F995-16BD-674A-BF1F-8802F106EA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00924"/>
            <a:ext cx="1678794" cy="351347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67" name="think-cell Slide" r:id="rId7" imgW="471" imgH="470" progId="TCLayout.ActiveDocument.1">
                  <p:embed/>
                </p:oleObj>
              </mc:Choice>
              <mc:Fallback>
                <p:oleObj name="think-cell Slide" r:id="rId7" imgW="471" imgH="4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8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B8B286-1A39-634B-83EF-9434B2816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536700"/>
            <a:ext cx="76708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1551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63" name="think-cell Slide" r:id="rId6" imgW="359" imgH="360" progId="TCLayout.ActiveDocument.1">
                  <p:embed/>
                </p:oleObj>
              </mc:Choice>
              <mc:Fallback>
                <p:oleObj name="think-cell Slide" r:id="rId6" imgW="359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437"/>
            <a:ext cx="9144001" cy="69342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865459" y="0"/>
            <a:ext cx="4902720" cy="10678282"/>
            <a:chOff x="4844438" y="0"/>
            <a:chExt cx="4902720" cy="10678282"/>
          </a:xfrm>
        </p:grpSpPr>
        <p:sp>
          <p:nvSpPr>
            <p:cNvPr id="4" name="Rectangle 3"/>
            <p:cNvSpPr/>
            <p:nvPr/>
          </p:nvSpPr>
          <p:spPr>
            <a:xfrm>
              <a:off x="4844438" y="0"/>
              <a:ext cx="4299561" cy="716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92263">
              <a:off x="2416141" y="3347265"/>
              <a:ext cx="10346425" cy="431560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58FD51D-7475-8E4E-8E17-9F72FB6A6E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6" r="23334"/>
          <a:stretch/>
        </p:blipFill>
        <p:spPr>
          <a:xfrm>
            <a:off x="-1934" y="0"/>
            <a:ext cx="48673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Scrap </a:t>
            </a:r>
            <a:r>
              <a:rPr lang="en-US" sz="2400" dirty="0" smtClean="0">
                <a:solidFill>
                  <a:schemeClr val="bg1"/>
                </a:solidFill>
              </a:rPr>
              <a:t>Supply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2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uE2KPfNxhGGLPVnQvnj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uE2KPfNxhGGLPVnQvnj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syW5yVnJsSt7ObFQLwc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tAUNQhHddYulSWzKX11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XTe8mQMuGs7guNfo57S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SC_OsJw8lupDhIZlIG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uSC_OsJw8lupDhIZlIGV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AuE2KPfNxhGGLPVnQvnj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ovelis White Theme">
  <a:themeElements>
    <a:clrScheme name="Novelis Them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E2961"/>
      </a:accent1>
      <a:accent2>
        <a:srgbClr val="1D428A"/>
      </a:accent2>
      <a:accent3>
        <a:srgbClr val="00ADFB"/>
      </a:accent3>
      <a:accent4>
        <a:srgbClr val="00532A"/>
      </a:accent4>
      <a:accent5>
        <a:srgbClr val="5FBC23"/>
      </a:accent5>
      <a:accent6>
        <a:srgbClr val="A1DD00"/>
      </a:accent6>
      <a:hlink>
        <a:srgbClr val="DF7E26"/>
      </a:hlink>
      <a:folHlink>
        <a:srgbClr val="85DFD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887FBC7-AA69-8449-B6F5-8E373C008756}" vid="{49AA1EF6-D09A-9D42-9B5C-8B39A0C9D14D}"/>
    </a:ext>
  </a:extLst>
</a:theme>
</file>

<file path=ppt/theme/theme2.xml><?xml version="1.0" encoding="utf-8"?>
<a:theme xmlns:a="http://schemas.openxmlformats.org/drawingml/2006/main" name="Novelis Blue Theme">
  <a:themeElements>
    <a:clrScheme name="Novelis Them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E2961"/>
      </a:accent1>
      <a:accent2>
        <a:srgbClr val="1D428A"/>
      </a:accent2>
      <a:accent3>
        <a:srgbClr val="00ADFB"/>
      </a:accent3>
      <a:accent4>
        <a:srgbClr val="00532A"/>
      </a:accent4>
      <a:accent5>
        <a:srgbClr val="5FBC23"/>
      </a:accent5>
      <a:accent6>
        <a:srgbClr val="A1DD00"/>
      </a:accent6>
      <a:hlink>
        <a:srgbClr val="DF7E26"/>
      </a:hlink>
      <a:folHlink>
        <a:srgbClr val="85DFD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887FBC7-AA69-8449-B6F5-8E373C008756}" vid="{1AFC1875-8CAE-B243-8217-C4C54E8C0834}"/>
    </a:ext>
  </a:extLst>
</a:theme>
</file>

<file path=ppt/theme/theme3.xml><?xml version="1.0" encoding="utf-8"?>
<a:theme xmlns:a="http://schemas.openxmlformats.org/drawingml/2006/main" name="1_Novelis Blue Theme">
  <a:themeElements>
    <a:clrScheme name="Novelis Them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E2961"/>
      </a:accent1>
      <a:accent2>
        <a:srgbClr val="1D428A"/>
      </a:accent2>
      <a:accent3>
        <a:srgbClr val="00ADFB"/>
      </a:accent3>
      <a:accent4>
        <a:srgbClr val="00532A"/>
      </a:accent4>
      <a:accent5>
        <a:srgbClr val="5FBC23"/>
      </a:accent5>
      <a:accent6>
        <a:srgbClr val="A1DD00"/>
      </a:accent6>
      <a:hlink>
        <a:srgbClr val="DF7E26"/>
      </a:hlink>
      <a:folHlink>
        <a:srgbClr val="85DFD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8556</TotalTime>
  <Words>176</Words>
  <Application>Microsoft Office PowerPoint</Application>
  <PresentationFormat>On-screen Show (4:3)</PresentationFormat>
  <Paragraphs>74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Courier New</vt:lpstr>
      <vt:lpstr>Wingdings</vt:lpstr>
      <vt:lpstr>Novelis White Theme</vt:lpstr>
      <vt:lpstr>Novelis Blue Theme</vt:lpstr>
      <vt:lpstr>1_Novelis Blue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Sustainability is Driving demand</vt:lpstr>
      <vt:lpstr>Sustainability is Impacting Inputs  </vt:lpstr>
      <vt:lpstr>PowerPoint Presentation</vt:lpstr>
      <vt:lpstr>PowerPoint Presentation</vt:lpstr>
      <vt:lpstr>Scrap Supply</vt:lpstr>
      <vt:lpstr>Current Challenges</vt:lpstr>
      <vt:lpstr>PowerPoint Presentation</vt:lpstr>
      <vt:lpstr>PowerPoint Presentation</vt:lpstr>
      <vt:lpstr>Key Takeaways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Nick Mize</cp:lastModifiedBy>
  <cp:revision>398</cp:revision>
  <cp:lastPrinted>2019-09-10T15:09:39Z</cp:lastPrinted>
  <dcterms:created xsi:type="dcterms:W3CDTF">2019-01-21T13:51:59Z</dcterms:created>
  <dcterms:modified xsi:type="dcterms:W3CDTF">2019-09-16T11:46:51Z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2018-11-13T00:00:00Z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2019-01-21T00:00:00Z</vt:filetime>
  </property>
</Properties>
</file>