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handoutMasterIdLst>
    <p:handoutMasterId r:id="rId23"/>
  </p:handoutMasterIdLst>
  <p:sldIdLst>
    <p:sldId id="740" r:id="rId2"/>
    <p:sldId id="754" r:id="rId3"/>
    <p:sldId id="741" r:id="rId4"/>
    <p:sldId id="742" r:id="rId5"/>
    <p:sldId id="756" r:id="rId6"/>
    <p:sldId id="743" r:id="rId7"/>
    <p:sldId id="755" r:id="rId8"/>
    <p:sldId id="746" r:id="rId9"/>
    <p:sldId id="747" r:id="rId10"/>
    <p:sldId id="748" r:id="rId11"/>
    <p:sldId id="749" r:id="rId12"/>
    <p:sldId id="750" r:id="rId13"/>
    <p:sldId id="751" r:id="rId14"/>
    <p:sldId id="752" r:id="rId15"/>
    <p:sldId id="753" r:id="rId16"/>
    <p:sldId id="757" r:id="rId17"/>
    <p:sldId id="758" r:id="rId18"/>
    <p:sldId id="759" r:id="rId19"/>
    <p:sldId id="744" r:id="rId20"/>
    <p:sldId id="745" r:id="rId21"/>
  </p:sldIdLst>
  <p:sldSz cx="9144000" cy="5143500" type="screen16x9"/>
  <p:notesSz cx="7010400" cy="9296400"/>
  <p:embeddedFontLst>
    <p:embeddedFont>
      <p:font typeface="Calibri" pitchFamily="34" charset="0"/>
      <p:regular r:id="rId24"/>
      <p:bold r:id="rId25"/>
      <p:italic r:id="rId26"/>
      <p:boldItalic r:id="rId27"/>
    </p:embeddedFont>
    <p:embeddedFont>
      <p:font typeface="Proxima Nova" charset="0"/>
      <p:regular r:id="rId28"/>
      <p:bold r:id="rId29"/>
      <p:italic r:id="rId30"/>
      <p:boldItalic r:id="rId31"/>
    </p:embeddedFont>
    <p:embeddedFont>
      <p:font typeface="Proxima Nova A" charset="0"/>
      <p:regular r:id="rId32"/>
      <p:bold r:id="rId33"/>
      <p:italic r:id="rId34"/>
      <p:boldItalic r:id="rId35"/>
    </p:embeddedFont>
    <p:embeddedFont>
      <p:font typeface="Source Sans Pro"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8E"/>
    <a:srgbClr val="F76129"/>
    <a:srgbClr val="014446"/>
    <a:srgbClr val="61BD6F"/>
    <a:srgbClr val="F2F2F2"/>
    <a:srgbClr val="CFEBD3"/>
    <a:srgbClr val="333333"/>
    <a:srgbClr val="333232"/>
    <a:srgbClr val="ADDDB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85369" autoAdjust="0"/>
  </p:normalViewPr>
  <p:slideViewPr>
    <p:cSldViewPr snapToObjects="1">
      <p:cViewPr>
        <p:scale>
          <a:sx n="100" d="100"/>
          <a:sy n="100" d="100"/>
        </p:scale>
        <p:origin x="-36" y="-66"/>
      </p:cViewPr>
      <p:guideLst>
        <p:guide orient="horz" pos="571"/>
        <p:guide pos="2880"/>
      </p:guideLst>
    </p:cSldViewPr>
  </p:slideViewPr>
  <p:outlineViewPr>
    <p:cViewPr>
      <p:scale>
        <a:sx n="33" d="100"/>
        <a:sy n="33" d="100"/>
      </p:scale>
      <p:origin x="0" y="0"/>
    </p:cViewPr>
  </p:outlin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35D551-CCD4-480E-B87D-FDBC598AF592}" type="datetimeFigureOut">
              <a:rPr lang="en-CA" smtClean="0"/>
              <a:t>13/09/2019</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0CA3F0C-2542-4E8E-8AF4-3890D608159C}" type="slidenum">
              <a:rPr lang="en-CA" smtClean="0"/>
              <a:t>‹#›</a:t>
            </a:fld>
            <a:endParaRPr lang="en-CA"/>
          </a:p>
        </p:txBody>
      </p:sp>
    </p:spTree>
    <p:extLst>
      <p:ext uri="{BB962C8B-B14F-4D97-AF65-F5344CB8AC3E}">
        <p14:creationId xmlns:p14="http://schemas.microsoft.com/office/powerpoint/2010/main" val="1178876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D0692B-F210-5246-A015-DD0E7D34F549}" type="datetimeFigureOut">
              <a:rPr lang="en-US" smtClean="0"/>
              <a:t>9/13/2019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AFC8282-BF06-6747-8093-8795B253BB41}" type="slidenum">
              <a:rPr lang="en-US" smtClean="0"/>
              <a:t>‹#›</a:t>
            </a:fld>
            <a:endParaRPr lang="en-US"/>
          </a:p>
        </p:txBody>
      </p:sp>
    </p:spTree>
    <p:extLst>
      <p:ext uri="{BB962C8B-B14F-4D97-AF65-F5344CB8AC3E}">
        <p14:creationId xmlns:p14="http://schemas.microsoft.com/office/powerpoint/2010/main" val="4287605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The Municipal Measurement Program (MMP) is a free Program Assessment and Planning Tool,</a:t>
            </a:r>
            <a:r>
              <a:rPr lang="en-CA" sz="1200" b="0" i="0" kern="1200" baseline="0" dirty="0" smtClean="0">
                <a:solidFill>
                  <a:schemeClr val="tx1"/>
                </a:solidFill>
                <a:effectLst/>
                <a:latin typeface="+mn-lt"/>
                <a:ea typeface="+mn-ea"/>
                <a:cs typeface="+mn-cs"/>
              </a:rPr>
              <a:t> brought to you by The Recycling Partnership and Re-TRAC Connect. </a:t>
            </a:r>
          </a:p>
          <a:p>
            <a:endParaRPr lang="en-CA" sz="1200" b="0" i="0" kern="1200" baseline="0" dirty="0" smtClean="0">
              <a:solidFill>
                <a:schemeClr val="tx1"/>
              </a:solidFill>
              <a:effectLst/>
              <a:latin typeface="+mn-lt"/>
              <a:ea typeface="+mn-ea"/>
              <a:cs typeface="+mn-cs"/>
            </a:endParaRPr>
          </a:p>
          <a:p>
            <a:r>
              <a:rPr lang="en-CA" sz="1200" b="0" i="0" kern="1200" baseline="0" dirty="0" smtClean="0">
                <a:solidFill>
                  <a:schemeClr val="tx1"/>
                </a:solidFill>
                <a:effectLst/>
                <a:latin typeface="+mn-lt"/>
                <a:ea typeface="+mn-ea"/>
                <a:cs typeface="+mn-cs"/>
              </a:rPr>
              <a:t>The Program has been designed specifically for municipalities </a:t>
            </a:r>
            <a:r>
              <a:rPr lang="en-CA" sz="1200" b="0" i="0" kern="1200" dirty="0" smtClean="0">
                <a:solidFill>
                  <a:schemeClr val="tx1"/>
                </a:solidFill>
                <a:effectLst/>
                <a:latin typeface="+mn-lt"/>
                <a:ea typeface="+mn-ea"/>
                <a:cs typeface="+mn-cs"/>
              </a:rPr>
              <a:t>to deliver insights and actionable recommendations to municipal waste management agencies.</a:t>
            </a:r>
          </a:p>
          <a:p>
            <a:endParaRPr lang="en-CA" sz="1200" b="0" i="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Re-TRAC Connect is a web-based software platform offering a suite of services to help organizations efficiently collect, manage, and analyze all types of recycling and waste data from all types of reporting entities. Re-TRAC has thousands of municipalities already using the system to manage and report program information.</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Recycling Partnership is a national non-profit organization and a force for improving recycling across the United States. The Recycling</a:t>
            </a:r>
            <a:r>
              <a:rPr lang="en-CA" sz="1200" kern="1200" baseline="0" dirty="0" smtClean="0">
                <a:solidFill>
                  <a:schemeClr val="tx1"/>
                </a:solidFill>
                <a:effectLst/>
                <a:latin typeface="+mn-lt"/>
                <a:ea typeface="+mn-ea"/>
                <a:cs typeface="+mn-cs"/>
              </a:rPr>
              <a:t> Partnership</a:t>
            </a:r>
            <a:r>
              <a:rPr lang="en-CA" sz="1200" kern="1200" dirty="0" smtClean="0">
                <a:solidFill>
                  <a:schemeClr val="tx1"/>
                </a:solidFill>
                <a:effectLst/>
                <a:latin typeface="+mn-lt"/>
                <a:ea typeface="+mn-ea"/>
                <a:cs typeface="+mn-cs"/>
              </a:rPr>
              <a:t> provide grants, technical assistance, and tools to invest in communities, support measurable sustainability, and improve recycling systems across the nation.</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Re-TRAC and The Recycling Partnership both recognized that municipalities needed better measurement and decision-making tools and that each organization is uniquely positioned to bring the MMP to life. It just made great sense for us to work together and we’re really excited to promote, manage, and enhance the MMP over time!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FC8282-BF06-6747-8093-8795B253BB41}" type="slidenum">
              <a:rPr lang="en-US" smtClean="0"/>
              <a:t>1</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fontAlgn="base"/>
            <a:r>
              <a:rPr lang="en-CA" dirty="0" smtClean="0"/>
              <a:t>You’ll also gain access to the annual curbside</a:t>
            </a:r>
            <a:r>
              <a:rPr lang="en-CA" baseline="0" dirty="0" smtClean="0"/>
              <a:t> diversion rate report which displays your municipality's diversion rate alongside the total tons diverted and total tons disposed via your curbside programs. This report calculates d</a:t>
            </a:r>
            <a:r>
              <a:rPr lang="en-CA" dirty="0" smtClean="0"/>
              <a:t>iversion as curbside recycling + multifamily recycling + organics collection divided</a:t>
            </a:r>
            <a:r>
              <a:rPr lang="en-CA" baseline="0" dirty="0" smtClean="0"/>
              <a:t> by</a:t>
            </a:r>
            <a:r>
              <a:rPr lang="en-CA" sz="1200" b="0" i="0" kern="1200" baseline="0" dirty="0" smtClean="0">
                <a:solidFill>
                  <a:schemeClr val="tx1"/>
                </a:solidFill>
                <a:effectLst/>
                <a:latin typeface="+mn-lt"/>
                <a:ea typeface="+mn-ea"/>
                <a:cs typeface="+mn-cs"/>
              </a:rPr>
              <a:t> </a:t>
            </a:r>
            <a:r>
              <a:rPr lang="en-CA" sz="1200" b="0" i="0" kern="1200" dirty="0" smtClean="0">
                <a:solidFill>
                  <a:schemeClr val="tx1"/>
                </a:solidFill>
                <a:effectLst/>
                <a:latin typeface="+mn-lt"/>
                <a:ea typeface="+mn-ea"/>
                <a:cs typeface="+mn-cs"/>
              </a:rPr>
              <a:t>all curbside tonnage including MSW.</a:t>
            </a:r>
          </a:p>
          <a:p>
            <a:pPr marL="0" marR="0" indent="0" algn="l" defTabSz="457200" rtl="0" eaLnBrk="1" fontAlgn="auto" latinLnBrk="0" hangingPunct="1">
              <a:lnSpc>
                <a:spcPct val="100000"/>
              </a:lnSpc>
              <a:spcBef>
                <a:spcPts val="0"/>
              </a:spcBef>
              <a:spcAft>
                <a:spcPts val="0"/>
              </a:spcAft>
              <a:buClrTx/>
              <a:buSzTx/>
              <a:buFontTx/>
              <a:buNone/>
              <a:tabLst/>
              <a:defRPr/>
            </a:pPr>
            <a:endParaRPr lang="en-CA" dirty="0" smtClean="0">
              <a:latin typeface="Source Sans Pro" panose="020B0503030403020204" pitchFamily="34" charset="0"/>
            </a:endParaRPr>
          </a:p>
          <a:p>
            <a:endParaRPr lang="en-US" dirty="0"/>
          </a:p>
        </p:txBody>
      </p:sp>
      <p:sp>
        <p:nvSpPr>
          <p:cNvPr id="4" name="Slide Number Placeholder 3"/>
          <p:cNvSpPr>
            <a:spLocks noGrp="1"/>
          </p:cNvSpPr>
          <p:nvPr>
            <p:ph type="sldNum" sz="quarter" idx="10"/>
          </p:nvPr>
        </p:nvSpPr>
        <p:spPr/>
        <p:txBody>
          <a:bodyPr/>
          <a:lstStyle/>
          <a:p>
            <a:fld id="{BAFC8282-BF06-6747-8093-8795B253BB41}" type="slidenum">
              <a:rPr lang="en-US" smtClean="0"/>
              <a:t>10</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annual drop-off</a:t>
            </a:r>
            <a:r>
              <a:rPr lang="en-US" baseline="0" dirty="0" smtClean="0"/>
              <a:t> diversion rate report works just the same as the curbside diversion rate report except it calculates diversion as total tons recycling + total tons organics divided by all drop-off tonnage including solid waste. </a:t>
            </a:r>
            <a:endParaRPr lang="en-US" dirty="0"/>
          </a:p>
        </p:txBody>
      </p:sp>
      <p:sp>
        <p:nvSpPr>
          <p:cNvPr id="4" name="Slide Number Placeholder 3"/>
          <p:cNvSpPr>
            <a:spLocks noGrp="1"/>
          </p:cNvSpPr>
          <p:nvPr>
            <p:ph type="sldNum" sz="quarter" idx="10"/>
          </p:nvPr>
        </p:nvSpPr>
        <p:spPr/>
        <p:txBody>
          <a:bodyPr/>
          <a:lstStyle/>
          <a:p>
            <a:fld id="{BAFC8282-BF06-6747-8093-8795B253BB41}" type="slidenum">
              <a:rPr lang="en-US" smtClean="0"/>
              <a:t>11</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latin typeface="Source Sans Pro" panose="020B0503030403020204" pitchFamily="34" charset="0"/>
              </a:rPr>
              <a:t>With the</a:t>
            </a:r>
            <a:r>
              <a:rPr lang="en-CA" baseline="0" dirty="0" smtClean="0">
                <a:latin typeface="Source Sans Pro" panose="020B0503030403020204" pitchFamily="34" charset="0"/>
              </a:rPr>
              <a:t> LBS per household report, diversion and disposal weights are normalized, m</a:t>
            </a:r>
            <a:r>
              <a:rPr lang="en-CA" dirty="0" smtClean="0">
                <a:latin typeface="Source Sans Pro" panose="020B0503030403020204" pitchFamily="34" charset="0"/>
              </a:rPr>
              <a:t>easuring the average pounds of material recycled, composted and disposed by each household in your municipality.</a:t>
            </a:r>
          </a:p>
        </p:txBody>
      </p:sp>
      <p:sp>
        <p:nvSpPr>
          <p:cNvPr id="4" name="Slide Number Placeholder 3"/>
          <p:cNvSpPr>
            <a:spLocks noGrp="1"/>
          </p:cNvSpPr>
          <p:nvPr>
            <p:ph type="sldNum" sz="quarter" idx="10"/>
          </p:nvPr>
        </p:nvSpPr>
        <p:spPr/>
        <p:txBody>
          <a:bodyPr/>
          <a:lstStyle/>
          <a:p>
            <a:fld id="{BAFC8282-BF06-6747-8093-8795B253BB41}" type="slidenum">
              <a:rPr lang="en-US" smtClean="0"/>
              <a:t>12</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Have you ever</a:t>
            </a:r>
            <a:r>
              <a:rPr lang="en-US" baseline="0" dirty="0" smtClean="0"/>
              <a:t> wondered how your municipality’s recycling performance compares to the rest of the country? By generating the benchmark report, you’ll be able to compare the </a:t>
            </a:r>
            <a:r>
              <a:rPr lang="en-CA" dirty="0" smtClean="0">
                <a:latin typeface="Source Sans Pro" panose="020B0503030403020204" pitchFamily="34" charset="0"/>
              </a:rPr>
              <a:t>average pounds of recycling generated by each single-family household in your municipality to the national average.</a:t>
            </a:r>
          </a:p>
        </p:txBody>
      </p:sp>
      <p:sp>
        <p:nvSpPr>
          <p:cNvPr id="4" name="Slide Number Placeholder 3"/>
          <p:cNvSpPr>
            <a:spLocks noGrp="1"/>
          </p:cNvSpPr>
          <p:nvPr>
            <p:ph type="sldNum" sz="quarter" idx="10"/>
          </p:nvPr>
        </p:nvSpPr>
        <p:spPr/>
        <p:txBody>
          <a:bodyPr/>
          <a:lstStyle/>
          <a:p>
            <a:fld id="{BAFC8282-BF06-6747-8093-8795B253BB41}" type="slidenum">
              <a:rPr lang="en-US" smtClean="0"/>
              <a:t>13</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 report is based on the U.S. EPA’s Recycling Economic Information Report or</a:t>
            </a:r>
            <a:r>
              <a:rPr lang="en-US" baseline="0" dirty="0" smtClean="0"/>
              <a:t> “</a:t>
            </a:r>
            <a:r>
              <a:rPr lang="en-US" dirty="0" smtClean="0"/>
              <a:t>REI Report”. The</a:t>
            </a:r>
            <a:r>
              <a:rPr lang="en-US" baseline="0" dirty="0" smtClean="0"/>
              <a:t> EPA created the REI R</a:t>
            </a:r>
            <a:r>
              <a:rPr lang="en-US" dirty="0" smtClean="0"/>
              <a:t>eport </a:t>
            </a:r>
            <a:r>
              <a:rPr lang="en-CA" sz="1200" b="0" i="0" kern="1200" dirty="0" smtClean="0">
                <a:solidFill>
                  <a:schemeClr val="tx1"/>
                </a:solidFill>
                <a:effectLst/>
                <a:latin typeface="+mn-lt"/>
                <a:ea typeface="+mn-ea"/>
                <a:cs typeface="+mn-cs"/>
              </a:rPr>
              <a:t>to increase the understanding of the economic implications of material reuse and recycling.</a:t>
            </a:r>
            <a:r>
              <a:rPr lang="en-CA" sz="1200" b="0" i="0" kern="1200" baseline="0" dirty="0" smtClean="0">
                <a:solidFill>
                  <a:schemeClr val="tx1"/>
                </a:solidFill>
                <a:effectLst/>
                <a:latin typeface="+mn-lt"/>
                <a:ea typeface="+mn-ea"/>
                <a:cs typeface="+mn-cs"/>
              </a:rPr>
              <a:t> </a:t>
            </a:r>
            <a:r>
              <a:rPr lang="en-CA" sz="1200" b="0" i="0" kern="1200" dirty="0" smtClean="0">
                <a:solidFill>
                  <a:schemeClr val="tx1"/>
                </a:solidFill>
                <a:effectLst/>
                <a:latin typeface="+mn-lt"/>
                <a:ea typeface="+mn-ea"/>
                <a:cs typeface="+mn-cs"/>
              </a:rPr>
              <a:t>By recovering valuable materials, recycling creates jobs, builds infrastructure and contributes to the U.S. economy.</a:t>
            </a:r>
            <a:r>
              <a:rPr lang="en-CA" sz="1200" b="0" i="0" kern="1200" baseline="0" dirty="0" smtClean="0">
                <a:solidFill>
                  <a:schemeClr val="tx1"/>
                </a:solidFill>
                <a:effectLst/>
                <a:latin typeface="+mn-lt"/>
                <a:ea typeface="+mn-ea"/>
                <a:cs typeface="+mn-cs"/>
              </a:rPr>
              <a:t> You can generate this report to see how the your municipality’s recycling efforts translate into job creation, estimated wages and tax revenues.</a:t>
            </a:r>
            <a:endParaRPr lang="en-US" dirty="0"/>
          </a:p>
        </p:txBody>
      </p:sp>
      <p:sp>
        <p:nvSpPr>
          <p:cNvPr id="4" name="Slide Number Placeholder 3"/>
          <p:cNvSpPr>
            <a:spLocks noGrp="1"/>
          </p:cNvSpPr>
          <p:nvPr>
            <p:ph type="sldNum" sz="quarter" idx="10"/>
          </p:nvPr>
        </p:nvSpPr>
        <p:spPr/>
        <p:txBody>
          <a:bodyPr/>
          <a:lstStyle/>
          <a:p>
            <a:fld id="{BAFC8282-BF06-6747-8093-8795B253BB41}" type="slidenum">
              <a:rPr lang="en-US" smtClean="0"/>
              <a:t>14</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One of the most exciting features included in the MMP is the program recommendations report. The report analyzes the data submitted via the program assessment surveys and based on those responses, presents a set of program recommendations tailored specifically to the municipality. The recommendations report will introduce municipalities to a suite of effective tools and resources developed by The Recycling Partnership.</a:t>
            </a:r>
            <a:endParaRPr lang="en-CA" dirty="0" smtClean="0">
              <a:latin typeface="Source Sans Pro" panose="020B0503030403020204" pitchFamily="34" charset="0"/>
            </a:endParaRPr>
          </a:p>
        </p:txBody>
      </p:sp>
      <p:sp>
        <p:nvSpPr>
          <p:cNvPr id="4" name="Slide Number Placeholder 3"/>
          <p:cNvSpPr>
            <a:spLocks noGrp="1"/>
          </p:cNvSpPr>
          <p:nvPr>
            <p:ph type="sldNum" sz="quarter" idx="10"/>
          </p:nvPr>
        </p:nvSpPr>
        <p:spPr/>
        <p:txBody>
          <a:bodyPr/>
          <a:lstStyle/>
          <a:p>
            <a:fld id="{BAFC8282-BF06-6747-8093-8795B253BB41}" type="slidenum">
              <a:rPr lang="en-US" smtClean="0"/>
              <a:t>15</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dirty="0" smtClean="0">
                <a:latin typeface="Source Sans Pro" panose="020B0503030403020204" pitchFamily="34" charset="0"/>
              </a:rPr>
              <a:t>A small urban city with a population of 13,858</a:t>
            </a:r>
          </a:p>
          <a:p>
            <a:pPr marL="285750" indent="-285750">
              <a:buFont typeface="Arial" panose="020B0604020202020204" pitchFamily="34" charset="0"/>
              <a:buChar char="•"/>
            </a:pPr>
            <a:r>
              <a:rPr lang="en-CA" dirty="0" smtClean="0">
                <a:latin typeface="Source Sans Pro" panose="020B0503030403020204" pitchFamily="34" charset="0"/>
              </a:rPr>
              <a:t>5,630 single-family and 510 multi-family households</a:t>
            </a:r>
          </a:p>
          <a:p>
            <a:pPr marL="285750" indent="-285750">
              <a:buFont typeface="Arial" panose="020B0604020202020204" pitchFamily="34" charset="0"/>
              <a:buChar char="•"/>
            </a:pPr>
            <a:r>
              <a:rPr lang="en-CA" dirty="0" smtClean="0">
                <a:latin typeface="Source Sans Pro" panose="020B0503030403020204" pitchFamily="34" charset="0"/>
              </a:rPr>
              <a:t>Operates curbside MSW,</a:t>
            </a:r>
            <a:r>
              <a:rPr lang="en-CA" baseline="0" dirty="0" smtClean="0">
                <a:latin typeface="Source Sans Pro" panose="020B0503030403020204" pitchFamily="34" charset="0"/>
              </a:rPr>
              <a:t> </a:t>
            </a:r>
            <a:r>
              <a:rPr lang="en-CA" dirty="0" smtClean="0">
                <a:latin typeface="Source Sans Pro" panose="020B0503030403020204" pitchFamily="34" charset="0"/>
              </a:rPr>
              <a:t>recycling, and organics collection </a:t>
            </a:r>
            <a:br>
              <a:rPr lang="en-CA" dirty="0" smtClean="0">
                <a:latin typeface="Source Sans Pro" panose="020B0503030403020204" pitchFamily="34" charset="0"/>
              </a:rPr>
            </a:br>
            <a:r>
              <a:rPr lang="en-CA" dirty="0" smtClean="0">
                <a:latin typeface="Source Sans Pro" panose="020B0503030403020204" pitchFamily="34" charset="0"/>
              </a:rPr>
              <a:t>services</a:t>
            </a:r>
          </a:p>
        </p:txBody>
      </p:sp>
      <p:sp>
        <p:nvSpPr>
          <p:cNvPr id="4" name="Slide Number Placeholder 3"/>
          <p:cNvSpPr>
            <a:spLocks noGrp="1"/>
          </p:cNvSpPr>
          <p:nvPr>
            <p:ph type="sldNum" sz="quarter" idx="10"/>
          </p:nvPr>
        </p:nvSpPr>
        <p:spPr/>
        <p:txBody>
          <a:bodyPr/>
          <a:lstStyle/>
          <a:p>
            <a:fld id="{BAFC8282-BF06-6747-8093-8795B253BB41}" type="slidenum">
              <a:rPr lang="en-US" smtClean="0"/>
              <a:t>16</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dirty="0" smtClean="0">
                <a:latin typeface="Source Sans Pro" panose="020B0503030403020204" pitchFamily="34" charset="0"/>
              </a:rPr>
              <a:t>City of Monroe’s Total Lbs/HH </a:t>
            </a:r>
            <a:endParaRPr lang="en-CA" b="0" dirty="0" smtClean="0">
              <a:solidFill>
                <a:srgbClr val="00968E"/>
              </a:solidFill>
              <a:latin typeface="Source Sans Pro" panose="020B0503030403020204" pitchFamily="34" charset="0"/>
            </a:endParaRPr>
          </a:p>
        </p:txBody>
      </p:sp>
      <p:sp>
        <p:nvSpPr>
          <p:cNvPr id="4" name="Slide Number Placeholder 3"/>
          <p:cNvSpPr>
            <a:spLocks noGrp="1"/>
          </p:cNvSpPr>
          <p:nvPr>
            <p:ph type="sldNum" sz="quarter" idx="10"/>
          </p:nvPr>
        </p:nvSpPr>
        <p:spPr/>
        <p:txBody>
          <a:bodyPr/>
          <a:lstStyle/>
          <a:p>
            <a:fld id="{BAFC8282-BF06-6747-8093-8795B253BB41}" type="slidenum">
              <a:rPr lang="en-US" smtClean="0"/>
              <a:t>17</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dirty="0" smtClean="0">
                <a:latin typeface="Source Sans Pro" panose="020B0503030403020204" pitchFamily="34" charset="0"/>
              </a:rPr>
              <a:t>City of Monroe’s Economic Benefit of Recycling report</a:t>
            </a:r>
            <a:endParaRPr lang="en-CA" b="0" dirty="0" smtClean="0">
              <a:solidFill>
                <a:srgbClr val="00968E"/>
              </a:solidFill>
              <a:latin typeface="Source Sans Pro" panose="020B0503030403020204" pitchFamily="34" charset="0"/>
            </a:endParaRPr>
          </a:p>
        </p:txBody>
      </p:sp>
      <p:sp>
        <p:nvSpPr>
          <p:cNvPr id="4" name="Slide Number Placeholder 3"/>
          <p:cNvSpPr>
            <a:spLocks noGrp="1"/>
          </p:cNvSpPr>
          <p:nvPr>
            <p:ph type="sldNum" sz="quarter" idx="10"/>
          </p:nvPr>
        </p:nvSpPr>
        <p:spPr/>
        <p:txBody>
          <a:bodyPr/>
          <a:lstStyle/>
          <a:p>
            <a:fld id="{BAFC8282-BF06-6747-8093-8795B253BB41}" type="slidenum">
              <a:rPr lang="en-US" smtClean="0"/>
              <a:t>18</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0" baseline="0" dirty="0" smtClean="0">
                <a:solidFill>
                  <a:srgbClr val="00968E"/>
                </a:solidFill>
                <a:latin typeface="Source Sans Pro" panose="020B0503030403020204" pitchFamily="34" charset="0"/>
              </a:rPr>
              <a:t>At least one municipality is participating in each of the 36 states highlighted on the map.</a:t>
            </a:r>
          </a:p>
        </p:txBody>
      </p:sp>
      <p:sp>
        <p:nvSpPr>
          <p:cNvPr id="4" name="Slide Number Placeholder 3"/>
          <p:cNvSpPr>
            <a:spLocks noGrp="1"/>
          </p:cNvSpPr>
          <p:nvPr>
            <p:ph type="sldNum" sz="quarter" idx="10"/>
          </p:nvPr>
        </p:nvSpPr>
        <p:spPr/>
        <p:txBody>
          <a:bodyPr/>
          <a:lstStyle/>
          <a:p>
            <a:fld id="{BAFC8282-BF06-6747-8093-8795B253BB41}" type="slidenum">
              <a:rPr lang="en-US" smtClean="0"/>
              <a:t>19</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b="0" dirty="0" smtClean="0">
                <a:solidFill>
                  <a:srgbClr val="00968E"/>
                </a:solidFill>
                <a:latin typeface="Source Sans Pro" panose="020B0503030403020204" pitchFamily="34" charset="0"/>
              </a:rPr>
              <a:t>So</a:t>
            </a:r>
            <a:r>
              <a:rPr lang="en-CA" b="0" baseline="0" dirty="0" smtClean="0">
                <a:solidFill>
                  <a:srgbClr val="00968E"/>
                </a:solidFill>
                <a:latin typeface="Source Sans Pro" panose="020B0503030403020204" pitchFamily="34" charset="0"/>
              </a:rPr>
              <a:t> why did Re-TRAC and The Recycling Partnership create the MMP? For starters, the industry needs a standardized system for measuring municipal program performance so one of the goals of creating the </a:t>
            </a:r>
            <a:r>
              <a:rPr lang="en-CA" b="0" dirty="0" smtClean="0">
                <a:solidFill>
                  <a:srgbClr val="00968E"/>
                </a:solidFill>
                <a:latin typeface="Source Sans Pro" panose="020B0503030403020204" pitchFamily="34" charset="0"/>
              </a:rPr>
              <a:t>MMP is </a:t>
            </a:r>
            <a:r>
              <a:rPr lang="en-CA" b="0" baseline="0" dirty="0" smtClean="0">
                <a:solidFill>
                  <a:srgbClr val="00968E"/>
                </a:solidFill>
                <a:latin typeface="Source Sans Pro" panose="020B0503030403020204" pitchFamily="34" charset="0"/>
              </a:rPr>
              <a:t>to</a:t>
            </a:r>
            <a:r>
              <a:rPr lang="en-CA" b="0" dirty="0" smtClean="0">
                <a:solidFill>
                  <a:srgbClr val="00968E"/>
                </a:solidFill>
                <a:latin typeface="Source Sans Pro" panose="020B0503030403020204" pitchFamily="34" charset="0"/>
              </a:rPr>
              <a:t> create the first large-scale database of municipal materials management program information in</a:t>
            </a:r>
            <a:r>
              <a:rPr lang="en-CA" b="0" baseline="0" dirty="0" smtClean="0">
                <a:solidFill>
                  <a:srgbClr val="00968E"/>
                </a:solidFill>
                <a:latin typeface="Source Sans Pro" panose="020B0503030403020204" pitchFamily="34" charset="0"/>
              </a:rPr>
              <a:t> </a:t>
            </a:r>
            <a:r>
              <a:rPr lang="en-CA" b="0" dirty="0" smtClean="0">
                <a:solidFill>
                  <a:srgbClr val="00968E"/>
                </a:solidFill>
                <a:latin typeface="Source Sans Pro" panose="020B0503030403020204" pitchFamily="34" charset="0"/>
              </a:rPr>
              <a:t>North America.</a:t>
            </a:r>
          </a:p>
        </p:txBody>
      </p:sp>
      <p:sp>
        <p:nvSpPr>
          <p:cNvPr id="4" name="Slide Number Placeholder 3"/>
          <p:cNvSpPr>
            <a:spLocks noGrp="1"/>
          </p:cNvSpPr>
          <p:nvPr>
            <p:ph type="sldNum" sz="quarter" idx="10"/>
          </p:nvPr>
        </p:nvSpPr>
        <p:spPr/>
        <p:txBody>
          <a:bodyPr/>
          <a:lstStyle/>
          <a:p>
            <a:fld id="{BAFC8282-BF06-6747-8093-8795B253BB41}" type="slidenum">
              <a:rPr lang="en-US" smtClean="0"/>
              <a:t>2</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Fill out all questions in all applicable</a:t>
            </a:r>
            <a:r>
              <a:rPr lang="en-US" baseline="0" dirty="0" smtClean="0"/>
              <a:t> </a:t>
            </a:r>
            <a:r>
              <a:rPr lang="en-US" dirty="0" smtClean="0"/>
              <a:t>surveys</a:t>
            </a:r>
            <a:r>
              <a:rPr lang="en-US" baseline="0" dirty="0" smtClean="0"/>
              <a:t> and mark complete to ensure your data is included in annual aggregates. </a:t>
            </a:r>
            <a:endParaRPr lang="en-US" dirty="0"/>
          </a:p>
        </p:txBody>
      </p:sp>
      <p:sp>
        <p:nvSpPr>
          <p:cNvPr id="4" name="Slide Number Placeholder 3"/>
          <p:cNvSpPr>
            <a:spLocks noGrp="1"/>
          </p:cNvSpPr>
          <p:nvPr>
            <p:ph type="sldNum" sz="quarter" idx="10"/>
          </p:nvPr>
        </p:nvSpPr>
        <p:spPr/>
        <p:txBody>
          <a:bodyPr/>
          <a:lstStyle/>
          <a:p>
            <a:fld id="{BAFC8282-BF06-6747-8093-8795B253BB41}" type="slidenum">
              <a:rPr lang="en-US" smtClean="0"/>
              <a:t>20</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b="0" baseline="0" dirty="0" smtClean="0">
              <a:solidFill>
                <a:srgbClr val="00968E"/>
              </a:solidFill>
              <a:latin typeface="Source Sans Pro" panose="020B0503030403020204" pitchFamily="34" charset="0"/>
            </a:endParaRPr>
          </a:p>
        </p:txBody>
      </p:sp>
      <p:sp>
        <p:nvSpPr>
          <p:cNvPr id="4" name="Slide Number Placeholder 3"/>
          <p:cNvSpPr>
            <a:spLocks noGrp="1"/>
          </p:cNvSpPr>
          <p:nvPr>
            <p:ph type="sldNum" sz="quarter" idx="10"/>
          </p:nvPr>
        </p:nvSpPr>
        <p:spPr/>
        <p:txBody>
          <a:bodyPr/>
          <a:lstStyle/>
          <a:p>
            <a:fld id="{BAFC8282-BF06-6747-8093-8795B253BB41}" type="slidenum">
              <a:rPr lang="en-US" smtClean="0"/>
              <a:t>3</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MMP is completely</a:t>
            </a:r>
            <a:r>
              <a:rPr lang="en-US" baseline="0" dirty="0" smtClean="0"/>
              <a:t> free for municipalities and based on preliminary data, completing the program assessment surveys takes an average of 90 minutes to complete once the municipality has assembled their information. </a:t>
            </a:r>
            <a:endParaRPr lang="en-US" dirty="0"/>
          </a:p>
        </p:txBody>
      </p:sp>
      <p:sp>
        <p:nvSpPr>
          <p:cNvPr id="4" name="Slide Number Placeholder 3"/>
          <p:cNvSpPr>
            <a:spLocks noGrp="1"/>
          </p:cNvSpPr>
          <p:nvPr>
            <p:ph type="sldNum" sz="quarter" idx="10"/>
          </p:nvPr>
        </p:nvSpPr>
        <p:spPr/>
        <p:txBody>
          <a:bodyPr/>
          <a:lstStyle/>
          <a:p>
            <a:fld id="{BAFC8282-BF06-6747-8093-8795B253BB41}" type="slidenum">
              <a:rPr lang="en-US" smtClean="0"/>
              <a:t>4</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0" dirty="0" smtClean="0">
                <a:solidFill>
                  <a:srgbClr val="00968E"/>
                </a:solidFill>
                <a:latin typeface="Source Sans Pro" panose="020B0503030403020204" pitchFamily="34" charset="0"/>
              </a:rPr>
              <a:t>To join, municipalities must complete a</a:t>
            </a:r>
            <a:r>
              <a:rPr lang="en-CA" b="0" baseline="0" dirty="0" smtClean="0">
                <a:solidFill>
                  <a:srgbClr val="00968E"/>
                </a:solidFill>
                <a:latin typeface="Source Sans Pro" panose="020B0503030403020204" pitchFamily="34" charset="0"/>
              </a:rPr>
              <a:t> simple application form. The application process is designed ensure that participants have the authority to represent their municipality (such as a recycling coordinator). It also ensures that for each municipality, only one representative is accepted into the program thereby avoiding duplicate data entries. All of this serves to protect the integrity of the MMP database.</a:t>
            </a:r>
          </a:p>
        </p:txBody>
      </p:sp>
      <p:sp>
        <p:nvSpPr>
          <p:cNvPr id="4" name="Slide Number Placeholder 3"/>
          <p:cNvSpPr>
            <a:spLocks noGrp="1"/>
          </p:cNvSpPr>
          <p:nvPr>
            <p:ph type="sldNum" sz="quarter" idx="10"/>
          </p:nvPr>
        </p:nvSpPr>
        <p:spPr/>
        <p:txBody>
          <a:bodyPr/>
          <a:lstStyle/>
          <a:p>
            <a:fld id="{BAFC8282-BF06-6747-8093-8795B253BB41}" type="slidenum">
              <a:rPr lang="en-US" smtClean="0"/>
              <a:t>5</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latin typeface="Source Sans Pro" panose="020B0503030403020204" pitchFamily="34" charset="0"/>
              </a:rPr>
              <a:t>The MMP’s program</a:t>
            </a:r>
            <a:r>
              <a:rPr lang="en-CA" baseline="0" dirty="0" smtClean="0">
                <a:latin typeface="Source Sans Pro" panose="020B0503030403020204" pitchFamily="34" charset="0"/>
              </a:rPr>
              <a:t> assessment </a:t>
            </a:r>
            <a:r>
              <a:rPr lang="en-CA" dirty="0" smtClean="0">
                <a:latin typeface="Source Sans Pro" panose="020B0503030403020204" pitchFamily="34" charset="0"/>
              </a:rPr>
              <a:t>surveys have been designed to streamline your reporting experience. Depending on how to respond to certain questions, additional questions, sections, and even surveys may become available to you - and questions that don’t apply to your municipality will be hidden. </a:t>
            </a:r>
          </a:p>
          <a:p>
            <a:pPr marL="0" marR="0" indent="0" algn="l" defTabSz="457200" rtl="0" eaLnBrk="1" fontAlgn="auto" latinLnBrk="0" hangingPunct="1">
              <a:lnSpc>
                <a:spcPct val="100000"/>
              </a:lnSpc>
              <a:spcBef>
                <a:spcPts val="0"/>
              </a:spcBef>
              <a:spcAft>
                <a:spcPts val="0"/>
              </a:spcAft>
              <a:buClrTx/>
              <a:buSzTx/>
              <a:buFontTx/>
              <a:buNone/>
              <a:tabLst/>
              <a:defRPr/>
            </a:pPr>
            <a:endParaRPr lang="en-CA" dirty="0" smtClean="0">
              <a:latin typeface="Source Sans Pro" panose="020B0503030403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Every</a:t>
            </a:r>
            <a:r>
              <a:rPr lang="en-CA" baseline="0" dirty="0" smtClean="0"/>
              <a:t> municipality will fill out </a:t>
            </a:r>
            <a:r>
              <a:rPr lang="en-CA" dirty="0" smtClean="0"/>
              <a:t>The </a:t>
            </a:r>
            <a:r>
              <a:rPr lang="en-CA" b="1" dirty="0" smtClean="0"/>
              <a:t>About</a:t>
            </a:r>
            <a:r>
              <a:rPr lang="en-CA" b="1" baseline="0" dirty="0" smtClean="0"/>
              <a:t> Your Municipality </a:t>
            </a:r>
            <a:r>
              <a:rPr lang="en-CA" dirty="0" smtClean="0"/>
              <a:t>survey. It collects general demographic information about your municipality and high-level information about the types of waste and recycling programs available to residents in your municipality.</a:t>
            </a:r>
          </a:p>
        </p:txBody>
      </p:sp>
      <p:sp>
        <p:nvSpPr>
          <p:cNvPr id="4" name="Slide Number Placeholder 3"/>
          <p:cNvSpPr>
            <a:spLocks noGrp="1"/>
          </p:cNvSpPr>
          <p:nvPr>
            <p:ph type="sldNum" sz="quarter" idx="10"/>
          </p:nvPr>
        </p:nvSpPr>
        <p:spPr/>
        <p:txBody>
          <a:bodyPr/>
          <a:lstStyle/>
          <a:p>
            <a:fld id="{BAFC8282-BF06-6747-8093-8795B253BB41}" type="slidenum">
              <a:rPr lang="en-US" smtClean="0"/>
              <a:t>6</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Data verification</a:t>
            </a:r>
            <a:r>
              <a:rPr lang="en-US" baseline="0" dirty="0" smtClean="0"/>
              <a:t> is an important part of the MMP. It ensures that the data submitted to the program has been reviewed by a 3</a:t>
            </a:r>
            <a:r>
              <a:rPr lang="en-US" baseline="30000" dirty="0" smtClean="0"/>
              <a:t>rd</a:t>
            </a:r>
            <a:r>
              <a:rPr lang="en-US" baseline="0" dirty="0" smtClean="0"/>
              <a:t> party before it’s accepted into the greater MMP database. Fortunately, this critically important role will be served by The Recycling Partnership.</a:t>
            </a:r>
            <a:endParaRPr lang="en-US" dirty="0"/>
          </a:p>
        </p:txBody>
      </p:sp>
      <p:sp>
        <p:nvSpPr>
          <p:cNvPr id="4" name="Slide Number Placeholder 3"/>
          <p:cNvSpPr>
            <a:spLocks noGrp="1"/>
          </p:cNvSpPr>
          <p:nvPr>
            <p:ph type="sldNum" sz="quarter" idx="10"/>
          </p:nvPr>
        </p:nvSpPr>
        <p:spPr/>
        <p:txBody>
          <a:bodyPr/>
          <a:lstStyle/>
          <a:p>
            <a:fld id="{BAFC8282-BF06-6747-8093-8795B253BB41}" type="slidenum">
              <a:rPr lang="en-US" smtClean="0"/>
              <a:t>7</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Once you have completed</a:t>
            </a:r>
            <a:r>
              <a:rPr lang="en-US" baseline="0" dirty="0" smtClean="0"/>
              <a:t> the program assessment surveys, you’ll unlock the seven analytical reports designed to analyze your municipal program performance. Let’s take a few minutes to introduce you to the program performance, benchmarking, and recommendations reports.</a:t>
            </a:r>
            <a:endParaRPr lang="en-US" dirty="0"/>
          </a:p>
        </p:txBody>
      </p:sp>
      <p:sp>
        <p:nvSpPr>
          <p:cNvPr id="4" name="Slide Number Placeholder 3"/>
          <p:cNvSpPr>
            <a:spLocks noGrp="1"/>
          </p:cNvSpPr>
          <p:nvPr>
            <p:ph type="sldNum" sz="quarter" idx="10"/>
          </p:nvPr>
        </p:nvSpPr>
        <p:spPr/>
        <p:txBody>
          <a:bodyPr/>
          <a:lstStyle/>
          <a:p>
            <a:fld id="{BAFC8282-BF06-6747-8093-8795B253BB41}" type="slidenum">
              <a:rPr lang="en-US" smtClean="0"/>
              <a:t>8</a:t>
            </a:fld>
            <a:endParaRPr lang="en-US"/>
          </a:p>
        </p:txBody>
      </p:sp>
    </p:spTree>
    <p:extLst>
      <p:ext uri="{BB962C8B-B14F-4D97-AF65-F5344CB8AC3E}">
        <p14:creationId xmlns:p14="http://schemas.microsoft.com/office/powerpoint/2010/main" val="3107346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latin typeface="Source Sans Pro" panose="020B0503030403020204" pitchFamily="34" charset="0"/>
              </a:rPr>
              <a:t>Each report will be as</a:t>
            </a:r>
            <a:r>
              <a:rPr lang="en-CA" baseline="0" dirty="0" smtClean="0">
                <a:latin typeface="Source Sans Pro" panose="020B0503030403020204" pitchFamily="34" charset="0"/>
              </a:rPr>
              <a:t> simple as clicking the ‘Generate’ button and Re-TRAC Connect will do the rest! </a:t>
            </a:r>
          </a:p>
          <a:p>
            <a:pPr marL="0" marR="0" indent="0" algn="l" defTabSz="457200" rtl="0" eaLnBrk="1" fontAlgn="auto" latinLnBrk="0" hangingPunct="1">
              <a:lnSpc>
                <a:spcPct val="100000"/>
              </a:lnSpc>
              <a:spcBef>
                <a:spcPts val="0"/>
              </a:spcBef>
              <a:spcAft>
                <a:spcPts val="0"/>
              </a:spcAft>
              <a:buClrTx/>
              <a:buSzTx/>
              <a:buFontTx/>
              <a:buNone/>
              <a:tabLst/>
              <a:defRPr/>
            </a:pPr>
            <a:endParaRPr lang="en-CA" baseline="0" dirty="0" smtClean="0">
              <a:latin typeface="Source Sans Pro" panose="020B0503030403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baseline="0" dirty="0" smtClean="0">
                <a:latin typeface="Source Sans Pro" panose="020B0503030403020204" pitchFamily="34" charset="0"/>
              </a:rPr>
              <a:t>The Tonnage by Program report will m</a:t>
            </a:r>
            <a:r>
              <a:rPr lang="en-CA" dirty="0" smtClean="0">
                <a:latin typeface="Source Sans Pro" panose="020B0503030403020204" pitchFamily="34" charset="0"/>
              </a:rPr>
              <a:t>easure the total tons captured by a municipality's residential curbside and drop-off collection programs all in</a:t>
            </a:r>
            <a:r>
              <a:rPr lang="en-CA" baseline="0" dirty="0" smtClean="0">
                <a:latin typeface="Source Sans Pro" panose="020B0503030403020204" pitchFamily="34" charset="0"/>
              </a:rPr>
              <a:t> one chart</a:t>
            </a:r>
            <a:r>
              <a:rPr lang="en-CA" dirty="0" smtClean="0">
                <a:latin typeface="Source Sans Pro" panose="020B0503030403020204" pitchFamily="34" charset="0"/>
              </a:rPr>
              <a:t>.</a:t>
            </a:r>
          </a:p>
        </p:txBody>
      </p:sp>
      <p:sp>
        <p:nvSpPr>
          <p:cNvPr id="4" name="Slide Number Placeholder 3"/>
          <p:cNvSpPr>
            <a:spLocks noGrp="1"/>
          </p:cNvSpPr>
          <p:nvPr>
            <p:ph type="sldNum" sz="quarter" idx="10"/>
          </p:nvPr>
        </p:nvSpPr>
        <p:spPr/>
        <p:txBody>
          <a:bodyPr/>
          <a:lstStyle/>
          <a:p>
            <a:fld id="{BAFC8282-BF06-6747-8093-8795B253BB41}" type="slidenum">
              <a:rPr lang="en-US" smtClean="0"/>
              <a:t>9</a:t>
            </a:fld>
            <a:endParaRPr lang="en-US"/>
          </a:p>
        </p:txBody>
      </p:sp>
    </p:spTree>
    <p:extLst>
      <p:ext uri="{BB962C8B-B14F-4D97-AF65-F5344CB8AC3E}">
        <p14:creationId xmlns:p14="http://schemas.microsoft.com/office/powerpoint/2010/main" val="310734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7065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BF0B4F04-14BE-1D4A-9D33-7CD2F1FD7D2E}" type="datetimeFigureOut">
              <a:rPr lang="en-US" smtClean="0"/>
              <a:t>9/13/2019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3B7773E-3EF9-AC49-A675-1B8C258669AE}" type="slidenum">
              <a:rPr lang="en-US" smtClean="0"/>
              <a:t>‹#›</a:t>
            </a:fld>
            <a:endParaRPr lang="en-US"/>
          </a:p>
        </p:txBody>
      </p:sp>
    </p:spTree>
    <p:extLst>
      <p:ext uri="{BB962C8B-B14F-4D97-AF65-F5344CB8AC3E}">
        <p14:creationId xmlns:p14="http://schemas.microsoft.com/office/powerpoint/2010/main" val="3191402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BF0B4F04-14BE-1D4A-9D33-7CD2F1FD7D2E}" type="datetimeFigureOut">
              <a:rPr lang="en-US" smtClean="0"/>
              <a:t>9/13/2019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3B7773E-3EF9-AC49-A675-1B8C258669AE}" type="slidenum">
              <a:rPr lang="en-US" smtClean="0"/>
              <a:t>‹#›</a:t>
            </a:fld>
            <a:endParaRPr lang="en-US"/>
          </a:p>
        </p:txBody>
      </p:sp>
    </p:spTree>
    <p:extLst>
      <p:ext uri="{BB962C8B-B14F-4D97-AF65-F5344CB8AC3E}">
        <p14:creationId xmlns:p14="http://schemas.microsoft.com/office/powerpoint/2010/main" val="378106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CA"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BF0B4F04-14BE-1D4A-9D33-7CD2F1FD7D2E}" type="datetimeFigureOut">
              <a:rPr lang="en-US" smtClean="0"/>
              <a:t>9/13/2019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3B7773E-3EF9-AC49-A675-1B8C258669AE}" type="slidenum">
              <a:rPr lang="en-US" smtClean="0"/>
              <a:t>‹#›</a:t>
            </a:fld>
            <a:endParaRPr lang="en-US"/>
          </a:p>
        </p:txBody>
      </p:sp>
    </p:spTree>
    <p:extLst>
      <p:ext uri="{BB962C8B-B14F-4D97-AF65-F5344CB8AC3E}">
        <p14:creationId xmlns:p14="http://schemas.microsoft.com/office/powerpoint/2010/main" val="227014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BF0B4F04-14BE-1D4A-9D33-7CD2F1FD7D2E}" type="datetimeFigureOut">
              <a:rPr lang="en-US" smtClean="0"/>
              <a:t>9/13/2019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3B7773E-3EF9-AC49-A675-1B8C258669AE}" type="slidenum">
              <a:rPr lang="en-US" smtClean="0"/>
              <a:t>‹#›</a:t>
            </a:fld>
            <a:endParaRPr lang="en-US"/>
          </a:p>
        </p:txBody>
      </p:sp>
    </p:spTree>
    <p:extLst>
      <p:ext uri="{BB962C8B-B14F-4D97-AF65-F5344CB8AC3E}">
        <p14:creationId xmlns:p14="http://schemas.microsoft.com/office/powerpoint/2010/main" val="187777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BF0B4F04-14BE-1D4A-9D33-7CD2F1FD7D2E}" type="datetimeFigureOut">
              <a:rPr lang="en-US" smtClean="0"/>
              <a:t>9/13/2019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63B7773E-3EF9-AC49-A675-1B8C258669AE}" type="slidenum">
              <a:rPr lang="en-US" smtClean="0"/>
              <a:t>‹#›</a:t>
            </a:fld>
            <a:endParaRPr lang="en-US"/>
          </a:p>
        </p:txBody>
      </p:sp>
    </p:spTree>
    <p:extLst>
      <p:ext uri="{BB962C8B-B14F-4D97-AF65-F5344CB8AC3E}">
        <p14:creationId xmlns:p14="http://schemas.microsoft.com/office/powerpoint/2010/main" val="377396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32"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32"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BF0B4F04-14BE-1D4A-9D33-7CD2F1FD7D2E}" type="datetimeFigureOut">
              <a:rPr lang="en-US" smtClean="0"/>
              <a:t>9/13/2019</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63B7773E-3EF9-AC49-A675-1B8C258669AE}" type="slidenum">
              <a:rPr lang="en-US" smtClean="0"/>
              <a:t>‹#›</a:t>
            </a:fld>
            <a:endParaRPr lang="en-US"/>
          </a:p>
        </p:txBody>
      </p:sp>
    </p:spTree>
    <p:extLst>
      <p:ext uri="{BB962C8B-B14F-4D97-AF65-F5344CB8AC3E}">
        <p14:creationId xmlns:p14="http://schemas.microsoft.com/office/powerpoint/2010/main" val="389623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BF0B4F04-14BE-1D4A-9D33-7CD2F1FD7D2E}" type="datetimeFigureOut">
              <a:rPr lang="en-US" smtClean="0"/>
              <a:t>9/13/2019</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63B7773E-3EF9-AC49-A675-1B8C258669AE}" type="slidenum">
              <a:rPr lang="en-US" smtClean="0"/>
              <a:t>‹#›</a:t>
            </a:fld>
            <a:endParaRPr lang="en-US"/>
          </a:p>
        </p:txBody>
      </p:sp>
    </p:spTree>
    <p:extLst>
      <p:ext uri="{BB962C8B-B14F-4D97-AF65-F5344CB8AC3E}">
        <p14:creationId xmlns:p14="http://schemas.microsoft.com/office/powerpoint/2010/main" val="285991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BF0B4F04-14BE-1D4A-9D33-7CD2F1FD7D2E}" type="datetimeFigureOut">
              <a:rPr lang="en-US" smtClean="0"/>
              <a:t>9/13/2019</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63B7773E-3EF9-AC49-A675-1B8C258669AE}" type="slidenum">
              <a:rPr lang="en-US" smtClean="0"/>
              <a:t>‹#›</a:t>
            </a:fld>
            <a:endParaRPr lang="en-US"/>
          </a:p>
        </p:txBody>
      </p:sp>
    </p:spTree>
    <p:extLst>
      <p:ext uri="{BB962C8B-B14F-4D97-AF65-F5344CB8AC3E}">
        <p14:creationId xmlns:p14="http://schemas.microsoft.com/office/powerpoint/2010/main" val="361822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a:prstGeom prst="rect">
            <a:avLst/>
          </a:prstGeo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04791"/>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7"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BF0B4F04-14BE-1D4A-9D33-7CD2F1FD7D2E}" type="datetimeFigureOut">
              <a:rPr lang="en-US" smtClean="0"/>
              <a:t>9/13/2019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63B7773E-3EF9-AC49-A675-1B8C258669AE}" type="slidenum">
              <a:rPr lang="en-US" smtClean="0"/>
              <a:t>‹#›</a:t>
            </a:fld>
            <a:endParaRPr lang="en-US"/>
          </a:p>
        </p:txBody>
      </p:sp>
    </p:spTree>
    <p:extLst>
      <p:ext uri="{BB962C8B-B14F-4D97-AF65-F5344CB8AC3E}">
        <p14:creationId xmlns:p14="http://schemas.microsoft.com/office/powerpoint/2010/main" val="52745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BF0B4F04-14BE-1D4A-9D33-7CD2F1FD7D2E}" type="datetimeFigureOut">
              <a:rPr lang="en-US" smtClean="0"/>
              <a:t>9/13/2019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63B7773E-3EF9-AC49-A675-1B8C258669AE}" type="slidenum">
              <a:rPr lang="en-US" smtClean="0"/>
              <a:t>‹#›</a:t>
            </a:fld>
            <a:endParaRPr lang="en-US"/>
          </a:p>
        </p:txBody>
      </p:sp>
    </p:spTree>
    <p:extLst>
      <p:ext uri="{BB962C8B-B14F-4D97-AF65-F5344CB8AC3E}">
        <p14:creationId xmlns:p14="http://schemas.microsoft.com/office/powerpoint/2010/main" val="102371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0">
              <a:schemeClr val="bg1">
                <a:lumMod val="85000"/>
              </a:schemeClr>
            </a:gs>
            <a:gs pos="27000">
              <a:schemeClr val="bg1">
                <a:lumMod val="95000"/>
              </a:schemeClr>
            </a:gs>
            <a:gs pos="63000">
              <a:schemeClr val="bg1"/>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290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Users\josh\Desktop\Burst-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622" y="479565"/>
            <a:ext cx="6635693" cy="49799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6665" y="1041580"/>
            <a:ext cx="6079442" cy="307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4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68587" y="252541"/>
            <a:ext cx="6523693" cy="461665"/>
          </a:xfrm>
          <a:prstGeom prst="rect">
            <a:avLst/>
          </a:prstGeom>
          <a:noFill/>
        </p:spPr>
        <p:txBody>
          <a:bodyPr wrap="square" rtlCol="0">
            <a:spAutoFit/>
          </a:bodyPr>
          <a:lstStyle/>
          <a:p>
            <a:r>
              <a:rPr lang="en-CA" sz="2400" b="1" dirty="0">
                <a:solidFill>
                  <a:srgbClr val="014446"/>
                </a:solidFill>
                <a:latin typeface="Proxima Nova A" panose="02000506030000020004" pitchFamily="2" charset="0"/>
              </a:rPr>
              <a:t>Generating Reports</a:t>
            </a:r>
            <a:endParaRPr lang="en-CA" sz="3600" b="1" dirty="0">
              <a:solidFill>
                <a:srgbClr val="014446"/>
              </a:solidFill>
              <a:latin typeface="Proxima Nova A" panose="02000506030000020004" pitchFamily="2" charset="0"/>
            </a:endParaRPr>
          </a:p>
        </p:txBody>
      </p:sp>
      <p:pic>
        <p:nvPicPr>
          <p:cNvPr id="1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715" y="1613222"/>
            <a:ext cx="6261446" cy="3240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Y:\Marketing\Collateral\Logos\MMP\Icon Mark Color\png\mmp_logo_icon_color_2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68587" y="1086050"/>
            <a:ext cx="6785397" cy="461665"/>
          </a:xfrm>
          <a:prstGeom prst="rect">
            <a:avLst/>
          </a:prstGeom>
          <a:noFill/>
        </p:spPr>
        <p:txBody>
          <a:bodyPr wrap="square" rtlCol="0">
            <a:spAutoFit/>
          </a:bodyPr>
          <a:lstStyle/>
          <a:p>
            <a:r>
              <a:rPr lang="en-CA" sz="2400" b="1" dirty="0">
                <a:solidFill>
                  <a:srgbClr val="333232"/>
                </a:solidFill>
                <a:latin typeface="Proxima Nova A" panose="02000506030000020004" pitchFamily="2" charset="0"/>
              </a:rPr>
              <a:t>Annual Curbside Diversion Rate Report</a:t>
            </a:r>
          </a:p>
        </p:txBody>
      </p:sp>
      <p:pic>
        <p:nvPicPr>
          <p:cNvPr id="17"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6090" y="1843370"/>
            <a:ext cx="1162050" cy="30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62585" y="1842463"/>
            <a:ext cx="1169060" cy="30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656565" y="1587700"/>
            <a:ext cx="7918848" cy="3326239"/>
            <a:chOff x="568587" y="1184396"/>
            <a:chExt cx="7918848" cy="3326239"/>
          </a:xfrm>
        </p:grpSpPr>
        <p:sp>
          <p:nvSpPr>
            <p:cNvPr id="11" name="Rectangle 10"/>
            <p:cNvSpPr/>
            <p:nvPr/>
          </p:nvSpPr>
          <p:spPr>
            <a:xfrm>
              <a:off x="571897" y="1184396"/>
              <a:ext cx="7915538" cy="3326239"/>
            </a:xfrm>
            <a:prstGeom prst="rect">
              <a:avLst/>
            </a:prstGeom>
            <a:solidFill>
              <a:srgbClr val="CFEB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nvGrpSpPr>
            <p:cNvPr id="7" name="Group 6"/>
            <p:cNvGrpSpPr/>
            <p:nvPr/>
          </p:nvGrpSpPr>
          <p:grpSpPr>
            <a:xfrm>
              <a:off x="1343179" y="2218562"/>
              <a:ext cx="6372973" cy="1615069"/>
              <a:chOff x="5233685" y="2194928"/>
              <a:chExt cx="5085280" cy="1615069"/>
            </a:xfrm>
          </p:grpSpPr>
          <p:sp>
            <p:nvSpPr>
              <p:cNvPr id="2" name="TextBox 1"/>
              <p:cNvSpPr txBox="1"/>
              <p:nvPr/>
            </p:nvSpPr>
            <p:spPr>
              <a:xfrm>
                <a:off x="5292080" y="2194928"/>
                <a:ext cx="4968490" cy="646331"/>
              </a:xfrm>
              <a:prstGeom prst="rect">
                <a:avLst/>
              </a:prstGeom>
              <a:noFill/>
            </p:spPr>
            <p:txBody>
              <a:bodyPr wrap="square" rtlCol="0">
                <a:spAutoFit/>
              </a:bodyPr>
              <a:lstStyle/>
              <a:p>
                <a:pPr algn="ctr"/>
                <a:r>
                  <a:rPr lang="en-CA" dirty="0" smtClean="0">
                    <a:latin typeface="Source Sans Pro" panose="020B0503030403020204" pitchFamily="34" charset="0"/>
                  </a:rPr>
                  <a:t>Single-family Recycling </a:t>
                </a:r>
                <a:r>
                  <a:rPr lang="en-CA" dirty="0">
                    <a:latin typeface="Source Sans Pro" panose="020B0503030403020204" pitchFamily="34" charset="0"/>
                  </a:rPr>
                  <a:t>T</a:t>
                </a:r>
                <a:r>
                  <a:rPr lang="en-CA" dirty="0" smtClean="0">
                    <a:latin typeface="Source Sans Pro" panose="020B0503030403020204" pitchFamily="34" charset="0"/>
                  </a:rPr>
                  <a:t>ons + Multi-family </a:t>
                </a:r>
                <a:r>
                  <a:rPr lang="en-CA" dirty="0">
                    <a:latin typeface="Source Sans Pro" panose="020B0503030403020204" pitchFamily="34" charset="0"/>
                  </a:rPr>
                  <a:t>R</a:t>
                </a:r>
                <a:r>
                  <a:rPr lang="en-CA" dirty="0" smtClean="0">
                    <a:latin typeface="Source Sans Pro" panose="020B0503030403020204" pitchFamily="34" charset="0"/>
                  </a:rPr>
                  <a:t>ecycling </a:t>
                </a:r>
                <a:r>
                  <a:rPr lang="en-CA" dirty="0">
                    <a:latin typeface="Source Sans Pro" panose="020B0503030403020204" pitchFamily="34" charset="0"/>
                  </a:rPr>
                  <a:t>T</a:t>
                </a:r>
                <a:r>
                  <a:rPr lang="en-CA" dirty="0" smtClean="0">
                    <a:latin typeface="Source Sans Pro" panose="020B0503030403020204" pitchFamily="34" charset="0"/>
                  </a:rPr>
                  <a:t>ons + Organics </a:t>
                </a:r>
                <a:r>
                  <a:rPr lang="en-CA" dirty="0">
                    <a:latin typeface="Source Sans Pro" panose="020B0503030403020204" pitchFamily="34" charset="0"/>
                  </a:rPr>
                  <a:t>R</a:t>
                </a:r>
                <a:r>
                  <a:rPr lang="en-CA" dirty="0" smtClean="0">
                    <a:latin typeface="Source Sans Pro" panose="020B0503030403020204" pitchFamily="34" charset="0"/>
                  </a:rPr>
                  <a:t>ecycling </a:t>
                </a:r>
                <a:r>
                  <a:rPr lang="en-CA" dirty="0">
                    <a:latin typeface="Source Sans Pro" panose="020B0503030403020204" pitchFamily="34" charset="0"/>
                  </a:rPr>
                  <a:t>T</a:t>
                </a:r>
                <a:r>
                  <a:rPr lang="en-CA" dirty="0" smtClean="0">
                    <a:latin typeface="Source Sans Pro" panose="020B0503030403020204" pitchFamily="34" charset="0"/>
                  </a:rPr>
                  <a:t>ons</a:t>
                </a:r>
                <a:endParaRPr lang="en-CA" dirty="0">
                  <a:latin typeface="Source Sans Pro" panose="020B0503030403020204" pitchFamily="34" charset="0"/>
                </a:endParaRPr>
              </a:p>
            </p:txBody>
          </p:sp>
          <p:cxnSp>
            <p:nvCxnSpPr>
              <p:cNvPr id="4" name="Straight Connector 3"/>
              <p:cNvCxnSpPr/>
              <p:nvPr/>
            </p:nvCxnSpPr>
            <p:spPr>
              <a:xfrm>
                <a:off x="6246155" y="3002462"/>
                <a:ext cx="3060340" cy="0"/>
              </a:xfrm>
              <a:prstGeom prst="line">
                <a:avLst/>
              </a:prstGeom>
              <a:ln>
                <a:solidFill>
                  <a:srgbClr val="333333"/>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5233685" y="3163666"/>
                <a:ext cx="5085280" cy="646331"/>
              </a:xfrm>
              <a:prstGeom prst="rect">
                <a:avLst/>
              </a:prstGeom>
            </p:spPr>
            <p:txBody>
              <a:bodyPr wrap="square">
                <a:spAutoFit/>
              </a:bodyPr>
              <a:lstStyle/>
              <a:p>
                <a:pPr algn="ctr"/>
                <a:r>
                  <a:rPr lang="en-CA" dirty="0" smtClean="0"/>
                  <a:t>MSW Tons + Single-family Recycling Tons </a:t>
                </a:r>
                <a:r>
                  <a:rPr lang="en-CA" dirty="0"/>
                  <a:t>+ </a:t>
                </a:r>
                <a:r>
                  <a:rPr lang="en-CA" dirty="0" smtClean="0"/>
                  <a:t/>
                </a:r>
                <a:br>
                  <a:rPr lang="en-CA" dirty="0" smtClean="0"/>
                </a:br>
                <a:r>
                  <a:rPr lang="en-CA" dirty="0" smtClean="0"/>
                  <a:t>Multi-family Recycling Tons </a:t>
                </a:r>
                <a:r>
                  <a:rPr lang="en-CA" dirty="0"/>
                  <a:t>+ </a:t>
                </a:r>
                <a:r>
                  <a:rPr lang="en-CA" dirty="0" smtClean="0"/>
                  <a:t>Organics Recycling Tons</a:t>
                </a:r>
                <a:endParaRPr lang="en-CA" dirty="0"/>
              </a:p>
            </p:txBody>
          </p:sp>
        </p:grpSp>
        <p:sp>
          <p:nvSpPr>
            <p:cNvPr id="21" name="TextBox 20"/>
            <p:cNvSpPr txBox="1"/>
            <p:nvPr/>
          </p:nvSpPr>
          <p:spPr>
            <a:xfrm>
              <a:off x="568587" y="1849230"/>
              <a:ext cx="7918848" cy="369332"/>
            </a:xfrm>
            <a:prstGeom prst="rect">
              <a:avLst/>
            </a:prstGeom>
            <a:noFill/>
          </p:spPr>
          <p:txBody>
            <a:bodyPr wrap="square" rtlCol="0">
              <a:spAutoFit/>
            </a:bodyPr>
            <a:lstStyle/>
            <a:p>
              <a:pPr algn="ctr"/>
              <a:r>
                <a:rPr lang="en-CA" b="1" dirty="0" smtClean="0">
                  <a:latin typeface="Proxima Nova" panose="02000506030000020004" pitchFamily="2" charset="0"/>
                </a:rPr>
                <a:t>DIVERSION  IS CALCULATED AS</a:t>
              </a:r>
              <a:endParaRPr lang="en-CA" b="1" dirty="0">
                <a:latin typeface="Proxima Nova" panose="02000506030000020004" pitchFamily="2" charset="0"/>
              </a:endParaRPr>
            </a:p>
          </p:txBody>
        </p:sp>
      </p:grpSp>
    </p:spTree>
    <p:extLst>
      <p:ext uri="{BB962C8B-B14F-4D97-AF65-F5344CB8AC3E}">
        <p14:creationId xmlns:p14="http://schemas.microsoft.com/office/powerpoint/2010/main" val="235355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p:cTn id="9" dur="500" fill="hold"/>
                                        <p:tgtEl>
                                          <p:spTgt spid="18"/>
                                        </p:tgtEl>
                                        <p:attrNameLst>
                                          <p:attrName>ppt_w</p:attrName>
                                        </p:attrNameLst>
                                      </p:cBhvr>
                                      <p:tavLst>
                                        <p:tav tm="0">
                                          <p:val>
                                            <p:fltVal val="0"/>
                                          </p:val>
                                        </p:tav>
                                        <p:tav tm="100000">
                                          <p:val>
                                            <p:strVal val="#ppt_w"/>
                                          </p:val>
                                        </p:tav>
                                      </p:tavLst>
                                    </p:anim>
                                    <p:anim calcmode="lin" valueType="num">
                                      <p:cBhvr>
                                        <p:cTn id="10" dur="500" fill="hold"/>
                                        <p:tgtEl>
                                          <p:spTgt spid="18"/>
                                        </p:tgtEl>
                                        <p:attrNameLst>
                                          <p:attrName>ppt_h</p:attrName>
                                        </p:attrNameLst>
                                      </p:cBhvr>
                                      <p:tavLst>
                                        <p:tav tm="0">
                                          <p:val>
                                            <p:fltVal val="0"/>
                                          </p:val>
                                        </p:tav>
                                        <p:tav tm="100000">
                                          <p:val>
                                            <p:strVal val="#ppt_h"/>
                                          </p:val>
                                        </p:tav>
                                      </p:tavLst>
                                    </p:anim>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68587" y="252541"/>
            <a:ext cx="6523693" cy="461665"/>
          </a:xfrm>
          <a:prstGeom prst="rect">
            <a:avLst/>
          </a:prstGeom>
          <a:noFill/>
        </p:spPr>
        <p:txBody>
          <a:bodyPr wrap="square" rtlCol="0">
            <a:spAutoFit/>
          </a:bodyPr>
          <a:lstStyle/>
          <a:p>
            <a:r>
              <a:rPr lang="en-CA" sz="2400" b="1" dirty="0">
                <a:solidFill>
                  <a:srgbClr val="014446"/>
                </a:solidFill>
                <a:latin typeface="Proxima Nova A" panose="02000506030000020004" pitchFamily="2" charset="0"/>
              </a:rPr>
              <a:t>Generating Reports</a:t>
            </a:r>
            <a:endParaRPr lang="en-CA" sz="3600" b="1" dirty="0">
              <a:solidFill>
                <a:srgbClr val="014446"/>
              </a:solidFill>
              <a:latin typeface="Proxima Nova A" panose="02000506030000020004" pitchFamily="2" charset="0"/>
            </a:endParaRPr>
          </a:p>
        </p:txBody>
      </p:sp>
      <p:pic>
        <p:nvPicPr>
          <p:cNvPr id="9"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5710" y="1715727"/>
            <a:ext cx="6072128" cy="2782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68587" y="1086050"/>
            <a:ext cx="6785397" cy="461665"/>
          </a:xfrm>
          <a:prstGeom prst="rect">
            <a:avLst/>
          </a:prstGeom>
          <a:noFill/>
        </p:spPr>
        <p:txBody>
          <a:bodyPr wrap="square" rtlCol="0">
            <a:spAutoFit/>
          </a:bodyPr>
          <a:lstStyle/>
          <a:p>
            <a:r>
              <a:rPr lang="en-CA" sz="2400" b="1" dirty="0">
                <a:solidFill>
                  <a:srgbClr val="333232"/>
                </a:solidFill>
                <a:latin typeface="Proxima Nova A" panose="02000506030000020004" pitchFamily="2" charset="0"/>
              </a:rPr>
              <a:t>Annual </a:t>
            </a:r>
            <a:r>
              <a:rPr lang="en-CA" sz="2400" b="1" dirty="0" smtClean="0">
                <a:solidFill>
                  <a:srgbClr val="333232"/>
                </a:solidFill>
                <a:latin typeface="Proxima Nova A" panose="02000506030000020004" pitchFamily="2" charset="0"/>
              </a:rPr>
              <a:t>Drop-Off Diversion </a:t>
            </a:r>
            <a:r>
              <a:rPr lang="en-CA" sz="2400" b="1" dirty="0">
                <a:solidFill>
                  <a:srgbClr val="333232"/>
                </a:solidFill>
                <a:latin typeface="Proxima Nova A" panose="02000506030000020004" pitchFamily="2" charset="0"/>
              </a:rPr>
              <a:t>Rate Report</a:t>
            </a:r>
          </a:p>
        </p:txBody>
      </p:sp>
      <p:pic>
        <p:nvPicPr>
          <p:cNvPr id="2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6090" y="1843370"/>
            <a:ext cx="1162050" cy="30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62585" y="1842463"/>
            <a:ext cx="1169060" cy="30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568587" y="1640305"/>
            <a:ext cx="7918848" cy="3326239"/>
            <a:chOff x="568587" y="1630776"/>
            <a:chExt cx="7918848" cy="3326239"/>
          </a:xfrm>
        </p:grpSpPr>
        <p:grpSp>
          <p:nvGrpSpPr>
            <p:cNvPr id="18" name="Group 17"/>
            <p:cNvGrpSpPr/>
            <p:nvPr/>
          </p:nvGrpSpPr>
          <p:grpSpPr>
            <a:xfrm>
              <a:off x="568587" y="1630776"/>
              <a:ext cx="7918848" cy="3326239"/>
              <a:chOff x="568587" y="1630776"/>
              <a:chExt cx="7918848" cy="3326239"/>
            </a:xfrm>
          </p:grpSpPr>
          <p:sp>
            <p:nvSpPr>
              <p:cNvPr id="19" name="Rectangle 18"/>
              <p:cNvSpPr/>
              <p:nvPr/>
            </p:nvSpPr>
            <p:spPr>
              <a:xfrm>
                <a:off x="571897" y="1630776"/>
                <a:ext cx="7915538" cy="3326239"/>
              </a:xfrm>
              <a:prstGeom prst="rect">
                <a:avLst/>
              </a:prstGeom>
              <a:solidFill>
                <a:srgbClr val="CFEB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TextBox 20"/>
              <p:cNvSpPr txBox="1"/>
              <p:nvPr/>
            </p:nvSpPr>
            <p:spPr>
              <a:xfrm>
                <a:off x="568587" y="2202418"/>
                <a:ext cx="7918848" cy="369332"/>
              </a:xfrm>
              <a:prstGeom prst="rect">
                <a:avLst/>
              </a:prstGeom>
              <a:noFill/>
            </p:spPr>
            <p:txBody>
              <a:bodyPr wrap="square" rtlCol="0">
                <a:spAutoFit/>
              </a:bodyPr>
              <a:lstStyle/>
              <a:p>
                <a:pPr algn="ctr"/>
                <a:r>
                  <a:rPr lang="en-CA" b="1" dirty="0" smtClean="0">
                    <a:latin typeface="Proxima Nova" panose="02000506030000020004" pitchFamily="2" charset="0"/>
                  </a:rPr>
                  <a:t>DIVERSION  IS CALCULATED AS</a:t>
                </a:r>
                <a:endParaRPr lang="en-CA" b="1" dirty="0">
                  <a:latin typeface="Proxima Nova" panose="02000506030000020004" pitchFamily="2" charset="0"/>
                </a:endParaRPr>
              </a:p>
            </p:txBody>
          </p:sp>
        </p:grpSp>
        <p:grpSp>
          <p:nvGrpSpPr>
            <p:cNvPr id="8" name="Group 7"/>
            <p:cNvGrpSpPr/>
            <p:nvPr/>
          </p:nvGrpSpPr>
          <p:grpSpPr>
            <a:xfrm>
              <a:off x="2029360" y="2670182"/>
              <a:ext cx="5085280" cy="900970"/>
              <a:chOff x="5748590" y="472806"/>
              <a:chExt cx="5085280" cy="900970"/>
            </a:xfrm>
          </p:grpSpPr>
          <p:sp>
            <p:nvSpPr>
              <p:cNvPr id="11" name="TextBox 10"/>
              <p:cNvSpPr txBox="1"/>
              <p:nvPr/>
            </p:nvSpPr>
            <p:spPr>
              <a:xfrm>
                <a:off x="5806985" y="472806"/>
                <a:ext cx="4968490" cy="369332"/>
              </a:xfrm>
              <a:prstGeom prst="rect">
                <a:avLst/>
              </a:prstGeom>
              <a:noFill/>
            </p:spPr>
            <p:txBody>
              <a:bodyPr wrap="square" rtlCol="0">
                <a:spAutoFit/>
              </a:bodyPr>
              <a:lstStyle/>
              <a:p>
                <a:pPr algn="ctr"/>
                <a:r>
                  <a:rPr lang="en-CA" dirty="0" smtClean="0">
                    <a:latin typeface="Source Sans Pro" panose="020B0503030403020204" pitchFamily="34" charset="0"/>
                  </a:rPr>
                  <a:t>Recyclable Tons + Organics Tons</a:t>
                </a:r>
                <a:endParaRPr lang="en-CA" dirty="0">
                  <a:latin typeface="Source Sans Pro" panose="020B0503030403020204" pitchFamily="34" charset="0"/>
                </a:endParaRPr>
              </a:p>
            </p:txBody>
          </p:sp>
          <p:cxnSp>
            <p:nvCxnSpPr>
              <p:cNvPr id="12" name="Straight Connector 11"/>
              <p:cNvCxnSpPr/>
              <p:nvPr/>
            </p:nvCxnSpPr>
            <p:spPr>
              <a:xfrm>
                <a:off x="6761060" y="914434"/>
                <a:ext cx="3060340" cy="0"/>
              </a:xfrm>
              <a:prstGeom prst="line">
                <a:avLst/>
              </a:prstGeom>
              <a:ln>
                <a:solidFill>
                  <a:srgbClr val="333333"/>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748590" y="1004444"/>
                <a:ext cx="5085280" cy="369332"/>
              </a:xfrm>
              <a:prstGeom prst="rect">
                <a:avLst/>
              </a:prstGeom>
            </p:spPr>
            <p:txBody>
              <a:bodyPr wrap="square">
                <a:spAutoFit/>
              </a:bodyPr>
              <a:lstStyle/>
              <a:p>
                <a:pPr algn="ctr"/>
                <a:r>
                  <a:rPr lang="en-CA" dirty="0" smtClean="0"/>
                  <a:t>MSW Tons + Recyclable Tons </a:t>
                </a:r>
                <a:r>
                  <a:rPr lang="en-CA" dirty="0"/>
                  <a:t>+ </a:t>
                </a:r>
                <a:r>
                  <a:rPr lang="en-CA" dirty="0" smtClean="0"/>
                  <a:t>Organics Tons</a:t>
                </a:r>
                <a:endParaRPr lang="en-CA" dirty="0"/>
              </a:p>
            </p:txBody>
          </p:sp>
        </p:grpSp>
      </p:grpSp>
    </p:spTree>
    <p:extLst>
      <p:ext uri="{BB962C8B-B14F-4D97-AF65-F5344CB8AC3E}">
        <p14:creationId xmlns:p14="http://schemas.microsoft.com/office/powerpoint/2010/main" val="120655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 calcmode="lin" valueType="num">
                                      <p:cBhvr>
                                        <p:cTn id="9" dur="500" fill="hold"/>
                                        <p:tgtEl>
                                          <p:spTgt spid="5122"/>
                                        </p:tgtEl>
                                        <p:attrNameLst>
                                          <p:attrName>ppt_w</p:attrName>
                                        </p:attrNameLst>
                                      </p:cBhvr>
                                      <p:tavLst>
                                        <p:tav tm="0">
                                          <p:val>
                                            <p:fltVal val="0"/>
                                          </p:val>
                                        </p:tav>
                                        <p:tav tm="100000">
                                          <p:val>
                                            <p:strVal val="#ppt_w"/>
                                          </p:val>
                                        </p:tav>
                                      </p:tavLst>
                                    </p:anim>
                                    <p:anim calcmode="lin" valueType="num">
                                      <p:cBhvr>
                                        <p:cTn id="10" dur="500" fill="hold"/>
                                        <p:tgtEl>
                                          <p:spTgt spid="5122"/>
                                        </p:tgtEl>
                                        <p:attrNameLst>
                                          <p:attrName>ppt_h</p:attrName>
                                        </p:attrNameLst>
                                      </p:cBhvr>
                                      <p:tavLst>
                                        <p:tav tm="0">
                                          <p:val>
                                            <p:fltVal val="0"/>
                                          </p:val>
                                        </p:tav>
                                        <p:tav tm="100000">
                                          <p:val>
                                            <p:strVal val="#ppt_h"/>
                                          </p:val>
                                        </p:tav>
                                      </p:tavLst>
                                    </p:anim>
                                    <p:animEffect transition="in" filter="fade">
                                      <p:cBhvr>
                                        <p:cTn id="11" dur="5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68587" y="252541"/>
            <a:ext cx="6523693" cy="461665"/>
          </a:xfrm>
          <a:prstGeom prst="rect">
            <a:avLst/>
          </a:prstGeom>
          <a:noFill/>
        </p:spPr>
        <p:txBody>
          <a:bodyPr wrap="square" rtlCol="0">
            <a:spAutoFit/>
          </a:bodyPr>
          <a:lstStyle/>
          <a:p>
            <a:r>
              <a:rPr lang="en-CA" sz="2400" b="1" dirty="0">
                <a:solidFill>
                  <a:srgbClr val="014446"/>
                </a:solidFill>
                <a:latin typeface="Proxima Nova A" panose="02000506030000020004" pitchFamily="2" charset="0"/>
              </a:rPr>
              <a:t>Generating Reports</a:t>
            </a:r>
            <a:endParaRPr lang="en-CA" sz="3600" b="1" dirty="0">
              <a:solidFill>
                <a:srgbClr val="014446"/>
              </a:solidFill>
              <a:latin typeface="Proxima Nova A" panose="02000506030000020004" pitchFamily="2" charset="0"/>
            </a:endParaRPr>
          </a:p>
        </p:txBody>
      </p:sp>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725" y="1658075"/>
            <a:ext cx="6028638" cy="3281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Y:\Marketing\Collateral\Logos\MMP\Icon Mark Color\png\mmp_logo_icon_color_2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8587" y="1086050"/>
            <a:ext cx="6785397" cy="461665"/>
          </a:xfrm>
          <a:prstGeom prst="rect">
            <a:avLst/>
          </a:prstGeom>
          <a:noFill/>
        </p:spPr>
        <p:txBody>
          <a:bodyPr wrap="square" rtlCol="0">
            <a:spAutoFit/>
          </a:bodyPr>
          <a:lstStyle/>
          <a:p>
            <a:r>
              <a:rPr lang="en-CA" sz="2400" b="1" dirty="0">
                <a:solidFill>
                  <a:srgbClr val="333232"/>
                </a:solidFill>
                <a:latin typeface="Proxima Nova A" panose="02000506030000020004" pitchFamily="2" charset="0"/>
              </a:rPr>
              <a:t>Total Pounds Per Household Report</a:t>
            </a:r>
          </a:p>
        </p:txBody>
      </p:sp>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6090" y="1843370"/>
            <a:ext cx="1162050" cy="30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62585" y="1842463"/>
            <a:ext cx="1169060" cy="30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79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p:cTn id="9" dur="500" fill="hold"/>
                                        <p:tgtEl>
                                          <p:spTgt spid="17"/>
                                        </p:tgtEl>
                                        <p:attrNameLst>
                                          <p:attrName>ppt_w</p:attrName>
                                        </p:attrNameLst>
                                      </p:cBhvr>
                                      <p:tavLst>
                                        <p:tav tm="0">
                                          <p:val>
                                            <p:fltVal val="0"/>
                                          </p:val>
                                        </p:tav>
                                        <p:tav tm="100000">
                                          <p:val>
                                            <p:strVal val="#ppt_w"/>
                                          </p:val>
                                        </p:tav>
                                      </p:tavLst>
                                    </p:anim>
                                    <p:anim calcmode="lin" valueType="num">
                                      <p:cBhvr>
                                        <p:cTn id="10" dur="500" fill="hold"/>
                                        <p:tgtEl>
                                          <p:spTgt spid="17"/>
                                        </p:tgtEl>
                                        <p:attrNameLst>
                                          <p:attrName>ppt_h</p:attrName>
                                        </p:attrNameLst>
                                      </p:cBhvr>
                                      <p:tavLst>
                                        <p:tav tm="0">
                                          <p:val>
                                            <p:fltVal val="0"/>
                                          </p:val>
                                        </p:tav>
                                        <p:tav tm="100000">
                                          <p:val>
                                            <p:strVal val="#ppt_h"/>
                                          </p:val>
                                        </p:tav>
                                      </p:tavLst>
                                    </p:anim>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68587" y="252541"/>
            <a:ext cx="6523693" cy="461665"/>
          </a:xfrm>
          <a:prstGeom prst="rect">
            <a:avLst/>
          </a:prstGeom>
          <a:noFill/>
        </p:spPr>
        <p:txBody>
          <a:bodyPr wrap="square" rtlCol="0">
            <a:spAutoFit/>
          </a:bodyPr>
          <a:lstStyle/>
          <a:p>
            <a:r>
              <a:rPr lang="en-CA" sz="2400" b="1" dirty="0">
                <a:solidFill>
                  <a:srgbClr val="014446"/>
                </a:solidFill>
                <a:latin typeface="Proxima Nova A" panose="02000506030000020004" pitchFamily="2" charset="0"/>
              </a:rPr>
              <a:t>Generating Reports</a:t>
            </a:r>
            <a:endParaRPr lang="en-CA" sz="3600" b="1" dirty="0">
              <a:solidFill>
                <a:srgbClr val="014446"/>
              </a:solidFill>
              <a:latin typeface="Proxima Nova A" panose="02000506030000020004" pitchFamily="2" charset="0"/>
            </a:endParaRPr>
          </a:p>
        </p:txBody>
      </p:sp>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745" y="1829603"/>
            <a:ext cx="5353563" cy="31362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Y:\Marketing\Collateral\Logos\MMP\Icon Mark Color\png\mmp_logo_icon_color_2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1550" y="1176595"/>
            <a:ext cx="7965885" cy="461665"/>
          </a:xfrm>
          <a:prstGeom prst="rect">
            <a:avLst/>
          </a:prstGeom>
          <a:noFill/>
        </p:spPr>
        <p:txBody>
          <a:bodyPr wrap="square" rtlCol="0">
            <a:spAutoFit/>
          </a:bodyPr>
          <a:lstStyle/>
          <a:p>
            <a:r>
              <a:rPr lang="en-CA" sz="2400" b="1" dirty="0">
                <a:solidFill>
                  <a:srgbClr val="333232"/>
                </a:solidFill>
                <a:latin typeface="Proxima Nova A" panose="02000506030000020004" pitchFamily="2" charset="0"/>
              </a:rPr>
              <a:t>Benchmark Report</a:t>
            </a:r>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6090" y="1843370"/>
            <a:ext cx="1162050" cy="30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62585" y="1842463"/>
            <a:ext cx="1169060" cy="30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67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p:cTn id="9" dur="500" fill="hold"/>
                                        <p:tgtEl>
                                          <p:spTgt spid="17"/>
                                        </p:tgtEl>
                                        <p:attrNameLst>
                                          <p:attrName>ppt_w</p:attrName>
                                        </p:attrNameLst>
                                      </p:cBhvr>
                                      <p:tavLst>
                                        <p:tav tm="0">
                                          <p:val>
                                            <p:fltVal val="0"/>
                                          </p:val>
                                        </p:tav>
                                        <p:tav tm="100000">
                                          <p:val>
                                            <p:strVal val="#ppt_w"/>
                                          </p:val>
                                        </p:tav>
                                      </p:tavLst>
                                    </p:anim>
                                    <p:anim calcmode="lin" valueType="num">
                                      <p:cBhvr>
                                        <p:cTn id="10" dur="500" fill="hold"/>
                                        <p:tgtEl>
                                          <p:spTgt spid="17"/>
                                        </p:tgtEl>
                                        <p:attrNameLst>
                                          <p:attrName>ppt_h</p:attrName>
                                        </p:attrNameLst>
                                      </p:cBhvr>
                                      <p:tavLst>
                                        <p:tav tm="0">
                                          <p:val>
                                            <p:fltVal val="0"/>
                                          </p:val>
                                        </p:tav>
                                        <p:tav tm="100000">
                                          <p:val>
                                            <p:strVal val="#ppt_h"/>
                                          </p:val>
                                        </p:tav>
                                      </p:tavLst>
                                    </p:anim>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587" y="252541"/>
            <a:ext cx="6523693" cy="461665"/>
          </a:xfrm>
          <a:prstGeom prst="rect">
            <a:avLst/>
          </a:prstGeom>
          <a:noFill/>
        </p:spPr>
        <p:txBody>
          <a:bodyPr wrap="square" rtlCol="0">
            <a:spAutoFit/>
          </a:bodyPr>
          <a:lstStyle/>
          <a:p>
            <a:r>
              <a:rPr lang="en-CA" sz="2400" b="1" dirty="0">
                <a:solidFill>
                  <a:srgbClr val="014446"/>
                </a:solidFill>
                <a:latin typeface="Proxima Nova A" panose="02000506030000020004" pitchFamily="2" charset="0"/>
              </a:rPr>
              <a:t>Generating Reports</a:t>
            </a:r>
            <a:endParaRPr lang="en-CA" sz="3600" b="1" dirty="0">
              <a:solidFill>
                <a:srgbClr val="014446"/>
              </a:solidFill>
              <a:latin typeface="Proxima Nova A" panose="02000506030000020004" pitchFamily="2" charset="0"/>
            </a:endParaRPr>
          </a:p>
        </p:txBody>
      </p:sp>
      <p:sp>
        <p:nvSpPr>
          <p:cNvPr id="14" name="TextBox 13"/>
          <p:cNvSpPr txBox="1"/>
          <p:nvPr/>
        </p:nvSpPr>
        <p:spPr>
          <a:xfrm>
            <a:off x="521550" y="1176595"/>
            <a:ext cx="7965885" cy="461665"/>
          </a:xfrm>
          <a:prstGeom prst="rect">
            <a:avLst/>
          </a:prstGeom>
          <a:noFill/>
        </p:spPr>
        <p:txBody>
          <a:bodyPr wrap="square" rtlCol="0">
            <a:spAutoFit/>
          </a:bodyPr>
          <a:lstStyle/>
          <a:p>
            <a:r>
              <a:rPr lang="en-CA" sz="2400" b="1" dirty="0" smtClean="0">
                <a:solidFill>
                  <a:srgbClr val="333232"/>
                </a:solidFill>
                <a:latin typeface="Proxima Nova A" panose="02000506030000020004" pitchFamily="2" charset="0"/>
              </a:rPr>
              <a:t>Economic Benefits of Recycling Report</a:t>
            </a:r>
            <a:endParaRPr lang="en-CA" sz="2400" b="1" dirty="0">
              <a:solidFill>
                <a:srgbClr val="333232"/>
              </a:solidFill>
              <a:latin typeface="Proxima Nova A" panose="02000506030000020004" pitchFamily="2" charset="0"/>
            </a:endParaRPr>
          </a:p>
        </p:txBody>
      </p:sp>
      <p:pic>
        <p:nvPicPr>
          <p:cNvPr id="8"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885" y="2009775"/>
            <a:ext cx="8177213" cy="2963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15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587" y="252541"/>
            <a:ext cx="6523693" cy="461665"/>
          </a:xfrm>
          <a:prstGeom prst="rect">
            <a:avLst/>
          </a:prstGeom>
          <a:noFill/>
        </p:spPr>
        <p:txBody>
          <a:bodyPr wrap="square" rtlCol="0">
            <a:spAutoFit/>
          </a:bodyPr>
          <a:lstStyle/>
          <a:p>
            <a:r>
              <a:rPr lang="en-CA" sz="2400" b="1" dirty="0">
                <a:solidFill>
                  <a:srgbClr val="014446"/>
                </a:solidFill>
                <a:latin typeface="Proxima Nova A" panose="02000506030000020004" pitchFamily="2" charset="0"/>
              </a:rPr>
              <a:t>Generating Reports</a:t>
            </a:r>
            <a:endParaRPr lang="en-CA" sz="3600" b="1" dirty="0">
              <a:solidFill>
                <a:srgbClr val="014446"/>
              </a:solidFill>
              <a:latin typeface="Proxima Nova A" panose="02000506030000020004" pitchFamily="2" charset="0"/>
            </a:endParaRPr>
          </a:p>
        </p:txBody>
      </p:sp>
      <p:sp>
        <p:nvSpPr>
          <p:cNvPr id="14" name="TextBox 13"/>
          <p:cNvSpPr txBox="1"/>
          <p:nvPr/>
        </p:nvSpPr>
        <p:spPr>
          <a:xfrm>
            <a:off x="542021" y="1207662"/>
            <a:ext cx="7965885" cy="461665"/>
          </a:xfrm>
          <a:prstGeom prst="rect">
            <a:avLst/>
          </a:prstGeom>
          <a:noFill/>
        </p:spPr>
        <p:txBody>
          <a:bodyPr wrap="square" rtlCol="0">
            <a:spAutoFit/>
          </a:bodyPr>
          <a:lstStyle/>
          <a:p>
            <a:r>
              <a:rPr lang="en-CA" sz="2400" b="1" dirty="0">
                <a:solidFill>
                  <a:srgbClr val="333232"/>
                </a:solidFill>
                <a:latin typeface="Proxima Nova A" panose="02000506030000020004" pitchFamily="2" charset="0"/>
              </a:rPr>
              <a:t>Recommendations Report</a:t>
            </a:r>
          </a:p>
        </p:txBody>
      </p:sp>
      <p:pic>
        <p:nvPicPr>
          <p:cNvPr id="10"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410" y="1844274"/>
            <a:ext cx="7023106" cy="3299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3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587" y="252541"/>
            <a:ext cx="6523693" cy="461665"/>
          </a:xfrm>
          <a:prstGeom prst="rect">
            <a:avLst/>
          </a:prstGeom>
          <a:noFill/>
        </p:spPr>
        <p:txBody>
          <a:bodyPr wrap="square" rtlCol="0">
            <a:spAutoFit/>
          </a:bodyPr>
          <a:lstStyle/>
          <a:p>
            <a:r>
              <a:rPr lang="en-CA" sz="2400" b="1" dirty="0" smtClean="0">
                <a:solidFill>
                  <a:srgbClr val="014446"/>
                </a:solidFill>
                <a:latin typeface="Proxima Nova A" panose="02000506030000020004" pitchFamily="2" charset="0"/>
              </a:rPr>
              <a:t>Profile: </a:t>
            </a:r>
            <a:r>
              <a:rPr lang="en-CA" sz="2400" dirty="0">
                <a:solidFill>
                  <a:srgbClr val="014446"/>
                </a:solidFill>
                <a:latin typeface="Proxima Nova A" panose="02000506030000020004" pitchFamily="2" charset="0"/>
              </a:rPr>
              <a:t>City of </a:t>
            </a:r>
            <a:r>
              <a:rPr lang="en-CA" sz="2400" dirty="0" smtClean="0">
                <a:solidFill>
                  <a:srgbClr val="014446"/>
                </a:solidFill>
                <a:latin typeface="Proxima Nova A" panose="02000506030000020004" pitchFamily="2" charset="0"/>
              </a:rPr>
              <a:t>Monroe, GA</a:t>
            </a:r>
            <a:endParaRPr lang="en-CA" sz="3600" dirty="0">
              <a:solidFill>
                <a:srgbClr val="014446"/>
              </a:solidFill>
              <a:latin typeface="Proxima Nova A" panose="02000506030000020004" pitchFamily="2" charset="0"/>
            </a:endParaRPr>
          </a:p>
        </p:txBody>
      </p:sp>
      <p:pic>
        <p:nvPicPr>
          <p:cNvPr id="7"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86835" y="1761660"/>
            <a:ext cx="5577073" cy="2308324"/>
          </a:xfrm>
          <a:prstGeom prst="rect">
            <a:avLst/>
          </a:prstGeom>
          <a:noFill/>
        </p:spPr>
        <p:txBody>
          <a:bodyPr wrap="square" rtlCol="0">
            <a:spAutoFit/>
          </a:bodyPr>
          <a:lstStyle/>
          <a:p>
            <a:pPr marL="285750" indent="-285750">
              <a:buFont typeface="Arial" panose="020B0604020202020204" pitchFamily="34" charset="0"/>
              <a:buChar char="•"/>
            </a:pPr>
            <a:r>
              <a:rPr lang="en-CA" dirty="0" smtClean="0">
                <a:solidFill>
                  <a:srgbClr val="333333"/>
                </a:solidFill>
                <a:latin typeface="Source Sans Pro" panose="020B0503030403020204" pitchFamily="34" charset="0"/>
              </a:rPr>
              <a:t>Population: 13,858</a:t>
            </a:r>
            <a:br>
              <a:rPr lang="en-CA" dirty="0" smtClean="0">
                <a:solidFill>
                  <a:srgbClr val="333333"/>
                </a:solidFill>
                <a:latin typeface="Source Sans Pro" panose="020B0503030403020204" pitchFamily="34" charset="0"/>
              </a:rPr>
            </a:br>
            <a:endParaRPr lang="en-CA" dirty="0" smtClean="0">
              <a:solidFill>
                <a:srgbClr val="333333"/>
              </a:solidFill>
              <a:latin typeface="Source Sans Pro" panose="020B0503030403020204" pitchFamily="34" charset="0"/>
            </a:endParaRPr>
          </a:p>
          <a:p>
            <a:pPr marL="285750" indent="-285750">
              <a:buFont typeface="Arial" panose="020B0604020202020204" pitchFamily="34" charset="0"/>
              <a:buChar char="•"/>
            </a:pPr>
            <a:r>
              <a:rPr lang="en-CA" dirty="0" smtClean="0">
                <a:solidFill>
                  <a:srgbClr val="333333"/>
                </a:solidFill>
                <a:latin typeface="Source Sans Pro" panose="020B0503030403020204" pitchFamily="34" charset="0"/>
              </a:rPr>
              <a:t>Single-family households: 5,630 </a:t>
            </a:r>
            <a:br>
              <a:rPr lang="en-CA" dirty="0" smtClean="0">
                <a:solidFill>
                  <a:srgbClr val="333333"/>
                </a:solidFill>
                <a:latin typeface="Source Sans Pro" panose="020B0503030403020204" pitchFamily="34" charset="0"/>
              </a:rPr>
            </a:br>
            <a:endParaRPr lang="en-CA" dirty="0" smtClean="0">
              <a:solidFill>
                <a:srgbClr val="333333"/>
              </a:solidFill>
              <a:latin typeface="Source Sans Pro" panose="020B0503030403020204" pitchFamily="34" charset="0"/>
            </a:endParaRPr>
          </a:p>
          <a:p>
            <a:pPr marL="285750" indent="-285750">
              <a:buFont typeface="Arial" panose="020B0604020202020204" pitchFamily="34" charset="0"/>
              <a:buChar char="•"/>
            </a:pPr>
            <a:r>
              <a:rPr lang="en-CA" dirty="0">
                <a:solidFill>
                  <a:srgbClr val="333333"/>
                </a:solidFill>
                <a:latin typeface="Source Sans Pro" panose="020B0503030403020204" pitchFamily="34" charset="0"/>
              </a:rPr>
              <a:t>Multi-family households: </a:t>
            </a:r>
            <a:r>
              <a:rPr lang="en-CA" dirty="0" smtClean="0">
                <a:solidFill>
                  <a:srgbClr val="333333"/>
                </a:solidFill>
                <a:latin typeface="Source Sans Pro" panose="020B0503030403020204" pitchFamily="34" charset="0"/>
              </a:rPr>
              <a:t>510 </a:t>
            </a:r>
            <a:br>
              <a:rPr lang="en-CA" dirty="0" smtClean="0">
                <a:solidFill>
                  <a:srgbClr val="333333"/>
                </a:solidFill>
                <a:latin typeface="Source Sans Pro" panose="020B0503030403020204" pitchFamily="34" charset="0"/>
              </a:rPr>
            </a:br>
            <a:endParaRPr lang="en-CA" dirty="0" smtClean="0">
              <a:solidFill>
                <a:srgbClr val="333333"/>
              </a:solidFill>
              <a:latin typeface="Source Sans Pro" panose="020B0503030403020204" pitchFamily="34" charset="0"/>
            </a:endParaRPr>
          </a:p>
          <a:p>
            <a:pPr marL="285750" indent="-285750">
              <a:buFont typeface="Arial" panose="020B0604020202020204" pitchFamily="34" charset="0"/>
              <a:buChar char="•"/>
            </a:pPr>
            <a:r>
              <a:rPr lang="en-CA" dirty="0" smtClean="0">
                <a:solidFill>
                  <a:srgbClr val="333333"/>
                </a:solidFill>
                <a:latin typeface="Source Sans Pro" panose="020B0503030403020204" pitchFamily="34" charset="0"/>
              </a:rPr>
              <a:t>Curbside MSW, recycling, and organics collection</a:t>
            </a:r>
            <a:r>
              <a:rPr lang="en-CA" dirty="0">
                <a:solidFill>
                  <a:srgbClr val="333333"/>
                </a:solidFill>
                <a:latin typeface="Source Sans Pro" panose="020B0503030403020204" pitchFamily="34" charset="0"/>
              </a:rPr>
              <a:t/>
            </a:r>
            <a:br>
              <a:rPr lang="en-CA" dirty="0">
                <a:solidFill>
                  <a:srgbClr val="333333"/>
                </a:solidFill>
                <a:latin typeface="Source Sans Pro" panose="020B0503030403020204" pitchFamily="34" charset="0"/>
              </a:rPr>
            </a:br>
            <a:endParaRPr lang="en-CA" dirty="0" smtClean="0">
              <a:solidFill>
                <a:srgbClr val="333333"/>
              </a:solidFill>
              <a:latin typeface="Source Sans Pro" panose="020B0503030403020204" pitchFamily="34" charset="0"/>
            </a:endParaRPr>
          </a:p>
        </p:txBody>
      </p:sp>
      <p:pic>
        <p:nvPicPr>
          <p:cNvPr id="1026" name="Picture 2"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340" y="2211710"/>
            <a:ext cx="2115235" cy="89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91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587" y="252541"/>
            <a:ext cx="6523693" cy="461665"/>
          </a:xfrm>
          <a:prstGeom prst="rect">
            <a:avLst/>
          </a:prstGeom>
          <a:noFill/>
        </p:spPr>
        <p:txBody>
          <a:bodyPr wrap="square" rtlCol="0">
            <a:spAutoFit/>
          </a:bodyPr>
          <a:lstStyle/>
          <a:p>
            <a:r>
              <a:rPr lang="en-CA" sz="2400" b="1" dirty="0" smtClean="0">
                <a:solidFill>
                  <a:srgbClr val="014446"/>
                </a:solidFill>
                <a:latin typeface="Proxima Nova A" panose="02000506030000020004" pitchFamily="2" charset="0"/>
              </a:rPr>
              <a:t>Profile: </a:t>
            </a:r>
            <a:r>
              <a:rPr lang="en-CA" sz="2400" dirty="0">
                <a:solidFill>
                  <a:srgbClr val="014446"/>
                </a:solidFill>
                <a:latin typeface="Proxima Nova A" panose="02000506030000020004" pitchFamily="2" charset="0"/>
              </a:rPr>
              <a:t>City of </a:t>
            </a:r>
            <a:r>
              <a:rPr lang="en-CA" sz="2400" dirty="0" smtClean="0">
                <a:solidFill>
                  <a:srgbClr val="014446"/>
                </a:solidFill>
                <a:latin typeface="Proxima Nova A" panose="02000506030000020004" pitchFamily="2" charset="0"/>
              </a:rPr>
              <a:t>Monroe, GA</a:t>
            </a:r>
            <a:endParaRPr lang="en-CA" sz="3600" dirty="0">
              <a:solidFill>
                <a:srgbClr val="014446"/>
              </a:solidFill>
              <a:latin typeface="Proxima Nova A" panose="02000506030000020004" pitchFamily="2" charset="0"/>
            </a:endParaRPr>
          </a:p>
        </p:txBody>
      </p:sp>
      <p:pic>
        <p:nvPicPr>
          <p:cNvPr id="7"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osh\Desktop\Monroe Lbs per H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25" y="1171824"/>
            <a:ext cx="8550950" cy="3375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95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587" y="252541"/>
            <a:ext cx="6523693" cy="461665"/>
          </a:xfrm>
          <a:prstGeom prst="rect">
            <a:avLst/>
          </a:prstGeom>
          <a:noFill/>
        </p:spPr>
        <p:txBody>
          <a:bodyPr wrap="square" rtlCol="0">
            <a:spAutoFit/>
          </a:bodyPr>
          <a:lstStyle/>
          <a:p>
            <a:r>
              <a:rPr lang="en-CA" sz="2400" b="1" dirty="0" smtClean="0">
                <a:solidFill>
                  <a:srgbClr val="014446"/>
                </a:solidFill>
                <a:latin typeface="Proxima Nova A" panose="02000506030000020004" pitchFamily="2" charset="0"/>
              </a:rPr>
              <a:t>Profile: </a:t>
            </a:r>
            <a:r>
              <a:rPr lang="en-CA" sz="2400" dirty="0">
                <a:solidFill>
                  <a:srgbClr val="014446"/>
                </a:solidFill>
                <a:latin typeface="Proxima Nova A" panose="02000506030000020004" pitchFamily="2" charset="0"/>
              </a:rPr>
              <a:t>City of </a:t>
            </a:r>
            <a:r>
              <a:rPr lang="en-CA" sz="2400" dirty="0" smtClean="0">
                <a:solidFill>
                  <a:srgbClr val="014446"/>
                </a:solidFill>
                <a:latin typeface="Proxima Nova A" panose="02000506030000020004" pitchFamily="2" charset="0"/>
              </a:rPr>
              <a:t>Monroe, GA</a:t>
            </a:r>
            <a:endParaRPr lang="en-CA" sz="3600" dirty="0">
              <a:solidFill>
                <a:srgbClr val="014446"/>
              </a:solidFill>
              <a:latin typeface="Proxima Nova A" panose="02000506030000020004" pitchFamily="2" charset="0"/>
            </a:endParaRPr>
          </a:p>
        </p:txBody>
      </p:sp>
      <p:pic>
        <p:nvPicPr>
          <p:cNvPr id="7"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osh\Desktop\Monroe EB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62" y="1446624"/>
            <a:ext cx="8829076" cy="30153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08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587" y="252541"/>
            <a:ext cx="6523693" cy="461665"/>
          </a:xfrm>
          <a:prstGeom prst="rect">
            <a:avLst/>
          </a:prstGeom>
          <a:noFill/>
        </p:spPr>
        <p:txBody>
          <a:bodyPr wrap="square" rtlCol="0">
            <a:spAutoFit/>
          </a:bodyPr>
          <a:lstStyle/>
          <a:p>
            <a:r>
              <a:rPr lang="en-CA" sz="2400" b="1" dirty="0" smtClean="0">
                <a:solidFill>
                  <a:srgbClr val="014446"/>
                </a:solidFill>
                <a:latin typeface="Proxima Nova A" panose="02000506030000020004" pitchFamily="2" charset="0"/>
              </a:rPr>
              <a:t>Municipal Participation To Date</a:t>
            </a:r>
            <a:endParaRPr lang="en-CA" sz="3600" b="1" dirty="0">
              <a:solidFill>
                <a:srgbClr val="014446"/>
              </a:solidFill>
              <a:latin typeface="Proxima Nova A" panose="02000506030000020004" pitchFamily="2" charset="0"/>
            </a:endParaRPr>
          </a:p>
        </p:txBody>
      </p:sp>
      <p:pic>
        <p:nvPicPr>
          <p:cNvPr id="7"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50492" y="1273968"/>
            <a:ext cx="5841988" cy="37924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7566" y="1671650"/>
            <a:ext cx="2330220" cy="646331"/>
          </a:xfrm>
          <a:prstGeom prst="rect">
            <a:avLst/>
          </a:prstGeom>
          <a:noFill/>
        </p:spPr>
        <p:txBody>
          <a:bodyPr wrap="square" rtlCol="0">
            <a:spAutoFit/>
          </a:bodyPr>
          <a:lstStyle/>
          <a:p>
            <a:r>
              <a:rPr lang="en-CA" b="1" dirty="0" smtClean="0">
                <a:solidFill>
                  <a:srgbClr val="F76129"/>
                </a:solidFill>
                <a:latin typeface="Proxima Nova A" panose="02000506030000020004" pitchFamily="2" charset="0"/>
              </a:rPr>
              <a:t>MMP launched </a:t>
            </a:r>
            <a:br>
              <a:rPr lang="en-CA" b="1" dirty="0" smtClean="0">
                <a:solidFill>
                  <a:srgbClr val="F76129"/>
                </a:solidFill>
                <a:latin typeface="Proxima Nova A" panose="02000506030000020004" pitchFamily="2" charset="0"/>
              </a:rPr>
            </a:br>
            <a:r>
              <a:rPr lang="en-CA" b="1" dirty="0" smtClean="0">
                <a:solidFill>
                  <a:srgbClr val="F76129"/>
                </a:solidFill>
                <a:latin typeface="Proxima Nova A" panose="02000506030000020004" pitchFamily="2" charset="0"/>
              </a:rPr>
              <a:t>January of 2019</a:t>
            </a:r>
            <a:endParaRPr lang="en-CA" b="1" dirty="0">
              <a:solidFill>
                <a:srgbClr val="F76129"/>
              </a:solidFill>
              <a:latin typeface="Proxima Nova A" panose="02000506030000020004" pitchFamily="2" charset="0"/>
            </a:endParaRPr>
          </a:p>
        </p:txBody>
      </p:sp>
      <p:sp>
        <p:nvSpPr>
          <p:cNvPr id="3" name="TextBox 2"/>
          <p:cNvSpPr txBox="1"/>
          <p:nvPr/>
        </p:nvSpPr>
        <p:spPr>
          <a:xfrm>
            <a:off x="347566" y="2645499"/>
            <a:ext cx="2829279" cy="646331"/>
          </a:xfrm>
          <a:prstGeom prst="rect">
            <a:avLst/>
          </a:prstGeom>
          <a:noFill/>
        </p:spPr>
        <p:txBody>
          <a:bodyPr wrap="square" rtlCol="0">
            <a:spAutoFit/>
          </a:bodyPr>
          <a:lstStyle/>
          <a:p>
            <a:r>
              <a:rPr lang="en-CA" b="1" dirty="0" smtClean="0">
                <a:solidFill>
                  <a:srgbClr val="014446"/>
                </a:solidFill>
                <a:latin typeface="Proxima Nova A" panose="02000506030000020004" pitchFamily="2" charset="0"/>
              </a:rPr>
              <a:t>Over 140 communities already participating</a:t>
            </a:r>
            <a:endParaRPr lang="en-CA" b="1" dirty="0">
              <a:solidFill>
                <a:srgbClr val="014446"/>
              </a:solidFill>
              <a:latin typeface="Proxima Nova A" panose="02000506030000020004" pitchFamily="2" charset="0"/>
            </a:endParaRPr>
          </a:p>
        </p:txBody>
      </p:sp>
    </p:spTree>
    <p:extLst>
      <p:ext uri="{BB962C8B-B14F-4D97-AF65-F5344CB8AC3E}">
        <p14:creationId xmlns:p14="http://schemas.microsoft.com/office/powerpoint/2010/main" val="43420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587" y="252541"/>
            <a:ext cx="6523693" cy="461665"/>
          </a:xfrm>
          <a:prstGeom prst="rect">
            <a:avLst/>
          </a:prstGeom>
          <a:noFill/>
        </p:spPr>
        <p:txBody>
          <a:bodyPr wrap="square" rtlCol="0">
            <a:spAutoFit/>
          </a:bodyPr>
          <a:lstStyle/>
          <a:p>
            <a:r>
              <a:rPr lang="en-CA" sz="2400" b="1" dirty="0" smtClean="0">
                <a:solidFill>
                  <a:srgbClr val="014446"/>
                </a:solidFill>
                <a:latin typeface="Proxima Nova A" panose="02000506030000020004" pitchFamily="2" charset="0"/>
              </a:rPr>
              <a:t>MMP Vision</a:t>
            </a:r>
            <a:endParaRPr lang="en-CA" sz="3600" b="1" dirty="0">
              <a:solidFill>
                <a:srgbClr val="014446"/>
              </a:solidFill>
              <a:latin typeface="Proxima Nova A" panose="02000506030000020004" pitchFamily="2" charset="0"/>
            </a:endParaRPr>
          </a:p>
        </p:txBody>
      </p:sp>
      <p:pic>
        <p:nvPicPr>
          <p:cNvPr id="8"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568588" y="1266605"/>
            <a:ext cx="7322839" cy="960465"/>
            <a:chOff x="568588" y="1266605"/>
            <a:chExt cx="7322839" cy="960465"/>
          </a:xfrm>
        </p:grpSpPr>
        <p:sp>
          <p:nvSpPr>
            <p:cNvPr id="14" name="TextBox 13"/>
            <p:cNvSpPr txBox="1"/>
            <p:nvPr/>
          </p:nvSpPr>
          <p:spPr>
            <a:xfrm>
              <a:off x="2435276" y="1572794"/>
              <a:ext cx="5456151" cy="461665"/>
            </a:xfrm>
            <a:prstGeom prst="rect">
              <a:avLst/>
            </a:prstGeom>
            <a:noFill/>
          </p:spPr>
          <p:txBody>
            <a:bodyPr wrap="square" rtlCol="0">
              <a:spAutoFit/>
            </a:bodyPr>
            <a:lstStyle/>
            <a:p>
              <a:r>
                <a:rPr lang="en-CA" sz="2400" b="1" dirty="0" smtClean="0">
                  <a:solidFill>
                    <a:srgbClr val="014446"/>
                  </a:solidFill>
                  <a:latin typeface="Proxima Nova A" panose="02000506030000020004" pitchFamily="2" charset="0"/>
                </a:rPr>
                <a:t>STANDARDIZE MEASUREMENT</a:t>
              </a:r>
              <a:endParaRPr lang="en-CA" sz="2400" b="1" dirty="0">
                <a:solidFill>
                  <a:srgbClr val="014446"/>
                </a:solidFill>
                <a:latin typeface="Proxima Nova A" panose="02000506030000020004" pitchFamily="2" charset="0"/>
              </a:endParaRPr>
            </a:p>
          </p:txBody>
        </p:sp>
        <p:pic>
          <p:nvPicPr>
            <p:cNvPr id="1030" name="Picture 6" descr="C:\Users\josh\Desktop\Standard-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588" y="1266605"/>
              <a:ext cx="1482522" cy="9604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883316" y="2526888"/>
            <a:ext cx="7008111" cy="853063"/>
            <a:chOff x="883316" y="2526888"/>
            <a:chExt cx="7008111" cy="853063"/>
          </a:xfrm>
        </p:grpSpPr>
        <p:sp>
          <p:nvSpPr>
            <p:cNvPr id="10" name="TextBox 9"/>
            <p:cNvSpPr txBox="1"/>
            <p:nvPr/>
          </p:nvSpPr>
          <p:spPr>
            <a:xfrm>
              <a:off x="2435277" y="2722587"/>
              <a:ext cx="5456150" cy="461665"/>
            </a:xfrm>
            <a:prstGeom prst="rect">
              <a:avLst/>
            </a:prstGeom>
            <a:noFill/>
          </p:spPr>
          <p:txBody>
            <a:bodyPr wrap="square" rtlCol="0">
              <a:spAutoFit/>
            </a:bodyPr>
            <a:lstStyle/>
            <a:p>
              <a:r>
                <a:rPr lang="en-CA" sz="2400" b="1" dirty="0" smtClean="0">
                  <a:solidFill>
                    <a:srgbClr val="014446"/>
                  </a:solidFill>
                  <a:latin typeface="Proxima Nova A" panose="02000506030000020004" pitchFamily="2" charset="0"/>
                </a:rPr>
                <a:t>TURN DATA INTO INTELLIGENCE</a:t>
              </a:r>
              <a:endParaRPr lang="en-CA" sz="2400" b="1" dirty="0">
                <a:solidFill>
                  <a:srgbClr val="014446"/>
                </a:solidFill>
                <a:latin typeface="Proxima Nova A" panose="02000506030000020004" pitchFamily="2" charset="0"/>
              </a:endParaRPr>
            </a:p>
          </p:txBody>
        </p:sp>
        <p:pic>
          <p:nvPicPr>
            <p:cNvPr id="12" name="Picture 3" descr="C:\Users\josh\Desktop\Webinar Images\Intellige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316" y="2526888"/>
              <a:ext cx="853063" cy="8530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03101" y="3679769"/>
            <a:ext cx="7388326" cy="1045494"/>
            <a:chOff x="503101" y="3679769"/>
            <a:chExt cx="7388326" cy="1045494"/>
          </a:xfrm>
        </p:grpSpPr>
        <p:sp>
          <p:nvSpPr>
            <p:cNvPr id="11" name="TextBox 10"/>
            <p:cNvSpPr txBox="1"/>
            <p:nvPr/>
          </p:nvSpPr>
          <p:spPr>
            <a:xfrm>
              <a:off x="2435275" y="3971684"/>
              <a:ext cx="5456152" cy="461665"/>
            </a:xfrm>
            <a:prstGeom prst="rect">
              <a:avLst/>
            </a:prstGeom>
            <a:noFill/>
          </p:spPr>
          <p:txBody>
            <a:bodyPr wrap="square" rtlCol="0">
              <a:spAutoFit/>
            </a:bodyPr>
            <a:lstStyle/>
            <a:p>
              <a:r>
                <a:rPr lang="en-CA" sz="2400" b="1" dirty="0" smtClean="0">
                  <a:solidFill>
                    <a:srgbClr val="014446"/>
                  </a:solidFill>
                  <a:latin typeface="Proxima Nova A" panose="02000506030000020004" pitchFamily="2" charset="0"/>
                </a:rPr>
                <a:t>TRANSFORM RECYCLING SYSTEMS</a:t>
              </a:r>
              <a:endParaRPr lang="en-CA" sz="2400" b="1" dirty="0">
                <a:solidFill>
                  <a:srgbClr val="014446"/>
                </a:solidFill>
                <a:latin typeface="Proxima Nova A" panose="02000506030000020004" pitchFamily="2" charset="0"/>
              </a:endParaRPr>
            </a:p>
          </p:txBody>
        </p:sp>
        <p:pic>
          <p:nvPicPr>
            <p:cNvPr id="13" name="Picture 2" descr="C:\Users\josh\Desktop\Webinar Images\Cycle-01-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101" y="3679769"/>
              <a:ext cx="1613495" cy="10454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999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5143500"/>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z="4800" dirty="0" smtClean="0">
                <a:solidFill>
                  <a:srgbClr val="F76129"/>
                </a:solidFill>
                <a:latin typeface="Proxima Nova" pitchFamily="50" charset="0"/>
                <a:cs typeface="NeoTech"/>
              </a:rPr>
              <a:t>2018 Reporting Deadline</a:t>
            </a:r>
            <a:r>
              <a:rPr lang="en-CA" sz="4800" dirty="0" smtClean="0">
                <a:solidFill>
                  <a:srgbClr val="014446"/>
                </a:solidFill>
                <a:latin typeface="Proxima Nova" pitchFamily="50" charset="0"/>
                <a:cs typeface="NeoTech"/>
              </a:rPr>
              <a:t>:</a:t>
            </a:r>
            <a:br>
              <a:rPr lang="en-CA" sz="4800" dirty="0" smtClean="0">
                <a:solidFill>
                  <a:srgbClr val="014446"/>
                </a:solidFill>
                <a:latin typeface="Proxima Nova" pitchFamily="50" charset="0"/>
                <a:cs typeface="NeoTech"/>
              </a:rPr>
            </a:br>
            <a:r>
              <a:rPr lang="en-CA" sz="4800" b="1" dirty="0" smtClean="0">
                <a:solidFill>
                  <a:srgbClr val="014446"/>
                </a:solidFill>
                <a:latin typeface="Proxima Nova" pitchFamily="50" charset="0"/>
                <a:cs typeface="NeoTech"/>
              </a:rPr>
              <a:t>December 1</a:t>
            </a:r>
            <a:r>
              <a:rPr lang="en-CA" sz="4800" b="1" baseline="30000" dirty="0" smtClean="0">
                <a:solidFill>
                  <a:srgbClr val="014446"/>
                </a:solidFill>
                <a:latin typeface="Proxima Nova" pitchFamily="50" charset="0"/>
                <a:cs typeface="NeoTech"/>
              </a:rPr>
              <a:t>st</a:t>
            </a:r>
            <a:r>
              <a:rPr lang="en-CA" sz="4800" b="1" dirty="0" smtClean="0">
                <a:solidFill>
                  <a:srgbClr val="014446"/>
                </a:solidFill>
                <a:latin typeface="Proxima Nova" pitchFamily="50" charset="0"/>
                <a:cs typeface="NeoTech"/>
              </a:rPr>
              <a:t>, 2019</a:t>
            </a:r>
            <a:endParaRPr lang="en-US" sz="4800" b="1" dirty="0">
              <a:solidFill>
                <a:srgbClr val="014446"/>
              </a:solidFill>
              <a:latin typeface="Proxima Nova" pitchFamily="50" charset="0"/>
              <a:cs typeface="NeoTech"/>
            </a:endParaRPr>
          </a:p>
        </p:txBody>
      </p:sp>
      <p:pic>
        <p:nvPicPr>
          <p:cNvPr id="4"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79594" y="3782163"/>
            <a:ext cx="6784812" cy="400110"/>
          </a:xfrm>
          <a:prstGeom prst="rect">
            <a:avLst/>
          </a:prstGeom>
          <a:noFill/>
        </p:spPr>
        <p:txBody>
          <a:bodyPr wrap="square" rtlCol="0">
            <a:spAutoFit/>
          </a:bodyPr>
          <a:lstStyle/>
          <a:p>
            <a:pPr algn="ctr"/>
            <a:r>
              <a:rPr lang="en-CA" sz="2000" dirty="0" smtClean="0">
                <a:solidFill>
                  <a:srgbClr val="014446"/>
                </a:solidFill>
                <a:latin typeface="Source Sans Pro" panose="020B0503030403020204" pitchFamily="34" charset="0"/>
              </a:rPr>
              <a:t>Visit </a:t>
            </a:r>
            <a:r>
              <a:rPr lang="en-CA" sz="2000" b="1" dirty="0" smtClean="0">
                <a:solidFill>
                  <a:srgbClr val="014446"/>
                </a:solidFill>
                <a:latin typeface="Source Sans Pro" panose="020B0503030403020204" pitchFamily="34" charset="0"/>
              </a:rPr>
              <a:t>municipalmeasurement.com</a:t>
            </a:r>
            <a:r>
              <a:rPr lang="en-CA" sz="2000" dirty="0" smtClean="0">
                <a:solidFill>
                  <a:srgbClr val="F76129"/>
                </a:solidFill>
                <a:latin typeface="Source Sans Pro" panose="020B0503030403020204" pitchFamily="34" charset="0"/>
              </a:rPr>
              <a:t> </a:t>
            </a:r>
            <a:r>
              <a:rPr lang="en-CA" sz="2000" dirty="0" smtClean="0">
                <a:solidFill>
                  <a:srgbClr val="014446"/>
                </a:solidFill>
                <a:latin typeface="Source Sans Pro" panose="020B0503030403020204" pitchFamily="34" charset="0"/>
              </a:rPr>
              <a:t>to apply today</a:t>
            </a:r>
            <a:endParaRPr lang="en-CA" sz="2000" dirty="0">
              <a:solidFill>
                <a:srgbClr val="014446"/>
              </a:solidFill>
              <a:latin typeface="Source Sans Pro" panose="020B0503030403020204" pitchFamily="34" charset="0"/>
            </a:endParaRPr>
          </a:p>
        </p:txBody>
      </p:sp>
    </p:spTree>
    <p:extLst>
      <p:ext uri="{BB962C8B-B14F-4D97-AF65-F5344CB8AC3E}">
        <p14:creationId xmlns:p14="http://schemas.microsoft.com/office/powerpoint/2010/main" val="154193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587" y="252541"/>
            <a:ext cx="6523693" cy="461665"/>
          </a:xfrm>
          <a:prstGeom prst="rect">
            <a:avLst/>
          </a:prstGeom>
          <a:noFill/>
        </p:spPr>
        <p:txBody>
          <a:bodyPr wrap="square" rtlCol="0">
            <a:spAutoFit/>
          </a:bodyPr>
          <a:lstStyle/>
          <a:p>
            <a:r>
              <a:rPr lang="en-CA" sz="2400" b="1" dirty="0" smtClean="0">
                <a:solidFill>
                  <a:srgbClr val="014446"/>
                </a:solidFill>
                <a:latin typeface="Proxima Nova A" panose="02000506030000020004" pitchFamily="2" charset="0"/>
              </a:rPr>
              <a:t>What’s In It For Municipalities?</a:t>
            </a:r>
            <a:endParaRPr lang="en-CA" sz="3600" b="1" dirty="0">
              <a:solidFill>
                <a:srgbClr val="014446"/>
              </a:solidFill>
              <a:latin typeface="Proxima Nova A" panose="02000506030000020004" pitchFamily="2" charset="0"/>
            </a:endParaRPr>
          </a:p>
        </p:txBody>
      </p:sp>
      <p:pic>
        <p:nvPicPr>
          <p:cNvPr id="7"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2021" y="1365111"/>
            <a:ext cx="7965885"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smtClean="0">
                <a:solidFill>
                  <a:srgbClr val="333333"/>
                </a:solidFill>
                <a:latin typeface="Source Sans Pro" panose="020B0503030403020204" pitchFamily="34" charset="0"/>
              </a:rPr>
              <a:t>Participation is easy &amp; free</a:t>
            </a:r>
            <a:endParaRPr lang="en-CA" sz="2000" dirty="0">
              <a:solidFill>
                <a:srgbClr val="333333"/>
              </a:solidFill>
              <a:latin typeface="Source Sans Pro" panose="020B0503030403020204" pitchFamily="34" charset="0"/>
            </a:endParaRPr>
          </a:p>
        </p:txBody>
      </p:sp>
      <p:sp>
        <p:nvSpPr>
          <p:cNvPr id="8" name="TextBox 7"/>
          <p:cNvSpPr txBox="1"/>
          <p:nvPr/>
        </p:nvSpPr>
        <p:spPr>
          <a:xfrm>
            <a:off x="542021" y="1859454"/>
            <a:ext cx="7965885"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smtClean="0">
                <a:solidFill>
                  <a:srgbClr val="333333"/>
                </a:solidFill>
                <a:latin typeface="Source Sans Pro" panose="020B0503030403020204" pitchFamily="34" charset="0"/>
              </a:rPr>
              <a:t>Standardized program assessment surveys</a:t>
            </a:r>
            <a:endParaRPr lang="en-CA" sz="2000" dirty="0">
              <a:solidFill>
                <a:srgbClr val="333333"/>
              </a:solidFill>
              <a:latin typeface="Source Sans Pro" panose="020B0503030403020204" pitchFamily="34" charset="0"/>
            </a:endParaRPr>
          </a:p>
        </p:txBody>
      </p:sp>
      <p:sp>
        <p:nvSpPr>
          <p:cNvPr id="10" name="TextBox 9"/>
          <p:cNvSpPr txBox="1"/>
          <p:nvPr/>
        </p:nvSpPr>
        <p:spPr>
          <a:xfrm>
            <a:off x="542021" y="2353797"/>
            <a:ext cx="7965885"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333333"/>
                </a:solidFill>
                <a:latin typeface="Source Sans Pro" panose="020B0503030403020204" pitchFamily="34" charset="0"/>
              </a:rPr>
              <a:t>S</a:t>
            </a:r>
            <a:r>
              <a:rPr lang="en-CA" sz="2000" dirty="0" smtClean="0">
                <a:solidFill>
                  <a:srgbClr val="333333"/>
                </a:solidFill>
                <a:latin typeface="Source Sans Pro" panose="020B0503030403020204" pitchFamily="34" charset="0"/>
              </a:rPr>
              <a:t>ophisticated program </a:t>
            </a:r>
            <a:r>
              <a:rPr lang="en-CA" sz="2000" dirty="0">
                <a:solidFill>
                  <a:srgbClr val="333333"/>
                </a:solidFill>
                <a:latin typeface="Source Sans Pro" panose="020B0503030403020204" pitchFamily="34" charset="0"/>
              </a:rPr>
              <a:t>performance reports</a:t>
            </a:r>
          </a:p>
        </p:txBody>
      </p:sp>
      <p:sp>
        <p:nvSpPr>
          <p:cNvPr id="11" name="TextBox 10"/>
          <p:cNvSpPr txBox="1"/>
          <p:nvPr/>
        </p:nvSpPr>
        <p:spPr>
          <a:xfrm>
            <a:off x="542021" y="2848140"/>
            <a:ext cx="7965885"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smtClean="0">
                <a:solidFill>
                  <a:srgbClr val="333333"/>
                </a:solidFill>
                <a:latin typeface="Source Sans Pro" panose="020B0503030403020204" pitchFamily="34" charset="0"/>
              </a:rPr>
              <a:t>Benchmarking</a:t>
            </a:r>
            <a:endParaRPr lang="en-CA" sz="2000" dirty="0">
              <a:solidFill>
                <a:srgbClr val="333333"/>
              </a:solidFill>
              <a:latin typeface="Source Sans Pro" panose="020B0503030403020204" pitchFamily="34" charset="0"/>
            </a:endParaRPr>
          </a:p>
        </p:txBody>
      </p:sp>
      <p:sp>
        <p:nvSpPr>
          <p:cNvPr id="12" name="TextBox 11"/>
          <p:cNvSpPr txBox="1"/>
          <p:nvPr/>
        </p:nvSpPr>
        <p:spPr>
          <a:xfrm>
            <a:off x="542021" y="3342483"/>
            <a:ext cx="7965885"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smtClean="0">
                <a:solidFill>
                  <a:srgbClr val="333333"/>
                </a:solidFill>
                <a:latin typeface="Source Sans Pro" panose="020B0503030403020204" pitchFamily="34" charset="0"/>
              </a:rPr>
              <a:t>Program recommendations</a:t>
            </a:r>
            <a:endParaRPr lang="en-CA" sz="2000" dirty="0">
              <a:solidFill>
                <a:srgbClr val="333333"/>
              </a:solidFill>
              <a:latin typeface="Source Sans Pro" panose="020B0503030403020204" pitchFamily="34" charset="0"/>
            </a:endParaRPr>
          </a:p>
        </p:txBody>
      </p:sp>
      <p:sp>
        <p:nvSpPr>
          <p:cNvPr id="13" name="TextBox 12"/>
          <p:cNvSpPr txBox="1"/>
          <p:nvPr/>
        </p:nvSpPr>
        <p:spPr>
          <a:xfrm>
            <a:off x="542021" y="3836825"/>
            <a:ext cx="7965885"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smtClean="0">
                <a:solidFill>
                  <a:srgbClr val="333333"/>
                </a:solidFill>
                <a:latin typeface="Source Sans Pro" panose="020B0503030403020204" pitchFamily="34" charset="0"/>
              </a:rPr>
              <a:t>Centralized data to easily monitor year-over-year performance </a:t>
            </a:r>
            <a:endParaRPr lang="en-CA" sz="2000" dirty="0">
              <a:solidFill>
                <a:srgbClr val="333333"/>
              </a:solidFill>
              <a:latin typeface="Source Sans Pro" panose="020B0503030403020204" pitchFamily="34" charset="0"/>
            </a:endParaRPr>
          </a:p>
        </p:txBody>
      </p:sp>
    </p:spTree>
    <p:extLst>
      <p:ext uri="{BB962C8B-B14F-4D97-AF65-F5344CB8AC3E}">
        <p14:creationId xmlns:p14="http://schemas.microsoft.com/office/powerpoint/2010/main" val="230716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68587" y="252541"/>
            <a:ext cx="6523693" cy="461665"/>
          </a:xfrm>
          <a:prstGeom prst="rect">
            <a:avLst/>
          </a:prstGeom>
          <a:noFill/>
        </p:spPr>
        <p:txBody>
          <a:bodyPr wrap="square" rtlCol="0">
            <a:spAutoFit/>
          </a:bodyPr>
          <a:lstStyle/>
          <a:p>
            <a:r>
              <a:rPr lang="en-CA" sz="2400" b="1" dirty="0" smtClean="0">
                <a:solidFill>
                  <a:srgbClr val="014446"/>
                </a:solidFill>
                <a:latin typeface="Proxima Nova A" panose="02000506030000020004" pitchFamily="2" charset="0"/>
              </a:rPr>
              <a:t>How It Works</a:t>
            </a:r>
            <a:endParaRPr lang="en-CA" sz="3600" b="1" dirty="0">
              <a:solidFill>
                <a:srgbClr val="014446"/>
              </a:solidFill>
              <a:latin typeface="Proxima Nova A" panose="02000506030000020004" pitchFamily="2" charset="0"/>
            </a:endParaRPr>
          </a:p>
        </p:txBody>
      </p:sp>
      <p:grpSp>
        <p:nvGrpSpPr>
          <p:cNvPr id="22" name="Group 21"/>
          <p:cNvGrpSpPr/>
          <p:nvPr/>
        </p:nvGrpSpPr>
        <p:grpSpPr>
          <a:xfrm>
            <a:off x="566555" y="1086585"/>
            <a:ext cx="8029775" cy="945105"/>
            <a:chOff x="568586" y="1493784"/>
            <a:chExt cx="8029775" cy="945105"/>
          </a:xfrm>
        </p:grpSpPr>
        <p:sp>
          <p:nvSpPr>
            <p:cNvPr id="23" name="TextBox 22"/>
            <p:cNvSpPr txBox="1"/>
            <p:nvPr/>
          </p:nvSpPr>
          <p:spPr>
            <a:xfrm>
              <a:off x="568586" y="1493784"/>
              <a:ext cx="7965885" cy="584775"/>
            </a:xfrm>
            <a:prstGeom prst="rect">
              <a:avLst/>
            </a:prstGeom>
            <a:noFill/>
          </p:spPr>
          <p:txBody>
            <a:bodyPr wrap="square" rtlCol="0">
              <a:spAutoFit/>
            </a:bodyPr>
            <a:lstStyle/>
            <a:p>
              <a:pPr algn="ctr"/>
              <a:r>
                <a:rPr lang="en-CA" sz="3200" b="1" dirty="0" smtClean="0">
                  <a:solidFill>
                    <a:srgbClr val="00968E"/>
                  </a:solidFill>
                  <a:latin typeface="Proxima Nova A" panose="02000506030000020004" pitchFamily="2" charset="0"/>
                </a:rPr>
                <a:t>Participation is Easy &amp; Free!</a:t>
              </a:r>
              <a:endParaRPr lang="en-CA" sz="3200" b="1" dirty="0">
                <a:solidFill>
                  <a:srgbClr val="00968E"/>
                </a:solidFill>
                <a:latin typeface="Proxima Nova A" panose="02000506030000020004" pitchFamily="2" charset="0"/>
              </a:endParaRPr>
            </a:p>
          </p:txBody>
        </p:sp>
        <p:sp>
          <p:nvSpPr>
            <p:cNvPr id="24" name="TextBox 23"/>
            <p:cNvSpPr txBox="1"/>
            <p:nvPr/>
          </p:nvSpPr>
          <p:spPr>
            <a:xfrm>
              <a:off x="568586" y="2069557"/>
              <a:ext cx="8029775" cy="369332"/>
            </a:xfrm>
            <a:prstGeom prst="rect">
              <a:avLst/>
            </a:prstGeom>
            <a:noFill/>
          </p:spPr>
          <p:txBody>
            <a:bodyPr wrap="square" rtlCol="0">
              <a:spAutoFit/>
            </a:bodyPr>
            <a:lstStyle/>
            <a:p>
              <a:endParaRPr lang="en-CA" dirty="0">
                <a:latin typeface="Source Sans Pro" panose="020B0503030403020204" pitchFamily="34" charset="0"/>
              </a:endParaRPr>
            </a:p>
          </p:txBody>
        </p:sp>
      </p:grpSp>
      <p:pic>
        <p:nvPicPr>
          <p:cNvPr id="18"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2472015" y="2843745"/>
            <a:ext cx="990110" cy="900100"/>
          </a:xfrm>
          <a:prstGeom prst="rightArrow">
            <a:avLst/>
          </a:prstGeom>
          <a:solidFill>
            <a:srgbClr val="F761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ight Arrow 10"/>
          <p:cNvSpPr/>
          <p:nvPr/>
        </p:nvSpPr>
        <p:spPr>
          <a:xfrm>
            <a:off x="5599862" y="2843745"/>
            <a:ext cx="990110" cy="900100"/>
          </a:xfrm>
          <a:prstGeom prst="rightArrow">
            <a:avLst/>
          </a:prstGeom>
          <a:solidFill>
            <a:srgbClr val="F761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nvGrpSpPr>
          <p:cNvPr id="2" name="Group 1"/>
          <p:cNvGrpSpPr/>
          <p:nvPr/>
        </p:nvGrpSpPr>
        <p:grpSpPr>
          <a:xfrm>
            <a:off x="6421204" y="2181881"/>
            <a:ext cx="2516281" cy="1831371"/>
            <a:chOff x="6282190" y="2181881"/>
            <a:chExt cx="2516281" cy="1831371"/>
          </a:xfrm>
        </p:grpSpPr>
        <p:sp>
          <p:nvSpPr>
            <p:cNvPr id="13" name="TextBox 12"/>
            <p:cNvSpPr txBox="1"/>
            <p:nvPr/>
          </p:nvSpPr>
          <p:spPr>
            <a:xfrm>
              <a:off x="6282190" y="2181881"/>
              <a:ext cx="2516281" cy="369332"/>
            </a:xfrm>
            <a:prstGeom prst="rect">
              <a:avLst/>
            </a:prstGeom>
            <a:noFill/>
          </p:spPr>
          <p:txBody>
            <a:bodyPr wrap="square" rtlCol="0">
              <a:spAutoFit/>
            </a:bodyPr>
            <a:lstStyle/>
            <a:p>
              <a:pPr algn="ctr"/>
              <a:r>
                <a:rPr lang="en-CA" b="1" dirty="0" smtClean="0">
                  <a:solidFill>
                    <a:srgbClr val="333333"/>
                  </a:solidFill>
                  <a:latin typeface="Proxima Nova A" panose="02000506030000020004" pitchFamily="2" charset="0"/>
                </a:rPr>
                <a:t>GENERATE REPORTS</a:t>
              </a:r>
              <a:endParaRPr lang="en-CA" b="1" dirty="0">
                <a:solidFill>
                  <a:srgbClr val="333333"/>
                </a:solidFill>
                <a:latin typeface="Proxima Nova A" panose="02000506030000020004" pitchFamily="2" charset="0"/>
              </a:endParaRPr>
            </a:p>
          </p:txBody>
        </p:sp>
        <p:pic>
          <p:nvPicPr>
            <p:cNvPr id="14" name="Picture 11" descr="C:\Users\josh\Desktop\Webinar Images\Diversion Rate 2-04.png"/>
            <p:cNvPicPr>
              <a:picLocks noChangeAspect="1" noChangeArrowheads="1"/>
            </p:cNvPicPr>
            <p:nvPr/>
          </p:nvPicPr>
          <p:blipFill rotWithShape="1">
            <a:blip r:embed="rId4">
              <a:extLst>
                <a:ext uri="{28A0092B-C50C-407E-A947-70E740481C1C}">
                  <a14:useLocalDpi xmlns:a14="http://schemas.microsoft.com/office/drawing/2010/main" val="0"/>
                </a:ext>
              </a:extLst>
            </a:blip>
            <a:srcRect t="33284"/>
            <a:stretch/>
          </p:blipFill>
          <p:spPr bwMode="auto">
            <a:xfrm>
              <a:off x="6572339" y="2781299"/>
              <a:ext cx="1935982" cy="12319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707601" y="2166705"/>
            <a:ext cx="1933183" cy="1940475"/>
            <a:chOff x="568587" y="2166705"/>
            <a:chExt cx="1933183" cy="1940475"/>
          </a:xfrm>
        </p:grpSpPr>
        <p:sp>
          <p:nvSpPr>
            <p:cNvPr id="12" name="TextBox 11"/>
            <p:cNvSpPr txBox="1"/>
            <p:nvPr/>
          </p:nvSpPr>
          <p:spPr>
            <a:xfrm>
              <a:off x="568587" y="2166705"/>
              <a:ext cx="1933183" cy="369332"/>
            </a:xfrm>
            <a:prstGeom prst="rect">
              <a:avLst/>
            </a:prstGeom>
            <a:noFill/>
          </p:spPr>
          <p:txBody>
            <a:bodyPr wrap="square" rtlCol="0">
              <a:spAutoFit/>
            </a:bodyPr>
            <a:lstStyle/>
            <a:p>
              <a:pPr algn="ctr"/>
              <a:r>
                <a:rPr lang="en-CA" b="1" dirty="0" smtClean="0">
                  <a:solidFill>
                    <a:srgbClr val="333333"/>
                  </a:solidFill>
                  <a:latin typeface="Proxima Nova A" panose="02000506030000020004" pitchFamily="2" charset="0"/>
                </a:rPr>
                <a:t>APPLY</a:t>
              </a:r>
              <a:endParaRPr lang="en-CA" b="1" dirty="0">
                <a:solidFill>
                  <a:srgbClr val="333333"/>
                </a:solidFill>
                <a:latin typeface="Proxima Nova A" panose="02000506030000020004" pitchFamily="2" charset="0"/>
              </a:endParaRPr>
            </a:p>
          </p:txBody>
        </p:sp>
        <p:pic>
          <p:nvPicPr>
            <p:cNvPr id="8196" name="Picture 4" descr="C:\Users\josh\Desktop\Webinar Images\Application-09-09.png"/>
            <p:cNvPicPr>
              <a:picLocks noChangeAspect="1" noChangeArrowheads="1"/>
            </p:cNvPicPr>
            <p:nvPr/>
          </p:nvPicPr>
          <p:blipFill rotWithShape="1">
            <a:blip r:embed="rId5">
              <a:extLst>
                <a:ext uri="{28A0092B-C50C-407E-A947-70E740481C1C}">
                  <a14:useLocalDpi xmlns:a14="http://schemas.microsoft.com/office/drawing/2010/main" val="0"/>
                </a:ext>
              </a:extLst>
            </a:blip>
            <a:srcRect l="19110" t="13905" r="16968" b="10441"/>
            <a:stretch/>
          </p:blipFill>
          <p:spPr bwMode="auto">
            <a:xfrm>
              <a:off x="868680" y="2551645"/>
              <a:ext cx="1379220" cy="15555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293356" y="2166705"/>
            <a:ext cx="2475275" cy="1869239"/>
            <a:chOff x="3311860" y="2952327"/>
            <a:chExt cx="2475275" cy="1869239"/>
          </a:xfrm>
        </p:grpSpPr>
        <p:sp>
          <p:nvSpPr>
            <p:cNvPr id="9" name="TextBox 8"/>
            <p:cNvSpPr txBox="1"/>
            <p:nvPr/>
          </p:nvSpPr>
          <p:spPr>
            <a:xfrm>
              <a:off x="3311860" y="2952327"/>
              <a:ext cx="2475275" cy="369332"/>
            </a:xfrm>
            <a:prstGeom prst="rect">
              <a:avLst/>
            </a:prstGeom>
            <a:noFill/>
          </p:spPr>
          <p:txBody>
            <a:bodyPr wrap="square" rtlCol="0">
              <a:spAutoFit/>
            </a:bodyPr>
            <a:lstStyle/>
            <a:p>
              <a:pPr algn="ctr"/>
              <a:r>
                <a:rPr lang="en-CA" b="1" dirty="0" smtClean="0">
                  <a:solidFill>
                    <a:srgbClr val="333333"/>
                  </a:solidFill>
                  <a:latin typeface="Proxima Nova A" panose="02000506030000020004" pitchFamily="2" charset="0"/>
                </a:rPr>
                <a:t>COMPLETE SURVEYS</a:t>
              </a:r>
              <a:endParaRPr lang="en-CA" b="1" dirty="0">
                <a:solidFill>
                  <a:srgbClr val="333333"/>
                </a:solidFill>
                <a:latin typeface="Proxima Nova A" panose="02000506030000020004" pitchFamily="2" charset="0"/>
              </a:endParaRPr>
            </a:p>
          </p:txBody>
        </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802505" y="3337267"/>
              <a:ext cx="1493985" cy="14842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5711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587" y="252541"/>
            <a:ext cx="6523693" cy="461665"/>
          </a:xfrm>
          <a:prstGeom prst="rect">
            <a:avLst/>
          </a:prstGeom>
          <a:noFill/>
        </p:spPr>
        <p:txBody>
          <a:bodyPr wrap="square" rtlCol="0">
            <a:spAutoFit/>
          </a:bodyPr>
          <a:lstStyle/>
          <a:p>
            <a:r>
              <a:rPr lang="en-CA" sz="2400" b="1" dirty="0" smtClean="0">
                <a:solidFill>
                  <a:srgbClr val="014446"/>
                </a:solidFill>
                <a:latin typeface="Proxima Nova A" panose="02000506030000020004" pitchFamily="2" charset="0"/>
              </a:rPr>
              <a:t>How </a:t>
            </a:r>
            <a:r>
              <a:rPr lang="en-CA" sz="2400" b="1" dirty="0">
                <a:solidFill>
                  <a:srgbClr val="014446"/>
                </a:solidFill>
                <a:latin typeface="Proxima Nova A" panose="02000506030000020004" pitchFamily="2" charset="0"/>
              </a:rPr>
              <a:t>To Join</a:t>
            </a:r>
            <a:endParaRPr lang="en-CA" sz="3600" b="1" dirty="0">
              <a:solidFill>
                <a:srgbClr val="014446"/>
              </a:solidFill>
              <a:latin typeface="Proxima Nova A" panose="02000506030000020004" pitchFamily="2" charset="0"/>
            </a:endParaRPr>
          </a:p>
        </p:txBody>
      </p:sp>
      <p:sp>
        <p:nvSpPr>
          <p:cNvPr id="14" name="TextBox 13"/>
          <p:cNvSpPr txBox="1"/>
          <p:nvPr/>
        </p:nvSpPr>
        <p:spPr>
          <a:xfrm>
            <a:off x="542021" y="1207662"/>
            <a:ext cx="7965885" cy="461665"/>
          </a:xfrm>
          <a:prstGeom prst="rect">
            <a:avLst/>
          </a:prstGeom>
          <a:noFill/>
        </p:spPr>
        <p:txBody>
          <a:bodyPr wrap="square" rtlCol="0">
            <a:spAutoFit/>
          </a:bodyPr>
          <a:lstStyle/>
          <a:p>
            <a:r>
              <a:rPr lang="en-CA" sz="2400" b="1" dirty="0" smtClean="0">
                <a:solidFill>
                  <a:srgbClr val="333232"/>
                </a:solidFill>
                <a:latin typeface="Proxima Nova A" panose="02000506030000020004" pitchFamily="2" charset="0"/>
              </a:rPr>
              <a:t>Simple </a:t>
            </a:r>
            <a:r>
              <a:rPr lang="en-CA" sz="2400" b="1" dirty="0">
                <a:solidFill>
                  <a:srgbClr val="333232"/>
                </a:solidFill>
                <a:latin typeface="Proxima Nova A" panose="02000506030000020004" pitchFamily="2" charset="0"/>
              </a:rPr>
              <a:t>a</a:t>
            </a:r>
            <a:r>
              <a:rPr lang="en-CA" sz="2400" b="1" dirty="0" smtClean="0">
                <a:solidFill>
                  <a:srgbClr val="333232"/>
                </a:solidFill>
                <a:latin typeface="Proxima Nova A" panose="02000506030000020004" pitchFamily="2" charset="0"/>
              </a:rPr>
              <a:t>pplication</a:t>
            </a:r>
            <a:endParaRPr lang="en-CA" sz="2400" b="1" dirty="0">
              <a:solidFill>
                <a:srgbClr val="333232"/>
              </a:solidFill>
              <a:latin typeface="Proxima Nova A" panose="02000506030000020004" pitchFamily="2" charset="0"/>
            </a:endParaRPr>
          </a:p>
        </p:txBody>
      </p:sp>
      <p:pic>
        <p:nvPicPr>
          <p:cNvPr id="7"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2021" y="1761660"/>
            <a:ext cx="3444914" cy="1754326"/>
          </a:xfrm>
          <a:prstGeom prst="rect">
            <a:avLst/>
          </a:prstGeom>
          <a:noFill/>
        </p:spPr>
        <p:txBody>
          <a:bodyPr wrap="square" rtlCol="0">
            <a:spAutoFit/>
          </a:bodyPr>
          <a:lstStyle/>
          <a:p>
            <a:pPr marL="285750" indent="-285750">
              <a:buFont typeface="Arial" panose="020B0604020202020204" pitchFamily="34" charset="0"/>
              <a:buChar char="•"/>
            </a:pPr>
            <a:r>
              <a:rPr lang="en-CA" dirty="0" smtClean="0"/>
              <a:t>Specifically for municipalities</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Authority to represent </a:t>
            </a:r>
            <a:br>
              <a:rPr lang="en-CA" dirty="0" smtClean="0"/>
            </a:br>
            <a:r>
              <a:rPr lang="en-CA" dirty="0" smtClean="0"/>
              <a:t>their municipality</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Prevents duplicates</a:t>
            </a:r>
            <a:endParaRPr lang="en-CA" dirty="0" smtClean="0">
              <a:latin typeface="Source Sans Pro" panose="020B050303040302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345" y="1207662"/>
            <a:ext cx="4229100" cy="5219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02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587" y="252541"/>
            <a:ext cx="6523693" cy="461665"/>
          </a:xfrm>
          <a:prstGeom prst="rect">
            <a:avLst/>
          </a:prstGeom>
          <a:noFill/>
        </p:spPr>
        <p:txBody>
          <a:bodyPr wrap="square" rtlCol="0">
            <a:spAutoFit/>
          </a:bodyPr>
          <a:lstStyle/>
          <a:p>
            <a:r>
              <a:rPr lang="en-CA" sz="2400" b="1" dirty="0" smtClean="0">
                <a:solidFill>
                  <a:srgbClr val="014446"/>
                </a:solidFill>
                <a:latin typeface="Proxima Nova A" panose="02000506030000020004" pitchFamily="2" charset="0"/>
              </a:rPr>
              <a:t>Completing The Surveys</a:t>
            </a:r>
            <a:endParaRPr lang="en-CA" sz="3600" b="1" dirty="0">
              <a:solidFill>
                <a:srgbClr val="014446"/>
              </a:solidFill>
              <a:latin typeface="Proxima Nova A" panose="02000506030000020004" pitchFamily="2" charset="0"/>
            </a:endParaRPr>
          </a:p>
        </p:txBody>
      </p:sp>
      <p:pic>
        <p:nvPicPr>
          <p:cNvPr id="7"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207662"/>
            <a:ext cx="1980000" cy="163408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308" y="3296303"/>
            <a:ext cx="1980000" cy="163408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553" y="3291830"/>
            <a:ext cx="1980000" cy="163855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3" name="Straight Arrow Connector 2"/>
          <p:cNvCxnSpPr>
            <a:stCxn id="4098" idx="2"/>
            <a:endCxn id="4099" idx="0"/>
          </p:cNvCxnSpPr>
          <p:nvPr/>
        </p:nvCxnSpPr>
        <p:spPr>
          <a:xfrm flipH="1">
            <a:off x="3368308" y="2841748"/>
            <a:ext cx="1113572" cy="454555"/>
          </a:xfrm>
          <a:prstGeom prst="straightConnector1">
            <a:avLst/>
          </a:prstGeom>
          <a:ln w="57150">
            <a:solidFill>
              <a:srgbClr val="F76129"/>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a:stCxn id="4098" idx="2"/>
            <a:endCxn id="4100" idx="0"/>
          </p:cNvCxnSpPr>
          <p:nvPr/>
        </p:nvCxnSpPr>
        <p:spPr>
          <a:xfrm>
            <a:off x="4481880" y="2841748"/>
            <a:ext cx="1091673" cy="450082"/>
          </a:xfrm>
          <a:prstGeom prst="straightConnector1">
            <a:avLst/>
          </a:prstGeom>
          <a:ln w="57150">
            <a:solidFill>
              <a:srgbClr val="F76129"/>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74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587" y="252541"/>
            <a:ext cx="6523693" cy="461665"/>
          </a:xfrm>
          <a:prstGeom prst="rect">
            <a:avLst/>
          </a:prstGeom>
          <a:noFill/>
        </p:spPr>
        <p:txBody>
          <a:bodyPr wrap="square" rtlCol="0">
            <a:spAutoFit/>
          </a:bodyPr>
          <a:lstStyle/>
          <a:p>
            <a:r>
              <a:rPr lang="en-CA" sz="2400" b="1" dirty="0" smtClean="0">
                <a:solidFill>
                  <a:srgbClr val="014446"/>
                </a:solidFill>
                <a:latin typeface="Proxima Nova A" panose="02000506030000020004" pitchFamily="2" charset="0"/>
              </a:rPr>
              <a:t>Importance </a:t>
            </a:r>
            <a:r>
              <a:rPr lang="en-CA" sz="2400" b="1" dirty="0">
                <a:solidFill>
                  <a:srgbClr val="014446"/>
                </a:solidFill>
                <a:latin typeface="Proxima Nova A" panose="02000506030000020004" pitchFamily="2" charset="0"/>
              </a:rPr>
              <a:t>of Data </a:t>
            </a:r>
            <a:r>
              <a:rPr lang="en-CA" sz="2400" b="1" dirty="0" smtClean="0">
                <a:solidFill>
                  <a:srgbClr val="014446"/>
                </a:solidFill>
                <a:latin typeface="Proxima Nova A" panose="02000506030000020004" pitchFamily="2" charset="0"/>
              </a:rPr>
              <a:t>Verification</a:t>
            </a:r>
            <a:endParaRPr lang="en-CA" sz="3600" b="1" dirty="0">
              <a:solidFill>
                <a:srgbClr val="014446"/>
              </a:solidFill>
              <a:latin typeface="Proxima Nova A" panose="02000506030000020004" pitchFamily="2" charset="0"/>
            </a:endParaRPr>
          </a:p>
        </p:txBody>
      </p:sp>
      <p:sp>
        <p:nvSpPr>
          <p:cNvPr id="14" name="TextBox 13"/>
          <p:cNvSpPr txBox="1"/>
          <p:nvPr/>
        </p:nvSpPr>
        <p:spPr>
          <a:xfrm>
            <a:off x="542021" y="1207662"/>
            <a:ext cx="7965885" cy="461665"/>
          </a:xfrm>
          <a:prstGeom prst="rect">
            <a:avLst/>
          </a:prstGeom>
          <a:noFill/>
        </p:spPr>
        <p:txBody>
          <a:bodyPr wrap="square" rtlCol="0">
            <a:spAutoFit/>
          </a:bodyPr>
          <a:lstStyle/>
          <a:p>
            <a:r>
              <a:rPr lang="en-CA" sz="2400" b="1" dirty="0">
                <a:solidFill>
                  <a:srgbClr val="333232"/>
                </a:solidFill>
                <a:latin typeface="Proxima Nova A" panose="02000506030000020004" pitchFamily="2" charset="0"/>
              </a:rPr>
              <a:t>Recycling Partnership staff will:</a:t>
            </a:r>
          </a:p>
        </p:txBody>
      </p:sp>
      <p:pic>
        <p:nvPicPr>
          <p:cNvPr id="7"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2021" y="1686456"/>
            <a:ext cx="7965885" cy="2585323"/>
          </a:xfrm>
          <a:prstGeom prst="rect">
            <a:avLst/>
          </a:prstGeom>
          <a:noFill/>
        </p:spPr>
        <p:txBody>
          <a:bodyPr wrap="square" rtlCol="0">
            <a:spAutoFit/>
          </a:bodyPr>
          <a:lstStyle/>
          <a:p>
            <a:endParaRPr lang="en-CA" dirty="0" smtClean="0">
              <a:latin typeface="Source Sans Pro" panose="020B0503030403020204" pitchFamily="34" charset="0"/>
            </a:endParaRPr>
          </a:p>
          <a:p>
            <a:pPr marL="285750" indent="-285750">
              <a:buFont typeface="Arial" panose="020B0604020202020204" pitchFamily="34" charset="0"/>
              <a:buChar char="•"/>
            </a:pPr>
            <a:r>
              <a:rPr lang="en-CA" dirty="0">
                <a:latin typeface="Source Sans Pro" panose="020B0503030403020204" pitchFamily="34" charset="0"/>
              </a:rPr>
              <a:t>Review all submitted survey responses and check numeric </a:t>
            </a:r>
            <a:r>
              <a:rPr lang="en-CA" dirty="0" smtClean="0">
                <a:latin typeface="Source Sans Pro" panose="020B0503030403020204" pitchFamily="34" charset="0"/>
              </a:rPr>
              <a:t>data.</a:t>
            </a:r>
          </a:p>
          <a:p>
            <a:pPr marL="285750" indent="-285750">
              <a:buFont typeface="Arial" panose="020B0604020202020204" pitchFamily="34" charset="0"/>
              <a:buChar char="•"/>
            </a:pPr>
            <a:endParaRPr lang="en-CA" dirty="0">
              <a:latin typeface="Source Sans Pro" panose="020B0503030403020204" pitchFamily="34" charset="0"/>
            </a:endParaRPr>
          </a:p>
          <a:p>
            <a:pPr marL="285750" indent="-285750">
              <a:buFont typeface="Arial" panose="020B0604020202020204" pitchFamily="34" charset="0"/>
              <a:buChar char="•"/>
            </a:pPr>
            <a:r>
              <a:rPr lang="en-CA" dirty="0">
                <a:latin typeface="Source Sans Pro" panose="020B0503030403020204" pitchFamily="34" charset="0"/>
              </a:rPr>
              <a:t>Contact municipalities </a:t>
            </a:r>
            <a:r>
              <a:rPr lang="en-CA" dirty="0" smtClean="0">
                <a:latin typeface="Source Sans Pro" panose="020B0503030403020204" pitchFamily="34" charset="0"/>
              </a:rPr>
              <a:t>when numerical responses need further clarification.</a:t>
            </a:r>
          </a:p>
          <a:p>
            <a:pPr marL="285750" indent="-285750">
              <a:buFont typeface="Arial" panose="020B0604020202020204" pitchFamily="34" charset="0"/>
              <a:buChar char="•"/>
            </a:pPr>
            <a:endParaRPr lang="en-CA" dirty="0" smtClean="0">
              <a:latin typeface="Source Sans Pro" panose="020B0503030403020204" pitchFamily="34" charset="0"/>
            </a:endParaRPr>
          </a:p>
          <a:p>
            <a:pPr marL="285750" indent="-285750">
              <a:buFont typeface="Arial" panose="020B0604020202020204" pitchFamily="34" charset="0"/>
              <a:buChar char="•"/>
            </a:pPr>
            <a:r>
              <a:rPr lang="en-CA" dirty="0" smtClean="0">
                <a:latin typeface="Source Sans Pro" panose="020B0503030403020204" pitchFamily="34" charset="0"/>
              </a:rPr>
              <a:t>“Sign off” on  survey responses by marking them as </a:t>
            </a:r>
            <a:r>
              <a:rPr lang="en-CA" b="1" dirty="0" smtClean="0">
                <a:latin typeface="Source Sans Pro" panose="020B0503030403020204" pitchFamily="34" charset="0"/>
              </a:rPr>
              <a:t>“Verified”.</a:t>
            </a:r>
          </a:p>
          <a:p>
            <a:pPr marL="285750" indent="-285750">
              <a:buFont typeface="Arial" panose="020B0604020202020204" pitchFamily="34" charset="0"/>
              <a:buChar char="•"/>
            </a:pPr>
            <a:endParaRPr lang="en-CA" b="1" dirty="0" smtClean="0">
              <a:latin typeface="Source Sans Pro" panose="020B0503030403020204" pitchFamily="34" charset="0"/>
            </a:endParaRPr>
          </a:p>
          <a:p>
            <a:pPr marL="285750" indent="-285750">
              <a:buFont typeface="Arial" panose="020B0604020202020204" pitchFamily="34" charset="0"/>
              <a:buChar char="•"/>
            </a:pPr>
            <a:r>
              <a:rPr lang="en-CA" dirty="0" smtClean="0">
                <a:latin typeface="Source Sans Pro" panose="020B0503030403020204" pitchFamily="34" charset="0"/>
              </a:rPr>
              <a:t>Coordinate data verification with State and Regional </a:t>
            </a:r>
            <a:br>
              <a:rPr lang="en-CA" dirty="0" smtClean="0">
                <a:latin typeface="Source Sans Pro" panose="020B0503030403020204" pitchFamily="34" charset="0"/>
              </a:rPr>
            </a:br>
            <a:r>
              <a:rPr lang="en-CA" dirty="0" smtClean="0">
                <a:latin typeface="Source Sans Pro" panose="020B0503030403020204" pitchFamily="34" charset="0"/>
              </a:rPr>
              <a:t>agencies using the MMP for official reporting.</a:t>
            </a:r>
            <a:endParaRPr lang="en-CA" dirty="0">
              <a:latin typeface="Source Sans Pro" panose="020B0503030403020204" pitchFamily="34" charset="0"/>
            </a:endParaRPr>
          </a:p>
        </p:txBody>
      </p:sp>
      <p:pic>
        <p:nvPicPr>
          <p:cNvPr id="10" name="Picture 6" descr="Y:\Marketing\Collateral\Logos\Partner Logos\TRP\TRP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300" y="4011910"/>
            <a:ext cx="2495623" cy="65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28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587" y="252541"/>
            <a:ext cx="6523693" cy="461665"/>
          </a:xfrm>
          <a:prstGeom prst="rect">
            <a:avLst/>
          </a:prstGeom>
          <a:noFill/>
        </p:spPr>
        <p:txBody>
          <a:bodyPr wrap="square" rtlCol="0">
            <a:spAutoFit/>
          </a:bodyPr>
          <a:lstStyle/>
          <a:p>
            <a:r>
              <a:rPr lang="en-CA" sz="2400" b="1" dirty="0" smtClean="0">
                <a:solidFill>
                  <a:srgbClr val="014446"/>
                </a:solidFill>
                <a:latin typeface="Proxima Nova A" panose="02000506030000020004" pitchFamily="2" charset="0"/>
              </a:rPr>
              <a:t>Introducing The MMP Reports</a:t>
            </a:r>
            <a:endParaRPr lang="en-CA" sz="3600" b="1" dirty="0">
              <a:solidFill>
                <a:srgbClr val="014446"/>
              </a:solidFill>
              <a:latin typeface="Proxima Nova A" panose="02000506030000020004" pitchFamily="2" charset="0"/>
            </a:endParaRPr>
          </a:p>
        </p:txBody>
      </p:sp>
      <p:pic>
        <p:nvPicPr>
          <p:cNvPr id="11"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222000" y="1307322"/>
            <a:ext cx="2700000" cy="1571981"/>
            <a:chOff x="3267155" y="1215003"/>
            <a:chExt cx="2700000" cy="1571981"/>
          </a:xfrm>
        </p:grpSpPr>
        <p:sp>
          <p:nvSpPr>
            <p:cNvPr id="13" name="TextBox 12"/>
            <p:cNvSpPr txBox="1"/>
            <p:nvPr/>
          </p:nvSpPr>
          <p:spPr>
            <a:xfrm>
              <a:off x="3267155" y="2202209"/>
              <a:ext cx="2700000" cy="584775"/>
            </a:xfrm>
            <a:prstGeom prst="rect">
              <a:avLst/>
            </a:prstGeom>
            <a:noFill/>
          </p:spPr>
          <p:txBody>
            <a:bodyPr wrap="square" rtlCol="0">
              <a:spAutoFit/>
            </a:bodyPr>
            <a:lstStyle/>
            <a:p>
              <a:pPr algn="ctr"/>
              <a:r>
                <a:rPr lang="en-CA" sz="1600" b="1" dirty="0" smtClean="0">
                  <a:solidFill>
                    <a:srgbClr val="333232"/>
                  </a:solidFill>
                  <a:latin typeface="Proxima Nova A" panose="02000506030000020004" pitchFamily="2" charset="0"/>
                </a:rPr>
                <a:t>Economic Benefits </a:t>
              </a:r>
            </a:p>
            <a:p>
              <a:pPr algn="ctr"/>
              <a:r>
                <a:rPr lang="en-CA" sz="1600" b="1" dirty="0" smtClean="0">
                  <a:solidFill>
                    <a:srgbClr val="333232"/>
                  </a:solidFill>
                  <a:latin typeface="Proxima Nova A" panose="02000506030000020004" pitchFamily="2" charset="0"/>
                </a:rPr>
                <a:t>of Recycling</a:t>
              </a:r>
              <a:endParaRPr lang="en-CA" sz="1600" b="1" dirty="0">
                <a:solidFill>
                  <a:srgbClr val="333232"/>
                </a:solidFill>
                <a:latin typeface="Proxima Nova A" panose="02000506030000020004" pitchFamily="2" charset="0"/>
              </a:endParaRPr>
            </a:p>
          </p:txBody>
        </p:sp>
        <p:pic>
          <p:nvPicPr>
            <p:cNvPr id="2052" name="Picture 4" descr="Economic benefits sample report screenshot"/>
            <p:cNvPicPr>
              <a:picLocks noChangeAspect="1" noChangeArrowheads="1"/>
            </p:cNvPicPr>
            <p:nvPr/>
          </p:nvPicPr>
          <p:blipFill rotWithShape="1">
            <a:blip r:embed="rId4">
              <a:extLst>
                <a:ext uri="{28A0092B-C50C-407E-A947-70E740481C1C}">
                  <a14:useLocalDpi xmlns:a14="http://schemas.microsoft.com/office/drawing/2010/main" val="0"/>
                </a:ext>
              </a:extLst>
            </a:blip>
            <a:srcRect l="27808" t="26054" r="37664" b="20935"/>
            <a:stretch/>
          </p:blipFill>
          <p:spPr bwMode="auto">
            <a:xfrm>
              <a:off x="4062685" y="1215003"/>
              <a:ext cx="1108941" cy="9772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054235" y="1383996"/>
            <a:ext cx="2700000" cy="1495307"/>
            <a:chOff x="1226580" y="1291677"/>
            <a:chExt cx="2700000" cy="1495307"/>
          </a:xfrm>
        </p:grpSpPr>
        <p:sp>
          <p:nvSpPr>
            <p:cNvPr id="18" name="TextBox 17"/>
            <p:cNvSpPr txBox="1"/>
            <p:nvPr/>
          </p:nvSpPr>
          <p:spPr>
            <a:xfrm>
              <a:off x="1226580" y="2202209"/>
              <a:ext cx="2700000" cy="584775"/>
            </a:xfrm>
            <a:prstGeom prst="rect">
              <a:avLst/>
            </a:prstGeom>
            <a:noFill/>
          </p:spPr>
          <p:txBody>
            <a:bodyPr wrap="square" rtlCol="0">
              <a:spAutoFit/>
            </a:bodyPr>
            <a:lstStyle/>
            <a:p>
              <a:pPr algn="ctr"/>
              <a:r>
                <a:rPr lang="en-CA" sz="1600" b="1" dirty="0" smtClean="0">
                  <a:solidFill>
                    <a:srgbClr val="333232"/>
                  </a:solidFill>
                  <a:latin typeface="Proxima Nova A" panose="02000506030000020004" pitchFamily="2" charset="0"/>
                </a:rPr>
                <a:t>Program</a:t>
              </a:r>
              <a:br>
                <a:rPr lang="en-CA" sz="1600" b="1" dirty="0" smtClean="0">
                  <a:solidFill>
                    <a:srgbClr val="333232"/>
                  </a:solidFill>
                  <a:latin typeface="Proxima Nova A" panose="02000506030000020004" pitchFamily="2" charset="0"/>
                </a:rPr>
              </a:br>
              <a:r>
                <a:rPr lang="en-CA" sz="1600" b="1" dirty="0" smtClean="0">
                  <a:solidFill>
                    <a:srgbClr val="333232"/>
                  </a:solidFill>
                  <a:latin typeface="Proxima Nova A" panose="02000506030000020004" pitchFamily="2" charset="0"/>
                </a:rPr>
                <a:t>Summary</a:t>
              </a:r>
              <a:endParaRPr lang="en-CA" sz="1600" b="1" dirty="0">
                <a:solidFill>
                  <a:srgbClr val="333232"/>
                </a:solidFill>
                <a:latin typeface="Proxima Nova A" panose="02000506030000020004" pitchFamily="2" charset="0"/>
              </a:endParaRPr>
            </a:p>
          </p:txBody>
        </p:sp>
        <p:pic>
          <p:nvPicPr>
            <p:cNvPr id="2055" name="Picture 7" descr="C:\Users\josh\Desktop\Webinar Images\Bar-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6252" y="1291677"/>
              <a:ext cx="1140657" cy="8238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389765" y="1326313"/>
            <a:ext cx="2700000" cy="1552990"/>
            <a:chOff x="5562110" y="1233994"/>
            <a:chExt cx="2700000" cy="1552990"/>
          </a:xfrm>
        </p:grpSpPr>
        <p:sp>
          <p:nvSpPr>
            <p:cNvPr id="20" name="TextBox 19"/>
            <p:cNvSpPr txBox="1"/>
            <p:nvPr/>
          </p:nvSpPr>
          <p:spPr>
            <a:xfrm>
              <a:off x="5562110" y="2202209"/>
              <a:ext cx="2700000" cy="584775"/>
            </a:xfrm>
            <a:prstGeom prst="rect">
              <a:avLst/>
            </a:prstGeom>
            <a:noFill/>
          </p:spPr>
          <p:txBody>
            <a:bodyPr wrap="square" rtlCol="0">
              <a:spAutoFit/>
            </a:bodyPr>
            <a:lstStyle/>
            <a:p>
              <a:pPr algn="ctr"/>
              <a:r>
                <a:rPr lang="en-CA" sz="1600" b="1" dirty="0" smtClean="0">
                  <a:solidFill>
                    <a:srgbClr val="333232"/>
                  </a:solidFill>
                  <a:latin typeface="Proxima Nova A" panose="02000506030000020004" pitchFamily="2" charset="0"/>
                </a:rPr>
                <a:t>Program Recommendations</a:t>
              </a:r>
              <a:endParaRPr lang="en-CA" sz="1600" b="1" dirty="0">
                <a:solidFill>
                  <a:srgbClr val="333232"/>
                </a:solidFill>
                <a:latin typeface="Proxima Nova A" panose="02000506030000020004" pitchFamily="2" charset="0"/>
              </a:endParaRPr>
            </a:p>
          </p:txBody>
        </p:sp>
        <p:pic>
          <p:nvPicPr>
            <p:cNvPr id="2057" name="Picture 9" descr="checkmark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6656" y="1233994"/>
              <a:ext cx="970909" cy="9392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206515" y="2818550"/>
            <a:ext cx="2700000" cy="1868435"/>
            <a:chOff x="206515" y="2696192"/>
            <a:chExt cx="2700000" cy="1868435"/>
          </a:xfrm>
        </p:grpSpPr>
        <p:sp>
          <p:nvSpPr>
            <p:cNvPr id="10" name="TextBox 9"/>
            <p:cNvSpPr txBox="1"/>
            <p:nvPr/>
          </p:nvSpPr>
          <p:spPr>
            <a:xfrm>
              <a:off x="206515" y="3979852"/>
              <a:ext cx="2700000" cy="584775"/>
            </a:xfrm>
            <a:prstGeom prst="rect">
              <a:avLst/>
            </a:prstGeom>
            <a:noFill/>
          </p:spPr>
          <p:txBody>
            <a:bodyPr wrap="square" rtlCol="0">
              <a:spAutoFit/>
            </a:bodyPr>
            <a:lstStyle/>
            <a:p>
              <a:pPr algn="ctr"/>
              <a:r>
                <a:rPr lang="en-CA" sz="1600" b="1" dirty="0" smtClean="0">
                  <a:solidFill>
                    <a:srgbClr val="333232"/>
                  </a:solidFill>
                  <a:latin typeface="Proxima Nova A" panose="02000506030000020004" pitchFamily="2" charset="0"/>
                </a:rPr>
                <a:t>Curbside </a:t>
              </a:r>
            </a:p>
            <a:p>
              <a:pPr algn="ctr"/>
              <a:r>
                <a:rPr lang="en-CA" sz="1600" b="1" dirty="0" smtClean="0">
                  <a:solidFill>
                    <a:srgbClr val="333232"/>
                  </a:solidFill>
                  <a:latin typeface="Proxima Nova A" panose="02000506030000020004" pitchFamily="2" charset="0"/>
                </a:rPr>
                <a:t>Diversion Rate</a:t>
              </a:r>
              <a:endParaRPr lang="en-CA" sz="1600" b="1" dirty="0">
                <a:solidFill>
                  <a:srgbClr val="333232"/>
                </a:solidFill>
                <a:latin typeface="Proxima Nova A" panose="02000506030000020004" pitchFamily="2" charset="0"/>
              </a:endParaRPr>
            </a:p>
          </p:txBody>
        </p:sp>
        <p:pic>
          <p:nvPicPr>
            <p:cNvPr id="2058" name="Picture 10" descr="C:\Users\josh\Desktop\Webinar Images\Diversion Rate-0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104" y="2696192"/>
              <a:ext cx="1342823" cy="12807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2258643" y="2820610"/>
            <a:ext cx="2700000" cy="1866375"/>
            <a:chOff x="2258643" y="2698252"/>
            <a:chExt cx="2700000" cy="1866375"/>
          </a:xfrm>
        </p:grpSpPr>
        <p:sp>
          <p:nvSpPr>
            <p:cNvPr id="12" name="TextBox 11"/>
            <p:cNvSpPr txBox="1"/>
            <p:nvPr/>
          </p:nvSpPr>
          <p:spPr>
            <a:xfrm>
              <a:off x="2258643" y="3979852"/>
              <a:ext cx="2700000" cy="584775"/>
            </a:xfrm>
            <a:prstGeom prst="rect">
              <a:avLst/>
            </a:prstGeom>
            <a:noFill/>
          </p:spPr>
          <p:txBody>
            <a:bodyPr wrap="square" rtlCol="0">
              <a:spAutoFit/>
            </a:bodyPr>
            <a:lstStyle/>
            <a:p>
              <a:pPr algn="ctr"/>
              <a:r>
                <a:rPr lang="en-CA" sz="1600" b="1" dirty="0" smtClean="0">
                  <a:solidFill>
                    <a:srgbClr val="333232"/>
                  </a:solidFill>
                  <a:latin typeface="Proxima Nova A" panose="02000506030000020004" pitchFamily="2" charset="0"/>
                </a:rPr>
                <a:t>Drop-Off </a:t>
              </a:r>
            </a:p>
            <a:p>
              <a:pPr algn="ctr"/>
              <a:r>
                <a:rPr lang="en-CA" sz="1600" b="1" dirty="0" smtClean="0">
                  <a:solidFill>
                    <a:srgbClr val="333232"/>
                  </a:solidFill>
                  <a:latin typeface="Proxima Nova A" panose="02000506030000020004" pitchFamily="2" charset="0"/>
                </a:rPr>
                <a:t>Diversion Rate</a:t>
              </a:r>
              <a:endParaRPr lang="en-CA" sz="1600" b="1" dirty="0">
                <a:solidFill>
                  <a:srgbClr val="333232"/>
                </a:solidFill>
                <a:latin typeface="Proxima Nova A" panose="02000506030000020004" pitchFamily="2" charset="0"/>
              </a:endParaRPr>
            </a:p>
          </p:txBody>
        </p:sp>
        <p:pic>
          <p:nvPicPr>
            <p:cNvPr id="2059" name="Picture 11" descr="C:\Users\josh\Desktop\Webinar Images\Diversion Rate 2-0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6807" y="2698252"/>
              <a:ext cx="1343672" cy="128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6362899" y="3162100"/>
            <a:ext cx="2700000" cy="1524885"/>
            <a:chOff x="6362899" y="3039742"/>
            <a:chExt cx="2700000" cy="1524885"/>
          </a:xfrm>
        </p:grpSpPr>
        <p:sp>
          <p:nvSpPr>
            <p:cNvPr id="15" name="TextBox 14"/>
            <p:cNvSpPr txBox="1"/>
            <p:nvPr/>
          </p:nvSpPr>
          <p:spPr>
            <a:xfrm>
              <a:off x="6362899" y="3979852"/>
              <a:ext cx="2700000" cy="584775"/>
            </a:xfrm>
            <a:prstGeom prst="rect">
              <a:avLst/>
            </a:prstGeom>
            <a:noFill/>
          </p:spPr>
          <p:txBody>
            <a:bodyPr wrap="square" rtlCol="0">
              <a:spAutoFit/>
            </a:bodyPr>
            <a:lstStyle/>
            <a:p>
              <a:pPr algn="ctr"/>
              <a:r>
                <a:rPr lang="en-CA" sz="1600" b="1" dirty="0" smtClean="0">
                  <a:solidFill>
                    <a:srgbClr val="333232"/>
                  </a:solidFill>
                  <a:latin typeface="Proxima Nova A" panose="02000506030000020004" pitchFamily="2" charset="0"/>
                </a:rPr>
                <a:t>Lbs Per Household Benchmark</a:t>
              </a:r>
              <a:endParaRPr lang="en-CA" sz="1600" b="1" dirty="0">
                <a:solidFill>
                  <a:srgbClr val="333232"/>
                </a:solidFill>
                <a:latin typeface="Proxima Nova A" panose="02000506030000020004" pitchFamily="2" charset="0"/>
              </a:endParaRPr>
            </a:p>
          </p:txBody>
        </p:sp>
        <p:pic>
          <p:nvPicPr>
            <p:cNvPr id="2060" name="Picture 12" descr="C:\Users\josh\Desktop\Webinar Images\Benchmark-0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1582" y="3039742"/>
              <a:ext cx="982634" cy="9372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4310771" y="3247417"/>
            <a:ext cx="2700000" cy="1439568"/>
            <a:chOff x="4310771" y="3125059"/>
            <a:chExt cx="2700000" cy="1439568"/>
          </a:xfrm>
        </p:grpSpPr>
        <p:sp>
          <p:nvSpPr>
            <p:cNvPr id="14" name="TextBox 13"/>
            <p:cNvSpPr txBox="1"/>
            <p:nvPr/>
          </p:nvSpPr>
          <p:spPr>
            <a:xfrm>
              <a:off x="4310771" y="3979852"/>
              <a:ext cx="2700000" cy="584775"/>
            </a:xfrm>
            <a:prstGeom prst="rect">
              <a:avLst/>
            </a:prstGeom>
            <a:noFill/>
          </p:spPr>
          <p:txBody>
            <a:bodyPr wrap="square" rtlCol="0">
              <a:spAutoFit/>
            </a:bodyPr>
            <a:lstStyle/>
            <a:p>
              <a:pPr algn="ctr"/>
              <a:r>
                <a:rPr lang="en-CA" sz="1600" b="1" dirty="0" smtClean="0">
                  <a:solidFill>
                    <a:srgbClr val="333232"/>
                  </a:solidFill>
                  <a:latin typeface="Proxima Nova A" panose="02000506030000020004" pitchFamily="2" charset="0"/>
                </a:rPr>
                <a:t>Lbs Per </a:t>
              </a:r>
            </a:p>
            <a:p>
              <a:pPr algn="ctr"/>
              <a:r>
                <a:rPr lang="en-CA" sz="1600" b="1" dirty="0" smtClean="0">
                  <a:solidFill>
                    <a:srgbClr val="333232"/>
                  </a:solidFill>
                  <a:latin typeface="Proxima Nova A" panose="02000506030000020004" pitchFamily="2" charset="0"/>
                </a:rPr>
                <a:t>Household</a:t>
              </a:r>
              <a:endParaRPr lang="en-CA" sz="1600" b="1" dirty="0">
                <a:solidFill>
                  <a:srgbClr val="333232"/>
                </a:solidFill>
                <a:latin typeface="Proxima Nova A" panose="02000506030000020004" pitchFamily="2" charset="0"/>
              </a:endParaRPr>
            </a:p>
          </p:txBody>
        </p:sp>
        <p:pic>
          <p:nvPicPr>
            <p:cNvPr id="2061" name="Picture 13" descr="C:\Users\josh\Desktop\Webinar Images\Lbs Per-05.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9954" y="3125059"/>
              <a:ext cx="1112757" cy="8238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8442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850309"/>
            <a:ext cx="9144000" cy="0"/>
          </a:xfrm>
          <a:prstGeom prst="line">
            <a:avLst/>
          </a:prstGeom>
          <a:ln>
            <a:solidFill>
              <a:srgbClr val="ADDDB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587" y="252541"/>
            <a:ext cx="6523693" cy="461665"/>
          </a:xfrm>
          <a:prstGeom prst="rect">
            <a:avLst/>
          </a:prstGeom>
          <a:noFill/>
        </p:spPr>
        <p:txBody>
          <a:bodyPr wrap="square" rtlCol="0">
            <a:spAutoFit/>
          </a:bodyPr>
          <a:lstStyle/>
          <a:p>
            <a:r>
              <a:rPr lang="en-CA" sz="2400" b="1" dirty="0" smtClean="0">
                <a:solidFill>
                  <a:srgbClr val="014446"/>
                </a:solidFill>
                <a:latin typeface="Proxima Nova A" panose="02000506030000020004" pitchFamily="2" charset="0"/>
              </a:rPr>
              <a:t>Generating Reports</a:t>
            </a:r>
            <a:endParaRPr lang="en-CA" sz="3600" b="1" dirty="0">
              <a:solidFill>
                <a:srgbClr val="014446"/>
              </a:solidFill>
              <a:latin typeface="Proxima Nova A" panose="02000506030000020004" pitchFamily="2" charset="0"/>
            </a:endParaRPr>
          </a:p>
        </p:txBody>
      </p:sp>
      <p:sp>
        <p:nvSpPr>
          <p:cNvPr id="18" name="TextBox 17"/>
          <p:cNvSpPr txBox="1"/>
          <p:nvPr/>
        </p:nvSpPr>
        <p:spPr>
          <a:xfrm>
            <a:off x="568587" y="1086050"/>
            <a:ext cx="6785397" cy="461665"/>
          </a:xfrm>
          <a:prstGeom prst="rect">
            <a:avLst/>
          </a:prstGeom>
          <a:noFill/>
        </p:spPr>
        <p:txBody>
          <a:bodyPr wrap="square" rtlCol="0">
            <a:spAutoFit/>
          </a:bodyPr>
          <a:lstStyle/>
          <a:p>
            <a:r>
              <a:rPr lang="en-CA" sz="2400" b="1" dirty="0" smtClean="0">
                <a:solidFill>
                  <a:srgbClr val="333232"/>
                </a:solidFill>
                <a:latin typeface="Proxima Nova A" panose="02000506030000020004" pitchFamily="2" charset="0"/>
              </a:rPr>
              <a:t>Tonnage by Program</a:t>
            </a:r>
            <a:endParaRPr lang="en-CA" sz="2400" b="1" dirty="0">
              <a:solidFill>
                <a:srgbClr val="333232"/>
              </a:solidFill>
              <a:latin typeface="Proxima Nova A" panose="02000506030000020004" pitchFamily="2" charset="0"/>
            </a:endParaRPr>
          </a:p>
        </p:txBody>
      </p:sp>
      <p:pic>
        <p:nvPicPr>
          <p:cNvPr id="11" name="Picture 4" descr="Y:\Marketing\Collateral\Logos\MMP\Icon Mark Color\png\mmp_logo_icon_color_2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27" y="0"/>
            <a:ext cx="907496" cy="9074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941" y="1665300"/>
            <a:ext cx="6546982" cy="3150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6090" y="1843370"/>
            <a:ext cx="1162050" cy="30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62585" y="1842463"/>
            <a:ext cx="1169060" cy="30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41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 calcmode="lin" valueType="num">
                                      <p:cBhvr>
                                        <p:cTn id="9" dur="500" fill="hold"/>
                                        <p:tgtEl>
                                          <p:spTgt spid="2050"/>
                                        </p:tgtEl>
                                        <p:attrNameLst>
                                          <p:attrName>ppt_w</p:attrName>
                                        </p:attrNameLst>
                                      </p:cBhvr>
                                      <p:tavLst>
                                        <p:tav tm="0">
                                          <p:val>
                                            <p:fltVal val="0"/>
                                          </p:val>
                                        </p:tav>
                                        <p:tav tm="100000">
                                          <p:val>
                                            <p:strVal val="#ppt_w"/>
                                          </p:val>
                                        </p:tav>
                                      </p:tavLst>
                                    </p:anim>
                                    <p:anim calcmode="lin" valueType="num">
                                      <p:cBhvr>
                                        <p:cTn id="10" dur="500" fill="hold"/>
                                        <p:tgtEl>
                                          <p:spTgt spid="2050"/>
                                        </p:tgtEl>
                                        <p:attrNameLst>
                                          <p:attrName>ppt_h</p:attrName>
                                        </p:attrNameLst>
                                      </p:cBhvr>
                                      <p:tavLst>
                                        <p:tav tm="0">
                                          <p:val>
                                            <p:fltVal val="0"/>
                                          </p:val>
                                        </p:tav>
                                        <p:tav tm="100000">
                                          <p:val>
                                            <p:strVal val="#ppt_h"/>
                                          </p:val>
                                        </p:tav>
                                      </p:tavLst>
                                    </p:anim>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74847</TotalTime>
  <Words>1059</Words>
  <Application>Microsoft Office PowerPoint</Application>
  <PresentationFormat>On-screen Show (16:9)</PresentationFormat>
  <Paragraphs>131</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Proxima Nova</vt:lpstr>
      <vt:lpstr>Proxima Nova A</vt:lpstr>
      <vt:lpstr>NeoTech</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Hailey Kostusik</dc:creator>
  <cp:lastModifiedBy>HP Authorized Customer</cp:lastModifiedBy>
  <cp:revision>1207</cp:revision>
  <cp:lastPrinted>2018-06-28T17:02:09Z</cp:lastPrinted>
  <dcterms:created xsi:type="dcterms:W3CDTF">2016-07-19T16:08:09Z</dcterms:created>
  <dcterms:modified xsi:type="dcterms:W3CDTF">2019-09-13T14:23:39Z</dcterms:modified>
</cp:coreProperties>
</file>