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  <p:sldMasterId id="2147483704" r:id="rId5"/>
    <p:sldMasterId id="2147483716" r:id="rId6"/>
  </p:sldMasterIdLst>
  <p:notesMasterIdLst>
    <p:notesMasterId r:id="rId15"/>
  </p:notesMasterIdLst>
  <p:sldIdLst>
    <p:sldId id="267" r:id="rId7"/>
    <p:sldId id="1284" r:id="rId8"/>
    <p:sldId id="1287" r:id="rId9"/>
    <p:sldId id="1288" r:id="rId10"/>
    <p:sldId id="1285" r:id="rId11"/>
    <p:sldId id="1286" r:id="rId12"/>
    <p:sldId id="1272" r:id="rId13"/>
    <p:sldId id="299" r:id="rId14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990"/>
    <a:srgbClr val="8CA195"/>
    <a:srgbClr val="466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CF782B-6C33-70B7-52BD-9BC969C87FD3}" v="218" dt="2023-02-27T14:55:17.712"/>
    <p1510:client id="{32408EFE-6928-DAA0-63B2-77B30029CD0D}" v="1" dt="2022-04-13T17:53:37.407"/>
    <p1510:client id="{3C11E1FB-7222-C260-12DD-1C14B3F12064}" v="39" dt="2022-11-11T15:39:38.087"/>
    <p1510:client id="{51FF69FA-C72D-434D-3A85-1B9D417BB9F5}" v="34" dt="2022-04-20T16:34:57.465"/>
    <p1510:client id="{5F984083-338B-436A-A541-B97490B504D0}" v="1" dt="2022-02-16T02:23:25.159"/>
    <p1510:client id="{92B7F8E3-6DC9-6C62-09E0-DFD8DF433BBC}" v="4" dt="2022-11-07T20:55:21.733"/>
    <p1510:client id="{93432A1D-F9E0-A6A5-14ED-75BB66DAD026}" v="14" dt="2023-03-02T14:04:32.629"/>
    <p1510:client id="{9FD94539-86DB-9B61-E68F-7F03455E000D}" v="3" dt="2022-04-26T16:52:45.460"/>
    <p1510:client id="{AA2A71DE-1523-EC59-B2AB-3C9D5A78ACD0}" v="52" dt="2022-11-07T20:49:31.752"/>
    <p1510:client id="{B966F1EB-00DF-6853-96EB-A5703C4B9985}" v="6" dt="2022-11-11T15:27:40.320"/>
    <p1510:client id="{BE30C39A-DCD5-4C77-AACA-7DA3C0FD2B47}" v="5" dt="2022-05-11T09:55:11.072"/>
    <p1510:client id="{E1A33617-D410-B553-BC78-DE9B303B3367}" v="10" dt="2022-04-20T18:03:20.929"/>
    <p1510:client id="{EE868316-5560-F678-B771-AC6E7EDD263D}" v="3" dt="2022-11-14T15:37:36.704"/>
    <p1510:client id="{F9F247FF-73C5-B2DC-1658-FA6359E19F3D}" v="2" dt="2022-11-16T18:26:25.4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9" autoAdjust="0"/>
    <p:restoredTop sz="92908" autoAdjust="0"/>
  </p:normalViewPr>
  <p:slideViewPr>
    <p:cSldViewPr snapToGrid="0">
      <p:cViewPr varScale="1">
        <p:scale>
          <a:sx n="76" d="100"/>
          <a:sy n="76" d="100"/>
        </p:scale>
        <p:origin x="172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9A85A84-5520-44AA-B950-9D020D5CD6E2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5623D93-6D70-4422-8107-D4D529A6CF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7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 (Option 1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-Page-BG-(2)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57521"/>
            <a:ext cx="9144000" cy="693190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868334" y="6523259"/>
            <a:ext cx="4073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©2022 Call2Recycle, Inc.  All rights reserved.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42635" y="6353932"/>
            <a:ext cx="251383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call2recycle.org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609269"/>
            <a:ext cx="7772400" cy="2182091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anchor="t"/>
          <a:lstStyle>
            <a:lvl1pPr algn="ctr">
              <a:lnSpc>
                <a:spcPct val="110000"/>
              </a:lnSpc>
              <a:defRPr sz="4667" b="1" cap="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goes here</a:t>
            </a:r>
          </a:p>
        </p:txBody>
      </p:sp>
      <p:pic>
        <p:nvPicPr>
          <p:cNvPr id="7" name="Picture 6" descr="ENG_HeaderBar_Icon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85738"/>
            <a:ext cx="9144000" cy="126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(Option 1)">
    <p:bg>
      <p:bgPr>
        <a:solidFill>
          <a:srgbClr val="8515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083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 (Option 1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625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(Option 2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-Page-BG-(2)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57521"/>
            <a:ext cx="9144000" cy="693190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096001" y="6523259"/>
            <a:ext cx="2845436" cy="17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6" b="0" i="0">
                <a:solidFill>
                  <a:schemeClr val="bg1"/>
                </a:solidFill>
                <a:latin typeface="Arial"/>
                <a:cs typeface="Arial"/>
              </a:rPr>
              <a:t>©2020 Call2Recycle,</a:t>
            </a:r>
            <a:r>
              <a:rPr lang="en-US" sz="506" b="0" i="0" baseline="0">
                <a:solidFill>
                  <a:schemeClr val="bg1"/>
                </a:solidFill>
                <a:latin typeface="Arial"/>
                <a:cs typeface="Arial"/>
              </a:rPr>
              <a:t> Inc</a:t>
            </a:r>
            <a:r>
              <a:rPr lang="en-US" sz="506" b="0" i="0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lang="en-US" sz="506" b="0" i="0" baseline="0">
                <a:solidFill>
                  <a:schemeClr val="bg1"/>
                </a:solidFill>
                <a:latin typeface="Arial"/>
                <a:cs typeface="Arial"/>
              </a:rPr>
              <a:t>  </a:t>
            </a:r>
            <a:r>
              <a:rPr lang="en-US" sz="506" b="0" i="0" kern="1200">
                <a:solidFill>
                  <a:schemeClr val="bg1"/>
                </a:solidFill>
                <a:latin typeface="Arial"/>
                <a:ea typeface="+mn-ea"/>
                <a:cs typeface="Arial"/>
              </a:rPr>
              <a:t>All rights reserved.</a:t>
            </a:r>
            <a:endParaRPr lang="en-US" sz="506" b="0" i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42639" y="6430897"/>
            <a:ext cx="1789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Arial"/>
                <a:cs typeface="Arial"/>
              </a:rPr>
              <a:t>call2recycle.org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193637"/>
            <a:ext cx="7772400" cy="2182091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anchor="t"/>
          <a:lstStyle>
            <a:lvl1pPr algn="ctr">
              <a:lnSpc>
                <a:spcPct val="110000"/>
              </a:lnSpc>
              <a:defRPr sz="1969" b="1" cap="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Title goes here</a:t>
            </a:r>
          </a:p>
        </p:txBody>
      </p:sp>
      <p:pic>
        <p:nvPicPr>
          <p:cNvPr id="3" name="Picture 2" descr="ENG_HeaderBar_noIcon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5741"/>
            <a:ext cx="9144000" cy="132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53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 (Option 2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-Page-BG-(2)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57521"/>
            <a:ext cx="9144000" cy="693190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096001" y="6523259"/>
            <a:ext cx="2845436" cy="17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6" b="0" i="0">
                <a:solidFill>
                  <a:schemeClr val="bg1"/>
                </a:solidFill>
                <a:latin typeface="Arial"/>
                <a:cs typeface="Arial"/>
              </a:rPr>
              <a:t>©2019 Call2Recycle,</a:t>
            </a:r>
            <a:r>
              <a:rPr lang="en-US" sz="506" b="0" i="0" baseline="0">
                <a:solidFill>
                  <a:schemeClr val="bg1"/>
                </a:solidFill>
                <a:latin typeface="Arial"/>
                <a:cs typeface="Arial"/>
              </a:rPr>
              <a:t> Inc</a:t>
            </a:r>
            <a:r>
              <a:rPr lang="en-US" sz="506" b="0" i="0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lang="en-US" sz="506" b="0" i="0" baseline="0">
                <a:solidFill>
                  <a:schemeClr val="bg1"/>
                </a:solidFill>
                <a:latin typeface="Arial"/>
                <a:cs typeface="Arial"/>
              </a:rPr>
              <a:t>  </a:t>
            </a:r>
            <a:r>
              <a:rPr lang="en-US" sz="506" b="0" i="0" kern="1200">
                <a:solidFill>
                  <a:schemeClr val="bg1"/>
                </a:solidFill>
                <a:latin typeface="Arial"/>
                <a:ea typeface="+mn-ea"/>
                <a:cs typeface="Arial"/>
              </a:rPr>
              <a:t>All rights reserved.</a:t>
            </a:r>
            <a:endParaRPr lang="en-US" sz="506" b="0" i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42639" y="6430897"/>
            <a:ext cx="1789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Arial"/>
                <a:cs typeface="Arial"/>
              </a:rPr>
              <a:t>call2recycle.org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193637"/>
            <a:ext cx="7772400" cy="2182091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anchor="t"/>
          <a:lstStyle>
            <a:lvl1pPr algn="ctr">
              <a:lnSpc>
                <a:spcPct val="110000"/>
              </a:lnSpc>
              <a:defRPr sz="1969" b="1" cap="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Title goes here</a:t>
            </a:r>
          </a:p>
        </p:txBody>
      </p:sp>
      <p:pic>
        <p:nvPicPr>
          <p:cNvPr id="4" name="Picture 3" descr="ENG_HeaderBar_batterieONLY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5741"/>
            <a:ext cx="9144000" cy="132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33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– Image, Chart or Graph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220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- Heading With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888184" y="4240191"/>
            <a:ext cx="2655743" cy="1947887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80000"/>
              </a:lnSpc>
              <a:defRPr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  <a:p>
            <a:r>
              <a:rPr lang="en-US"/>
              <a:t>Supporting </a:t>
            </a:r>
            <a:br>
              <a:rPr lang="en-US"/>
            </a:br>
            <a:r>
              <a:rPr lang="en-US"/>
              <a:t>Image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7191" y="842966"/>
            <a:ext cx="8186737" cy="669492"/>
          </a:xfrm>
          <a:prstGeom prst="rect">
            <a:avLst/>
          </a:prstGeom>
        </p:spPr>
        <p:txBody>
          <a:bodyPr vert="horz"/>
          <a:lstStyle>
            <a:lvl1pPr>
              <a:defRPr sz="1238" b="0" i="0">
                <a:solidFill>
                  <a:srgbClr val="16656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65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- Single Column List w/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564444"/>
            <a:ext cx="8086436" cy="853195"/>
          </a:xfrm>
          <a:prstGeom prst="rect">
            <a:avLst/>
          </a:prstGeom>
        </p:spPr>
        <p:txBody>
          <a:bodyPr/>
          <a:lstStyle>
            <a:lvl1pPr algn="l">
              <a:defRPr sz="1238" b="1" i="0">
                <a:solidFill>
                  <a:srgbClr val="16656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1" y="1528150"/>
            <a:ext cx="8086436" cy="1288815"/>
          </a:xfrm>
          <a:prstGeom prst="rect">
            <a:avLst/>
          </a:prstGeom>
        </p:spPr>
        <p:txBody>
          <a:bodyPr/>
          <a:lstStyle>
            <a:lvl1pPr>
              <a:defRPr sz="1013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17909" indent="-160734">
              <a:buSzPct val="100000"/>
              <a:buFontTx/>
              <a:buBlip>
                <a:blip r:embed="rId2"/>
              </a:buBlip>
              <a:defRPr sz="788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642938" indent="-128588">
              <a:buSzPct val="100000"/>
              <a:buFontTx/>
              <a:buBlip>
                <a:blip r:embed="rId2"/>
              </a:buBlip>
              <a:defRPr sz="788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900113" indent="-128588">
              <a:buSzPct val="100000"/>
              <a:buFontTx/>
              <a:buBlip>
                <a:blip r:embed="rId2"/>
              </a:buBlip>
              <a:defRPr sz="675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157288" indent="-128588">
              <a:buSzPct val="100000"/>
              <a:buFontTx/>
              <a:buBlip>
                <a:blip r:embed="rId2"/>
              </a:buBlip>
              <a:defRPr sz="675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9009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– Two Column w/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57200" y="1528149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013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17909" indent="-160734">
              <a:buSzPct val="100000"/>
              <a:buFontTx/>
              <a:buBlip>
                <a:blip r:embed="rId2"/>
              </a:buBlip>
              <a:defRPr sz="9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642938" indent="-128588">
              <a:buSzPct val="100000"/>
              <a:buFontTx/>
              <a:buBlip>
                <a:blip r:embed="rId2"/>
              </a:buBlip>
              <a:defRPr sz="788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900113" indent="-128588">
              <a:buSzPct val="100000"/>
              <a:buFontTx/>
              <a:buBlip>
                <a:blip r:embed="rId2"/>
              </a:buBlip>
              <a:defRPr sz="675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157288" indent="-128588">
              <a:buSzPct val="100000"/>
              <a:buFontTx/>
              <a:buBlip>
                <a:blip r:embed="rId2"/>
              </a:buBlip>
              <a:defRPr sz="675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1" y="1528149"/>
            <a:ext cx="3895436" cy="4525963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13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17909" indent="-160734">
              <a:buSzPct val="100000"/>
              <a:buFontTx/>
              <a:buBlip>
                <a:blip r:embed="rId2"/>
              </a:buBlip>
              <a:defRPr sz="9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642938" indent="-128588">
              <a:buSzPct val="100000"/>
              <a:buFontTx/>
              <a:buBlip>
                <a:blip r:embed="rId2"/>
              </a:buBlip>
              <a:defRPr sz="788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900113" indent="-128588">
              <a:buSzPct val="100000"/>
              <a:buFontTx/>
              <a:buBlip>
                <a:blip r:embed="rId2"/>
              </a:buBlip>
              <a:defRPr sz="675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157288" indent="-128588">
              <a:buSzPct val="100000"/>
              <a:buFontTx/>
              <a:buBlip>
                <a:blip r:embed="rId2"/>
              </a:buBlip>
              <a:defRPr sz="675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564444"/>
            <a:ext cx="8086436" cy="853195"/>
          </a:xfrm>
          <a:prstGeom prst="rect">
            <a:avLst/>
          </a:prstGeom>
        </p:spPr>
        <p:txBody>
          <a:bodyPr/>
          <a:lstStyle>
            <a:lvl1pPr algn="l">
              <a:defRPr sz="1238" b="1" i="0">
                <a:solidFill>
                  <a:srgbClr val="16656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1574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– Two columns w/ Separat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28148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13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4645819" y="1528148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13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64444"/>
            <a:ext cx="8229600" cy="853195"/>
          </a:xfrm>
          <a:prstGeom prst="rect">
            <a:avLst/>
          </a:prstGeom>
        </p:spPr>
        <p:txBody>
          <a:bodyPr/>
          <a:lstStyle>
            <a:lvl1pPr algn="l">
              <a:defRPr sz="1238" b="1" i="0">
                <a:solidFill>
                  <a:srgbClr val="16656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7200" y="2167914"/>
            <a:ext cx="4038600" cy="3886201"/>
          </a:xfrm>
          <a:prstGeom prst="rect">
            <a:avLst/>
          </a:prstGeom>
        </p:spPr>
        <p:txBody>
          <a:bodyPr/>
          <a:lstStyle>
            <a:lvl1pPr>
              <a:defRPr sz="788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17909" indent="-160734">
              <a:buSzPct val="100000"/>
              <a:buFontTx/>
              <a:buBlip>
                <a:blip r:embed="rId2"/>
              </a:buBlip>
              <a:defRPr sz="788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642938" indent="-128588">
              <a:buSzPct val="100000"/>
              <a:buFontTx/>
              <a:buBlip>
                <a:blip r:embed="rId2"/>
              </a:buBlip>
              <a:defRPr sz="788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900113" indent="-128588">
              <a:buSzPct val="100000"/>
              <a:buFontTx/>
              <a:buBlip>
                <a:blip r:embed="rId2"/>
              </a:buBlip>
              <a:defRPr sz="675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157288" indent="-128588">
              <a:buSzPct val="100000"/>
              <a:buFontTx/>
              <a:buBlip>
                <a:blip r:embed="rId2"/>
              </a:buBlip>
              <a:defRPr sz="675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4648200" y="2167914"/>
            <a:ext cx="4038600" cy="3886201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788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17909" indent="-160734">
              <a:buSzPct val="100000"/>
              <a:buFontTx/>
              <a:buBlip>
                <a:blip r:embed="rId2"/>
              </a:buBlip>
              <a:defRPr sz="788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642938" indent="-128588">
              <a:buSzPct val="100000"/>
              <a:buFontTx/>
              <a:buBlip>
                <a:blip r:embed="rId2"/>
              </a:buBlip>
              <a:defRPr sz="788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900113" indent="-128588">
              <a:buSzPct val="100000"/>
              <a:buFontTx/>
              <a:buBlip>
                <a:blip r:embed="rId2"/>
              </a:buBlip>
              <a:defRPr sz="675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157288" indent="-128588">
              <a:buSzPct val="100000"/>
              <a:buFontTx/>
              <a:buBlip>
                <a:blip r:embed="rId2"/>
              </a:buBlip>
              <a:defRPr sz="675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8307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– Single Presen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-Page-BG-(2)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57521"/>
            <a:ext cx="9144000" cy="693190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096001" y="6523259"/>
            <a:ext cx="2845436" cy="17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6" b="0" i="0">
                <a:solidFill>
                  <a:schemeClr val="bg1"/>
                </a:solidFill>
                <a:latin typeface="Arial"/>
                <a:cs typeface="Arial"/>
              </a:rPr>
              <a:t>©2020 Call2Recycle,</a:t>
            </a:r>
            <a:r>
              <a:rPr lang="en-US" sz="506" b="0" i="0" baseline="0">
                <a:solidFill>
                  <a:schemeClr val="bg1"/>
                </a:solidFill>
                <a:latin typeface="Arial"/>
                <a:cs typeface="Arial"/>
              </a:rPr>
              <a:t> Inc</a:t>
            </a:r>
            <a:r>
              <a:rPr lang="en-US" sz="506" b="0" i="0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lang="en-US" sz="506" b="0" i="0" baseline="0">
                <a:solidFill>
                  <a:schemeClr val="bg1"/>
                </a:solidFill>
                <a:latin typeface="Arial"/>
                <a:cs typeface="Arial"/>
              </a:rPr>
              <a:t>  </a:t>
            </a:r>
            <a:r>
              <a:rPr lang="en-US" sz="506" b="0" i="0" kern="1200">
                <a:solidFill>
                  <a:schemeClr val="bg1"/>
                </a:solidFill>
                <a:latin typeface="Arial"/>
                <a:ea typeface="+mn-ea"/>
                <a:cs typeface="Arial"/>
              </a:rPr>
              <a:t>All rights reserved.</a:t>
            </a:r>
            <a:endParaRPr lang="en-US" sz="506" b="0" i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79181"/>
            <a:ext cx="9144000" cy="756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8976" y="3590599"/>
            <a:ext cx="3646055" cy="2840300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anchor="t"/>
          <a:lstStyle>
            <a:lvl1pPr algn="l">
              <a:lnSpc>
                <a:spcPct val="110000"/>
              </a:lnSpc>
              <a:defRPr sz="1013" b="1" cap="none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Presenter (1) name</a:t>
            </a:r>
            <a:br>
              <a:rPr lang="en-US"/>
            </a:br>
            <a:r>
              <a:rPr lang="en-US" b="0"/>
              <a:t>Position in organization</a:t>
            </a:r>
            <a:br>
              <a:rPr lang="en-US" b="0"/>
            </a:br>
            <a:r>
              <a:rPr lang="en-US" b="0"/>
              <a:t>email@email.com</a:t>
            </a:r>
            <a:br>
              <a:rPr lang="en-US" b="0"/>
            </a:br>
            <a:br>
              <a:rPr lang="en-US" b="0"/>
            </a:br>
            <a:r>
              <a:rPr lang="en-US" b="0"/>
              <a:t>Corporate headquarters:</a:t>
            </a:r>
            <a:br>
              <a:rPr lang="en-US" b="0"/>
            </a:br>
            <a:r>
              <a:rPr lang="en-US" b="0"/>
              <a:t>1000 Parkwood Circle, suite 200</a:t>
            </a:r>
            <a:br>
              <a:rPr lang="en-US" b="0"/>
            </a:br>
            <a:r>
              <a:rPr lang="en-US" b="0"/>
              <a:t>Atlanta, GA 30339</a:t>
            </a:r>
            <a:br>
              <a:rPr lang="en-US" b="0"/>
            </a:br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27188" y="6430901"/>
            <a:ext cx="1789545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>
                <a:solidFill>
                  <a:schemeClr val="bg1"/>
                </a:solidFill>
                <a:latin typeface="Arial"/>
                <a:cs typeface="Arial"/>
              </a:rPr>
              <a:t>call2recycle.org</a:t>
            </a:r>
          </a:p>
        </p:txBody>
      </p:sp>
      <p:pic>
        <p:nvPicPr>
          <p:cNvPr id="3" name="Picture 2" descr="thank yo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4848" y="1619823"/>
            <a:ext cx="3194304" cy="1682496"/>
          </a:xfrm>
          <a:prstGeom prst="rect">
            <a:avLst/>
          </a:prstGeom>
        </p:spPr>
      </p:pic>
      <p:pic>
        <p:nvPicPr>
          <p:cNvPr id="9" name="Picture 8" descr="2016 Call2Recycle Logo_CMYK _With Tag_With Tab-02-01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3" y="409296"/>
            <a:ext cx="2862072" cy="10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60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- Heading With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9" y="1639889"/>
            <a:ext cx="5530995" cy="4548187"/>
          </a:xfrm>
          <a:prstGeom prst="rect">
            <a:avLst/>
          </a:prstGeom>
        </p:spPr>
        <p:txBody>
          <a:bodyPr vert="horz"/>
          <a:lstStyle>
            <a:lvl1pPr marL="609585" indent="-609585">
              <a:lnSpc>
                <a:spcPct val="120000"/>
              </a:lnSpc>
              <a:buFont typeface="+mj-lt"/>
              <a:buAutoNum type="arabicPeriod"/>
              <a:defRPr sz="2667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55 Helvetica Roman"/>
                <a:cs typeface="55 Helvetica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55 Helvetica Roman"/>
                <a:cs typeface="55 Helvetica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55 Helvetica Roman"/>
                <a:cs typeface="55 Helvetica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55 Helvetica Roman"/>
                <a:cs typeface="55 Helvetica Roman"/>
              </a:defRPr>
            </a:lvl5pPr>
          </a:lstStyle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</a:t>
            </a:r>
            <a:r>
              <a:rPr lang="en-US" dirty="0" err="1"/>
              <a:t>ab</a:t>
            </a:r>
            <a:r>
              <a:rPr lang="en-US" dirty="0"/>
              <a:t>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quisquam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dolorem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888185" y="1639891"/>
            <a:ext cx="2655743" cy="4548187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80000"/>
              </a:lnSpc>
              <a:defRPr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  <a:p>
            <a:r>
              <a:rPr lang="en-US" dirty="0"/>
              <a:t>Supporting 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7190" y="842966"/>
            <a:ext cx="8186737" cy="669492"/>
          </a:xfrm>
          <a:prstGeom prst="rect">
            <a:avLst/>
          </a:prstGeom>
        </p:spPr>
        <p:txBody>
          <a:bodyPr vert="horz"/>
          <a:lstStyle>
            <a:lvl1pPr>
              <a:defRPr sz="2933" b="0" i="0">
                <a:solidFill>
                  <a:srgbClr val="16656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191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– Two Presenter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-Page-BG-(2)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57521"/>
            <a:ext cx="9144000" cy="693190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096001" y="6523259"/>
            <a:ext cx="2845436" cy="17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6" b="0" i="0">
                <a:solidFill>
                  <a:schemeClr val="bg1"/>
                </a:solidFill>
                <a:latin typeface="Arial"/>
                <a:cs typeface="Arial"/>
              </a:rPr>
              <a:t>©2019 Call2Recycle,</a:t>
            </a:r>
            <a:r>
              <a:rPr lang="en-US" sz="506" b="0" i="0" baseline="0">
                <a:solidFill>
                  <a:schemeClr val="bg1"/>
                </a:solidFill>
                <a:latin typeface="Arial"/>
                <a:cs typeface="Arial"/>
              </a:rPr>
              <a:t> Inc</a:t>
            </a:r>
            <a:r>
              <a:rPr lang="en-US" sz="506" b="0" i="0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lang="en-US" sz="506" b="0" i="0" baseline="0">
                <a:solidFill>
                  <a:schemeClr val="bg1"/>
                </a:solidFill>
                <a:latin typeface="Arial"/>
                <a:cs typeface="Arial"/>
              </a:rPr>
              <a:t>  </a:t>
            </a:r>
            <a:r>
              <a:rPr lang="en-US" sz="506" b="0" i="0" kern="1200">
                <a:solidFill>
                  <a:schemeClr val="bg1"/>
                </a:solidFill>
                <a:latin typeface="Arial"/>
                <a:ea typeface="+mn-ea"/>
                <a:cs typeface="Arial"/>
              </a:rPr>
              <a:t>All rights reserved.</a:t>
            </a:r>
            <a:endParaRPr lang="en-US" sz="506" b="0" i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79181"/>
            <a:ext cx="9144000" cy="756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3567891"/>
            <a:ext cx="8128003" cy="2770567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numCol="2" spcCol="731520" anchor="t"/>
          <a:lstStyle>
            <a:lvl1pPr algn="l">
              <a:lnSpc>
                <a:spcPct val="110000"/>
              </a:lnSpc>
              <a:defRPr sz="1013" b="1" cap="none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PRESENTER (1) NAME</a:t>
            </a:r>
            <a:br>
              <a:rPr lang="en-US"/>
            </a:br>
            <a:r>
              <a:rPr lang="en-US" b="0"/>
              <a:t>Position in organization</a:t>
            </a:r>
            <a:br>
              <a:rPr lang="en-US" b="0"/>
            </a:br>
            <a:r>
              <a:rPr lang="en-US" b="0"/>
              <a:t>email@email.com</a:t>
            </a:r>
            <a:br>
              <a:rPr lang="en-US" b="0"/>
            </a:br>
            <a:r>
              <a:rPr lang="en-US" b="0"/>
              <a:t> </a:t>
            </a:r>
            <a:br>
              <a:rPr lang="en-US" b="0"/>
            </a:br>
            <a:r>
              <a:rPr lang="en-US" b="0"/>
              <a:t>Corporate headquarters:</a:t>
            </a:r>
            <a:br>
              <a:rPr lang="en-US" b="0"/>
            </a:br>
            <a:r>
              <a:rPr lang="en-US" b="0"/>
              <a:t>1000 Parkwood Circle, suite 200</a:t>
            </a:r>
            <a:br>
              <a:rPr lang="en-US" b="0"/>
            </a:br>
            <a:r>
              <a:rPr lang="en-US" b="0"/>
              <a:t>Atlanta, </a:t>
            </a:r>
            <a:r>
              <a:rPr lang="en-US" b="0" err="1"/>
              <a:t>ga</a:t>
            </a:r>
            <a:r>
              <a:rPr lang="en-US" b="0"/>
              <a:t> 30339</a:t>
            </a:r>
            <a:br>
              <a:rPr lang="en-US" b="0"/>
            </a:br>
            <a:br>
              <a:rPr lang="en-US" b="0"/>
            </a:br>
            <a:br>
              <a:rPr lang="en-US" b="0"/>
            </a:br>
            <a:r>
              <a:rPr lang="en-US"/>
              <a:t>PRESENTER (2) NAME</a:t>
            </a:r>
            <a:br>
              <a:rPr lang="en-US"/>
            </a:br>
            <a:r>
              <a:rPr lang="en-US" b="0"/>
              <a:t>Position in organization</a:t>
            </a:r>
            <a:br>
              <a:rPr lang="en-US" b="0"/>
            </a:br>
            <a:r>
              <a:rPr lang="en-US" b="0"/>
              <a:t>email@email.com</a:t>
            </a:r>
            <a:br>
              <a:rPr lang="en-US" b="0"/>
            </a:br>
            <a:br>
              <a:rPr lang="en-US" b="0"/>
            </a:br>
            <a:r>
              <a:rPr lang="en-US" b="0"/>
              <a:t>Canadian headquarters:</a:t>
            </a:r>
            <a:br>
              <a:rPr lang="en-US" b="0"/>
            </a:br>
            <a:r>
              <a:rPr lang="en-US" b="0"/>
              <a:t>5140 </a:t>
            </a:r>
            <a:r>
              <a:rPr lang="en-US" b="0" err="1"/>
              <a:t>Younge</a:t>
            </a:r>
            <a:r>
              <a:rPr lang="en-US" b="0"/>
              <a:t> St., Suite 1570</a:t>
            </a:r>
            <a:br>
              <a:rPr lang="en-US" b="0"/>
            </a:br>
            <a:r>
              <a:rPr lang="en-US" b="0"/>
              <a:t>Toronto, ON M2N 6L7</a:t>
            </a:r>
            <a:br>
              <a:rPr lang="en-US" b="0"/>
            </a:br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27188" y="6430901"/>
            <a:ext cx="1789545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>
                <a:solidFill>
                  <a:schemeClr val="bg1"/>
                </a:solidFill>
                <a:latin typeface="Arial"/>
                <a:cs typeface="Arial"/>
              </a:rPr>
              <a:t>call2recycle.org</a:t>
            </a:r>
          </a:p>
        </p:txBody>
      </p:sp>
      <p:pic>
        <p:nvPicPr>
          <p:cNvPr id="3" name="Picture 2" descr="thank yo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4848" y="1619823"/>
            <a:ext cx="3194304" cy="1682496"/>
          </a:xfrm>
          <a:prstGeom prst="rect">
            <a:avLst/>
          </a:prstGeom>
        </p:spPr>
      </p:pic>
      <p:pic>
        <p:nvPicPr>
          <p:cNvPr id="9" name="Picture 8" descr="2016 Call2Recycle Logo_CMYK _With Tag_With Tab-02-01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3" y="409296"/>
            <a:ext cx="2862072" cy="10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66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 (Option 1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-Page-BG-(2)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57521"/>
            <a:ext cx="9144000" cy="693190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868334" y="6523259"/>
            <a:ext cx="4073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©2021 Call2Recycle, Inc.  All rights reserved.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42635" y="6353932"/>
            <a:ext cx="251383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call2recycle.org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609269"/>
            <a:ext cx="7772400" cy="2182091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anchor="t"/>
          <a:lstStyle>
            <a:lvl1pPr algn="ctr">
              <a:lnSpc>
                <a:spcPct val="110000"/>
              </a:lnSpc>
              <a:defRPr sz="4667" b="1" cap="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goes here</a:t>
            </a:r>
          </a:p>
        </p:txBody>
      </p:sp>
      <p:pic>
        <p:nvPicPr>
          <p:cNvPr id="7" name="Picture 6" descr="ENG_HeaderBar_Icon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85738"/>
            <a:ext cx="9144000" cy="126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- Heading With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9" y="1639889"/>
            <a:ext cx="5530995" cy="4548187"/>
          </a:xfrm>
          <a:prstGeom prst="rect">
            <a:avLst/>
          </a:prstGeom>
        </p:spPr>
        <p:txBody>
          <a:bodyPr vert="horz"/>
          <a:lstStyle>
            <a:lvl1pPr marL="609585" indent="-609585">
              <a:lnSpc>
                <a:spcPct val="120000"/>
              </a:lnSpc>
              <a:buFont typeface="+mj-lt"/>
              <a:buAutoNum type="arabicPeriod"/>
              <a:defRPr sz="2667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55 Helvetica Roman"/>
                <a:cs typeface="55 Helvetica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55 Helvetica Roman"/>
                <a:cs typeface="55 Helvetica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55 Helvetica Roman"/>
                <a:cs typeface="55 Helvetica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55 Helvetica Roman"/>
                <a:cs typeface="55 Helvetica Roman"/>
              </a:defRPr>
            </a:lvl5pPr>
          </a:lstStyle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</a:t>
            </a:r>
            <a:r>
              <a:rPr lang="en-US" dirty="0" err="1"/>
              <a:t>ab</a:t>
            </a:r>
            <a:r>
              <a:rPr lang="en-US" dirty="0"/>
              <a:t>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quisquam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dolorem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888185" y="1639891"/>
            <a:ext cx="2655743" cy="4548187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80000"/>
              </a:lnSpc>
              <a:defRPr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  <a:p>
            <a:r>
              <a:rPr lang="en-US" dirty="0"/>
              <a:t>Supporting 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7190" y="842966"/>
            <a:ext cx="8186737" cy="669492"/>
          </a:xfrm>
          <a:prstGeom prst="rect">
            <a:avLst/>
          </a:prstGeom>
        </p:spPr>
        <p:txBody>
          <a:bodyPr vert="horz"/>
          <a:lstStyle>
            <a:lvl1pPr>
              <a:defRPr sz="2933" b="0" i="0">
                <a:solidFill>
                  <a:srgbClr val="16656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191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ERNAL – Blank Customiz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182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-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92115" y="873207"/>
            <a:ext cx="8388479" cy="76190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>
              <a:defRPr sz="22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92243" y="1810295"/>
            <a:ext cx="8388351" cy="385444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82627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64445"/>
            <a:ext cx="8229600" cy="853195"/>
          </a:xfrm>
          <a:prstGeom prst="rect">
            <a:avLst/>
          </a:prstGeom>
        </p:spPr>
        <p:txBody>
          <a:bodyPr/>
          <a:lstStyle>
            <a:lvl1pPr algn="l">
              <a:defRPr sz="1500" b="0" i="0">
                <a:solidFill>
                  <a:srgbClr val="417B26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528155"/>
            <a:ext cx="8229600" cy="1288815"/>
          </a:xfrm>
          <a:prstGeom prst="rect">
            <a:avLst/>
          </a:prstGeom>
        </p:spPr>
        <p:txBody>
          <a:bodyPr/>
          <a:lstStyle>
            <a:lvl1pPr>
              <a:defRPr sz="1351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Medium"/>
                <a:cs typeface="Helvetica Neue Medium"/>
              </a:defRPr>
            </a:lvl1pPr>
            <a:lvl2pPr marL="557185" indent="-214303">
              <a:buSzPct val="100000"/>
              <a:buFontTx/>
              <a:buBlip>
                <a:blip r:embed="rId2"/>
              </a:buBlip>
              <a:defRPr sz="1051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defRPr>
            </a:lvl2pPr>
            <a:lvl3pPr marL="857207" indent="-171441">
              <a:buSzPct val="100000"/>
              <a:buFontTx/>
              <a:buBlip>
                <a:blip r:embed="rId2"/>
              </a:buBlip>
              <a:defRPr sz="1051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defRPr>
            </a:lvl3pPr>
            <a:lvl4pPr marL="1200090" indent="-171441">
              <a:buSzPct val="100000"/>
              <a:buFontTx/>
              <a:buBlip>
                <a:blip r:embed="rId2"/>
              </a:buBlip>
              <a:defRPr sz="9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defRPr>
            </a:lvl4pPr>
            <a:lvl5pPr marL="1542973" indent="-171441">
              <a:buSzPct val="100000"/>
              <a:buFontTx/>
              <a:buBlip>
                <a:blip r:embed="rId2"/>
              </a:buBlip>
              <a:defRPr sz="9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4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 – Single Presen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-Page-BG-(2)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7521"/>
            <a:ext cx="9144000" cy="693190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096000" y="6523257"/>
            <a:ext cx="28454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chemeClr val="bg1"/>
                </a:solidFill>
                <a:latin typeface="Arial"/>
                <a:cs typeface="Arial"/>
              </a:rPr>
              <a:t>©2021 Call2Recycle,</a:t>
            </a:r>
            <a:r>
              <a:rPr lang="en-US" sz="900" b="0" i="0" baseline="0" dirty="0">
                <a:solidFill>
                  <a:schemeClr val="bg1"/>
                </a:solidFill>
                <a:latin typeface="Arial"/>
                <a:cs typeface="Arial"/>
              </a:rPr>
              <a:t> Inc</a:t>
            </a:r>
            <a:r>
              <a:rPr lang="en-US" sz="900" b="0" i="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lang="en-US" sz="900" b="0" i="0" baseline="0" dirty="0">
                <a:solidFill>
                  <a:schemeClr val="bg1"/>
                </a:solidFill>
                <a:latin typeface="Arial"/>
                <a:cs typeface="Arial"/>
              </a:rPr>
              <a:t>  </a:t>
            </a:r>
            <a:r>
              <a:rPr lang="en-US" sz="900" b="0" i="0" kern="12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All rights reserved.</a:t>
            </a:r>
            <a:endParaRPr lang="en-US" sz="9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79178"/>
            <a:ext cx="9144000" cy="756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8973" y="3590597"/>
            <a:ext cx="3646055" cy="2840300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anchor="t"/>
          <a:lstStyle>
            <a:lvl1pPr algn="l">
              <a:lnSpc>
                <a:spcPct val="110000"/>
              </a:lnSpc>
              <a:defRPr sz="1800" b="1" cap="none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Presenter (1) name</a:t>
            </a:r>
            <a:br>
              <a:rPr lang="en-US" dirty="0"/>
            </a:br>
            <a:r>
              <a:rPr lang="en-US" b="0" dirty="0"/>
              <a:t>Position in organization</a:t>
            </a:r>
            <a:br>
              <a:rPr lang="en-US" b="0" dirty="0"/>
            </a:br>
            <a:r>
              <a:rPr lang="en-US" b="0" dirty="0" err="1"/>
              <a:t>email@email.com</a:t>
            </a:r>
            <a:br>
              <a:rPr lang="en-US" b="0" dirty="0"/>
            </a:br>
            <a:br>
              <a:rPr lang="en-US" b="0" dirty="0"/>
            </a:br>
            <a:r>
              <a:rPr lang="en-US" b="0" dirty="0"/>
              <a:t>Corporate headquarters:</a:t>
            </a:r>
            <a:br>
              <a:rPr lang="en-US" b="0" dirty="0"/>
            </a:br>
            <a:r>
              <a:rPr lang="en-US" b="0" dirty="0"/>
              <a:t>1000 </a:t>
            </a:r>
            <a:r>
              <a:rPr lang="en-US" b="0" dirty="0" err="1"/>
              <a:t>Parkwood</a:t>
            </a:r>
            <a:r>
              <a:rPr lang="en-US" b="0" dirty="0"/>
              <a:t> Circle, suite 200</a:t>
            </a:r>
            <a:br>
              <a:rPr lang="en-US" b="0" dirty="0"/>
            </a:br>
            <a:r>
              <a:rPr lang="en-US" b="0" dirty="0"/>
              <a:t>Atlanta, </a:t>
            </a:r>
            <a:r>
              <a:rPr lang="en-US" b="0" dirty="0" err="1"/>
              <a:t>Ga</a:t>
            </a:r>
            <a:r>
              <a:rPr lang="en-US" b="0" dirty="0"/>
              <a:t> 30339</a:t>
            </a:r>
            <a:br>
              <a:rPr lang="en-US" b="0" dirty="0"/>
            </a:b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27186" y="6430897"/>
            <a:ext cx="1789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call2recycle.org</a:t>
            </a:r>
          </a:p>
        </p:txBody>
      </p:sp>
      <p:pic>
        <p:nvPicPr>
          <p:cNvPr id="3" name="Picture 2" descr="thank yo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48" y="1619823"/>
            <a:ext cx="3194304" cy="1682496"/>
          </a:xfrm>
          <a:prstGeom prst="rect">
            <a:avLst/>
          </a:prstGeom>
        </p:spPr>
      </p:pic>
      <p:pic>
        <p:nvPicPr>
          <p:cNvPr id="9" name="Picture 8" descr="2016 Call2Recycle Logo_CMYK _With Tag_With Tab-02-01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2" y="409296"/>
            <a:ext cx="2862072" cy="10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47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1515" y="800211"/>
            <a:ext cx="8388479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>
              <a:defRPr sz="4000" b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92115" y="2131489"/>
            <a:ext cx="8388351" cy="385444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11614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ERNAL – Blank Customiz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18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-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92115" y="873207"/>
            <a:ext cx="8388479" cy="76190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>
              <a:defRPr sz="22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92243" y="1810295"/>
            <a:ext cx="8388351" cy="385444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82627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 – Single Presen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-Page-BG-(2)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7521"/>
            <a:ext cx="9144000" cy="693190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096000" y="6523257"/>
            <a:ext cx="28454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chemeClr val="bg1"/>
                </a:solidFill>
                <a:latin typeface="Arial"/>
                <a:cs typeface="Arial"/>
              </a:rPr>
              <a:t>©2022 Call2Recycle,</a:t>
            </a:r>
            <a:r>
              <a:rPr lang="en-US" sz="900" b="0" i="0" baseline="0" dirty="0">
                <a:solidFill>
                  <a:schemeClr val="bg1"/>
                </a:solidFill>
                <a:latin typeface="Arial"/>
                <a:cs typeface="Arial"/>
              </a:rPr>
              <a:t> Inc</a:t>
            </a:r>
            <a:r>
              <a:rPr lang="en-US" sz="900" b="0" i="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lang="en-US" sz="900" b="0" i="0" baseline="0" dirty="0">
                <a:solidFill>
                  <a:schemeClr val="bg1"/>
                </a:solidFill>
                <a:latin typeface="Arial"/>
                <a:cs typeface="Arial"/>
              </a:rPr>
              <a:t>  </a:t>
            </a:r>
            <a:r>
              <a:rPr lang="en-US" sz="900" b="0" i="0" kern="12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All rights reserved.</a:t>
            </a:r>
            <a:endParaRPr lang="en-US" sz="9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79178"/>
            <a:ext cx="9144000" cy="756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8973" y="3590597"/>
            <a:ext cx="3646055" cy="2840300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anchor="t"/>
          <a:lstStyle>
            <a:lvl1pPr algn="l">
              <a:lnSpc>
                <a:spcPct val="110000"/>
              </a:lnSpc>
              <a:defRPr sz="1800" b="1" cap="none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Presenter (1) name</a:t>
            </a:r>
            <a:br>
              <a:rPr lang="en-US" dirty="0"/>
            </a:br>
            <a:r>
              <a:rPr lang="en-US" b="0" dirty="0"/>
              <a:t>Position in organization</a:t>
            </a:r>
            <a:br>
              <a:rPr lang="en-US" b="0" dirty="0"/>
            </a:br>
            <a:r>
              <a:rPr lang="en-US" b="0" dirty="0" err="1"/>
              <a:t>email@email.com</a:t>
            </a:r>
            <a:br>
              <a:rPr lang="en-US" b="0" dirty="0"/>
            </a:br>
            <a:br>
              <a:rPr lang="en-US" b="0" dirty="0"/>
            </a:br>
            <a:r>
              <a:rPr lang="en-US" b="0" dirty="0"/>
              <a:t>Corporate headquarters:</a:t>
            </a:r>
            <a:br>
              <a:rPr lang="en-US" b="0" dirty="0"/>
            </a:br>
            <a:r>
              <a:rPr lang="en-US" b="0" dirty="0"/>
              <a:t>1000 </a:t>
            </a:r>
            <a:r>
              <a:rPr lang="en-US" b="0" dirty="0" err="1"/>
              <a:t>Parkwood</a:t>
            </a:r>
            <a:r>
              <a:rPr lang="en-US" b="0" dirty="0"/>
              <a:t> Circle, suite 200</a:t>
            </a:r>
            <a:br>
              <a:rPr lang="en-US" b="0" dirty="0"/>
            </a:br>
            <a:r>
              <a:rPr lang="en-US" b="0" dirty="0"/>
              <a:t>Atlanta, </a:t>
            </a:r>
            <a:r>
              <a:rPr lang="en-US" b="0" dirty="0" err="1"/>
              <a:t>Ga</a:t>
            </a:r>
            <a:r>
              <a:rPr lang="en-US" b="0" dirty="0"/>
              <a:t> 30339</a:t>
            </a:r>
            <a:br>
              <a:rPr lang="en-US" b="0" dirty="0"/>
            </a:b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27186" y="6430897"/>
            <a:ext cx="1789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call2recycle.org</a:t>
            </a:r>
          </a:p>
        </p:txBody>
      </p:sp>
      <p:pic>
        <p:nvPicPr>
          <p:cNvPr id="3" name="Picture 2" descr="thank yo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48" y="1619823"/>
            <a:ext cx="3194304" cy="1682496"/>
          </a:xfrm>
          <a:prstGeom prst="rect">
            <a:avLst/>
          </a:prstGeom>
        </p:spPr>
      </p:pic>
      <p:pic>
        <p:nvPicPr>
          <p:cNvPr id="9" name="Picture 8" descr="2016 Call2Recycle Logo_CMYK _With Tag_With Tab-02-01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2" y="409296"/>
            <a:ext cx="2862072" cy="10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47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1515" y="800211"/>
            <a:ext cx="8388479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>
              <a:defRPr sz="4000" b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92115" y="2131489"/>
            <a:ext cx="8388351" cy="385444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11614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– Blank Customiz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905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ERNAL – Two Column w/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57201" y="883920"/>
            <a:ext cx="2503170" cy="5170192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742931" indent="-285743">
              <a:buSzPct val="100000"/>
              <a:buFontTx/>
              <a:buBlip>
                <a:blip r:embed="rId2"/>
              </a:buBlip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142972" indent="-228594">
              <a:buSzPct val="100000"/>
              <a:buFontTx/>
              <a:buBlip>
                <a:blip r:embed="rId2"/>
              </a:buBlip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600160" indent="-228594">
              <a:buSzPct val="100000"/>
              <a:buFontTx/>
              <a:buBlip>
                <a:blip r:embed="rId2"/>
              </a:buBlip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057348" indent="-228594">
              <a:buSzPct val="100000"/>
              <a:buFontTx/>
              <a:buBlip>
                <a:blip r:embed="rId2"/>
              </a:buBlip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3670982" y="883920"/>
            <a:ext cx="4872657" cy="5170192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742931" indent="-285743">
              <a:buSzPct val="100000"/>
              <a:buFontTx/>
              <a:buBlip>
                <a:blip r:embed="rId2"/>
              </a:buBlip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142972" indent="-228594">
              <a:buSzPct val="100000"/>
              <a:buFontTx/>
              <a:buBlip>
                <a:blip r:embed="rId2"/>
              </a:buBlip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600160" indent="-228594">
              <a:buSzPct val="100000"/>
              <a:buFontTx/>
              <a:buBlip>
                <a:blip r:embed="rId2"/>
              </a:buBlip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057348" indent="-228594">
              <a:buSzPct val="100000"/>
              <a:buFontTx/>
              <a:buBlip>
                <a:blip r:embed="rId2"/>
              </a:buBlip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 flipV="1">
            <a:off x="3157047" y="843904"/>
            <a:ext cx="0" cy="5210208"/>
          </a:xfrm>
          <a:prstGeom prst="line">
            <a:avLst/>
          </a:prstGeom>
          <a:ln w="76200">
            <a:solidFill>
              <a:srgbClr val="3592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29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Page (Option 1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09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99653" y="6473379"/>
            <a:ext cx="472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B5E88-2601-A14C-818D-541B8FD12A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|  ©2022 Call2Recycle, Inc. All rights reserved.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00541" y="6394856"/>
            <a:ext cx="8372231" cy="0"/>
          </a:xfrm>
          <a:prstGeom prst="line">
            <a:avLst/>
          </a:prstGeom>
          <a:ln w="6350">
            <a:solidFill>
              <a:srgbClr val="00341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607670" y="5981702"/>
            <a:ext cx="165100" cy="215900"/>
          </a:xfrm>
          <a:prstGeom prst="rect">
            <a:avLst/>
          </a:prstGeom>
        </p:spPr>
      </p:pic>
      <p:pic>
        <p:nvPicPr>
          <p:cNvPr id="8" name="Picture 7" descr="Internal-Page_Header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62288" cy="362827"/>
          </a:xfrm>
          <a:prstGeom prst="rect">
            <a:avLst/>
          </a:prstGeom>
        </p:spPr>
      </p:pic>
      <p:pic>
        <p:nvPicPr>
          <p:cNvPr id="9" name="Picture 8" descr="2016 Call2Recycle Logo_CMYK_No Tag-01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867" y="6407379"/>
            <a:ext cx="165029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78" r:id="rId3"/>
    <p:sldLayoutId id="2147483697" r:id="rId4"/>
    <p:sldLayoutId id="2147483699" r:id="rId5"/>
    <p:sldLayoutId id="2147483700" r:id="rId6"/>
    <p:sldLayoutId id="2147483701" r:id="rId7"/>
    <p:sldLayoutId id="2147483703" r:id="rId8"/>
    <p:sldLayoutId id="2147483702" r:id="rId9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09585" rtl="0" eaLnBrk="1" latinLnBrk="0" hangingPunct="1">
        <a:spcBef>
          <a:spcPct val="20000"/>
        </a:spcBef>
        <a:buFont typeface="Arial"/>
        <a:buNone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554110-4B80-4F84-BE75-FCC990CAF6EE}"/>
              </a:ext>
            </a:extLst>
          </p:cNvPr>
          <p:cNvSpPr/>
          <p:nvPr userDrawn="1"/>
        </p:nvSpPr>
        <p:spPr>
          <a:xfrm>
            <a:off x="0" y="-54318"/>
            <a:ext cx="9144000" cy="6912319"/>
          </a:xfrm>
          <a:prstGeom prst="rect">
            <a:avLst/>
          </a:prstGeom>
          <a:solidFill>
            <a:srgbClr val="2D9081"/>
          </a:solidFill>
          <a:ln>
            <a:solidFill>
              <a:srgbClr val="2D908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7396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257175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257175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09" indent="-160734" algn="l" defTabSz="257175" rtl="0" eaLnBrk="1" latinLnBrk="0" hangingPunct="1">
        <a:spcBef>
          <a:spcPct val="20000"/>
        </a:spcBef>
        <a:buFont typeface="Arial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257175" rtl="0" eaLnBrk="1" latinLnBrk="0" hangingPunct="1">
        <a:spcBef>
          <a:spcPct val="20000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257175" rtl="0" eaLnBrk="1" latinLnBrk="0" hangingPunct="1">
        <a:spcBef>
          <a:spcPct val="20000"/>
        </a:spcBef>
        <a:buFont typeface="Arial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257175" rtl="0" eaLnBrk="1" latinLnBrk="0" hangingPunct="1">
        <a:spcBef>
          <a:spcPct val="20000"/>
        </a:spcBef>
        <a:buFont typeface="Arial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99653" y="6473379"/>
            <a:ext cx="472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B5E88-2601-A14C-818D-541B8FD12A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|  ©2021 Call2Recycle, Inc. All rights reserved.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00541" y="6394856"/>
            <a:ext cx="8372231" cy="0"/>
          </a:xfrm>
          <a:prstGeom prst="line">
            <a:avLst/>
          </a:prstGeom>
          <a:ln w="6350">
            <a:solidFill>
              <a:srgbClr val="00341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607670" y="5981702"/>
            <a:ext cx="165100" cy="215900"/>
          </a:xfrm>
          <a:prstGeom prst="rect">
            <a:avLst/>
          </a:prstGeom>
        </p:spPr>
      </p:pic>
      <p:pic>
        <p:nvPicPr>
          <p:cNvPr id="8" name="Picture 7" descr="Internal-Page_Header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62288" cy="362827"/>
          </a:xfrm>
          <a:prstGeom prst="rect">
            <a:avLst/>
          </a:prstGeom>
        </p:spPr>
      </p:pic>
      <p:pic>
        <p:nvPicPr>
          <p:cNvPr id="9" name="Picture 8" descr="2016 Call2Recycle Logo_CMYK_No Tag-01.eps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867" y="6407379"/>
            <a:ext cx="165029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09585" rtl="0" eaLnBrk="1" latinLnBrk="0" hangingPunct="1">
        <a:spcBef>
          <a:spcPct val="20000"/>
        </a:spcBef>
        <a:buFont typeface="Arial"/>
        <a:buNone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2204"/>
            <a:ext cx="9144000" cy="2182091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sz="3200" b="0" dirty="0"/>
              <a:t>Safe Battery Collecting and recycling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9855" y="4994295"/>
            <a:ext cx="724438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Josef Bittner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7101" y="4651877"/>
            <a:ext cx="7244389" cy="4205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100" dirty="0">
                <a:solidFill>
                  <a:schemeClr val="bg1"/>
                </a:solidFill>
                <a:latin typeface="Arial"/>
                <a:cs typeface="Arial"/>
              </a:rPr>
              <a:t>November 2023</a:t>
            </a: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63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5D6A7530-EAFA-A705-99C9-CA93C7650C7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7191" y="1520190"/>
            <a:ext cx="2774631" cy="3877644"/>
          </a:xfrm>
        </p:spPr>
        <p:txBody>
          <a:bodyPr lIns="91440" tIns="45720" rIns="91440" bIns="45720" anchor="ctr"/>
          <a:lstStyle/>
          <a:p>
            <a:r>
              <a:rPr lang="en-US" sz="2800" dirty="0">
                <a:latin typeface="Arial Black"/>
              </a:rPr>
              <a:t>Call2Recycle</a:t>
            </a:r>
            <a:endParaRPr lang="en-US" sz="2800" dirty="0">
              <a:latin typeface="Arial Black"/>
              <a:cs typeface="Arial" panose="020B0604020202020204" pitchFamily="34" charset="0"/>
            </a:endParaRPr>
          </a:p>
          <a:p>
            <a:endParaRPr lang="en-US" sz="2800">
              <a:latin typeface="Arial Black" panose="020B0A04020102020204" pitchFamily="34" charset="0"/>
            </a:endParaRP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98A28F8B-2A44-2592-54BA-3E82302E0DF9}"/>
              </a:ext>
            </a:extLst>
          </p:cNvPr>
          <p:cNvSpPr txBox="1">
            <a:spLocks/>
          </p:cNvSpPr>
          <p:nvPr/>
        </p:nvSpPr>
        <p:spPr>
          <a:xfrm>
            <a:off x="3314701" y="1520190"/>
            <a:ext cx="5472110" cy="3877644"/>
          </a:xfrm>
          <a:prstGeom prst="rect">
            <a:avLst/>
          </a:prstGeom>
        </p:spPr>
        <p:txBody>
          <a:bodyPr/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681" lvl="1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29675-0CA2-AEC2-56D5-4DCCE7F1C205}"/>
              </a:ext>
            </a:extLst>
          </p:cNvPr>
          <p:cNvSpPr txBox="1"/>
          <p:nvPr/>
        </p:nvSpPr>
        <p:spPr>
          <a:xfrm>
            <a:off x="3755952" y="1186318"/>
            <a:ext cx="4727767" cy="454818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13995" indent="-213995">
              <a:lnSpc>
                <a:spcPct val="90000"/>
              </a:lnSpc>
              <a:spcBef>
                <a:spcPts val="1125"/>
              </a:spcBef>
              <a:buFont typeface="Arial" panose="020B0604020202020204" pitchFamily="34" charset="0"/>
              <a:buChar char="•"/>
            </a:pPr>
            <a:r>
              <a:rPr lang="en-US" sz="18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Founded in 1994 by industry to address the emergence of EPR legislation.</a:t>
            </a:r>
          </a:p>
          <a:p>
            <a:pPr marL="213995" indent="-213995">
              <a:lnSpc>
                <a:spcPct val="90000"/>
              </a:lnSpc>
              <a:spcBef>
                <a:spcPts val="1125"/>
              </a:spcBef>
              <a:buFont typeface="Arial" panose="020B0604020202020204" pitchFamily="34" charset="0"/>
              <a:buChar char="•"/>
            </a:pPr>
            <a:r>
              <a:rPr lang="en-US" sz="18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Non-profit stewardship organization that administers its collection and recycling program, Call2Recycle</a:t>
            </a:r>
            <a:r>
              <a:rPr lang="en-US" sz="185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®</a:t>
            </a:r>
            <a:r>
              <a:rPr lang="en-US" sz="18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across the U.S. </a:t>
            </a:r>
            <a:endParaRPr lang="en-US" sz="18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3995" indent="-213995">
              <a:lnSpc>
                <a:spcPct val="90000"/>
              </a:lnSpc>
              <a:spcBef>
                <a:spcPts val="1125"/>
              </a:spcBef>
              <a:buFont typeface="Arial" panose="020B0604020202020204" pitchFamily="34" charset="0"/>
              <a:buChar char="•"/>
            </a:pPr>
            <a:r>
              <a:rPr lang="en-US" sz="18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 the U.S., funded primarily by rechargeable battery stewards and, more recently, fee-based services.</a:t>
            </a:r>
          </a:p>
          <a:p>
            <a:pPr marL="213995" indent="-213995">
              <a:lnSpc>
                <a:spcPct val="90000"/>
              </a:lnSpc>
              <a:spcBef>
                <a:spcPts val="1125"/>
              </a:spcBef>
              <a:buFont typeface="Arial" panose="020B0604020202020204" pitchFamily="34" charset="0"/>
              <a:buChar char="•"/>
            </a:pPr>
            <a:r>
              <a:rPr lang="en-US" sz="18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 the U.S., we’re primarily a voluntary program except in certain states (e.g., Vermont, Minnesota, New York, Washington, D.C.) where collections of some (but not always all) chemistries is mandated.  </a:t>
            </a:r>
            <a:endParaRPr lang="en-US" sz="18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3995" indent="-213995">
              <a:lnSpc>
                <a:spcPct val="90000"/>
              </a:lnSpc>
              <a:spcBef>
                <a:spcPts val="1125"/>
              </a:spcBef>
              <a:buFont typeface="Arial" panose="020B0604020202020204" pitchFamily="34" charset="0"/>
              <a:buChar char="•"/>
            </a:pPr>
            <a:r>
              <a:rPr lang="en-US" sz="18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Maryland requires Ni-Cd and small sealed-lead acid battery manufacturers to fund take-back.</a:t>
            </a:r>
            <a:endParaRPr lang="en-US" sz="18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72BF6297-E8FC-A33F-B9AB-8D32B2080F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44" r="3579" b="4044"/>
          <a:stretch/>
        </p:blipFill>
        <p:spPr>
          <a:xfrm>
            <a:off x="299961" y="3806319"/>
            <a:ext cx="2461061" cy="23260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3805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9F16E0F6-27B0-5558-8FAB-C9AD3E6FA6A1}"/>
              </a:ext>
            </a:extLst>
          </p:cNvPr>
          <p:cNvSpPr/>
          <p:nvPr/>
        </p:nvSpPr>
        <p:spPr>
          <a:xfrm>
            <a:off x="4021391" y="1338853"/>
            <a:ext cx="4258493" cy="4324147"/>
          </a:xfrm>
          <a:prstGeom prst="roundRect">
            <a:avLst>
              <a:gd name="adj" fmla="val 1641"/>
            </a:avLst>
          </a:prstGeom>
          <a:solidFill>
            <a:schemeClr val="bg1">
              <a:alpha val="97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Text 7">
            <a:extLst>
              <a:ext uri="{FF2B5EF4-FFF2-40B4-BE49-F238E27FC236}">
                <a16:creationId xmlns:a16="http://schemas.microsoft.com/office/drawing/2014/main" id="{4AFD4B8B-1597-9165-9C81-31018385D7FA}"/>
              </a:ext>
            </a:extLst>
          </p:cNvPr>
          <p:cNvSpPr txBox="1">
            <a:spLocks/>
          </p:cNvSpPr>
          <p:nvPr/>
        </p:nvSpPr>
        <p:spPr>
          <a:xfrm>
            <a:off x="4349517" y="2176738"/>
            <a:ext cx="4003946" cy="2165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ru-RU" sz="14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Rechargeable Batteries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ALL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Lithium Ion (Li-Ion)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ALL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Small Sealed Lead Acid (SSLA/Pb)</a:t>
            </a:r>
          </a:p>
          <a:p>
            <a:pPr>
              <a:lnSpc>
                <a:spcPct val="100000"/>
              </a:lnSpc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Greater than 12</a:t>
            </a:r>
            <a:r>
              <a:rPr lang="en-US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Open Sans"/>
              </a:rPr>
              <a:t>V:</a:t>
            </a:r>
          </a:p>
          <a:p>
            <a:pPr lvl="1">
              <a:lnSpc>
                <a:spcPct val="100000"/>
              </a:lnSpc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Nickel Cadmium (Ni-Cd)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2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Nickel Metal Hydride (Ni-MH </a:t>
            </a:r>
          </a:p>
          <a:p>
            <a:pPr lvl="1">
              <a:lnSpc>
                <a:spcPct val="100000"/>
              </a:lnSpc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Nickel Zinc (Ni-Zn)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Open Sans"/>
              </a:rPr>
              <a:t>Primary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Batteries</a:t>
            </a:r>
          </a:p>
          <a:p>
            <a:pPr marL="514350">
              <a:spcBef>
                <a:spcPts val="0"/>
              </a:spcBef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ALL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lithium, including coin and button cells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pPr marL="514350">
              <a:spcBef>
                <a:spcPts val="0"/>
              </a:spcBef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</a:rPr>
              <a:t>Alkaline over 12V</a:t>
            </a:r>
          </a:p>
          <a:p>
            <a:pPr marL="514350">
              <a:spcBef>
                <a:spcPts val="0"/>
              </a:spcBef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</a:rPr>
              <a:t>Carbon Zinc over 12V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Open Sans"/>
              </a:rPr>
              <a:t>Cell Phones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 9">
            <a:extLst>
              <a:ext uri="{FF2B5EF4-FFF2-40B4-BE49-F238E27FC236}">
                <a16:creationId xmlns:a16="http://schemas.microsoft.com/office/drawing/2014/main" id="{EED52DB4-A2C3-C54B-ED49-A06EC03A9054}"/>
              </a:ext>
            </a:extLst>
          </p:cNvPr>
          <p:cNvSpPr txBox="1">
            <a:spLocks/>
          </p:cNvSpPr>
          <p:nvPr/>
        </p:nvSpPr>
        <p:spPr>
          <a:xfrm>
            <a:off x="4947256" y="1429574"/>
            <a:ext cx="3021754" cy="698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ru-RU" sz="18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Open Sans Semibold"/>
              </a:rPr>
              <a:t>TERMINAL PROTECTION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Open Sans Semibold"/>
              </a:rPr>
              <a:t>REQUIRED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Open Sans Semibold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</a:p>
        </p:txBody>
      </p:sp>
      <p:sp>
        <p:nvSpPr>
          <p:cNvPr id="9" name="Icon 1">
            <a:extLst>
              <a:ext uri="{FF2B5EF4-FFF2-40B4-BE49-F238E27FC236}">
                <a16:creationId xmlns:a16="http://schemas.microsoft.com/office/drawing/2014/main" id="{5F42C39C-F725-086B-C1A4-65A80A07D7D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38245" y="1568918"/>
            <a:ext cx="406831" cy="408623"/>
          </a:xfrm>
          <a:custGeom>
            <a:avLst/>
            <a:gdLst>
              <a:gd name="T0" fmla="*/ 96 w 192"/>
              <a:gd name="T1" fmla="*/ 0 h 192"/>
              <a:gd name="T2" fmla="*/ 0 w 192"/>
              <a:gd name="T3" fmla="*/ 96 h 192"/>
              <a:gd name="T4" fmla="*/ 96 w 192"/>
              <a:gd name="T5" fmla="*/ 192 h 192"/>
              <a:gd name="T6" fmla="*/ 192 w 192"/>
              <a:gd name="T7" fmla="*/ 96 h 192"/>
              <a:gd name="T8" fmla="*/ 96 w 192"/>
              <a:gd name="T9" fmla="*/ 0 h 192"/>
              <a:gd name="T10" fmla="*/ 148 w 192"/>
              <a:gd name="T11" fmla="*/ 104 h 192"/>
              <a:gd name="T12" fmla="*/ 104 w 192"/>
              <a:gd name="T13" fmla="*/ 104 h 192"/>
              <a:gd name="T14" fmla="*/ 104 w 192"/>
              <a:gd name="T15" fmla="*/ 144 h 192"/>
              <a:gd name="T16" fmla="*/ 96 w 192"/>
              <a:gd name="T17" fmla="*/ 152 h 192"/>
              <a:gd name="T18" fmla="*/ 88 w 192"/>
              <a:gd name="T19" fmla="*/ 144 h 192"/>
              <a:gd name="T20" fmla="*/ 88 w 192"/>
              <a:gd name="T21" fmla="*/ 104 h 192"/>
              <a:gd name="T22" fmla="*/ 44 w 192"/>
              <a:gd name="T23" fmla="*/ 104 h 192"/>
              <a:gd name="T24" fmla="*/ 36 w 192"/>
              <a:gd name="T25" fmla="*/ 96 h 192"/>
              <a:gd name="T26" fmla="*/ 44 w 192"/>
              <a:gd name="T27" fmla="*/ 88 h 192"/>
              <a:gd name="T28" fmla="*/ 88 w 192"/>
              <a:gd name="T29" fmla="*/ 88 h 192"/>
              <a:gd name="T30" fmla="*/ 88 w 192"/>
              <a:gd name="T31" fmla="*/ 48 h 192"/>
              <a:gd name="T32" fmla="*/ 96 w 192"/>
              <a:gd name="T33" fmla="*/ 40 h 192"/>
              <a:gd name="T34" fmla="*/ 104 w 192"/>
              <a:gd name="T35" fmla="*/ 48 h 192"/>
              <a:gd name="T36" fmla="*/ 104 w 192"/>
              <a:gd name="T37" fmla="*/ 88 h 192"/>
              <a:gd name="T38" fmla="*/ 148 w 192"/>
              <a:gd name="T39" fmla="*/ 88 h 192"/>
              <a:gd name="T40" fmla="*/ 156 w 192"/>
              <a:gd name="T41" fmla="*/ 96 h 192"/>
              <a:gd name="T42" fmla="*/ 148 w 192"/>
              <a:gd name="T43" fmla="*/ 10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2" h="192">
                <a:moveTo>
                  <a:pt x="96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49"/>
                  <a:pt x="43" y="192"/>
                  <a:pt x="96" y="192"/>
                </a:cubicBezTo>
                <a:cubicBezTo>
                  <a:pt x="149" y="192"/>
                  <a:pt x="192" y="149"/>
                  <a:pt x="192" y="96"/>
                </a:cubicBezTo>
                <a:cubicBezTo>
                  <a:pt x="192" y="43"/>
                  <a:pt x="149" y="0"/>
                  <a:pt x="96" y="0"/>
                </a:cubicBezTo>
                <a:close/>
                <a:moveTo>
                  <a:pt x="148" y="104"/>
                </a:moveTo>
                <a:cubicBezTo>
                  <a:pt x="104" y="104"/>
                  <a:pt x="104" y="104"/>
                  <a:pt x="104" y="104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104" y="148"/>
                  <a:pt x="100" y="152"/>
                  <a:pt x="96" y="152"/>
                </a:cubicBezTo>
                <a:cubicBezTo>
                  <a:pt x="92" y="152"/>
                  <a:pt x="88" y="148"/>
                  <a:pt x="88" y="144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44" y="104"/>
                  <a:pt x="44" y="104"/>
                  <a:pt x="44" y="104"/>
                </a:cubicBezTo>
                <a:cubicBezTo>
                  <a:pt x="40" y="104"/>
                  <a:pt x="36" y="100"/>
                  <a:pt x="36" y="96"/>
                </a:cubicBezTo>
                <a:cubicBezTo>
                  <a:pt x="36" y="92"/>
                  <a:pt x="40" y="88"/>
                  <a:pt x="44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44"/>
                  <a:pt x="92" y="40"/>
                  <a:pt x="96" y="40"/>
                </a:cubicBezTo>
                <a:cubicBezTo>
                  <a:pt x="100" y="40"/>
                  <a:pt x="104" y="44"/>
                  <a:pt x="104" y="48"/>
                </a:cubicBezTo>
                <a:cubicBezTo>
                  <a:pt x="104" y="88"/>
                  <a:pt x="104" y="88"/>
                  <a:pt x="104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52" y="88"/>
                  <a:pt x="156" y="92"/>
                  <a:pt x="156" y="96"/>
                </a:cubicBezTo>
                <a:cubicBezTo>
                  <a:pt x="156" y="100"/>
                  <a:pt x="152" y="104"/>
                  <a:pt x="148" y="104"/>
                </a:cubicBezTo>
                <a:close/>
              </a:path>
            </a:pathLst>
          </a:custGeom>
          <a:solidFill>
            <a:srgbClr val="7793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3" name="Content Placeholder 34">
            <a:extLst>
              <a:ext uri="{FF2B5EF4-FFF2-40B4-BE49-F238E27FC236}">
                <a16:creationId xmlns:a16="http://schemas.microsoft.com/office/drawing/2014/main" id="{110112AF-D8C3-90ED-5CE7-0315FB98FD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7191" y="1520190"/>
            <a:ext cx="2774631" cy="3877644"/>
          </a:xfrm>
        </p:spPr>
        <p:txBody>
          <a:bodyPr lIns="91440" tIns="45720" rIns="91440" bIns="45720" anchor="ctr"/>
          <a:lstStyle/>
          <a:p>
            <a:r>
              <a:rPr lang="en-US" sz="2800" dirty="0">
                <a:latin typeface="Arial Black"/>
              </a:rPr>
              <a:t>Terminal Protection</a:t>
            </a:r>
            <a:endParaRPr lang="en-US" sz="2800" dirty="0">
              <a:latin typeface="Arial Black"/>
              <a:cs typeface="Arial" panose="020B0604020202020204" pitchFamily="34" charset="0"/>
            </a:endParaRPr>
          </a:p>
          <a:p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541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CE85A8B8-5E19-8C60-A1C7-A0C347B61855}"/>
              </a:ext>
            </a:extLst>
          </p:cNvPr>
          <p:cNvSpPr/>
          <p:nvPr/>
        </p:nvSpPr>
        <p:spPr>
          <a:xfrm>
            <a:off x="4043008" y="1392013"/>
            <a:ext cx="4258493" cy="4178078"/>
          </a:xfrm>
          <a:prstGeom prst="roundRect">
            <a:avLst>
              <a:gd name="adj" fmla="val 1641"/>
            </a:avLst>
          </a:prstGeom>
          <a:solidFill>
            <a:schemeClr val="bg1">
              <a:alpha val="97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Text 8">
            <a:extLst>
              <a:ext uri="{FF2B5EF4-FFF2-40B4-BE49-F238E27FC236}">
                <a16:creationId xmlns:a16="http://schemas.microsoft.com/office/drawing/2014/main" id="{79727C73-3504-ED11-C6E8-C18B6FD1C69B}"/>
              </a:ext>
            </a:extLst>
          </p:cNvPr>
          <p:cNvSpPr txBox="1">
            <a:spLocks/>
          </p:cNvSpPr>
          <p:nvPr/>
        </p:nvSpPr>
        <p:spPr>
          <a:xfrm>
            <a:off x="4734141" y="1407496"/>
            <a:ext cx="3011627" cy="694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lang="ru-RU" sz="18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Open Sans Semibold"/>
              </a:rPr>
              <a:t>TERMINAL PROTECTION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Open Sans Semibold"/>
                <a:ea typeface="Open Sans Semibold" panose="020B0706030804020204" pitchFamily="34" charset="0"/>
                <a:cs typeface="Open Sans Semibold" panose="020B0706030804020204" pitchFamily="34" charset="0"/>
              </a:rPr>
              <a:t>NOT REQUIRED</a:t>
            </a:r>
          </a:p>
        </p:txBody>
      </p:sp>
      <p:sp>
        <p:nvSpPr>
          <p:cNvPr id="10" name="Icon 2">
            <a:extLst>
              <a:ext uri="{FF2B5EF4-FFF2-40B4-BE49-F238E27FC236}">
                <a16:creationId xmlns:a16="http://schemas.microsoft.com/office/drawing/2014/main" id="{F59C2FC9-B295-3B01-F4C8-922AEC4E245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247368" y="1569531"/>
            <a:ext cx="406831" cy="408623"/>
          </a:xfrm>
          <a:custGeom>
            <a:avLst/>
            <a:gdLst>
              <a:gd name="T0" fmla="*/ 96 w 192"/>
              <a:gd name="T1" fmla="*/ 0 h 192"/>
              <a:gd name="T2" fmla="*/ 0 w 192"/>
              <a:gd name="T3" fmla="*/ 96 h 192"/>
              <a:gd name="T4" fmla="*/ 96 w 192"/>
              <a:gd name="T5" fmla="*/ 192 h 192"/>
              <a:gd name="T6" fmla="*/ 192 w 192"/>
              <a:gd name="T7" fmla="*/ 96 h 192"/>
              <a:gd name="T8" fmla="*/ 96 w 192"/>
              <a:gd name="T9" fmla="*/ 0 h 192"/>
              <a:gd name="T10" fmla="*/ 148 w 192"/>
              <a:gd name="T11" fmla="*/ 104 h 192"/>
              <a:gd name="T12" fmla="*/ 44 w 192"/>
              <a:gd name="T13" fmla="*/ 104 h 192"/>
              <a:gd name="T14" fmla="*/ 36 w 192"/>
              <a:gd name="T15" fmla="*/ 96 h 192"/>
              <a:gd name="T16" fmla="*/ 44 w 192"/>
              <a:gd name="T17" fmla="*/ 88 h 192"/>
              <a:gd name="T18" fmla="*/ 148 w 192"/>
              <a:gd name="T19" fmla="*/ 88 h 192"/>
              <a:gd name="T20" fmla="*/ 156 w 192"/>
              <a:gd name="T21" fmla="*/ 96 h 192"/>
              <a:gd name="T22" fmla="*/ 148 w 192"/>
              <a:gd name="T23" fmla="*/ 10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2" h="192">
                <a:moveTo>
                  <a:pt x="96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49"/>
                  <a:pt x="43" y="192"/>
                  <a:pt x="96" y="192"/>
                </a:cubicBezTo>
                <a:cubicBezTo>
                  <a:pt x="149" y="192"/>
                  <a:pt x="192" y="149"/>
                  <a:pt x="192" y="96"/>
                </a:cubicBezTo>
                <a:cubicBezTo>
                  <a:pt x="192" y="43"/>
                  <a:pt x="149" y="0"/>
                  <a:pt x="96" y="0"/>
                </a:cubicBezTo>
                <a:close/>
                <a:moveTo>
                  <a:pt x="148" y="104"/>
                </a:moveTo>
                <a:cubicBezTo>
                  <a:pt x="44" y="104"/>
                  <a:pt x="44" y="104"/>
                  <a:pt x="44" y="104"/>
                </a:cubicBezTo>
                <a:cubicBezTo>
                  <a:pt x="40" y="104"/>
                  <a:pt x="36" y="100"/>
                  <a:pt x="36" y="96"/>
                </a:cubicBezTo>
                <a:cubicBezTo>
                  <a:pt x="36" y="92"/>
                  <a:pt x="40" y="88"/>
                  <a:pt x="44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52" y="88"/>
                  <a:pt x="156" y="92"/>
                  <a:pt x="156" y="96"/>
                </a:cubicBezTo>
                <a:cubicBezTo>
                  <a:pt x="156" y="100"/>
                  <a:pt x="152" y="104"/>
                  <a:pt x="148" y="104"/>
                </a:cubicBezTo>
                <a:close/>
              </a:path>
            </a:pathLst>
          </a:custGeom>
          <a:solidFill>
            <a:srgbClr val="C0504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2" name="Text 7">
            <a:extLst>
              <a:ext uri="{FF2B5EF4-FFF2-40B4-BE49-F238E27FC236}">
                <a16:creationId xmlns:a16="http://schemas.microsoft.com/office/drawing/2014/main" id="{42F08F73-9DA3-8506-F51F-59D3AA89EF75}"/>
              </a:ext>
            </a:extLst>
          </p:cNvPr>
          <p:cNvSpPr txBox="1">
            <a:spLocks/>
          </p:cNvSpPr>
          <p:nvPr/>
        </p:nvSpPr>
        <p:spPr>
          <a:xfrm>
            <a:off x="4170281" y="2247056"/>
            <a:ext cx="4003946" cy="2165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ru-RU" sz="14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Rechargeable Batteries</a:t>
            </a:r>
          </a:p>
          <a:p>
            <a:pPr>
              <a:lnSpc>
                <a:spcPct val="100000"/>
              </a:lnSpc>
              <a:defRPr/>
            </a:pPr>
            <a:r>
              <a:rPr lang="en-US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Open Sans"/>
              </a:rPr>
              <a:t>12V or less:</a:t>
            </a:r>
          </a:p>
          <a:p>
            <a:pPr lvl="1">
              <a:lnSpc>
                <a:spcPct val="100000"/>
              </a:lnSpc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Nickel Cadmium (Ni-Cd)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2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Nickel Metal Hydride (Ni-MH </a:t>
            </a:r>
          </a:p>
          <a:p>
            <a:pPr lvl="1">
              <a:lnSpc>
                <a:spcPct val="100000"/>
              </a:lnSpc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Nickel Zinc (Ni-Zn)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Open Sans"/>
              </a:rPr>
              <a:t>Primary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Batteries</a:t>
            </a:r>
          </a:p>
          <a:p>
            <a:pPr marL="514350">
              <a:spcBef>
                <a:spcPts val="0"/>
              </a:spcBef>
            </a:pPr>
            <a:r>
              <a:rPr lang="en-US" sz="12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Open Sans"/>
              </a:rPr>
              <a:t>Alkaline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12V or less</a:t>
            </a:r>
          </a:p>
          <a:p>
            <a:pPr marL="514350">
              <a:spcBef>
                <a:spcPts val="0"/>
              </a:spcBef>
            </a:pPr>
            <a:r>
              <a:rPr lang="en-US" sz="12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Open Sans"/>
              </a:rPr>
              <a:t>Carbon Zinc 12V or less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ontent Placeholder 34">
            <a:extLst>
              <a:ext uri="{FF2B5EF4-FFF2-40B4-BE49-F238E27FC236}">
                <a16:creationId xmlns:a16="http://schemas.microsoft.com/office/drawing/2014/main" id="{110112AF-D8C3-90ED-5CE7-0315FB98FD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7191" y="1520190"/>
            <a:ext cx="2774631" cy="3877644"/>
          </a:xfrm>
        </p:spPr>
        <p:txBody>
          <a:bodyPr lIns="91440" tIns="45720" rIns="91440" bIns="45720" anchor="ctr"/>
          <a:lstStyle/>
          <a:p>
            <a:r>
              <a:rPr lang="en-US" sz="2800" dirty="0">
                <a:latin typeface="Arial Black"/>
              </a:rPr>
              <a:t>Terminal Protection</a:t>
            </a:r>
            <a:endParaRPr lang="en-US" sz="2800" dirty="0">
              <a:latin typeface="Arial Black"/>
              <a:cs typeface="Arial" panose="020B0604020202020204" pitchFamily="34" charset="0"/>
            </a:endParaRPr>
          </a:p>
          <a:p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338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5D6A7530-EAFA-A705-99C9-CA93C7650C7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7191" y="1520190"/>
            <a:ext cx="2774631" cy="3877644"/>
          </a:xfrm>
        </p:spPr>
        <p:txBody>
          <a:bodyPr lIns="91440" tIns="45720" rIns="91440" bIns="45720" anchor="ctr"/>
          <a:lstStyle/>
          <a:p>
            <a:r>
              <a:rPr lang="en-US" sz="2800" dirty="0">
                <a:latin typeface="Arial Black"/>
              </a:rPr>
              <a:t>Lithium-Based Batteries</a:t>
            </a:r>
            <a:endParaRPr lang="en-US" sz="2800" dirty="0">
              <a:latin typeface="Arial Black"/>
              <a:cs typeface="Arial" panose="020B0604020202020204" pitchFamily="34" charset="0"/>
            </a:endParaRPr>
          </a:p>
          <a:p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98A28F8B-2A44-2592-54BA-3E82302E0DF9}"/>
              </a:ext>
            </a:extLst>
          </p:cNvPr>
          <p:cNvSpPr txBox="1">
            <a:spLocks/>
          </p:cNvSpPr>
          <p:nvPr/>
        </p:nvSpPr>
        <p:spPr>
          <a:xfrm>
            <a:off x="3314701" y="1520190"/>
            <a:ext cx="5472110" cy="3877644"/>
          </a:xfrm>
          <a:prstGeom prst="rect">
            <a:avLst/>
          </a:prstGeom>
        </p:spPr>
        <p:txBody>
          <a:bodyPr/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681" lvl="1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33CC7CF-30BC-6250-E3AC-E78B9D7474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85" t="44287" r="23382" b="17789"/>
          <a:stretch/>
        </p:blipFill>
        <p:spPr>
          <a:xfrm>
            <a:off x="3260876" y="1193953"/>
            <a:ext cx="5796553" cy="371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36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5D6A7530-EAFA-A705-99C9-CA93C7650C7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7191" y="1520190"/>
            <a:ext cx="2774631" cy="3877644"/>
          </a:xfrm>
        </p:spPr>
        <p:txBody>
          <a:bodyPr anchor="ctr"/>
          <a:lstStyle/>
          <a:p>
            <a:r>
              <a:rPr lang="en-US" sz="2800">
                <a:latin typeface="Arial Black" panose="020B0A04020102020204" pitchFamily="34" charset="0"/>
              </a:rPr>
              <a:t>Proper Handling of Batteries – Damaged, Defective, Recalled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 Black" panose="020B0A04020102020204" pitchFamily="34" charset="0"/>
            </a:endParaRP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98A28F8B-2A44-2592-54BA-3E82302E0DF9}"/>
              </a:ext>
            </a:extLst>
          </p:cNvPr>
          <p:cNvSpPr txBox="1">
            <a:spLocks/>
          </p:cNvSpPr>
          <p:nvPr/>
        </p:nvSpPr>
        <p:spPr>
          <a:xfrm>
            <a:off x="3314701" y="1520190"/>
            <a:ext cx="5472110" cy="3877644"/>
          </a:xfrm>
          <a:prstGeom prst="rect">
            <a:avLst/>
          </a:prstGeom>
        </p:spPr>
        <p:txBody>
          <a:bodyPr/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681" lvl="1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78300C-1098-14B7-4C30-3D3CC6D8DBC6}"/>
              </a:ext>
            </a:extLst>
          </p:cNvPr>
          <p:cNvSpPr txBox="1"/>
          <p:nvPr/>
        </p:nvSpPr>
        <p:spPr>
          <a:xfrm>
            <a:off x="3314701" y="4558362"/>
            <a:ext cx="5221323" cy="1077218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1600">
                <a:solidFill>
                  <a:srgbClr val="851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damaged Lithium Ion or Lithium primary batteries in normal collection bins.  Immediately place in absorbent, non-flammable material (sand or cat litter) in a cool, dry area.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D5EED-4B9A-AAB1-FD3C-99F102AA5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664" y="989870"/>
            <a:ext cx="1728208" cy="1644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2DA25C-89A5-A0C9-DF4D-A2B0323A6E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794" y="2785479"/>
            <a:ext cx="2470412" cy="1389607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22A289-CF8E-0D1E-4F06-9E0D8F1704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8086" y="2666477"/>
            <a:ext cx="2256586" cy="1492261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770C15-ADB8-561E-D1FD-B312721C53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397" y="1021725"/>
            <a:ext cx="2238389" cy="14922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167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5D6A7530-EAFA-A705-99C9-CA93C7650C7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7191" y="1520190"/>
            <a:ext cx="2774631" cy="3877644"/>
          </a:xfrm>
        </p:spPr>
        <p:txBody>
          <a:bodyPr anchor="ctr"/>
          <a:lstStyle/>
          <a:p>
            <a:r>
              <a:rPr lang="en-US" sz="2800">
                <a:latin typeface="Arial Black" panose="020B0A04020102020204" pitchFamily="34" charset="0"/>
              </a:rPr>
              <a:t>High-Energy Batteries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 Black" panose="020B0A04020102020204" pitchFamily="34" charset="0"/>
            </a:endParaRP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98A28F8B-2A44-2592-54BA-3E82302E0DF9}"/>
              </a:ext>
            </a:extLst>
          </p:cNvPr>
          <p:cNvSpPr txBox="1">
            <a:spLocks/>
          </p:cNvSpPr>
          <p:nvPr/>
        </p:nvSpPr>
        <p:spPr>
          <a:xfrm>
            <a:off x="3314701" y="1520190"/>
            <a:ext cx="5472110" cy="3877644"/>
          </a:xfrm>
          <a:prstGeom prst="rect">
            <a:avLst/>
          </a:prstGeom>
        </p:spPr>
        <p:txBody>
          <a:bodyPr/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681" lvl="1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78300C-1098-14B7-4C30-3D3CC6D8DBC6}"/>
              </a:ext>
            </a:extLst>
          </p:cNvPr>
          <p:cNvSpPr txBox="1"/>
          <p:nvPr/>
        </p:nvSpPr>
        <p:spPr>
          <a:xfrm>
            <a:off x="3401518" y="1270441"/>
            <a:ext cx="5221323" cy="2785378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142875" indent="-1428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37373"/>
                </a:solidFill>
                <a:latin typeface="Arial"/>
                <a:cs typeface="Arial"/>
              </a:rPr>
              <a:t>Growing number of products are being “electrified”.</a:t>
            </a:r>
          </a:p>
          <a:p>
            <a:pPr marL="142875" indent="-142875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75" indent="-1428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37373"/>
                </a:solidFill>
                <a:latin typeface="Arial"/>
                <a:cs typeface="Arial"/>
              </a:rPr>
              <a:t>The batteries powering these devices are often referred to High-Energy Batteries (i.e., lithium-ion batteries over 300 watt-hours).</a:t>
            </a:r>
            <a:endParaRPr lang="en-US" sz="1600" dirty="0">
              <a:solidFill>
                <a:srgbClr val="515151"/>
              </a:solidFill>
              <a:latin typeface="Arial"/>
              <a:cs typeface="Arial"/>
            </a:endParaRPr>
          </a:p>
          <a:p>
            <a:pPr marL="142875" indent="-142875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75" indent="-1428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37373"/>
                </a:solidFill>
                <a:latin typeface="Arial"/>
                <a:cs typeface="Arial"/>
              </a:rPr>
              <a:t>Amp-Hours (AH) X Volts (V) = Watt-Hours (</a:t>
            </a:r>
            <a:r>
              <a:rPr lang="en-US" sz="1600" dirty="0" err="1">
                <a:solidFill>
                  <a:srgbClr val="737373"/>
                </a:solidFill>
                <a:latin typeface="Arial"/>
                <a:cs typeface="Arial"/>
              </a:rPr>
              <a:t>Wh</a:t>
            </a:r>
            <a:r>
              <a:rPr lang="en-US" sz="1600" dirty="0">
                <a:solidFill>
                  <a:srgbClr val="737373"/>
                </a:solidFill>
                <a:latin typeface="Arial"/>
                <a:cs typeface="Arial"/>
              </a:rPr>
              <a:t>)</a:t>
            </a:r>
          </a:p>
          <a:p>
            <a:pPr marL="142875" indent="-142875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737373"/>
              </a:solidFill>
              <a:latin typeface="Arial"/>
              <a:cs typeface="Arial"/>
            </a:endParaRPr>
          </a:p>
          <a:p>
            <a:pPr marL="142875" indent="-1428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37373"/>
                </a:solidFill>
                <a:latin typeface="Arial"/>
                <a:cs typeface="Arial"/>
              </a:rPr>
              <a:t>Typically, batteries over 300 watt-hours MUST be shipped as “hazardous material”.</a:t>
            </a:r>
            <a:endParaRPr lang="en-US" sz="160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2E92C-6D50-8932-BD2D-39501C75C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184" y="4224906"/>
            <a:ext cx="1719059" cy="15539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CD0E74-6A48-9D54-56DF-5031338B3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22" y="4163470"/>
            <a:ext cx="2844092" cy="163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0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8973" y="3590597"/>
            <a:ext cx="4018540" cy="2840300"/>
          </a:xfrm>
        </p:spPr>
        <p:txBody>
          <a:bodyPr lIns="91440" tIns="45720" rIns="91440" bIns="45720" anchor="t"/>
          <a:lstStyle/>
          <a:p>
            <a:r>
              <a:rPr lang="en-US" b="0" dirty="0"/>
              <a:t>Josef Bittner</a:t>
            </a:r>
            <a:br>
              <a:rPr lang="en-US" b="0" dirty="0"/>
            </a:br>
            <a:r>
              <a:rPr lang="en-US" b="0" dirty="0"/>
              <a:t>Regional Program Manager</a:t>
            </a:r>
            <a:br>
              <a:rPr lang="en-US" b="0" dirty="0"/>
            </a:br>
            <a:r>
              <a:rPr lang="en-US" b="0" dirty="0"/>
              <a:t>jbittner@call2recycle.org</a:t>
            </a:r>
            <a:br>
              <a:rPr lang="en-US" b="0" dirty="0"/>
            </a:br>
            <a:r>
              <a:rPr lang="en-US" b="0" dirty="0"/>
              <a:t>678-218-4590</a:t>
            </a:r>
            <a:br>
              <a:rPr lang="en-US" b="0" dirty="0"/>
            </a:br>
            <a:br>
              <a:rPr lang="en-US" b="0" dirty="0"/>
            </a:br>
            <a:r>
              <a:rPr lang="en-US" b="0" dirty="0"/>
              <a:t>Corporate headquarters:</a:t>
            </a:r>
            <a:br>
              <a:rPr lang="en-US" b="0" dirty="0"/>
            </a:br>
            <a:r>
              <a:rPr lang="en-US" b="0" dirty="0"/>
              <a:t>1000 Parkwood Circle, Suite 200</a:t>
            </a:r>
            <a:br>
              <a:rPr lang="en-US" b="0" dirty="0"/>
            </a:br>
            <a:r>
              <a:rPr lang="en-US" b="0" dirty="0"/>
              <a:t>Atlanta, GA 30339</a:t>
            </a:r>
            <a:br>
              <a:rPr lang="en-US" b="0" dirty="0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13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solidFill>
            <a:schemeClr val="bg1">
              <a:alpha val="0"/>
            </a:schemeClr>
          </a:solidFill>
        </a:ln>
      </a:spPr>
      <a:bodyPr anchor="t"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4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solidFill>
            <a:schemeClr val="bg1">
              <a:alpha val="0"/>
            </a:schemeClr>
          </a:solidFill>
        </a:ln>
      </a:spPr>
      <a:bodyPr anchor="t"/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solidFill>
            <a:schemeClr val="bg1">
              <a:alpha val="0"/>
            </a:schemeClr>
          </a:solidFill>
        </a:ln>
      </a:spPr>
      <a:bodyPr anchor="t"/>
      <a:lstStyle>
        <a:defPPr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9067cc5-f48d-4dff-b72f-f3fb6fea3d23">
      <UserInfo>
        <DisplayName>Sean Finney</DisplayName>
        <AccountId>2718</AccountId>
        <AccountType/>
      </UserInfo>
    </SharedWithUsers>
    <lcf76f155ced4ddcb4097134ff3c332f xmlns="93a398b3-e989-4849-a765-77ea8d2412f1">
      <Terms xmlns="http://schemas.microsoft.com/office/infopath/2007/PartnerControls"/>
    </lcf76f155ced4ddcb4097134ff3c332f>
    <TaxCatchAll xmlns="a3f585df-d5a9-4cec-80c4-c2ab111b7ba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7D527C496C5F46B85C77F73D27898D" ma:contentTypeVersion="16" ma:contentTypeDescription="Create a new document." ma:contentTypeScope="" ma:versionID="507dc680e54db1ed49ee5d9f6385cc9a">
  <xsd:schema xmlns:xsd="http://www.w3.org/2001/XMLSchema" xmlns:xs="http://www.w3.org/2001/XMLSchema" xmlns:p="http://schemas.microsoft.com/office/2006/metadata/properties" xmlns:ns2="49067cc5-f48d-4dff-b72f-f3fb6fea3d23" xmlns:ns3="93a398b3-e989-4849-a765-77ea8d2412f1" xmlns:ns4="a3f585df-d5a9-4cec-80c4-c2ab111b7bac" targetNamespace="http://schemas.microsoft.com/office/2006/metadata/properties" ma:root="true" ma:fieldsID="aaae3b86a07324d442c1ae7cf93bc12f" ns2:_="" ns3:_="" ns4:_="">
    <xsd:import namespace="49067cc5-f48d-4dff-b72f-f3fb6fea3d23"/>
    <xsd:import namespace="93a398b3-e989-4849-a765-77ea8d2412f1"/>
    <xsd:import namespace="a3f585df-d5a9-4cec-80c4-c2ab111b7ba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067cc5-f48d-4dff-b72f-f3fb6fea3d2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a398b3-e989-4849-a765-77ea8d2412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c0f2cab-be4b-48f7-92d0-0b8ee46017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f585df-d5a9-4cec-80c4-c2ab111b7bac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ba0817da-94f5-457d-8fe3-202920c1a52e}" ma:internalName="TaxCatchAll" ma:showField="CatchAllData" ma:web="a3f585df-d5a9-4cec-80c4-c2ab111b7b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809621-4E50-49DF-B3AE-363E5F77A2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17E9F5-CC0E-4517-A573-FB1497798FB7}">
  <ds:schemaRefs>
    <ds:schemaRef ds:uri="http://schemas.microsoft.com/office/2006/metadata/properties"/>
    <ds:schemaRef ds:uri="49067cc5-f48d-4dff-b72f-f3fb6fea3d23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  <ds:schemaRef ds:uri="93a398b3-e989-4849-a765-77ea8d2412f1"/>
    <ds:schemaRef ds:uri="a3f585df-d5a9-4cec-80c4-c2ab111b7bac"/>
  </ds:schemaRefs>
</ds:datastoreItem>
</file>

<file path=customXml/itemProps3.xml><?xml version="1.0" encoding="utf-8"?>
<ds:datastoreItem xmlns:ds="http://schemas.openxmlformats.org/officeDocument/2006/customXml" ds:itemID="{39A90BBE-0C43-4311-9FB2-B9B94209F8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067cc5-f48d-4dff-b72f-f3fb6fea3d23"/>
    <ds:schemaRef ds:uri="93a398b3-e989-4849-a765-77ea8d2412f1"/>
    <ds:schemaRef ds:uri="a3f585df-d5a9-4cec-80c4-c2ab111b7b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1799</TotalTime>
  <Words>361</Words>
  <Application>Microsoft Office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55 Helvetica Roman</vt:lpstr>
      <vt:lpstr>Arial</vt:lpstr>
      <vt:lpstr>Arial Black</vt:lpstr>
      <vt:lpstr>Calibri</vt:lpstr>
      <vt:lpstr>Helvetica Neue Light</vt:lpstr>
      <vt:lpstr>Helvetica Neue Medium</vt:lpstr>
      <vt:lpstr>Open Sans</vt:lpstr>
      <vt:lpstr>Open Sans Semibold</vt:lpstr>
      <vt:lpstr>Wingdings</vt:lpstr>
      <vt:lpstr>Default Theme</vt:lpstr>
      <vt:lpstr>4_Default Theme</vt:lpstr>
      <vt:lpstr>Default Theme</vt:lpstr>
      <vt:lpstr>Safe Battery Collecting and recycling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Josef Bittner Regional Program Manager jbittner@call2recycle.org 678-218-4590  Corporate headquarters: 1000 Parkwood Circle, Suite 200 Atlanta, GA 30339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 Recycling Coalition: E-Scrap webinar</dc:title>
  <dc:creator>Joe Bittner</dc:creator>
  <cp:lastModifiedBy>Gloria Hardegree</cp:lastModifiedBy>
  <cp:revision>243</cp:revision>
  <cp:lastPrinted>2021-09-22T12:18:13Z</cp:lastPrinted>
  <dcterms:created xsi:type="dcterms:W3CDTF">2021-05-04T14:52:06Z</dcterms:created>
  <dcterms:modified xsi:type="dcterms:W3CDTF">2023-11-29T14:04:40Z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0x010100C97D527C496C5F46B85C77F73D27898D</vt:lpwstr>
  </property>
  <property fmtid="{D5CDD505-2E9C-101B-9397-08002B2CF9AE}" pid="3" name="MediaServiceImageTags">
    <vt:lpwstr/>
  </property>
</Properties>
</file>