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Roboto Slab"/>
      <p:regular r:id="rId25"/>
      <p:bold r:id="rId26"/>
    </p:embeddedFont>
    <p:embeddedFont>
      <p:font typeface="Roboto"/>
      <p:regular r:id="rId27"/>
      <p:bold r:id="rId28"/>
      <p:italic r:id="rId29"/>
      <p:boldItalic r:id="rId30"/>
    </p:embeddedFont>
    <p:embeddedFont>
      <p:font typeface="Roboto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73">
          <p15:clr>
            <a:srgbClr val="A4A3A4"/>
          </p15:clr>
        </p15:guide>
        <p15:guide id="2" pos="183">
          <p15:clr>
            <a:srgbClr val="A4A3A4"/>
          </p15:clr>
        </p15:guide>
      </p15:sldGuideLst>
    </p:ext>
    <p:ext uri="GoogleSlidesCustomDataVersion2">
      <go:slidesCustomData xmlns:go="http://customooxmlschemas.google.com/" r:id="rId39" roundtripDataSignature="AMtx7miY8Ox7r3MVLqOx+1ClB1OpeFyz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73" orient="horz"/>
        <p:guide pos="18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Ligh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RobotoLight-italic.fntdata"/><Relationship Id="rId10" Type="http://schemas.openxmlformats.org/officeDocument/2006/relationships/slide" Target="slides/slide4.xml"/><Relationship Id="rId32" Type="http://schemas.openxmlformats.org/officeDocument/2006/relationships/font" Target="fonts/RobotoLight-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RobotoLight-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1300">
                <a:latin typeface="Roboto"/>
                <a:ea typeface="Roboto"/>
                <a:cs typeface="Roboto"/>
                <a:sym typeface="Roboto"/>
              </a:rPr>
              <a:t>Medium slow</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Using the ECGO mobile app, users can take a picture of any item and we tell them if that item is recyclable, what color or type of bin it should be put in, and where they can find that bin closest to their current location. With the click of a few buttons, this Georgia Tech student is able to get the right directions instantly specific to their campus.</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The campus r</a:t>
            </a:r>
            <a:r>
              <a:rPr lang="en-US" sz="1300">
                <a:latin typeface="Roboto"/>
                <a:ea typeface="Roboto"/>
                <a:cs typeface="Roboto"/>
                <a:sym typeface="Roboto"/>
              </a:rPr>
              <a:t>ecycling coordinator is able to set up their program and track their student’s engagement using our admin portal.</a:t>
            </a:r>
            <a:endParaRPr sz="1300">
              <a:latin typeface="Roboto"/>
              <a:ea typeface="Roboto"/>
              <a:cs typeface="Roboto"/>
              <a:sym typeface="Roboto"/>
            </a:endParaRPr>
          </a:p>
        </p:txBody>
      </p:sp>
      <p:sp>
        <p:nvSpPr>
          <p:cNvPr id="150" name="Google Shape;15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latin typeface="Roboto"/>
                <a:ea typeface="Roboto"/>
                <a:cs typeface="Roboto"/>
                <a:sym typeface="Roboto"/>
              </a:rPr>
              <a:t>After dozens of hours of interviews with recycling coordinators across the US, we designed and built a simple platform that can get your recycling program fully digitized in a matter of minutes.</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Once your program is up and running, you can track the total number of deposits, the number of active users making those deposits on your campus, and the top items and materials being submitted through the ECGO mobile app.</a:t>
            </a:r>
            <a:endParaRPr sz="1300">
              <a:latin typeface="Roboto"/>
              <a:ea typeface="Roboto"/>
              <a:cs typeface="Roboto"/>
              <a:sym typeface="Roboto"/>
            </a:endParaRPr>
          </a:p>
        </p:txBody>
      </p:sp>
      <p:sp>
        <p:nvSpPr>
          <p:cNvPr id="159" name="Google Shape;15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latin typeface="Roboto"/>
                <a:ea typeface="Roboto"/>
                <a:cs typeface="Roboto"/>
                <a:sym typeface="Roboto"/>
              </a:rPr>
              <a:t>Similar</a:t>
            </a:r>
            <a:r>
              <a:rPr lang="en-US" sz="1300">
                <a:latin typeface="Roboto"/>
                <a:ea typeface="Roboto"/>
                <a:cs typeface="Roboto"/>
                <a:sym typeface="Roboto"/>
              </a:rPr>
              <a:t> to traditional recycling incentive programs, ECGO rewards users when they recycle correctly. What makes ECGO special is that our rewards process is fully digital and thereby instantaneous. Through the use of virtual gift cards, ECGO can encourage users to redeem their points at sustainable businesses or even donate their points to climate change charities.</a:t>
            </a:r>
            <a:endParaRPr/>
          </a:p>
        </p:txBody>
      </p:sp>
      <p:sp>
        <p:nvSpPr>
          <p:cNvPr id="170" name="Google Shape;17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1af5e257b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91af5e257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latin typeface="Roboto"/>
                <a:ea typeface="Roboto"/>
                <a:cs typeface="Roboto"/>
                <a:sym typeface="Roboto"/>
              </a:rPr>
              <a:t>But ECGO doesn’t just stop at rewards. We believe that a healthy recycling program is one that creates a culture of sustainability on your campus. ECGO users can view </a:t>
            </a:r>
            <a:r>
              <a:rPr lang="en-US" sz="1300">
                <a:latin typeface="Roboto"/>
                <a:ea typeface="Roboto"/>
                <a:cs typeface="Roboto"/>
                <a:sym typeface="Roboto"/>
              </a:rPr>
              <a:t>their recycling history and material stats to better understand what items and materials they dispose of the most. As users make more deposits, they climb the leaderboard where they can compete with other users both on their campus and globally. In addition, we encourage users to invite their friends to ECGO by rewarding them whenever they use referral links.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300">
                <a:latin typeface="Roboto"/>
                <a:ea typeface="Roboto"/>
                <a:cs typeface="Roboto"/>
                <a:sym typeface="Roboto"/>
              </a:rPr>
              <a:t>So now for the real question: does anyone actually use the app?</a:t>
            </a:r>
            <a:endParaRPr sz="1300">
              <a:latin typeface="Roboto"/>
              <a:ea typeface="Roboto"/>
              <a:cs typeface="Roboto"/>
              <a:sym typeface="Roboto"/>
            </a:endParaRPr>
          </a:p>
        </p:txBody>
      </p:sp>
      <p:sp>
        <p:nvSpPr>
          <p:cNvPr id="179" name="Google Shape;179;g291af5e257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91af5e257b_0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91af5e257b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latin typeface="Roboto"/>
                <a:ea typeface="Roboto"/>
                <a:cs typeface="Roboto"/>
                <a:sym typeface="Roboto"/>
              </a:rPr>
              <a:t>Well I’m very excited to share our results from our Spring housing pilot with Georgia Tech. Over the course of the Spring semester we brought on 723 new users, accounting for about 10% of the on </a:t>
            </a:r>
            <a:r>
              <a:rPr lang="en-US" sz="1300">
                <a:latin typeface="Roboto"/>
                <a:ea typeface="Roboto"/>
                <a:cs typeface="Roboto"/>
                <a:sym typeface="Roboto"/>
              </a:rPr>
              <a:t>campus</a:t>
            </a:r>
            <a:r>
              <a:rPr lang="en-US" sz="1300">
                <a:latin typeface="Roboto"/>
                <a:ea typeface="Roboto"/>
                <a:cs typeface="Roboto"/>
                <a:sym typeface="Roboto"/>
              </a:rPr>
              <a:t> housing population. Of those users, 458 used the app to take pictures of their waste and get rewarded for recycling correctly. This small group of active users was highly engaged with over 30 thousand deposits made through the ECGO app. On average, that means active users were recycling at least an item a day using ECGO. And of those 30,000 deposits only 2% were rejected by our review team. Usually rejections </a:t>
            </a:r>
            <a:r>
              <a:rPr lang="en-US" sz="1300">
                <a:latin typeface="Roboto"/>
                <a:ea typeface="Roboto"/>
                <a:cs typeface="Roboto"/>
                <a:sym typeface="Roboto"/>
              </a:rPr>
              <a:t>occurred</a:t>
            </a:r>
            <a:r>
              <a:rPr lang="en-US" sz="1300">
                <a:latin typeface="Roboto"/>
                <a:ea typeface="Roboto"/>
                <a:cs typeface="Roboto"/>
                <a:sym typeface="Roboto"/>
              </a:rPr>
              <a:t> when items were too dirty or not accepted by the GT recycling standards. In very rare cases, students would “test” the </a:t>
            </a:r>
            <a:r>
              <a:rPr lang="en-US" sz="1300">
                <a:latin typeface="Roboto"/>
                <a:ea typeface="Roboto"/>
                <a:cs typeface="Roboto"/>
                <a:sym typeface="Roboto"/>
              </a:rPr>
              <a:t>system</a:t>
            </a:r>
            <a:r>
              <a:rPr lang="en-US" sz="1300">
                <a:latin typeface="Roboto"/>
                <a:ea typeface="Roboto"/>
                <a:cs typeface="Roboto"/>
                <a:sym typeface="Roboto"/>
              </a:rPr>
              <a:t> by submitting images of the same item multiple times, or images of items which were not ready for disposal.</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In addition to some great stats, we also heard some </a:t>
            </a:r>
            <a:r>
              <a:rPr lang="en-US" sz="1300">
                <a:latin typeface="Roboto"/>
                <a:ea typeface="Roboto"/>
                <a:cs typeface="Roboto"/>
                <a:sym typeface="Roboto"/>
              </a:rPr>
              <a:t>inspiring</a:t>
            </a:r>
            <a:r>
              <a:rPr lang="en-US" sz="1300">
                <a:latin typeface="Roboto"/>
                <a:ea typeface="Roboto"/>
                <a:cs typeface="Roboto"/>
                <a:sym typeface="Roboto"/>
              </a:rPr>
              <a:t> feedback from our users.</a:t>
            </a:r>
            <a:endParaRPr sz="1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latin typeface="Roboto"/>
              <a:ea typeface="Roboto"/>
              <a:cs typeface="Roboto"/>
              <a:sym typeface="Roboto"/>
            </a:endParaRPr>
          </a:p>
        </p:txBody>
      </p:sp>
      <p:sp>
        <p:nvSpPr>
          <p:cNvPr id="189" name="Google Shape;189;g291af5e257b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00">
                <a:latin typeface="Roboto"/>
                <a:ea typeface="Roboto"/>
                <a:cs typeface="Roboto"/>
                <a:sym typeface="Roboto"/>
              </a:rPr>
              <a:t>Over several user surveys conducted from January through May, we found that 88% of respondents said their confidence increased at the recycling bin after using ECGO and 73% reported that they felt their daily recycling habits improved since they began using ECGO.</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300">
                <a:latin typeface="Roboto"/>
                <a:ea typeface="Roboto"/>
                <a:cs typeface="Roboto"/>
                <a:sym typeface="Roboto"/>
              </a:rPr>
              <a:t>Furthermore, we learned some users have gone above and beyond. Gabrielle, a sophomore student at Georgia Tech, said he found himself picking up litter on campus because he knew it was worth 10 cents on ECGO. And Danielle , a senior student at tech said the app made her realize their were many items she used on a daily basis she had no clue were recyclable.</a:t>
            </a:r>
            <a:endParaRPr sz="1300">
              <a:latin typeface="Roboto"/>
              <a:ea typeface="Roboto"/>
              <a:cs typeface="Roboto"/>
              <a:sym typeface="Roboto"/>
            </a:endParaRPr>
          </a:p>
        </p:txBody>
      </p:sp>
      <p:sp>
        <p:nvSpPr>
          <p:cNvPr id="196" name="Google Shape;19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1cbfbee54_0_2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1cbfbee54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300">
                <a:latin typeface="Roboto"/>
                <a:ea typeface="Roboto"/>
                <a:cs typeface="Roboto"/>
                <a:sym typeface="Roboto"/>
              </a:rPr>
              <a:t>Today, we are continuing our work at Georgia Tech with a focus on growth and impact. Based on our latest forecasts, we will surpass 10% of all undergraduate students signed up on ECGO before the new year. Through analysis of in app event data from the housing pilot, we found the </a:t>
            </a:r>
            <a:r>
              <a:rPr lang="en-US" sz="1300">
                <a:latin typeface="Roboto"/>
                <a:ea typeface="Roboto"/>
                <a:cs typeface="Roboto"/>
                <a:sym typeface="Roboto"/>
              </a:rPr>
              <a:t>opportunity</a:t>
            </a:r>
            <a:r>
              <a:rPr lang="en-US" sz="1300">
                <a:latin typeface="Roboto"/>
                <a:ea typeface="Roboto"/>
                <a:cs typeface="Roboto"/>
                <a:sym typeface="Roboto"/>
              </a:rPr>
              <a:t> to increase active user conversion from 63% to over 80% and our product team is working to implement the necessary changes as I speak. By far, our most important measure of success is how we are </a:t>
            </a:r>
            <a:r>
              <a:rPr lang="en-US" sz="1300">
                <a:latin typeface="Roboto"/>
                <a:ea typeface="Roboto"/>
                <a:cs typeface="Roboto"/>
                <a:sym typeface="Roboto"/>
              </a:rPr>
              <a:t>affecting</a:t>
            </a:r>
            <a:r>
              <a:rPr lang="en-US" sz="1300">
                <a:latin typeface="Roboto"/>
                <a:ea typeface="Roboto"/>
                <a:cs typeface="Roboto"/>
                <a:sym typeface="Roboto"/>
              </a:rPr>
              <a:t> the GT waste stream. At ECGO, </a:t>
            </a:r>
            <a:r>
              <a:rPr lang="en-US" sz="1300">
                <a:latin typeface="Roboto"/>
                <a:ea typeface="Roboto"/>
                <a:cs typeface="Roboto"/>
                <a:sym typeface="Roboto"/>
              </a:rPr>
              <a:t>we might</a:t>
            </a:r>
            <a:r>
              <a:rPr lang="en-US" sz="1300">
                <a:latin typeface="Roboto"/>
                <a:ea typeface="Roboto"/>
                <a:cs typeface="Roboto"/>
                <a:sym typeface="Roboto"/>
              </a:rPr>
              <a:t> love software but we don’t mind getting dirty. At the beginning of the semester, we performed waste audits across campus to measure diversion and contamination rates and found some areas that needed serious improvement. </a:t>
            </a:r>
            <a:r>
              <a:rPr lang="en-US" sz="1300">
                <a:latin typeface="Roboto"/>
                <a:ea typeface="Roboto"/>
                <a:cs typeface="Roboto"/>
                <a:sym typeface="Roboto"/>
              </a:rPr>
              <a:t>Since</a:t>
            </a:r>
            <a:r>
              <a:rPr lang="en-US" sz="1300">
                <a:latin typeface="Roboto"/>
                <a:ea typeface="Roboto"/>
                <a:cs typeface="Roboto"/>
                <a:sym typeface="Roboto"/>
              </a:rPr>
              <a:t> ECGO </a:t>
            </a:r>
            <a:r>
              <a:rPr lang="en-US" sz="1300">
                <a:latin typeface="Roboto"/>
                <a:ea typeface="Roboto"/>
                <a:cs typeface="Roboto"/>
                <a:sym typeface="Roboto"/>
              </a:rPr>
              <a:t>knows</a:t>
            </a:r>
            <a:r>
              <a:rPr lang="en-US" sz="1300">
                <a:latin typeface="Roboto"/>
                <a:ea typeface="Roboto"/>
                <a:cs typeface="Roboto"/>
                <a:sym typeface="Roboto"/>
              </a:rPr>
              <a:t> exactly where students are recycling on campus, we will be testing to see if places where student use ECGO </a:t>
            </a:r>
            <a:r>
              <a:rPr lang="en-US" sz="1300">
                <a:latin typeface="Roboto"/>
                <a:ea typeface="Roboto"/>
                <a:cs typeface="Roboto"/>
                <a:sym typeface="Roboto"/>
              </a:rPr>
              <a:t>more</a:t>
            </a:r>
            <a:r>
              <a:rPr lang="en-US" sz="1300">
                <a:latin typeface="Roboto"/>
                <a:ea typeface="Roboto"/>
                <a:cs typeface="Roboto"/>
                <a:sym typeface="Roboto"/>
              </a:rPr>
              <a:t> will have higher diversion and lower </a:t>
            </a:r>
            <a:r>
              <a:rPr lang="en-US" sz="1300">
                <a:latin typeface="Roboto"/>
                <a:ea typeface="Roboto"/>
                <a:cs typeface="Roboto"/>
                <a:sym typeface="Roboto"/>
              </a:rPr>
              <a:t>contamination by the end of the semester. </a:t>
            </a:r>
            <a:endParaRPr/>
          </a:p>
        </p:txBody>
      </p:sp>
      <p:sp>
        <p:nvSpPr>
          <p:cNvPr id="210" name="Google Shape;210;g291cbfbee54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300">
                <a:latin typeface="Roboto"/>
                <a:ea typeface="Roboto"/>
                <a:cs typeface="Roboto"/>
                <a:sym typeface="Roboto"/>
              </a:rPr>
              <a:t>My co-founder Nicole unfortunately could not join us today since she is in San Francisco this week speaking at the VERGE climate tech conference. Nicole is an ambitious leader who puts in the work to make her vision a reality. She’s earned 5 years of experience studying the waste management industry and striving towards a modern solution to increasing recycling engagement and education. I teamed up with Nicole just last summer to advise her on how to build ECGO. After working alongside her for a few months, I quickly became inspired by the mission and have since devoted my focus towards building the solution that the industry needs. With me, I bring 5 years of experience building AI driven software for multi-billion dollar corporations like Home Depot and Expedia Group. Our team may be young, but we are highly devoted to solving this problem and are looking forward to continuing to grow our app at Georgia Tech, and starting our next housing pilot program with UC Berkeley in January.</a:t>
            </a:r>
            <a:endParaRPr/>
          </a:p>
        </p:txBody>
      </p:sp>
      <p:sp>
        <p:nvSpPr>
          <p:cNvPr id="218" name="Google Shape;21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1cbfbee54_0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1cbfbee5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b="1" lang="en-US" sz="1300">
                <a:solidFill>
                  <a:srgbClr val="003057"/>
                </a:solidFill>
                <a:latin typeface="Roboto"/>
                <a:ea typeface="Roboto"/>
                <a:cs typeface="Roboto"/>
                <a:sym typeface="Roboto"/>
              </a:rPr>
              <a:t>Quick</a:t>
            </a:r>
            <a:endParaRPr b="1" sz="1300">
              <a:solidFill>
                <a:srgbClr val="003057"/>
              </a:solidFill>
              <a:latin typeface="Roboto"/>
              <a:ea typeface="Roboto"/>
              <a:cs typeface="Roboto"/>
              <a:sym typeface="Roboto"/>
            </a:endParaRPr>
          </a:p>
          <a:p>
            <a:pPr indent="0" lvl="0" marL="0" rtl="0" algn="l">
              <a:lnSpc>
                <a:spcPct val="90000"/>
              </a:lnSpc>
              <a:spcBef>
                <a:spcPts val="1000"/>
              </a:spcBef>
              <a:spcAft>
                <a:spcPts val="0"/>
              </a:spcAft>
              <a:buNone/>
            </a:pPr>
            <a:r>
              <a:rPr lang="en-US" sz="1300">
                <a:solidFill>
                  <a:srgbClr val="003057"/>
                </a:solidFill>
                <a:latin typeface="Roboto"/>
                <a:ea typeface="Roboto"/>
                <a:cs typeface="Roboto"/>
                <a:sym typeface="Roboto"/>
              </a:rPr>
              <a:t>We believe anyone at the click of a button should be able to get </a:t>
            </a:r>
            <a:r>
              <a:rPr lang="en-US" sz="1300">
                <a:solidFill>
                  <a:srgbClr val="003057"/>
                </a:solidFill>
                <a:latin typeface="Roboto"/>
                <a:ea typeface="Roboto"/>
                <a:cs typeface="Roboto"/>
                <a:sym typeface="Roboto"/>
              </a:rPr>
              <a:t>recycling rules for any item based on their location</a:t>
            </a:r>
            <a:endParaRPr sz="1300">
              <a:solidFill>
                <a:srgbClr val="003057"/>
              </a:solidFill>
              <a:latin typeface="Roboto"/>
              <a:ea typeface="Roboto"/>
              <a:cs typeface="Roboto"/>
              <a:sym typeface="Roboto"/>
            </a:endParaRPr>
          </a:p>
          <a:p>
            <a:pPr indent="0" lvl="0" marL="0" rtl="0" algn="l">
              <a:lnSpc>
                <a:spcPct val="90000"/>
              </a:lnSpc>
              <a:spcBef>
                <a:spcPts val="1000"/>
              </a:spcBef>
              <a:spcAft>
                <a:spcPts val="0"/>
              </a:spcAft>
              <a:buNone/>
            </a:pPr>
            <a:r>
              <a:rPr lang="en-US" sz="1300">
                <a:solidFill>
                  <a:srgbClr val="003057"/>
                </a:solidFill>
                <a:latin typeface="Roboto"/>
                <a:ea typeface="Roboto"/>
                <a:cs typeface="Roboto"/>
                <a:sym typeface="Roboto"/>
              </a:rPr>
              <a:t>In order to get there, we need to cross significant hurdles in the digitization of recycling programs </a:t>
            </a:r>
            <a:br>
              <a:rPr lang="en-US" sz="1300">
                <a:solidFill>
                  <a:srgbClr val="003057"/>
                </a:solidFill>
                <a:latin typeface="Roboto"/>
                <a:ea typeface="Roboto"/>
                <a:cs typeface="Roboto"/>
                <a:sym typeface="Roboto"/>
              </a:rPr>
            </a:br>
            <a:br>
              <a:rPr lang="en-US" sz="1300">
                <a:solidFill>
                  <a:srgbClr val="003057"/>
                </a:solidFill>
                <a:latin typeface="Roboto"/>
                <a:ea typeface="Roboto"/>
                <a:cs typeface="Roboto"/>
                <a:sym typeface="Roboto"/>
              </a:rPr>
            </a:br>
            <a:r>
              <a:rPr lang="en-US" sz="1300">
                <a:solidFill>
                  <a:srgbClr val="003057"/>
                </a:solidFill>
                <a:latin typeface="Roboto"/>
                <a:ea typeface="Roboto"/>
                <a:cs typeface="Roboto"/>
                <a:sym typeface="Roboto"/>
              </a:rPr>
              <a:t>In addition we want to increase the accessibility and relevance of rewards for recycling correctly, so that individuals are directly compensated for their participation in the circular economy </a:t>
            </a:r>
            <a:endParaRPr sz="1300">
              <a:solidFill>
                <a:srgbClr val="003057"/>
              </a:solidFill>
              <a:latin typeface="Roboto"/>
              <a:ea typeface="Roboto"/>
              <a:cs typeface="Roboto"/>
              <a:sym typeface="Roboto"/>
            </a:endParaRPr>
          </a:p>
          <a:p>
            <a:pPr indent="0" lvl="0" marL="0" rtl="0" algn="l">
              <a:lnSpc>
                <a:spcPct val="90000"/>
              </a:lnSpc>
              <a:spcBef>
                <a:spcPts val="1000"/>
              </a:spcBef>
              <a:spcAft>
                <a:spcPts val="0"/>
              </a:spcAft>
              <a:buNone/>
            </a:pPr>
            <a:r>
              <a:rPr lang="en-US" sz="1300">
                <a:solidFill>
                  <a:srgbClr val="003057"/>
                </a:solidFill>
                <a:latin typeface="Roboto"/>
                <a:ea typeface="Roboto"/>
                <a:cs typeface="Roboto"/>
                <a:sym typeface="Roboto"/>
              </a:rPr>
              <a:t>Last but not least, in order to retain consistently high engagement, we need to gamify recycling education and build a digital culture of sustainability so we can capture people’s attention and promote them to spread awareness about the benefits of recycling</a:t>
            </a:r>
            <a:endParaRPr sz="1300">
              <a:solidFill>
                <a:srgbClr val="003057"/>
              </a:solidFill>
              <a:latin typeface="Roboto"/>
              <a:ea typeface="Roboto"/>
              <a:cs typeface="Roboto"/>
              <a:sym typeface="Roboto"/>
            </a:endParaRPr>
          </a:p>
          <a:p>
            <a:pPr indent="0" lvl="0" marL="0" rtl="0" algn="l">
              <a:lnSpc>
                <a:spcPct val="90000"/>
              </a:lnSpc>
              <a:spcBef>
                <a:spcPts val="1000"/>
              </a:spcBef>
              <a:spcAft>
                <a:spcPts val="0"/>
              </a:spcAft>
              <a:buNone/>
            </a:pPr>
            <a:r>
              <a:t/>
            </a:r>
            <a:endParaRPr sz="1300">
              <a:solidFill>
                <a:srgbClr val="003057"/>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300">
                <a:latin typeface="Roboto"/>
                <a:ea typeface="Roboto"/>
                <a:cs typeface="Roboto"/>
                <a:sym typeface="Roboto"/>
              </a:rPr>
              <a:t>So how does it work?</a:t>
            </a:r>
            <a:endParaRPr sz="1300">
              <a:solidFill>
                <a:srgbClr val="003057"/>
              </a:solidFill>
              <a:latin typeface="Roboto"/>
              <a:ea typeface="Roboto"/>
              <a:cs typeface="Roboto"/>
              <a:sym typeface="Roboto"/>
            </a:endParaRPr>
          </a:p>
        </p:txBody>
      </p:sp>
      <p:sp>
        <p:nvSpPr>
          <p:cNvPr id="141" name="Google Shape;141;g291cbfbee54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ph idx="1" type="subTitle"/>
          </p:nvPr>
        </p:nvSpPr>
        <p:spPr>
          <a:xfrm>
            <a:off x="1857436" y="3793068"/>
            <a:ext cx="5096935" cy="1684868"/>
          </a:xfrm>
          <a:prstGeom prst="rect">
            <a:avLst/>
          </a:prstGeom>
          <a:noFill/>
          <a:ln>
            <a:noFill/>
          </a:ln>
        </p:spPr>
        <p:txBody>
          <a:bodyPr anchorCtr="0" anchor="t" bIns="45700" lIns="91425" spcFirstLastPara="1" rIns="91425" wrap="square" tIns="45700">
            <a:noAutofit/>
          </a:bodyPr>
          <a:lstStyle>
            <a:lvl1pPr lvl="0" marR="0" rtl="0" algn="l">
              <a:lnSpc>
                <a:spcPct val="200000"/>
              </a:lnSpc>
              <a:spcBef>
                <a:spcPts val="360"/>
              </a:spcBef>
              <a:spcAft>
                <a:spcPts val="0"/>
              </a:spcAft>
              <a:buClr>
                <a:srgbClr val="A7934B"/>
              </a:buClr>
              <a:buSzPts val="1800"/>
              <a:buFont typeface="Arial"/>
              <a:buNone/>
              <a:defRPr b="0" i="0" sz="1800" u="none" cap="none" strike="noStrike">
                <a:solidFill>
                  <a:srgbClr val="A7934B"/>
                </a:solidFill>
                <a:latin typeface="Roboto"/>
                <a:ea typeface="Roboto"/>
                <a:cs typeface="Roboto"/>
                <a:sym typeface="Roboto"/>
              </a:defRPr>
            </a:lvl1pPr>
            <a:lvl2pPr lvl="1" marR="0" rtl="0" algn="ctr">
              <a:spcBef>
                <a:spcPts val="420"/>
              </a:spcBef>
              <a:spcAft>
                <a:spcPts val="0"/>
              </a:spcAft>
              <a:buClr>
                <a:srgbClr val="888888"/>
              </a:buClr>
              <a:buSzPts val="2100"/>
              <a:buFont typeface="Arial"/>
              <a:buNone/>
              <a:defRPr b="0" i="0" sz="2100" u="none" cap="none" strike="noStrike">
                <a:solidFill>
                  <a:srgbClr val="888888"/>
                </a:solidFill>
                <a:latin typeface="Arial"/>
                <a:ea typeface="Arial"/>
                <a:cs typeface="Arial"/>
                <a:sym typeface="Arial"/>
              </a:defRPr>
            </a:lvl2pPr>
            <a:lvl3pPr lvl="2" marR="0" rtl="0" algn="ctr">
              <a:spcBef>
                <a:spcPts val="36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3pPr>
            <a:lvl4pPr lvl="3"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4pPr>
            <a:lvl5pPr lvl="4"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5pPr>
            <a:lvl6pPr lvl="5"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6pPr>
            <a:lvl7pPr lvl="6"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7pPr>
            <a:lvl8pPr lvl="7"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8pPr>
            <a:lvl9pPr lvl="8" marR="0" rtl="0" algn="ctr">
              <a:spcBef>
                <a:spcPts val="3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9pPr>
          </a:lstStyle>
          <a:p/>
        </p:txBody>
      </p:sp>
      <p:sp>
        <p:nvSpPr>
          <p:cNvPr id="12" name="Google Shape;12;p20"/>
          <p:cNvSpPr txBox="1"/>
          <p:nvPr>
            <p:ph type="ctrTitle"/>
          </p:nvPr>
        </p:nvSpPr>
        <p:spPr>
          <a:xfrm>
            <a:off x="1857437" y="333632"/>
            <a:ext cx="5096935" cy="3459435"/>
          </a:xfrm>
          <a:prstGeom prst="rect">
            <a:avLst/>
          </a:prstGeom>
          <a:noFill/>
          <a:ln>
            <a:noFill/>
          </a:ln>
        </p:spPr>
        <p:txBody>
          <a:bodyPr anchorCtr="0" anchor="b" bIns="45700" lIns="91425" spcFirstLastPara="1" rIns="91425" wrap="square" tIns="45700">
            <a:normAutofit/>
          </a:bodyPr>
          <a:lstStyle>
            <a:lvl1pPr lvl="0" marR="0" rtl="0" algn="l">
              <a:lnSpc>
                <a:spcPct val="114285"/>
              </a:lnSpc>
              <a:spcBef>
                <a:spcPts val="0"/>
              </a:spcBef>
              <a:spcAft>
                <a:spcPts val="0"/>
              </a:spcAft>
              <a:buClr>
                <a:srgbClr val="003057"/>
              </a:buClr>
              <a:buSzPts val="4200"/>
              <a:buFont typeface="Roboto"/>
              <a:buNone/>
              <a:defRPr b="1" i="0" sz="4200" u="none" cap="none" strike="noStrike">
                <a:solidFill>
                  <a:srgbClr val="003057"/>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30"/>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0"/>
          <p:cNvSpPr txBox="1"/>
          <p:nvPr>
            <p:ph idx="1" type="body"/>
          </p:nvPr>
        </p:nvSpPr>
        <p:spPr>
          <a:xfrm rot="5400000">
            <a:off x="2398223" y="-896989"/>
            <a:ext cx="4347554" cy="8572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0"/>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31"/>
          <p:cNvSpPr txBox="1"/>
          <p:nvPr>
            <p:ph type="title"/>
          </p:nvPr>
        </p:nvSpPr>
        <p:spPr>
          <a:xfrm rot="5400000">
            <a:off x="49664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1"/>
          <p:cNvSpPr txBox="1"/>
          <p:nvPr>
            <p:ph idx="1" type="body"/>
          </p:nvPr>
        </p:nvSpPr>
        <p:spPr>
          <a:xfrm rot="5400000">
            <a:off x="680244" y="-29369"/>
            <a:ext cx="5811838" cy="66008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1"/>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sp>
        <p:nvSpPr>
          <p:cNvPr id="82" name="Google Shape;82;p32"/>
          <p:cNvSpPr txBox="1"/>
          <p:nvPr>
            <p:ph idx="1" type="subTitle"/>
          </p:nvPr>
        </p:nvSpPr>
        <p:spPr>
          <a:xfrm>
            <a:off x="3239196" y="3793068"/>
            <a:ext cx="5096935" cy="1684868"/>
          </a:xfrm>
          <a:prstGeom prst="rect">
            <a:avLst/>
          </a:prstGeom>
          <a:noFill/>
          <a:ln>
            <a:noFill/>
          </a:ln>
        </p:spPr>
        <p:txBody>
          <a:bodyPr anchorCtr="0" anchor="t" bIns="45700" lIns="91425" spcFirstLastPara="1" rIns="91425" wrap="square" tIns="45700">
            <a:noAutofit/>
          </a:bodyPr>
          <a:lstStyle>
            <a:lvl1pPr lvl="0" algn="l">
              <a:lnSpc>
                <a:spcPct val="120000"/>
              </a:lnSpc>
              <a:spcBef>
                <a:spcPts val="1000"/>
              </a:spcBef>
              <a:spcAft>
                <a:spcPts val="0"/>
              </a:spcAft>
              <a:buClr>
                <a:srgbClr val="7F7F7F"/>
              </a:buClr>
              <a:buSzPts val="3000"/>
              <a:buNone/>
              <a:defRPr b="0" sz="3000" cap="none">
                <a:solidFill>
                  <a:srgbClr val="7F7F7F"/>
                </a:solidFill>
                <a:latin typeface="Roboto Light"/>
                <a:ea typeface="Roboto Light"/>
                <a:cs typeface="Roboto Light"/>
                <a:sym typeface="Roboto Light"/>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83" name="Google Shape;83;p32"/>
          <p:cNvSpPr txBox="1"/>
          <p:nvPr>
            <p:ph type="ctrTitle"/>
          </p:nvPr>
        </p:nvSpPr>
        <p:spPr>
          <a:xfrm>
            <a:off x="3239197" y="333632"/>
            <a:ext cx="5096935" cy="3459435"/>
          </a:xfrm>
          <a:prstGeom prst="rect">
            <a:avLst/>
          </a:prstGeom>
          <a:noFill/>
          <a:ln>
            <a:noFill/>
          </a:ln>
        </p:spPr>
        <p:txBody>
          <a:bodyPr anchorCtr="0" anchor="b" bIns="45700" lIns="91425" spcFirstLastPara="1" rIns="91425" wrap="square" tIns="45700">
            <a:normAutofit/>
          </a:bodyPr>
          <a:lstStyle>
            <a:lvl1pPr lvl="0" algn="l">
              <a:lnSpc>
                <a:spcPct val="114285"/>
              </a:lnSpc>
              <a:spcBef>
                <a:spcPts val="0"/>
              </a:spcBef>
              <a:spcAft>
                <a:spcPts val="0"/>
              </a:spcAft>
              <a:buClr>
                <a:srgbClr val="A7934B"/>
              </a:buClr>
              <a:buSzPts val="4200"/>
              <a:buFont typeface="Roboto Slab"/>
              <a:buNone/>
              <a:defRPr b="0" sz="4200" cap="none">
                <a:solidFill>
                  <a:srgbClr val="A7934B"/>
                </a:solidFill>
                <a:latin typeface="Roboto Slab"/>
                <a:ea typeface="Roboto Slab"/>
                <a:cs typeface="Roboto Slab"/>
                <a:sym typeface="Roboto Slab"/>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g291cbfbee54_0_127"/>
          <p:cNvSpPr txBox="1"/>
          <p:nvPr>
            <p:ph type="title"/>
          </p:nvPr>
        </p:nvSpPr>
        <p:spPr>
          <a:xfrm>
            <a:off x="311700" y="593367"/>
            <a:ext cx="85206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g291cbfbee54_0_127"/>
          <p:cNvSpPr txBox="1"/>
          <p:nvPr>
            <p:ph idx="1" type="body"/>
          </p:nvPr>
        </p:nvSpPr>
        <p:spPr>
          <a:xfrm>
            <a:off x="311700" y="1536633"/>
            <a:ext cx="85206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7" name="Google Shape;87;g291cbfbee54_0_127"/>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2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5" name="Google Shape;15;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2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Arial"/>
                <a:ea typeface="Arial"/>
                <a:cs typeface="Arial"/>
                <a:sym typeface="Arial"/>
              </a:defRPr>
            </a:lvl1pPr>
            <a:lvl2pPr indent="0" lvl="1" marL="0" marR="0" rtl="0" algn="l">
              <a:spcBef>
                <a:spcPts val="0"/>
              </a:spcBef>
              <a:buNone/>
              <a:defRPr b="0" i="0" sz="1800" u="none" cap="none" strike="noStrike">
                <a:solidFill>
                  <a:schemeClr val="dk1"/>
                </a:solidFill>
                <a:latin typeface="Arial"/>
                <a:ea typeface="Arial"/>
                <a:cs typeface="Arial"/>
                <a:sym typeface="Arial"/>
              </a:defRPr>
            </a:lvl2pPr>
            <a:lvl3pPr indent="0" lvl="2" marL="0" marR="0" rtl="0" algn="l">
              <a:spcBef>
                <a:spcPts val="0"/>
              </a:spcBef>
              <a:buNone/>
              <a:defRPr b="0" i="0" sz="1800" u="none" cap="none" strike="noStrike">
                <a:solidFill>
                  <a:schemeClr val="dk1"/>
                </a:solidFill>
                <a:latin typeface="Arial"/>
                <a:ea typeface="Arial"/>
                <a:cs typeface="Arial"/>
                <a:sym typeface="Arial"/>
              </a:defRPr>
            </a:lvl3pPr>
            <a:lvl4pPr indent="0" lvl="3" marL="0" marR="0" rtl="0" algn="l">
              <a:spcBef>
                <a:spcPts val="0"/>
              </a:spcBef>
              <a:buNone/>
              <a:defRPr b="0" i="0" sz="1800" u="none" cap="none" strike="noStrike">
                <a:solidFill>
                  <a:schemeClr val="dk1"/>
                </a:solidFill>
                <a:latin typeface="Arial"/>
                <a:ea typeface="Arial"/>
                <a:cs typeface="Arial"/>
                <a:sym typeface="Arial"/>
              </a:defRPr>
            </a:lvl4pPr>
            <a:lvl5pPr indent="0" lvl="4" marL="0" marR="0" rtl="0" algn="l">
              <a:spcBef>
                <a:spcPts val="0"/>
              </a:spcBef>
              <a:buNone/>
              <a:defRPr b="0" i="0" sz="1800" u="none" cap="none" strike="noStrike">
                <a:solidFill>
                  <a:schemeClr val="dk1"/>
                </a:solidFill>
                <a:latin typeface="Arial"/>
                <a:ea typeface="Arial"/>
                <a:cs typeface="Arial"/>
                <a:sym typeface="Arial"/>
              </a:defRPr>
            </a:lvl5pPr>
            <a:lvl6pPr indent="0" lvl="5" marL="0" marR="0" rtl="0" algn="l">
              <a:spcBef>
                <a:spcPts val="0"/>
              </a:spcBef>
              <a:buNone/>
              <a:defRPr b="0" i="0" sz="1800" u="none" cap="none" strike="noStrike">
                <a:solidFill>
                  <a:schemeClr val="dk1"/>
                </a:solidFill>
                <a:latin typeface="Arial"/>
                <a:ea typeface="Arial"/>
                <a:cs typeface="Arial"/>
                <a:sym typeface="Arial"/>
              </a:defRPr>
            </a:lvl6pPr>
            <a:lvl7pPr indent="0" lvl="6" marL="0" marR="0" rtl="0" algn="l">
              <a:spcBef>
                <a:spcPts val="0"/>
              </a:spcBef>
              <a:buNone/>
              <a:defRPr b="0" i="0" sz="1800" u="none" cap="none" strike="noStrike">
                <a:solidFill>
                  <a:schemeClr val="dk1"/>
                </a:solidFill>
                <a:latin typeface="Arial"/>
                <a:ea typeface="Arial"/>
                <a:cs typeface="Arial"/>
                <a:sym typeface="Arial"/>
              </a:defRPr>
            </a:lvl7pPr>
            <a:lvl8pPr indent="0" lvl="7" marL="0" marR="0" rtl="0" algn="l">
              <a:spcBef>
                <a:spcPts val="0"/>
              </a:spcBef>
              <a:buNone/>
              <a:defRPr b="0" i="0" sz="1800" u="none" cap="none" strike="noStrike">
                <a:solidFill>
                  <a:schemeClr val="dk1"/>
                </a:solidFill>
                <a:latin typeface="Arial"/>
                <a:ea typeface="Arial"/>
                <a:cs typeface="Arial"/>
                <a:sym typeface="Arial"/>
              </a:defRPr>
            </a:lvl8pPr>
            <a:lvl9pPr indent="0" lvl="8" marL="0" marR="0" rtl="0" algn="l">
              <a:spcBef>
                <a:spcPts val="0"/>
              </a:spcBef>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22"/>
          <p:cNvSpPr txBox="1"/>
          <p:nvPr>
            <p:ph idx="1" type="body"/>
          </p:nvPr>
        </p:nvSpPr>
        <p:spPr>
          <a:xfrm>
            <a:off x="285750" y="1215484"/>
            <a:ext cx="8572500" cy="434755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2"/>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22"/>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3"/>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3"/>
          <p:cNvSpPr txBox="1"/>
          <p:nvPr>
            <p:ph idx="1" type="body"/>
          </p:nvPr>
        </p:nvSpPr>
        <p:spPr>
          <a:xfrm>
            <a:off x="284285" y="1215483"/>
            <a:ext cx="4211515" cy="4961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2" type="body"/>
          </p:nvPr>
        </p:nvSpPr>
        <p:spPr>
          <a:xfrm>
            <a:off x="4648200" y="1215483"/>
            <a:ext cx="4210050" cy="4961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3"/>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5"/>
          <p:cNvSpPr txBox="1"/>
          <p:nvPr>
            <p:ph idx="1" type="body"/>
          </p:nvPr>
        </p:nvSpPr>
        <p:spPr>
          <a:xfrm>
            <a:off x="285750" y="1235113"/>
            <a:ext cx="421322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2400"/>
              <a:buNone/>
              <a:defRPr b="1" sz="2400"/>
            </a:lvl1pPr>
            <a:lvl2pPr indent="-228600" lvl="1" marL="914400" algn="l">
              <a:lnSpc>
                <a:spcPct val="90000"/>
              </a:lnSpc>
              <a:spcBef>
                <a:spcPts val="500"/>
              </a:spcBef>
              <a:spcAft>
                <a:spcPts val="0"/>
              </a:spcAft>
              <a:buClr>
                <a:srgbClr val="003057"/>
              </a:buClr>
              <a:buSzPts val="2000"/>
              <a:buNone/>
              <a:defRPr b="1" sz="2000"/>
            </a:lvl2pPr>
            <a:lvl3pPr indent="-228600" lvl="2" marL="1371600" algn="l">
              <a:lnSpc>
                <a:spcPct val="90000"/>
              </a:lnSpc>
              <a:spcBef>
                <a:spcPts val="500"/>
              </a:spcBef>
              <a:spcAft>
                <a:spcPts val="0"/>
              </a:spcAft>
              <a:buClr>
                <a:srgbClr val="003057"/>
              </a:buClr>
              <a:buSzPts val="1800"/>
              <a:buNone/>
              <a:defRPr b="1" sz="1800"/>
            </a:lvl3pPr>
            <a:lvl4pPr indent="-228600" lvl="3" marL="1828800" algn="l">
              <a:lnSpc>
                <a:spcPct val="90000"/>
              </a:lnSpc>
              <a:spcBef>
                <a:spcPts val="500"/>
              </a:spcBef>
              <a:spcAft>
                <a:spcPts val="0"/>
              </a:spcAft>
              <a:buClr>
                <a:srgbClr val="003057"/>
              </a:buClr>
              <a:buSzPts val="1600"/>
              <a:buNone/>
              <a:defRPr b="1" sz="1600"/>
            </a:lvl4pPr>
            <a:lvl5pPr indent="-228600" lvl="4" marL="2286000" algn="l">
              <a:lnSpc>
                <a:spcPct val="90000"/>
              </a:lnSpc>
              <a:spcBef>
                <a:spcPts val="500"/>
              </a:spcBef>
              <a:spcAft>
                <a:spcPts val="0"/>
              </a:spcAft>
              <a:buClr>
                <a:srgbClr val="003057"/>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5"/>
          <p:cNvSpPr txBox="1"/>
          <p:nvPr>
            <p:ph idx="2" type="body"/>
          </p:nvPr>
        </p:nvSpPr>
        <p:spPr>
          <a:xfrm>
            <a:off x="285750" y="2078656"/>
            <a:ext cx="4213225" cy="4111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3" type="body"/>
          </p:nvPr>
        </p:nvSpPr>
        <p:spPr>
          <a:xfrm>
            <a:off x="4629150" y="1235113"/>
            <a:ext cx="42291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2400"/>
              <a:buNone/>
              <a:defRPr b="1" sz="2400"/>
            </a:lvl1pPr>
            <a:lvl2pPr indent="-228600" lvl="1" marL="914400" algn="l">
              <a:lnSpc>
                <a:spcPct val="90000"/>
              </a:lnSpc>
              <a:spcBef>
                <a:spcPts val="500"/>
              </a:spcBef>
              <a:spcAft>
                <a:spcPts val="0"/>
              </a:spcAft>
              <a:buClr>
                <a:srgbClr val="003057"/>
              </a:buClr>
              <a:buSzPts val="2000"/>
              <a:buNone/>
              <a:defRPr b="1" sz="2000"/>
            </a:lvl2pPr>
            <a:lvl3pPr indent="-228600" lvl="2" marL="1371600" algn="l">
              <a:lnSpc>
                <a:spcPct val="90000"/>
              </a:lnSpc>
              <a:spcBef>
                <a:spcPts val="500"/>
              </a:spcBef>
              <a:spcAft>
                <a:spcPts val="0"/>
              </a:spcAft>
              <a:buClr>
                <a:srgbClr val="003057"/>
              </a:buClr>
              <a:buSzPts val="1800"/>
              <a:buNone/>
              <a:defRPr b="1" sz="1800"/>
            </a:lvl3pPr>
            <a:lvl4pPr indent="-228600" lvl="3" marL="1828800" algn="l">
              <a:lnSpc>
                <a:spcPct val="90000"/>
              </a:lnSpc>
              <a:spcBef>
                <a:spcPts val="500"/>
              </a:spcBef>
              <a:spcAft>
                <a:spcPts val="0"/>
              </a:spcAft>
              <a:buClr>
                <a:srgbClr val="003057"/>
              </a:buClr>
              <a:buSzPts val="1600"/>
              <a:buNone/>
              <a:defRPr b="1" sz="1600"/>
            </a:lvl4pPr>
            <a:lvl5pPr indent="-228600" lvl="4" marL="2286000" algn="l">
              <a:lnSpc>
                <a:spcPct val="90000"/>
              </a:lnSpc>
              <a:spcBef>
                <a:spcPts val="500"/>
              </a:spcBef>
              <a:spcAft>
                <a:spcPts val="0"/>
              </a:spcAft>
              <a:buClr>
                <a:srgbClr val="003057"/>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5"/>
          <p:cNvSpPr txBox="1"/>
          <p:nvPr>
            <p:ph idx="4" type="body"/>
          </p:nvPr>
        </p:nvSpPr>
        <p:spPr>
          <a:xfrm>
            <a:off x="4629150" y="2078656"/>
            <a:ext cx="4229100" cy="4111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3057"/>
              </a:buClr>
              <a:buSzPts val="1800"/>
              <a:buChar char="•"/>
              <a:defRPr/>
            </a:lvl1pPr>
            <a:lvl2pPr indent="-342900" lvl="1" marL="914400" algn="l">
              <a:lnSpc>
                <a:spcPct val="90000"/>
              </a:lnSpc>
              <a:spcBef>
                <a:spcPts val="500"/>
              </a:spcBef>
              <a:spcAft>
                <a:spcPts val="0"/>
              </a:spcAft>
              <a:buClr>
                <a:srgbClr val="003057"/>
              </a:buClr>
              <a:buSzPts val="1800"/>
              <a:buChar char="•"/>
              <a:defRPr/>
            </a:lvl2pPr>
            <a:lvl3pPr indent="-342900" lvl="2" marL="1371600" algn="l">
              <a:lnSpc>
                <a:spcPct val="90000"/>
              </a:lnSpc>
              <a:spcBef>
                <a:spcPts val="500"/>
              </a:spcBef>
              <a:spcAft>
                <a:spcPts val="0"/>
              </a:spcAft>
              <a:buClr>
                <a:srgbClr val="003057"/>
              </a:buClr>
              <a:buSzPts val="1800"/>
              <a:buChar char="•"/>
              <a:defRPr/>
            </a:lvl3pPr>
            <a:lvl4pPr indent="-342900" lvl="3" marL="1828800" algn="l">
              <a:lnSpc>
                <a:spcPct val="90000"/>
              </a:lnSpc>
              <a:spcBef>
                <a:spcPts val="500"/>
              </a:spcBef>
              <a:spcAft>
                <a:spcPts val="0"/>
              </a:spcAft>
              <a:buClr>
                <a:srgbClr val="003057"/>
              </a:buClr>
              <a:buSzPts val="1800"/>
              <a:buChar char="•"/>
              <a:defRPr/>
            </a:lvl4pPr>
            <a:lvl5pPr indent="-342900" lvl="4" marL="2286000" algn="l">
              <a:lnSpc>
                <a:spcPct val="90000"/>
              </a:lnSpc>
              <a:spcBef>
                <a:spcPts val="500"/>
              </a:spcBef>
              <a:spcAft>
                <a:spcPts val="0"/>
              </a:spcAft>
              <a:buClr>
                <a:srgbClr val="003057"/>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5"/>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26"/>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A7934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6"/>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27"/>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28"/>
          <p:cNvSpPr txBox="1"/>
          <p:nvPr>
            <p:ph type="title"/>
          </p:nvPr>
        </p:nvSpPr>
        <p:spPr>
          <a:xfrm>
            <a:off x="285750"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934B"/>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8"/>
          <p:cNvSpPr txBox="1"/>
          <p:nvPr>
            <p:ph idx="1" type="body"/>
          </p:nvPr>
        </p:nvSpPr>
        <p:spPr>
          <a:xfrm>
            <a:off x="3235325" y="457201"/>
            <a:ext cx="5622925"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3057"/>
              </a:buClr>
              <a:buSzPts val="3200"/>
              <a:buChar char="•"/>
              <a:defRPr sz="3200"/>
            </a:lvl1pPr>
            <a:lvl2pPr indent="-406400" lvl="1" marL="914400" algn="l">
              <a:lnSpc>
                <a:spcPct val="90000"/>
              </a:lnSpc>
              <a:spcBef>
                <a:spcPts val="500"/>
              </a:spcBef>
              <a:spcAft>
                <a:spcPts val="0"/>
              </a:spcAft>
              <a:buClr>
                <a:srgbClr val="003057"/>
              </a:buClr>
              <a:buSzPts val="2800"/>
              <a:buChar char="•"/>
              <a:defRPr sz="2800"/>
            </a:lvl2pPr>
            <a:lvl3pPr indent="-381000" lvl="2" marL="1371600" algn="l">
              <a:lnSpc>
                <a:spcPct val="90000"/>
              </a:lnSpc>
              <a:spcBef>
                <a:spcPts val="500"/>
              </a:spcBef>
              <a:spcAft>
                <a:spcPts val="0"/>
              </a:spcAft>
              <a:buClr>
                <a:srgbClr val="003057"/>
              </a:buClr>
              <a:buSzPts val="2400"/>
              <a:buChar char="•"/>
              <a:defRPr sz="2400"/>
            </a:lvl3pPr>
            <a:lvl4pPr indent="-355600" lvl="3" marL="1828800" algn="l">
              <a:lnSpc>
                <a:spcPct val="90000"/>
              </a:lnSpc>
              <a:spcBef>
                <a:spcPts val="500"/>
              </a:spcBef>
              <a:spcAft>
                <a:spcPts val="0"/>
              </a:spcAft>
              <a:buClr>
                <a:srgbClr val="003057"/>
              </a:buClr>
              <a:buSzPts val="2000"/>
              <a:buChar char="•"/>
              <a:defRPr sz="2000"/>
            </a:lvl4pPr>
            <a:lvl5pPr indent="-355600" lvl="4" marL="2286000" algn="l">
              <a:lnSpc>
                <a:spcPct val="90000"/>
              </a:lnSpc>
              <a:spcBef>
                <a:spcPts val="500"/>
              </a:spcBef>
              <a:spcAft>
                <a:spcPts val="0"/>
              </a:spcAft>
              <a:buClr>
                <a:srgbClr val="003057"/>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28"/>
          <p:cNvSpPr txBox="1"/>
          <p:nvPr>
            <p:ph idx="2" type="body"/>
          </p:nvPr>
        </p:nvSpPr>
        <p:spPr>
          <a:xfrm>
            <a:off x="285750" y="2274848"/>
            <a:ext cx="2949575" cy="359413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1600"/>
              <a:buNone/>
              <a:defRPr sz="1600"/>
            </a:lvl1pPr>
            <a:lvl2pPr indent="-228600" lvl="1" marL="914400" algn="l">
              <a:lnSpc>
                <a:spcPct val="90000"/>
              </a:lnSpc>
              <a:spcBef>
                <a:spcPts val="500"/>
              </a:spcBef>
              <a:spcAft>
                <a:spcPts val="0"/>
              </a:spcAft>
              <a:buClr>
                <a:srgbClr val="003057"/>
              </a:buClr>
              <a:buSzPts val="1400"/>
              <a:buNone/>
              <a:defRPr sz="1400"/>
            </a:lvl2pPr>
            <a:lvl3pPr indent="-228600" lvl="2" marL="1371600" algn="l">
              <a:lnSpc>
                <a:spcPct val="90000"/>
              </a:lnSpc>
              <a:spcBef>
                <a:spcPts val="500"/>
              </a:spcBef>
              <a:spcAft>
                <a:spcPts val="0"/>
              </a:spcAft>
              <a:buClr>
                <a:srgbClr val="003057"/>
              </a:buClr>
              <a:buSzPts val="1200"/>
              <a:buNone/>
              <a:defRPr sz="1200"/>
            </a:lvl3pPr>
            <a:lvl4pPr indent="-228600" lvl="3" marL="1828800" algn="l">
              <a:lnSpc>
                <a:spcPct val="90000"/>
              </a:lnSpc>
              <a:spcBef>
                <a:spcPts val="500"/>
              </a:spcBef>
              <a:spcAft>
                <a:spcPts val="0"/>
              </a:spcAft>
              <a:buClr>
                <a:srgbClr val="003057"/>
              </a:buClr>
              <a:buSzPts val="1000"/>
              <a:buNone/>
              <a:defRPr sz="1000"/>
            </a:lvl4pPr>
            <a:lvl5pPr indent="-228600" lvl="4" marL="2286000" algn="l">
              <a:lnSpc>
                <a:spcPct val="90000"/>
              </a:lnSpc>
              <a:spcBef>
                <a:spcPts val="500"/>
              </a:spcBef>
              <a:spcAft>
                <a:spcPts val="0"/>
              </a:spcAft>
              <a:buClr>
                <a:srgbClr val="003057"/>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28"/>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9"/>
          <p:cNvSpPr txBox="1"/>
          <p:nvPr>
            <p:ph type="title"/>
          </p:nvPr>
        </p:nvSpPr>
        <p:spPr>
          <a:xfrm>
            <a:off x="285750" y="457200"/>
            <a:ext cx="294957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7934B"/>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9"/>
          <p:cNvSpPr/>
          <p:nvPr>
            <p:ph idx="2" type="pic"/>
          </p:nvPr>
        </p:nvSpPr>
        <p:spPr>
          <a:xfrm>
            <a:off x="3235325" y="457201"/>
            <a:ext cx="5622925" cy="5403850"/>
          </a:xfrm>
          <a:prstGeom prst="rect">
            <a:avLst/>
          </a:prstGeom>
          <a:noFill/>
          <a:ln>
            <a:noFill/>
          </a:ln>
        </p:spPr>
      </p:sp>
      <p:sp>
        <p:nvSpPr>
          <p:cNvPr id="65" name="Google Shape;65;p29"/>
          <p:cNvSpPr txBox="1"/>
          <p:nvPr>
            <p:ph idx="1" type="body"/>
          </p:nvPr>
        </p:nvSpPr>
        <p:spPr>
          <a:xfrm>
            <a:off x="285750" y="2274848"/>
            <a:ext cx="2949575" cy="359413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3057"/>
              </a:buClr>
              <a:buSzPts val="1600"/>
              <a:buNone/>
              <a:defRPr sz="1600"/>
            </a:lvl1pPr>
            <a:lvl2pPr indent="-228600" lvl="1" marL="914400" algn="l">
              <a:lnSpc>
                <a:spcPct val="90000"/>
              </a:lnSpc>
              <a:spcBef>
                <a:spcPts val="500"/>
              </a:spcBef>
              <a:spcAft>
                <a:spcPts val="0"/>
              </a:spcAft>
              <a:buClr>
                <a:srgbClr val="003057"/>
              </a:buClr>
              <a:buSzPts val="1400"/>
              <a:buNone/>
              <a:defRPr sz="1400"/>
            </a:lvl2pPr>
            <a:lvl3pPr indent="-228600" lvl="2" marL="1371600" algn="l">
              <a:lnSpc>
                <a:spcPct val="90000"/>
              </a:lnSpc>
              <a:spcBef>
                <a:spcPts val="500"/>
              </a:spcBef>
              <a:spcAft>
                <a:spcPts val="0"/>
              </a:spcAft>
              <a:buClr>
                <a:srgbClr val="003057"/>
              </a:buClr>
              <a:buSzPts val="1200"/>
              <a:buNone/>
              <a:defRPr sz="1200"/>
            </a:lvl3pPr>
            <a:lvl4pPr indent="-228600" lvl="3" marL="1828800" algn="l">
              <a:lnSpc>
                <a:spcPct val="90000"/>
              </a:lnSpc>
              <a:spcBef>
                <a:spcPts val="500"/>
              </a:spcBef>
              <a:spcAft>
                <a:spcPts val="0"/>
              </a:spcAft>
              <a:buClr>
                <a:srgbClr val="003057"/>
              </a:buClr>
              <a:buSzPts val="1000"/>
              <a:buNone/>
              <a:defRPr sz="1000"/>
            </a:lvl4pPr>
            <a:lvl5pPr indent="-228600" lvl="4" marL="2286000" algn="l">
              <a:lnSpc>
                <a:spcPct val="90000"/>
              </a:lnSpc>
              <a:spcBef>
                <a:spcPts val="500"/>
              </a:spcBef>
              <a:spcAft>
                <a:spcPts val="0"/>
              </a:spcAft>
              <a:buClr>
                <a:srgbClr val="003057"/>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9"/>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3.xml"/><Relationship Id="rId12" Type="http://schemas.openxmlformats.org/officeDocument/2006/relationships/slideLayout" Target="../slideLayouts/slideLayout13.xml"/><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21"/>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7934B"/>
              </a:buClr>
              <a:buSzPts val="3600"/>
              <a:buFont typeface="Roboto"/>
              <a:buNone/>
              <a:defRPr b="1" i="0" sz="3600" u="none" cap="none" strike="noStrike">
                <a:solidFill>
                  <a:srgbClr val="A7934B"/>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1"/>
          <p:cNvSpPr txBox="1"/>
          <p:nvPr>
            <p:ph idx="1" type="body"/>
          </p:nvPr>
        </p:nvSpPr>
        <p:spPr>
          <a:xfrm>
            <a:off x="285750" y="1215484"/>
            <a:ext cx="8572500" cy="434755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3057"/>
              </a:buClr>
              <a:buSzPts val="2800"/>
              <a:buFont typeface="Arial"/>
              <a:buChar char="•"/>
              <a:defRPr b="0" i="0" sz="2800" u="none" cap="none" strike="noStrike">
                <a:solidFill>
                  <a:srgbClr val="003057"/>
                </a:solidFill>
                <a:latin typeface="Roboto"/>
                <a:ea typeface="Roboto"/>
                <a:cs typeface="Roboto"/>
                <a:sym typeface="Roboto"/>
              </a:defRPr>
            </a:lvl1pPr>
            <a:lvl2pPr indent="-381000" lvl="1" marL="914400" marR="0" rtl="0" algn="l">
              <a:lnSpc>
                <a:spcPct val="90000"/>
              </a:lnSpc>
              <a:spcBef>
                <a:spcPts val="500"/>
              </a:spcBef>
              <a:spcAft>
                <a:spcPts val="0"/>
              </a:spcAft>
              <a:buClr>
                <a:srgbClr val="003057"/>
              </a:buClr>
              <a:buSzPts val="2400"/>
              <a:buFont typeface="Arial"/>
              <a:buChar char="•"/>
              <a:defRPr b="0" i="0" sz="2400" u="none" cap="none" strike="noStrike">
                <a:solidFill>
                  <a:srgbClr val="003057"/>
                </a:solidFill>
                <a:latin typeface="Roboto"/>
                <a:ea typeface="Roboto"/>
                <a:cs typeface="Roboto"/>
                <a:sym typeface="Roboto"/>
              </a:defRPr>
            </a:lvl2pPr>
            <a:lvl3pPr indent="-355600" lvl="2" marL="1371600" marR="0" rtl="0" algn="l">
              <a:lnSpc>
                <a:spcPct val="90000"/>
              </a:lnSpc>
              <a:spcBef>
                <a:spcPts val="500"/>
              </a:spcBef>
              <a:spcAft>
                <a:spcPts val="0"/>
              </a:spcAft>
              <a:buClr>
                <a:srgbClr val="003057"/>
              </a:buClr>
              <a:buSzPts val="2000"/>
              <a:buFont typeface="Arial"/>
              <a:buChar char="•"/>
              <a:defRPr b="0" i="0" sz="2000" u="none" cap="none" strike="noStrike">
                <a:solidFill>
                  <a:srgbClr val="003057"/>
                </a:solidFill>
                <a:latin typeface="Roboto"/>
                <a:ea typeface="Roboto"/>
                <a:cs typeface="Roboto"/>
                <a:sym typeface="Roboto"/>
              </a:defRPr>
            </a:lvl3pPr>
            <a:lvl4pPr indent="-342900" lvl="3" marL="1828800" marR="0" rtl="0" algn="l">
              <a:lnSpc>
                <a:spcPct val="90000"/>
              </a:lnSpc>
              <a:spcBef>
                <a:spcPts val="500"/>
              </a:spcBef>
              <a:spcAft>
                <a:spcPts val="0"/>
              </a:spcAft>
              <a:buClr>
                <a:srgbClr val="003057"/>
              </a:buClr>
              <a:buSzPts val="1800"/>
              <a:buFont typeface="Arial"/>
              <a:buChar char="•"/>
              <a:defRPr b="0" i="0" sz="1800" u="none" cap="none" strike="noStrike">
                <a:solidFill>
                  <a:srgbClr val="003057"/>
                </a:solidFill>
                <a:latin typeface="Roboto"/>
                <a:ea typeface="Roboto"/>
                <a:cs typeface="Roboto"/>
                <a:sym typeface="Roboto"/>
              </a:defRPr>
            </a:lvl4pPr>
            <a:lvl5pPr indent="-342900" lvl="4" marL="2286000" marR="0" rtl="0" algn="l">
              <a:lnSpc>
                <a:spcPct val="90000"/>
              </a:lnSpc>
              <a:spcBef>
                <a:spcPts val="500"/>
              </a:spcBef>
              <a:spcAft>
                <a:spcPts val="0"/>
              </a:spcAft>
              <a:buClr>
                <a:srgbClr val="003057"/>
              </a:buClr>
              <a:buSzPts val="1800"/>
              <a:buFont typeface="Arial"/>
              <a:buChar char="•"/>
              <a:defRPr b="0" i="0" sz="1800" u="none" cap="none" strike="noStrike">
                <a:solidFill>
                  <a:srgbClr val="003057"/>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1"/>
          <p:cNvSpPr txBox="1"/>
          <p:nvPr>
            <p:ph idx="10" type="dt"/>
          </p:nvPr>
        </p:nvSpPr>
        <p:spPr>
          <a:xfrm>
            <a:off x="285750" y="5563037"/>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1"/>
          <p:cNvSpPr txBox="1"/>
          <p:nvPr>
            <p:ph idx="11" type="ftr"/>
          </p:nvPr>
        </p:nvSpPr>
        <p:spPr>
          <a:xfrm>
            <a:off x="2344615" y="5563037"/>
            <a:ext cx="445623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1"/>
          <p:cNvSpPr txBox="1"/>
          <p:nvPr>
            <p:ph idx="12" type="sldNum"/>
          </p:nvPr>
        </p:nvSpPr>
        <p:spPr>
          <a:xfrm>
            <a:off x="6800850" y="5563037"/>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mailto:Malte.weiland@aux.gatech.edu" TargetMode="External"/><Relationship Id="rId4" Type="http://schemas.openxmlformats.org/officeDocument/2006/relationships/hyperlink" Target="mailto:ryan@ecgo.co" TargetMode="External"/><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
          <p:cNvSpPr txBox="1"/>
          <p:nvPr>
            <p:ph type="ctrTitle"/>
          </p:nvPr>
        </p:nvSpPr>
        <p:spPr>
          <a:xfrm>
            <a:off x="2023532" y="1422562"/>
            <a:ext cx="5096935" cy="1938992"/>
          </a:xfrm>
          <a:prstGeom prst="rect">
            <a:avLst/>
          </a:prstGeom>
          <a:noFill/>
          <a:ln>
            <a:noFill/>
          </a:ln>
        </p:spPr>
        <p:txBody>
          <a:bodyPr anchorCtr="0" anchor="b" bIns="45700" lIns="91425" spcFirstLastPara="1" rIns="91425" wrap="square" tIns="45700">
            <a:normAutofit/>
          </a:bodyPr>
          <a:lstStyle/>
          <a:p>
            <a:pPr indent="0" lvl="0" marL="0" rtl="0" algn="l">
              <a:lnSpc>
                <a:spcPct val="109090"/>
              </a:lnSpc>
              <a:spcBef>
                <a:spcPts val="0"/>
              </a:spcBef>
              <a:spcAft>
                <a:spcPts val="0"/>
              </a:spcAft>
              <a:buClr>
                <a:srgbClr val="003057"/>
              </a:buClr>
              <a:buSzPts val="4400"/>
              <a:buFont typeface="Calibri"/>
              <a:buNone/>
            </a:pPr>
            <a:r>
              <a:rPr b="1" lang="en-US" sz="4400">
                <a:latin typeface="Calibri"/>
                <a:ea typeface="Calibri"/>
                <a:cs typeface="Calibri"/>
                <a:sym typeface="Calibri"/>
              </a:rPr>
              <a:t>Innovative Technology to Boost Recycling</a:t>
            </a:r>
            <a:endParaRPr b="1" sz="8000">
              <a:solidFill>
                <a:srgbClr val="003057"/>
              </a:solidFill>
              <a:latin typeface="Roboto"/>
              <a:ea typeface="Roboto"/>
              <a:cs typeface="Roboto"/>
              <a:sym typeface="Roboto"/>
            </a:endParaRPr>
          </a:p>
        </p:txBody>
      </p:sp>
      <p:sp>
        <p:nvSpPr>
          <p:cNvPr id="93" name="Google Shape;93;p1"/>
          <p:cNvSpPr txBox="1"/>
          <p:nvPr>
            <p:ph idx="1" type="subTitle"/>
          </p:nvPr>
        </p:nvSpPr>
        <p:spPr>
          <a:xfrm>
            <a:off x="2382551" y="5140790"/>
            <a:ext cx="3732500" cy="15345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3057"/>
              </a:buClr>
              <a:buSzPts val="1800"/>
              <a:buNone/>
            </a:pPr>
            <a:r>
              <a:rPr lang="en-US" sz="1800">
                <a:solidFill>
                  <a:srgbClr val="003057"/>
                </a:solidFill>
                <a:latin typeface="Roboto"/>
                <a:ea typeface="Roboto"/>
                <a:cs typeface="Roboto"/>
                <a:sym typeface="Roboto"/>
              </a:rPr>
              <a:t>Malte Weiland (Georgia Tech)</a:t>
            </a:r>
            <a:endParaRPr/>
          </a:p>
          <a:p>
            <a:pPr indent="0" lvl="0" marL="0" rtl="0" algn="l">
              <a:lnSpc>
                <a:spcPct val="100000"/>
              </a:lnSpc>
              <a:spcBef>
                <a:spcPts val="360"/>
              </a:spcBef>
              <a:spcAft>
                <a:spcPts val="0"/>
              </a:spcAft>
              <a:buClr>
                <a:srgbClr val="003057"/>
              </a:buClr>
              <a:buSzPts val="1800"/>
              <a:buNone/>
            </a:pPr>
            <a:r>
              <a:rPr lang="en-US">
                <a:solidFill>
                  <a:srgbClr val="003057"/>
                </a:solidFill>
              </a:rPr>
              <a:t>Ryan Walden (ECGO)</a:t>
            </a:r>
            <a:endParaRPr sz="1800">
              <a:solidFill>
                <a:srgbClr val="003057"/>
              </a:solidFill>
              <a:latin typeface="Roboto"/>
              <a:ea typeface="Roboto"/>
              <a:cs typeface="Roboto"/>
              <a:sym typeface="Roboto"/>
            </a:endParaRPr>
          </a:p>
          <a:p>
            <a:pPr indent="0" lvl="0" marL="0" rtl="0" algn="l">
              <a:lnSpc>
                <a:spcPct val="100000"/>
              </a:lnSpc>
              <a:spcBef>
                <a:spcPts val="360"/>
              </a:spcBef>
              <a:spcAft>
                <a:spcPts val="0"/>
              </a:spcAft>
              <a:buClr>
                <a:srgbClr val="A7934B"/>
              </a:buClr>
              <a:buSzPts val="1800"/>
              <a:buNone/>
            </a:pPr>
            <a:r>
              <a:t/>
            </a:r>
            <a:endParaRPr sz="1800">
              <a:solidFill>
                <a:srgbClr val="857437"/>
              </a:solidFill>
              <a:latin typeface="Roboto"/>
              <a:ea typeface="Roboto"/>
              <a:cs typeface="Roboto"/>
              <a:sym typeface="Roboto"/>
            </a:endParaRPr>
          </a:p>
        </p:txBody>
      </p:sp>
      <p:sp>
        <p:nvSpPr>
          <p:cNvPr id="94" name="Google Shape;94;p1"/>
          <p:cNvSpPr txBox="1"/>
          <p:nvPr/>
        </p:nvSpPr>
        <p:spPr>
          <a:xfrm>
            <a:off x="2175932" y="3588694"/>
            <a:ext cx="5096935" cy="15345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57437"/>
              </a:buClr>
              <a:buSzPts val="1800"/>
              <a:buFont typeface="Arial"/>
              <a:buNone/>
            </a:pPr>
            <a:r>
              <a:rPr b="0" i="0" lang="en-US" sz="1800" u="none" cap="none" strike="noStrike">
                <a:solidFill>
                  <a:srgbClr val="857437"/>
                </a:solidFill>
                <a:latin typeface="Roboto"/>
                <a:ea typeface="Roboto"/>
                <a:cs typeface="Roboto"/>
                <a:sym typeface="Roboto"/>
              </a:rPr>
              <a:t>GRC 2023</a:t>
            </a:r>
            <a:endParaRPr/>
          </a:p>
          <a:p>
            <a:pPr indent="0" lvl="0" marL="0" marR="0" rtl="0" algn="l">
              <a:lnSpc>
                <a:spcPct val="100000"/>
              </a:lnSpc>
              <a:spcBef>
                <a:spcPts val="360"/>
              </a:spcBef>
              <a:spcAft>
                <a:spcPts val="0"/>
              </a:spcAft>
              <a:buClr>
                <a:srgbClr val="857437"/>
              </a:buClr>
              <a:buSzPts val="1800"/>
              <a:buFont typeface="Arial"/>
              <a:buNone/>
            </a:pPr>
            <a:r>
              <a:rPr b="0" i="0" lang="en-US" sz="1800" u="none" cap="none" strike="noStrike">
                <a:solidFill>
                  <a:srgbClr val="857437"/>
                </a:solidFill>
                <a:latin typeface="Roboto"/>
                <a:ea typeface="Roboto"/>
                <a:cs typeface="Roboto"/>
                <a:sym typeface="Roboto"/>
              </a:rPr>
              <a:t>Georgia Institute of Technology</a:t>
            </a:r>
            <a:endParaRPr/>
          </a:p>
          <a:p>
            <a:pPr indent="0" lvl="0" marL="0" marR="0" rtl="0" algn="l">
              <a:lnSpc>
                <a:spcPct val="100000"/>
              </a:lnSpc>
              <a:spcBef>
                <a:spcPts val="360"/>
              </a:spcBef>
              <a:spcAft>
                <a:spcPts val="0"/>
              </a:spcAft>
              <a:buClr>
                <a:srgbClr val="857437"/>
              </a:buClr>
              <a:buSzPts val="1800"/>
              <a:buFont typeface="Arial"/>
              <a:buNone/>
            </a:pPr>
            <a:r>
              <a:rPr b="0" i="0" lang="en-US" sz="1800" u="none" cap="none" strike="noStrike">
                <a:solidFill>
                  <a:srgbClr val="857437"/>
                </a:solidFill>
                <a:latin typeface="Roboto"/>
                <a:ea typeface="Roboto"/>
                <a:cs typeface="Roboto"/>
                <a:sym typeface="Roboto"/>
              </a:rPr>
              <a:t>ECGO</a:t>
            </a:r>
            <a:endParaRPr/>
          </a:p>
          <a:p>
            <a:pPr indent="0" lvl="0" marL="0" marR="0" rtl="0" algn="l">
              <a:lnSpc>
                <a:spcPct val="100000"/>
              </a:lnSpc>
              <a:spcBef>
                <a:spcPts val="360"/>
              </a:spcBef>
              <a:spcAft>
                <a:spcPts val="0"/>
              </a:spcAft>
              <a:buClr>
                <a:srgbClr val="857437"/>
              </a:buClr>
              <a:buSzPts val="1800"/>
              <a:buFont typeface="Arial"/>
              <a:buNone/>
            </a:pPr>
            <a:r>
              <a:rPr b="0" i="0" lang="en-US" sz="1800" u="none" cap="none" strike="noStrike">
                <a:solidFill>
                  <a:srgbClr val="857437"/>
                </a:solidFill>
                <a:latin typeface="Roboto"/>
                <a:ea typeface="Roboto"/>
                <a:cs typeface="Roboto"/>
                <a:sym typeface="Roboto"/>
              </a:rPr>
              <a:t>10/23/23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285750" y="200721"/>
            <a:ext cx="85725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Snap Anything, Anywhere</a:t>
            </a:r>
            <a:endParaRPr/>
          </a:p>
        </p:txBody>
      </p:sp>
      <p:pic>
        <p:nvPicPr>
          <p:cNvPr id="153" name="Google Shape;153;p10"/>
          <p:cNvPicPr preferRelativeResize="0"/>
          <p:nvPr/>
        </p:nvPicPr>
        <p:blipFill>
          <a:blip r:embed="rId3">
            <a:alphaModFix/>
          </a:blip>
          <a:stretch>
            <a:fillRect/>
          </a:stretch>
        </p:blipFill>
        <p:spPr>
          <a:xfrm>
            <a:off x="687050" y="1581275"/>
            <a:ext cx="1990515" cy="3946349"/>
          </a:xfrm>
          <a:prstGeom prst="rect">
            <a:avLst/>
          </a:prstGeom>
          <a:noFill/>
          <a:ln>
            <a:noFill/>
          </a:ln>
        </p:spPr>
      </p:pic>
      <p:pic>
        <p:nvPicPr>
          <p:cNvPr id="154" name="Google Shape;154;p10"/>
          <p:cNvPicPr preferRelativeResize="0"/>
          <p:nvPr/>
        </p:nvPicPr>
        <p:blipFill>
          <a:blip r:embed="rId4">
            <a:alphaModFix/>
          </a:blip>
          <a:stretch>
            <a:fillRect/>
          </a:stretch>
        </p:blipFill>
        <p:spPr>
          <a:xfrm>
            <a:off x="5247827" y="1675154"/>
            <a:ext cx="3420598" cy="3758614"/>
          </a:xfrm>
          <a:prstGeom prst="rect">
            <a:avLst/>
          </a:prstGeom>
          <a:noFill/>
          <a:ln cap="flat" cmpd="sng" w="28575">
            <a:solidFill>
              <a:srgbClr val="09894B"/>
            </a:solidFill>
            <a:prstDash val="solid"/>
            <a:round/>
            <a:headEnd len="sm" w="sm" type="none"/>
            <a:tailEnd len="sm" w="sm" type="none"/>
          </a:ln>
        </p:spPr>
      </p:pic>
      <p:pic>
        <p:nvPicPr>
          <p:cNvPr id="155" name="Google Shape;155;p10"/>
          <p:cNvPicPr preferRelativeResize="0"/>
          <p:nvPr/>
        </p:nvPicPr>
        <p:blipFill>
          <a:blip r:embed="rId5">
            <a:alphaModFix/>
          </a:blip>
          <a:stretch>
            <a:fillRect/>
          </a:stretch>
        </p:blipFill>
        <p:spPr>
          <a:xfrm>
            <a:off x="2836446" y="1581301"/>
            <a:ext cx="2046175" cy="3946324"/>
          </a:xfrm>
          <a:prstGeom prst="rect">
            <a:avLst/>
          </a:prstGeom>
          <a:noFill/>
          <a:ln>
            <a:noFill/>
          </a:ln>
        </p:spPr>
      </p:pic>
      <p:sp>
        <p:nvSpPr>
          <p:cNvPr id="156" name="Google Shape;156;p10"/>
          <p:cNvSpPr txBox="1"/>
          <p:nvPr/>
        </p:nvSpPr>
        <p:spPr>
          <a:xfrm>
            <a:off x="7801350" y="221550"/>
            <a:ext cx="1056900" cy="1005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US" sz="3600">
                <a:solidFill>
                  <a:srgbClr val="A7934B"/>
                </a:solidFill>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txBox="1"/>
          <p:nvPr>
            <p:ph type="title"/>
          </p:nvPr>
        </p:nvSpPr>
        <p:spPr>
          <a:xfrm>
            <a:off x="285750" y="200721"/>
            <a:ext cx="8572500" cy="1014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Recycle </a:t>
            </a:r>
            <a:r>
              <a:rPr lang="en-US"/>
              <a:t>Correctly </a:t>
            </a:r>
            <a:r>
              <a:rPr lang="en-US"/>
              <a:t>Every Time</a:t>
            </a:r>
            <a:endParaRPr/>
          </a:p>
        </p:txBody>
      </p:sp>
      <p:pic>
        <p:nvPicPr>
          <p:cNvPr id="162" name="Google Shape;162;p11"/>
          <p:cNvPicPr preferRelativeResize="0"/>
          <p:nvPr/>
        </p:nvPicPr>
        <p:blipFill>
          <a:blip r:embed="rId3">
            <a:alphaModFix/>
          </a:blip>
          <a:stretch>
            <a:fillRect/>
          </a:stretch>
        </p:blipFill>
        <p:spPr>
          <a:xfrm>
            <a:off x="677300" y="1901300"/>
            <a:ext cx="3765299" cy="2044470"/>
          </a:xfrm>
          <a:prstGeom prst="rect">
            <a:avLst/>
          </a:prstGeom>
          <a:noFill/>
          <a:ln>
            <a:noFill/>
          </a:ln>
        </p:spPr>
      </p:pic>
      <p:sp>
        <p:nvSpPr>
          <p:cNvPr id="163" name="Google Shape;163;p11"/>
          <p:cNvSpPr txBox="1"/>
          <p:nvPr/>
        </p:nvSpPr>
        <p:spPr>
          <a:xfrm>
            <a:off x="4696000" y="2120325"/>
            <a:ext cx="4086000" cy="1741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Digitize Your Program</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Define Campus Geofence(s)</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Bin Categories</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Recycling Stations</a:t>
            </a:r>
            <a:endParaRPr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dk1"/>
              </a:solidFill>
              <a:latin typeface="Roboto"/>
              <a:ea typeface="Roboto"/>
              <a:cs typeface="Roboto"/>
              <a:sym typeface="Roboto"/>
            </a:endParaRPr>
          </a:p>
        </p:txBody>
      </p:sp>
      <p:pic>
        <p:nvPicPr>
          <p:cNvPr id="164" name="Google Shape;164;p11"/>
          <p:cNvPicPr preferRelativeResize="0"/>
          <p:nvPr/>
        </p:nvPicPr>
        <p:blipFill>
          <a:blip r:embed="rId4">
            <a:alphaModFix/>
          </a:blip>
          <a:stretch>
            <a:fillRect/>
          </a:stretch>
        </p:blipFill>
        <p:spPr>
          <a:xfrm>
            <a:off x="677300" y="4315020"/>
            <a:ext cx="3765299" cy="2064680"/>
          </a:xfrm>
          <a:prstGeom prst="rect">
            <a:avLst/>
          </a:prstGeom>
          <a:noFill/>
          <a:ln>
            <a:noFill/>
          </a:ln>
        </p:spPr>
      </p:pic>
      <p:sp>
        <p:nvSpPr>
          <p:cNvPr id="165" name="Google Shape;165;p11"/>
          <p:cNvSpPr txBox="1"/>
          <p:nvPr/>
        </p:nvSpPr>
        <p:spPr>
          <a:xfrm>
            <a:off x="-5190" y="1252225"/>
            <a:ext cx="5130300" cy="365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US" sz="2100">
                <a:solidFill>
                  <a:srgbClr val="09894B"/>
                </a:solidFill>
                <a:latin typeface="Roboto"/>
                <a:ea typeface="Roboto"/>
                <a:cs typeface="Roboto"/>
                <a:sym typeface="Roboto"/>
              </a:rPr>
              <a:t>ECGO Recycling Coordinator</a:t>
            </a:r>
            <a:r>
              <a:rPr b="1" lang="en-US" sz="2100">
                <a:solidFill>
                  <a:srgbClr val="09894B"/>
                </a:solidFill>
                <a:latin typeface="Roboto"/>
                <a:ea typeface="Roboto"/>
                <a:cs typeface="Roboto"/>
                <a:sym typeface="Roboto"/>
              </a:rPr>
              <a:t> Portal</a:t>
            </a:r>
            <a:endParaRPr b="1" sz="2100">
              <a:solidFill>
                <a:srgbClr val="09894B"/>
              </a:solidFill>
              <a:latin typeface="Roboto"/>
              <a:ea typeface="Roboto"/>
              <a:cs typeface="Roboto"/>
              <a:sym typeface="Roboto"/>
            </a:endParaRPr>
          </a:p>
          <a:p>
            <a:pPr indent="0" lvl="0" marL="0" rtl="0" algn="ctr">
              <a:spcBef>
                <a:spcPts val="0"/>
              </a:spcBef>
              <a:spcAft>
                <a:spcPts val="0"/>
              </a:spcAft>
              <a:buNone/>
            </a:pPr>
            <a:r>
              <a:t/>
            </a:r>
            <a:endParaRPr sz="1500">
              <a:solidFill>
                <a:schemeClr val="dk1"/>
              </a:solidFill>
              <a:latin typeface="Roboto"/>
              <a:ea typeface="Roboto"/>
              <a:cs typeface="Roboto"/>
              <a:sym typeface="Roboto"/>
            </a:endParaRPr>
          </a:p>
        </p:txBody>
      </p:sp>
      <p:sp>
        <p:nvSpPr>
          <p:cNvPr id="166" name="Google Shape;166;p11"/>
          <p:cNvSpPr txBox="1"/>
          <p:nvPr/>
        </p:nvSpPr>
        <p:spPr>
          <a:xfrm>
            <a:off x="4696000" y="4517225"/>
            <a:ext cx="3765300" cy="165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Track Your Data</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Total Deposits</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Total Active Users</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Material Mix</a:t>
            </a:r>
            <a:endParaRPr sz="1800">
              <a:solidFill>
                <a:schemeClr val="dk1"/>
              </a:solidFill>
              <a:latin typeface="Roboto"/>
              <a:ea typeface="Roboto"/>
              <a:cs typeface="Roboto"/>
              <a:sym typeface="Roboto"/>
            </a:endParaRPr>
          </a:p>
          <a:p>
            <a:pPr indent="-342900" lvl="1" marL="914400" rtl="0" algn="l">
              <a:lnSpc>
                <a:spcPct val="115000"/>
              </a:lnSpc>
              <a:spcBef>
                <a:spcPts val="0"/>
              </a:spcBef>
              <a:spcAft>
                <a:spcPts val="0"/>
              </a:spcAft>
              <a:buClr>
                <a:schemeClr val="dk1"/>
              </a:buClr>
              <a:buSzPts val="1800"/>
              <a:buFont typeface="Roboto"/>
              <a:buChar char="○"/>
            </a:pPr>
            <a:r>
              <a:rPr lang="en-US" sz="1800">
                <a:solidFill>
                  <a:schemeClr val="dk1"/>
                </a:solidFill>
                <a:latin typeface="Roboto"/>
                <a:ea typeface="Roboto"/>
                <a:cs typeface="Roboto"/>
                <a:sym typeface="Roboto"/>
              </a:rPr>
              <a:t>Top Items</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p:txBody>
      </p:sp>
      <p:sp>
        <p:nvSpPr>
          <p:cNvPr id="167" name="Google Shape;167;p11"/>
          <p:cNvSpPr txBox="1"/>
          <p:nvPr/>
        </p:nvSpPr>
        <p:spPr>
          <a:xfrm>
            <a:off x="7801350" y="221550"/>
            <a:ext cx="1056900" cy="1005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A7934B"/>
              </a:buClr>
              <a:buSzPts val="3600"/>
              <a:buFont typeface="Roboto"/>
              <a:buNone/>
            </a:pPr>
            <a:r>
              <a:rPr b="1" lang="en-US" sz="3600">
                <a:solidFill>
                  <a:srgbClr val="A7934B"/>
                </a:solidFill>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Get Rewarded!</a:t>
            </a:r>
            <a:endParaRPr sz="4666"/>
          </a:p>
        </p:txBody>
      </p:sp>
      <p:pic>
        <p:nvPicPr>
          <p:cNvPr id="173" name="Google Shape;173;p12"/>
          <p:cNvPicPr preferRelativeResize="0"/>
          <p:nvPr/>
        </p:nvPicPr>
        <p:blipFill>
          <a:blip r:embed="rId3">
            <a:alphaModFix/>
          </a:blip>
          <a:stretch>
            <a:fillRect/>
          </a:stretch>
        </p:blipFill>
        <p:spPr>
          <a:xfrm>
            <a:off x="1776375" y="1357900"/>
            <a:ext cx="2549550" cy="4686926"/>
          </a:xfrm>
          <a:prstGeom prst="rect">
            <a:avLst/>
          </a:prstGeom>
          <a:noFill/>
          <a:ln>
            <a:noFill/>
          </a:ln>
        </p:spPr>
      </p:pic>
      <p:pic>
        <p:nvPicPr>
          <p:cNvPr id="174" name="Google Shape;174;p12"/>
          <p:cNvPicPr preferRelativeResize="0"/>
          <p:nvPr/>
        </p:nvPicPr>
        <p:blipFill>
          <a:blip r:embed="rId4">
            <a:alphaModFix/>
          </a:blip>
          <a:stretch>
            <a:fillRect/>
          </a:stretch>
        </p:blipFill>
        <p:spPr>
          <a:xfrm>
            <a:off x="4819250" y="1424025"/>
            <a:ext cx="2346650" cy="4554674"/>
          </a:xfrm>
          <a:prstGeom prst="rect">
            <a:avLst/>
          </a:prstGeom>
          <a:noFill/>
          <a:ln>
            <a:noFill/>
          </a:ln>
        </p:spPr>
      </p:pic>
      <p:sp>
        <p:nvSpPr>
          <p:cNvPr id="175" name="Google Shape;175;p12"/>
          <p:cNvSpPr txBox="1"/>
          <p:nvPr/>
        </p:nvSpPr>
        <p:spPr>
          <a:xfrm>
            <a:off x="7801350" y="221550"/>
            <a:ext cx="1056900" cy="1005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US" sz="4666">
                <a:solidFill>
                  <a:schemeClr val="dk1"/>
                </a:solidFill>
              </a:rPr>
              <a:t>💰</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91af5e257b_0_6"/>
          <p:cNvSpPr txBox="1"/>
          <p:nvPr>
            <p:ph type="title"/>
          </p:nvPr>
        </p:nvSpPr>
        <p:spPr>
          <a:xfrm>
            <a:off x="285750" y="200721"/>
            <a:ext cx="8572500" cy="1014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Grow Awareness &amp; Engagement</a:t>
            </a:r>
            <a:endParaRPr/>
          </a:p>
        </p:txBody>
      </p:sp>
      <p:pic>
        <p:nvPicPr>
          <p:cNvPr id="182" name="Google Shape;182;g291af5e257b_0_6"/>
          <p:cNvPicPr preferRelativeResize="0"/>
          <p:nvPr/>
        </p:nvPicPr>
        <p:blipFill>
          <a:blip r:embed="rId3">
            <a:alphaModFix/>
          </a:blip>
          <a:stretch>
            <a:fillRect/>
          </a:stretch>
        </p:blipFill>
        <p:spPr>
          <a:xfrm>
            <a:off x="3403050" y="1505737"/>
            <a:ext cx="2337876" cy="4378375"/>
          </a:xfrm>
          <a:prstGeom prst="rect">
            <a:avLst/>
          </a:prstGeom>
          <a:noFill/>
          <a:ln>
            <a:noFill/>
          </a:ln>
        </p:spPr>
      </p:pic>
      <p:pic>
        <p:nvPicPr>
          <p:cNvPr id="183" name="Google Shape;183;g291af5e257b_0_6"/>
          <p:cNvPicPr preferRelativeResize="0"/>
          <p:nvPr/>
        </p:nvPicPr>
        <p:blipFill>
          <a:blip r:embed="rId4">
            <a:alphaModFix/>
          </a:blip>
          <a:stretch>
            <a:fillRect/>
          </a:stretch>
        </p:blipFill>
        <p:spPr>
          <a:xfrm>
            <a:off x="6111350" y="1398112"/>
            <a:ext cx="2337875" cy="4480078"/>
          </a:xfrm>
          <a:prstGeom prst="rect">
            <a:avLst/>
          </a:prstGeom>
          <a:noFill/>
          <a:ln>
            <a:noFill/>
          </a:ln>
        </p:spPr>
      </p:pic>
      <p:pic>
        <p:nvPicPr>
          <p:cNvPr id="184" name="Google Shape;184;g291af5e257b_0_6"/>
          <p:cNvPicPr preferRelativeResize="0"/>
          <p:nvPr/>
        </p:nvPicPr>
        <p:blipFill>
          <a:blip r:embed="rId5">
            <a:alphaModFix/>
          </a:blip>
          <a:stretch>
            <a:fillRect/>
          </a:stretch>
        </p:blipFill>
        <p:spPr>
          <a:xfrm>
            <a:off x="694750" y="1511650"/>
            <a:ext cx="2337874" cy="4366549"/>
          </a:xfrm>
          <a:prstGeom prst="rect">
            <a:avLst/>
          </a:prstGeom>
          <a:noFill/>
          <a:ln>
            <a:noFill/>
          </a:ln>
        </p:spPr>
      </p:pic>
      <p:sp>
        <p:nvSpPr>
          <p:cNvPr id="185" name="Google Shape;185;g291af5e257b_0_6"/>
          <p:cNvSpPr txBox="1"/>
          <p:nvPr/>
        </p:nvSpPr>
        <p:spPr>
          <a:xfrm>
            <a:off x="7801350" y="221550"/>
            <a:ext cx="1056900" cy="10056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US" sz="3600">
                <a:solidFill>
                  <a:srgbClr val="A7934B"/>
                </a:solidFill>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91af5e257b_0_24"/>
          <p:cNvSpPr txBox="1"/>
          <p:nvPr>
            <p:ph idx="1" type="body"/>
          </p:nvPr>
        </p:nvSpPr>
        <p:spPr>
          <a:xfrm>
            <a:off x="285750" y="1082725"/>
            <a:ext cx="39333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01/08/2023 - 05/31/2023</a:t>
            </a:r>
            <a:endParaRPr/>
          </a:p>
        </p:txBody>
      </p:sp>
      <p:sp>
        <p:nvSpPr>
          <p:cNvPr id="192" name="Google Shape;192;g291af5e257b_0_24"/>
          <p:cNvSpPr txBox="1"/>
          <p:nvPr>
            <p:ph idx="2" type="body"/>
          </p:nvPr>
        </p:nvSpPr>
        <p:spPr>
          <a:xfrm>
            <a:off x="285750" y="2088625"/>
            <a:ext cx="7662300" cy="4141800"/>
          </a:xfrm>
          <a:prstGeom prst="rect">
            <a:avLst/>
          </a:prstGeom>
        </p:spPr>
        <p:txBody>
          <a:bodyPr anchorCtr="0" anchor="t" bIns="45700" lIns="91425" spcFirstLastPara="1" rIns="91425" wrap="square" tIns="45700">
            <a:normAutofit/>
          </a:bodyPr>
          <a:lstStyle/>
          <a:p>
            <a:pPr indent="-368300" lvl="0" marL="457200" rtl="0" algn="l">
              <a:spcBef>
                <a:spcPts val="1000"/>
              </a:spcBef>
              <a:spcAft>
                <a:spcPts val="0"/>
              </a:spcAft>
              <a:buSzPts val="2200"/>
              <a:buChar char="●"/>
            </a:pPr>
            <a:r>
              <a:rPr lang="en-US" sz="2200"/>
              <a:t>7</a:t>
            </a:r>
            <a:r>
              <a:rPr lang="en-US" sz="2200"/>
              <a:t>23</a:t>
            </a:r>
            <a:r>
              <a:rPr lang="en-US" sz="2200"/>
              <a:t> </a:t>
            </a:r>
            <a:r>
              <a:rPr lang="en-US" sz="2200"/>
              <a:t>Accounts Created (10% Housing Adoption)</a:t>
            </a:r>
            <a:br>
              <a:rPr lang="en-US" sz="2200"/>
            </a:br>
            <a:endParaRPr sz="2200"/>
          </a:p>
          <a:p>
            <a:pPr indent="-368300" lvl="0" marL="457200" rtl="0" algn="l">
              <a:spcBef>
                <a:spcPts val="0"/>
              </a:spcBef>
              <a:spcAft>
                <a:spcPts val="0"/>
              </a:spcAft>
              <a:buSzPts val="2200"/>
              <a:buChar char="●"/>
            </a:pPr>
            <a:r>
              <a:rPr lang="en-US" sz="2200"/>
              <a:t>458</a:t>
            </a:r>
            <a:r>
              <a:rPr lang="en-US" sz="2200"/>
              <a:t> Active Users (63% Conversion)</a:t>
            </a:r>
            <a:br>
              <a:rPr lang="en-US" sz="2200"/>
            </a:br>
            <a:endParaRPr sz="2200"/>
          </a:p>
          <a:p>
            <a:pPr indent="-368300" lvl="0" marL="457200" rtl="0" algn="l">
              <a:spcBef>
                <a:spcPts val="0"/>
              </a:spcBef>
              <a:spcAft>
                <a:spcPts val="0"/>
              </a:spcAft>
              <a:buSzPts val="2200"/>
              <a:buChar char="●"/>
            </a:pPr>
            <a:r>
              <a:rPr lang="en-US" sz="2200"/>
              <a:t>30,000+ Deposits</a:t>
            </a:r>
            <a:br>
              <a:rPr lang="en-US" sz="2200"/>
            </a:br>
            <a:endParaRPr sz="2200"/>
          </a:p>
          <a:p>
            <a:pPr indent="-368300" lvl="0" marL="457200" rtl="0" algn="l">
              <a:spcBef>
                <a:spcPts val="0"/>
              </a:spcBef>
              <a:spcAft>
                <a:spcPts val="0"/>
              </a:spcAft>
              <a:buSzPts val="2200"/>
              <a:buChar char="●"/>
            </a:pPr>
            <a:r>
              <a:rPr lang="en-US" sz="2200"/>
              <a:t>34 Deposits per Active User each month</a:t>
            </a:r>
            <a:br>
              <a:rPr lang="en-US" sz="2200"/>
            </a:br>
            <a:endParaRPr sz="2200"/>
          </a:p>
          <a:p>
            <a:pPr indent="-368300" lvl="0" marL="457200" rtl="0" algn="l">
              <a:lnSpc>
                <a:spcPct val="150000"/>
              </a:lnSpc>
              <a:spcBef>
                <a:spcPts val="0"/>
              </a:spcBef>
              <a:spcAft>
                <a:spcPts val="0"/>
              </a:spcAft>
              <a:buSzPts val="2200"/>
              <a:buChar char="●"/>
            </a:pPr>
            <a:r>
              <a:rPr lang="en-US" sz="2200"/>
              <a:t>Only 2% of Deposits Rejected</a:t>
            </a:r>
            <a:endParaRPr sz="2200"/>
          </a:p>
          <a:p>
            <a:pPr indent="-368300" lvl="1" marL="914400" rtl="0" algn="l">
              <a:lnSpc>
                <a:spcPct val="150000"/>
              </a:lnSpc>
              <a:spcBef>
                <a:spcPts val="0"/>
              </a:spcBef>
              <a:spcAft>
                <a:spcPts val="0"/>
              </a:spcAft>
              <a:buSzPts val="2200"/>
              <a:buChar char="○"/>
            </a:pPr>
            <a:r>
              <a:rPr lang="en-US" sz="2200"/>
              <a:t>Dirty/Contamination</a:t>
            </a:r>
            <a:endParaRPr sz="2200"/>
          </a:p>
          <a:p>
            <a:pPr indent="-368300" lvl="1" marL="914400" rtl="0" algn="l">
              <a:lnSpc>
                <a:spcPct val="150000"/>
              </a:lnSpc>
              <a:spcBef>
                <a:spcPts val="0"/>
              </a:spcBef>
              <a:spcAft>
                <a:spcPts val="0"/>
              </a:spcAft>
              <a:buSzPts val="2200"/>
              <a:buChar char="○"/>
            </a:pPr>
            <a:r>
              <a:rPr lang="en-US" sz="2200"/>
              <a:t>Fraud/Duplicates</a:t>
            </a:r>
            <a:endParaRPr sz="2200"/>
          </a:p>
        </p:txBody>
      </p:sp>
      <p:sp>
        <p:nvSpPr>
          <p:cNvPr id="193" name="Google Shape;193;g291af5e257b_0_24"/>
          <p:cNvSpPr txBox="1"/>
          <p:nvPr>
            <p:ph type="title"/>
          </p:nvPr>
        </p:nvSpPr>
        <p:spPr>
          <a:xfrm>
            <a:off x="285750" y="200721"/>
            <a:ext cx="8572500" cy="1014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GT Spring Housing Pilot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User Feedback</a:t>
            </a:r>
            <a:endParaRPr/>
          </a:p>
        </p:txBody>
      </p:sp>
      <p:sp>
        <p:nvSpPr>
          <p:cNvPr id="199" name="Google Shape;199;p16"/>
          <p:cNvSpPr/>
          <p:nvPr/>
        </p:nvSpPr>
        <p:spPr>
          <a:xfrm>
            <a:off x="2575412" y="3765530"/>
            <a:ext cx="3107700" cy="1669200"/>
          </a:xfrm>
          <a:prstGeom prst="roundRect">
            <a:avLst>
              <a:gd fmla="val 16667" name="adj"/>
            </a:avLst>
          </a:prstGeom>
          <a:solidFill>
            <a:srgbClr val="8EBD47"/>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US" sz="1000">
                <a:solidFill>
                  <a:srgbClr val="F8F9FA"/>
                </a:solidFill>
                <a:latin typeface="Roboto"/>
                <a:ea typeface="Roboto"/>
                <a:cs typeface="Roboto"/>
                <a:sym typeface="Roboto"/>
              </a:rPr>
              <a:t>The app encouraged me to recycle and the app made me realize the things that I use on a daily basis are actually recyclable. It made me realize how much value is in my waste.</a:t>
            </a:r>
            <a:endParaRPr b="1" sz="1000">
              <a:solidFill>
                <a:srgbClr val="F8F9FA"/>
              </a:solidFill>
              <a:latin typeface="Roboto"/>
              <a:ea typeface="Roboto"/>
              <a:cs typeface="Roboto"/>
              <a:sym typeface="Roboto"/>
            </a:endParaRPr>
          </a:p>
          <a:p>
            <a:pPr indent="0" lvl="0" marL="0" rtl="0" algn="ctr">
              <a:lnSpc>
                <a:spcPct val="150000"/>
              </a:lnSpc>
              <a:spcBef>
                <a:spcPts val="0"/>
              </a:spcBef>
              <a:spcAft>
                <a:spcPts val="0"/>
              </a:spcAft>
              <a:buNone/>
            </a:pPr>
            <a:r>
              <a:rPr b="1" lang="en-US" sz="1000">
                <a:solidFill>
                  <a:srgbClr val="F8F9FA"/>
                </a:solidFill>
                <a:latin typeface="Roboto"/>
                <a:ea typeface="Roboto"/>
                <a:cs typeface="Roboto"/>
                <a:sym typeface="Roboto"/>
              </a:rPr>
              <a:t>- Danielle (Senior)</a:t>
            </a:r>
            <a:endParaRPr b="1" sz="1000">
              <a:solidFill>
                <a:srgbClr val="F8F9FA"/>
              </a:solidFill>
              <a:latin typeface="Roboto"/>
              <a:ea typeface="Roboto"/>
              <a:cs typeface="Roboto"/>
              <a:sym typeface="Roboto"/>
            </a:endParaRPr>
          </a:p>
        </p:txBody>
      </p:sp>
      <p:sp>
        <p:nvSpPr>
          <p:cNvPr id="200" name="Google Shape;200;p16"/>
          <p:cNvSpPr/>
          <p:nvPr/>
        </p:nvSpPr>
        <p:spPr>
          <a:xfrm>
            <a:off x="357075" y="1908764"/>
            <a:ext cx="2927400" cy="1513500"/>
          </a:xfrm>
          <a:prstGeom prst="roundRect">
            <a:avLst>
              <a:gd fmla="val 16667" name="adj"/>
            </a:avLst>
          </a:prstGeom>
          <a:solidFill>
            <a:srgbClr val="8EBD47"/>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en-US" sz="1000">
                <a:solidFill>
                  <a:srgbClr val="FFFFFF"/>
                </a:solidFill>
                <a:latin typeface="Open Sans"/>
                <a:ea typeface="Open Sans"/>
                <a:cs typeface="Open Sans"/>
                <a:sym typeface="Open Sans"/>
              </a:rPr>
              <a:t>I find myself picking up litter on campus. I know it’s worth 10 cents on ECGO!</a:t>
            </a:r>
            <a:endParaRPr b="1" sz="1000">
              <a:solidFill>
                <a:srgbClr val="FFFFFF"/>
              </a:solidFill>
              <a:latin typeface="Open Sans"/>
              <a:ea typeface="Open Sans"/>
              <a:cs typeface="Open Sans"/>
              <a:sym typeface="Open Sans"/>
            </a:endParaRPr>
          </a:p>
          <a:p>
            <a:pPr indent="0" lvl="0" marL="0" rtl="0" algn="ctr">
              <a:lnSpc>
                <a:spcPct val="150000"/>
              </a:lnSpc>
              <a:spcBef>
                <a:spcPts val="0"/>
              </a:spcBef>
              <a:spcAft>
                <a:spcPts val="0"/>
              </a:spcAft>
              <a:buNone/>
            </a:pPr>
            <a:r>
              <a:rPr b="1" lang="en-US" sz="1000">
                <a:solidFill>
                  <a:srgbClr val="FFFFFF"/>
                </a:solidFill>
                <a:latin typeface="Open Sans"/>
                <a:ea typeface="Open Sans"/>
                <a:cs typeface="Open Sans"/>
                <a:sym typeface="Open Sans"/>
              </a:rPr>
              <a:t>-Gabrielle (Sophomore)</a:t>
            </a:r>
            <a:endParaRPr b="1" sz="1000">
              <a:solidFill>
                <a:srgbClr val="FFFFFF"/>
              </a:solidFill>
              <a:latin typeface="Open Sans"/>
              <a:ea typeface="Open Sans"/>
              <a:cs typeface="Open Sans"/>
              <a:sym typeface="Open Sans"/>
            </a:endParaRPr>
          </a:p>
        </p:txBody>
      </p:sp>
      <p:pic>
        <p:nvPicPr>
          <p:cNvPr id="201" name="Google Shape;201;p16"/>
          <p:cNvPicPr preferRelativeResize="0"/>
          <p:nvPr/>
        </p:nvPicPr>
        <p:blipFill rotWithShape="1">
          <a:blip r:embed="rId3">
            <a:alphaModFix/>
          </a:blip>
          <a:srcRect b="0" l="0" r="0" t="13487"/>
          <a:stretch/>
        </p:blipFill>
        <p:spPr>
          <a:xfrm>
            <a:off x="3616189" y="1613725"/>
            <a:ext cx="1748100" cy="2016600"/>
          </a:xfrm>
          <a:prstGeom prst="roundRect">
            <a:avLst>
              <a:gd fmla="val 16667" name="adj"/>
            </a:avLst>
          </a:prstGeom>
          <a:noFill/>
          <a:ln>
            <a:noFill/>
          </a:ln>
        </p:spPr>
      </p:pic>
      <p:pic>
        <p:nvPicPr>
          <p:cNvPr id="202" name="Google Shape;202;p16"/>
          <p:cNvPicPr preferRelativeResize="0"/>
          <p:nvPr/>
        </p:nvPicPr>
        <p:blipFill rotWithShape="1">
          <a:blip r:embed="rId4">
            <a:alphaModFix/>
          </a:blip>
          <a:srcRect b="13626" l="0" r="0" t="20670"/>
          <a:stretch/>
        </p:blipFill>
        <p:spPr>
          <a:xfrm>
            <a:off x="322271" y="3723521"/>
            <a:ext cx="2001300" cy="1753200"/>
          </a:xfrm>
          <a:prstGeom prst="roundRect">
            <a:avLst>
              <a:gd fmla="val 16667" name="adj"/>
            </a:avLst>
          </a:prstGeom>
          <a:noFill/>
          <a:ln>
            <a:noFill/>
          </a:ln>
        </p:spPr>
      </p:pic>
      <p:sp>
        <p:nvSpPr>
          <p:cNvPr id="203" name="Google Shape;203;p16"/>
          <p:cNvSpPr txBox="1"/>
          <p:nvPr/>
        </p:nvSpPr>
        <p:spPr>
          <a:xfrm>
            <a:off x="5838425" y="1547550"/>
            <a:ext cx="3162900" cy="12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000">
                <a:solidFill>
                  <a:srgbClr val="185B44"/>
                </a:solidFill>
                <a:latin typeface="Open Sans"/>
                <a:ea typeface="Open Sans"/>
                <a:cs typeface="Open Sans"/>
                <a:sym typeface="Open Sans"/>
              </a:rPr>
              <a:t>88%</a:t>
            </a:r>
            <a:endParaRPr b="1" sz="7000">
              <a:solidFill>
                <a:srgbClr val="185B44"/>
              </a:solidFill>
              <a:latin typeface="Open Sans"/>
              <a:ea typeface="Open Sans"/>
              <a:cs typeface="Open Sans"/>
              <a:sym typeface="Open Sans"/>
            </a:endParaRPr>
          </a:p>
        </p:txBody>
      </p:sp>
      <p:sp>
        <p:nvSpPr>
          <p:cNvPr id="204" name="Google Shape;204;p16"/>
          <p:cNvSpPr txBox="1"/>
          <p:nvPr/>
        </p:nvSpPr>
        <p:spPr>
          <a:xfrm>
            <a:off x="6236525" y="2652613"/>
            <a:ext cx="2366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rgbClr val="185B44"/>
                </a:solidFill>
                <a:latin typeface="Open Sans"/>
                <a:ea typeface="Open Sans"/>
                <a:cs typeface="Open Sans"/>
                <a:sym typeface="Open Sans"/>
              </a:rPr>
              <a:t>Increased</a:t>
            </a:r>
            <a:r>
              <a:rPr b="1" lang="en-US" sz="1200">
                <a:solidFill>
                  <a:srgbClr val="185B44"/>
                </a:solidFill>
                <a:latin typeface="Open Sans"/>
                <a:ea typeface="Open Sans"/>
                <a:cs typeface="Open Sans"/>
                <a:sym typeface="Open Sans"/>
              </a:rPr>
              <a:t> Confidence at the Recycling Bin after ECGO</a:t>
            </a:r>
            <a:endParaRPr b="1" sz="1200">
              <a:solidFill>
                <a:srgbClr val="185B44"/>
              </a:solidFill>
              <a:latin typeface="Open Sans"/>
              <a:ea typeface="Open Sans"/>
              <a:cs typeface="Open Sans"/>
              <a:sym typeface="Open Sans"/>
            </a:endParaRPr>
          </a:p>
        </p:txBody>
      </p:sp>
      <p:sp>
        <p:nvSpPr>
          <p:cNvPr id="205" name="Google Shape;205;p16"/>
          <p:cNvSpPr txBox="1"/>
          <p:nvPr/>
        </p:nvSpPr>
        <p:spPr>
          <a:xfrm>
            <a:off x="5838425" y="3477925"/>
            <a:ext cx="3162900" cy="116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7000">
                <a:solidFill>
                  <a:srgbClr val="185B44"/>
                </a:solidFill>
                <a:latin typeface="Open Sans"/>
                <a:ea typeface="Open Sans"/>
                <a:cs typeface="Open Sans"/>
                <a:sym typeface="Open Sans"/>
              </a:rPr>
              <a:t>73%</a:t>
            </a:r>
            <a:endParaRPr b="1" sz="7000">
              <a:solidFill>
                <a:srgbClr val="185B44"/>
              </a:solidFill>
              <a:latin typeface="Open Sans"/>
              <a:ea typeface="Open Sans"/>
              <a:cs typeface="Open Sans"/>
              <a:sym typeface="Open Sans"/>
            </a:endParaRPr>
          </a:p>
        </p:txBody>
      </p:sp>
      <p:sp>
        <p:nvSpPr>
          <p:cNvPr id="206" name="Google Shape;206;p16"/>
          <p:cNvSpPr txBox="1"/>
          <p:nvPr/>
        </p:nvSpPr>
        <p:spPr>
          <a:xfrm>
            <a:off x="6143025" y="4557800"/>
            <a:ext cx="2659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rgbClr val="185B44"/>
                </a:solidFill>
                <a:latin typeface="Open Sans"/>
                <a:ea typeface="Open Sans"/>
                <a:cs typeface="Open Sans"/>
                <a:sym typeface="Open Sans"/>
              </a:rPr>
              <a:t>Feel that their </a:t>
            </a:r>
            <a:r>
              <a:rPr b="1" lang="en-US" sz="1200">
                <a:solidFill>
                  <a:srgbClr val="185B44"/>
                </a:solidFill>
                <a:latin typeface="Open Sans"/>
                <a:ea typeface="Open Sans"/>
                <a:cs typeface="Open Sans"/>
                <a:sym typeface="Open Sans"/>
              </a:rPr>
              <a:t>daily</a:t>
            </a:r>
            <a:r>
              <a:rPr b="1" lang="en-US" sz="1200">
                <a:solidFill>
                  <a:srgbClr val="185B44"/>
                </a:solidFill>
                <a:latin typeface="Open Sans"/>
                <a:ea typeface="Open Sans"/>
                <a:cs typeface="Open Sans"/>
                <a:sym typeface="Open Sans"/>
              </a:rPr>
              <a:t> recycling habits have improved since using ECGO</a:t>
            </a:r>
            <a:endParaRPr b="1" sz="1200">
              <a:solidFill>
                <a:srgbClr val="185B44"/>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91cbfbee54_0_204"/>
          <p:cNvSpPr txBox="1"/>
          <p:nvPr>
            <p:ph idx="1" type="body"/>
          </p:nvPr>
        </p:nvSpPr>
        <p:spPr>
          <a:xfrm>
            <a:off x="285750" y="1082725"/>
            <a:ext cx="39333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08/21/2023 - 12/31/2023</a:t>
            </a:r>
            <a:endParaRPr/>
          </a:p>
        </p:txBody>
      </p:sp>
      <p:sp>
        <p:nvSpPr>
          <p:cNvPr id="213" name="Google Shape;213;g291cbfbee54_0_204"/>
          <p:cNvSpPr txBox="1"/>
          <p:nvPr>
            <p:ph idx="2" type="body"/>
          </p:nvPr>
        </p:nvSpPr>
        <p:spPr>
          <a:xfrm>
            <a:off x="290525" y="2078650"/>
            <a:ext cx="5252700" cy="4141800"/>
          </a:xfrm>
          <a:prstGeom prst="rect">
            <a:avLst/>
          </a:prstGeom>
        </p:spPr>
        <p:txBody>
          <a:bodyPr anchorCtr="0" anchor="t" bIns="45700" lIns="91425" spcFirstLastPara="1" rIns="91425" wrap="square" tIns="45700">
            <a:normAutofit lnSpcReduction="10000"/>
          </a:bodyPr>
          <a:lstStyle/>
          <a:p>
            <a:pPr indent="-368300" lvl="0" marL="457200" rtl="0" algn="l">
              <a:lnSpc>
                <a:spcPct val="150000"/>
              </a:lnSpc>
              <a:spcBef>
                <a:spcPts val="1000"/>
              </a:spcBef>
              <a:spcAft>
                <a:spcPts val="0"/>
              </a:spcAft>
              <a:buSzPts val="2200"/>
              <a:buAutoNum type="arabicPeriod"/>
            </a:pPr>
            <a:r>
              <a:rPr lang="en-US" sz="2200"/>
              <a:t>Increase Total Users</a:t>
            </a:r>
            <a:endParaRPr sz="2200"/>
          </a:p>
          <a:p>
            <a:pPr indent="-368300" lvl="1" marL="914400" rtl="0" algn="l">
              <a:lnSpc>
                <a:spcPct val="150000"/>
              </a:lnSpc>
              <a:spcBef>
                <a:spcPts val="0"/>
              </a:spcBef>
              <a:spcAft>
                <a:spcPts val="0"/>
              </a:spcAft>
              <a:buSzPts val="2200"/>
              <a:buChar char="○"/>
            </a:pPr>
            <a:r>
              <a:rPr lang="en-US" sz="2200"/>
              <a:t>10% Undergraduate Adoption</a:t>
            </a:r>
            <a:endParaRPr sz="2200"/>
          </a:p>
          <a:p>
            <a:pPr indent="-368300" lvl="2" marL="1371600" rtl="0" algn="l">
              <a:lnSpc>
                <a:spcPct val="150000"/>
              </a:lnSpc>
              <a:spcBef>
                <a:spcPts val="0"/>
              </a:spcBef>
              <a:spcAft>
                <a:spcPts val="0"/>
              </a:spcAft>
              <a:buSzPts val="2200"/>
              <a:buChar char="■"/>
            </a:pPr>
            <a:r>
              <a:rPr lang="en-US" sz="2200"/>
              <a:t>Over 2000 Students</a:t>
            </a:r>
            <a:endParaRPr sz="2200"/>
          </a:p>
          <a:p>
            <a:pPr indent="-368300" lvl="0" marL="457200" rtl="0" algn="l">
              <a:lnSpc>
                <a:spcPct val="150000"/>
              </a:lnSpc>
              <a:spcBef>
                <a:spcPts val="0"/>
              </a:spcBef>
              <a:spcAft>
                <a:spcPts val="0"/>
              </a:spcAft>
              <a:buSzPts val="2200"/>
              <a:buAutoNum type="arabicPeriod"/>
            </a:pPr>
            <a:r>
              <a:rPr lang="en-US" sz="2200"/>
              <a:t>Increase </a:t>
            </a:r>
            <a:r>
              <a:rPr lang="en-US" sz="2200"/>
              <a:t>Active Users </a:t>
            </a:r>
            <a:r>
              <a:rPr lang="en-US" sz="2200"/>
              <a:t>Conversion</a:t>
            </a:r>
            <a:endParaRPr sz="2200"/>
          </a:p>
          <a:p>
            <a:pPr indent="-368300" lvl="1" marL="914400" rtl="0" algn="l">
              <a:spcBef>
                <a:spcPts val="0"/>
              </a:spcBef>
              <a:spcAft>
                <a:spcPts val="0"/>
              </a:spcAft>
              <a:buSzPts val="2200"/>
              <a:buChar char="○"/>
            </a:pPr>
            <a:r>
              <a:rPr lang="en-US" sz="2200"/>
              <a:t>80% Conversion</a:t>
            </a:r>
            <a:br>
              <a:rPr lang="en-US" sz="2200"/>
            </a:br>
            <a:endParaRPr sz="2200"/>
          </a:p>
          <a:p>
            <a:pPr indent="-368300" lvl="0" marL="457200" rtl="0" algn="l">
              <a:lnSpc>
                <a:spcPct val="150000"/>
              </a:lnSpc>
              <a:spcBef>
                <a:spcPts val="0"/>
              </a:spcBef>
              <a:spcAft>
                <a:spcPts val="0"/>
              </a:spcAft>
              <a:buSzPts val="2200"/>
              <a:buAutoNum type="arabicPeriod"/>
            </a:pPr>
            <a:r>
              <a:rPr lang="en-US" sz="2200"/>
              <a:t>Tracking ECGO’s </a:t>
            </a:r>
            <a:r>
              <a:rPr lang="en-US" sz="2200"/>
              <a:t>Impact</a:t>
            </a:r>
            <a:endParaRPr sz="2200"/>
          </a:p>
          <a:p>
            <a:pPr indent="-368300" lvl="1" marL="914400" rtl="0" algn="l">
              <a:lnSpc>
                <a:spcPct val="115000"/>
              </a:lnSpc>
              <a:spcBef>
                <a:spcPts val="0"/>
              </a:spcBef>
              <a:spcAft>
                <a:spcPts val="0"/>
              </a:spcAft>
              <a:buSzPts val="2200"/>
              <a:buChar char="○"/>
            </a:pPr>
            <a:r>
              <a:rPr lang="en-US" sz="2200"/>
              <a:t>Improve Contamination Rates</a:t>
            </a:r>
            <a:endParaRPr sz="2200"/>
          </a:p>
          <a:p>
            <a:pPr indent="-368300" lvl="2" marL="1371600" rtl="0" algn="l">
              <a:lnSpc>
                <a:spcPct val="115000"/>
              </a:lnSpc>
              <a:spcBef>
                <a:spcPts val="0"/>
              </a:spcBef>
              <a:spcAft>
                <a:spcPts val="0"/>
              </a:spcAft>
              <a:buSzPts val="2200"/>
              <a:buChar char="■"/>
            </a:pPr>
            <a:r>
              <a:rPr lang="en-US" sz="2200"/>
              <a:t>37% in Clough </a:t>
            </a:r>
            <a:endParaRPr sz="2200"/>
          </a:p>
          <a:p>
            <a:pPr indent="-368300" lvl="2" marL="1371600" rtl="0" algn="l">
              <a:lnSpc>
                <a:spcPct val="115000"/>
              </a:lnSpc>
              <a:spcBef>
                <a:spcPts val="0"/>
              </a:spcBef>
              <a:spcAft>
                <a:spcPts val="0"/>
              </a:spcAft>
              <a:buSzPts val="2200"/>
              <a:buChar char="■"/>
            </a:pPr>
            <a:r>
              <a:rPr lang="en-US" sz="2200"/>
              <a:t>55% in Residence Halls</a:t>
            </a:r>
            <a:endParaRPr sz="2200"/>
          </a:p>
        </p:txBody>
      </p:sp>
      <p:sp>
        <p:nvSpPr>
          <p:cNvPr id="214" name="Google Shape;214;g291cbfbee54_0_204"/>
          <p:cNvSpPr txBox="1"/>
          <p:nvPr>
            <p:ph type="title"/>
          </p:nvPr>
        </p:nvSpPr>
        <p:spPr>
          <a:xfrm>
            <a:off x="285750" y="200721"/>
            <a:ext cx="8572500" cy="1014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GT Fall Semester Goals</a:t>
            </a:r>
            <a:endParaRPr/>
          </a:p>
        </p:txBody>
      </p:sp>
      <p:pic>
        <p:nvPicPr>
          <p:cNvPr id="215" name="Google Shape;215;g291cbfbee54_0_204"/>
          <p:cNvPicPr preferRelativeResize="0"/>
          <p:nvPr/>
        </p:nvPicPr>
        <p:blipFill rotWithShape="1">
          <a:blip r:embed="rId3">
            <a:alphaModFix/>
          </a:blip>
          <a:srcRect b="31328" l="0" r="0" t="0"/>
          <a:stretch/>
        </p:blipFill>
        <p:spPr>
          <a:xfrm>
            <a:off x="5777425" y="2078650"/>
            <a:ext cx="3183702" cy="29150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ECGO Team</a:t>
            </a:r>
            <a:endParaRPr/>
          </a:p>
        </p:txBody>
      </p:sp>
      <p:pic>
        <p:nvPicPr>
          <p:cNvPr id="221" name="Google Shape;221;p9"/>
          <p:cNvPicPr preferRelativeResize="0"/>
          <p:nvPr/>
        </p:nvPicPr>
        <p:blipFill>
          <a:blip r:embed="rId3">
            <a:alphaModFix/>
          </a:blip>
          <a:stretch>
            <a:fillRect/>
          </a:stretch>
        </p:blipFill>
        <p:spPr>
          <a:xfrm>
            <a:off x="1651800" y="1662900"/>
            <a:ext cx="2704350" cy="4020342"/>
          </a:xfrm>
          <a:prstGeom prst="rect">
            <a:avLst/>
          </a:prstGeom>
          <a:noFill/>
          <a:ln>
            <a:noFill/>
          </a:ln>
        </p:spPr>
      </p:pic>
      <p:pic>
        <p:nvPicPr>
          <p:cNvPr id="222" name="Google Shape;222;p9"/>
          <p:cNvPicPr preferRelativeResize="0"/>
          <p:nvPr/>
        </p:nvPicPr>
        <p:blipFill>
          <a:blip r:embed="rId4">
            <a:alphaModFix/>
          </a:blip>
          <a:stretch>
            <a:fillRect/>
          </a:stretch>
        </p:blipFill>
        <p:spPr>
          <a:xfrm>
            <a:off x="4775700" y="1611550"/>
            <a:ext cx="2868600" cy="3839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Questions?</a:t>
            </a:r>
            <a:endParaRPr/>
          </a:p>
        </p:txBody>
      </p:sp>
      <p:sp>
        <p:nvSpPr>
          <p:cNvPr id="228" name="Google Shape;228;p18"/>
          <p:cNvSpPr txBox="1"/>
          <p:nvPr>
            <p:ph idx="2" type="body"/>
          </p:nvPr>
        </p:nvSpPr>
        <p:spPr>
          <a:xfrm>
            <a:off x="440996" y="1419503"/>
            <a:ext cx="5235900" cy="3374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Contact Us:</a:t>
            </a:r>
            <a:endParaRPr/>
          </a:p>
          <a:p>
            <a:pPr indent="-228600" lvl="1" marL="685800" rtl="0" algn="l">
              <a:lnSpc>
                <a:spcPct val="90000"/>
              </a:lnSpc>
              <a:spcBef>
                <a:spcPts val="500"/>
              </a:spcBef>
              <a:spcAft>
                <a:spcPts val="0"/>
              </a:spcAft>
              <a:buClr>
                <a:srgbClr val="003057"/>
              </a:buClr>
              <a:buSzPts val="2400"/>
              <a:buChar char="•"/>
            </a:pPr>
            <a:r>
              <a:rPr lang="en-US" u="sng">
                <a:solidFill>
                  <a:schemeClr val="hlink"/>
                </a:solidFill>
                <a:hlinkClick r:id="rId3"/>
              </a:rPr>
              <a:t>malte.weiland@aux.gatech.edu</a:t>
            </a:r>
            <a:endParaRPr/>
          </a:p>
          <a:p>
            <a:pPr indent="-228600" lvl="1" marL="685800" rtl="0" algn="l">
              <a:lnSpc>
                <a:spcPct val="90000"/>
              </a:lnSpc>
              <a:spcBef>
                <a:spcPts val="500"/>
              </a:spcBef>
              <a:spcAft>
                <a:spcPts val="0"/>
              </a:spcAft>
              <a:buClr>
                <a:srgbClr val="003057"/>
              </a:buClr>
              <a:buSzPts val="2400"/>
              <a:buChar char="•"/>
            </a:pPr>
            <a:r>
              <a:rPr lang="en-US" u="sng">
                <a:solidFill>
                  <a:schemeClr val="hlink"/>
                </a:solidFill>
                <a:hlinkClick r:id="rId4"/>
              </a:rPr>
              <a:t>ryan@ecgo.co</a:t>
            </a:r>
            <a:endParaRPr/>
          </a:p>
        </p:txBody>
      </p:sp>
      <p:pic>
        <p:nvPicPr>
          <p:cNvPr id="229" name="Google Shape;229;p18"/>
          <p:cNvPicPr preferRelativeResize="0"/>
          <p:nvPr/>
        </p:nvPicPr>
        <p:blipFill>
          <a:blip r:embed="rId5">
            <a:alphaModFix/>
          </a:blip>
          <a:stretch>
            <a:fillRect/>
          </a:stretch>
        </p:blipFill>
        <p:spPr>
          <a:xfrm>
            <a:off x="3216250" y="3442600"/>
            <a:ext cx="2711500" cy="271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A hand holding a phone&#10;&#10;Description automatically generated with medium confidence" id="99" name="Google Shape;99;p2"/>
          <p:cNvPicPr preferRelativeResize="0"/>
          <p:nvPr>
            <p:ph idx="1" type="body"/>
          </p:nvPr>
        </p:nvPicPr>
        <p:blipFill rotWithShape="1">
          <a:blip r:embed="rId3">
            <a:alphaModFix/>
          </a:blip>
          <a:srcRect b="0" l="0" r="0" t="0"/>
          <a:stretch/>
        </p:blipFill>
        <p:spPr>
          <a:xfrm>
            <a:off x="90488" y="908150"/>
            <a:ext cx="8963025" cy="5041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A picture containing text, screenshot, font, number&#10;&#10;Description automatically generated" id="104" name="Google Shape;104;p3"/>
          <p:cNvPicPr preferRelativeResize="0"/>
          <p:nvPr>
            <p:ph idx="1" type="body"/>
          </p:nvPr>
        </p:nvPicPr>
        <p:blipFill rotWithShape="1">
          <a:blip r:embed="rId3">
            <a:alphaModFix/>
          </a:blip>
          <a:srcRect b="0" l="0" r="0" t="0"/>
          <a:stretch/>
        </p:blipFill>
        <p:spPr>
          <a:xfrm>
            <a:off x="708378" y="1216025"/>
            <a:ext cx="7727244" cy="4346575"/>
          </a:xfrm>
          <a:prstGeom prst="rect">
            <a:avLst/>
          </a:prstGeom>
          <a:noFill/>
          <a:ln>
            <a:noFill/>
          </a:ln>
        </p:spPr>
      </p:pic>
      <p:sp>
        <p:nvSpPr>
          <p:cNvPr id="105" name="Google Shape;105;p3"/>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pic>
        <p:nvPicPr>
          <p:cNvPr id="110" name="Google Shape;110;p4"/>
          <p:cNvPicPr preferRelativeResize="0"/>
          <p:nvPr>
            <p:ph idx="1" type="body"/>
          </p:nvPr>
        </p:nvPicPr>
        <p:blipFill rotWithShape="1">
          <a:blip r:embed="rId4">
            <a:alphaModFix/>
          </a:blip>
          <a:srcRect b="0" l="0" r="0" t="0"/>
          <a:stretch/>
        </p:blipFill>
        <p:spPr>
          <a:xfrm>
            <a:off x="1674283" y="1216025"/>
            <a:ext cx="5795433" cy="4346575"/>
          </a:xfrm>
          <a:prstGeom prst="rect">
            <a:avLst/>
          </a:prstGeom>
          <a:noFill/>
          <a:ln>
            <a:noFill/>
          </a:ln>
        </p:spPr>
      </p:pic>
      <p:sp>
        <p:nvSpPr>
          <p:cNvPr id="111" name="Google Shape;111;p4"/>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solidFill>
                  <a:srgbClr val="A7934B"/>
                </a:solidFill>
                <a:latin typeface="Roboto"/>
                <a:ea typeface="Roboto"/>
                <a:cs typeface="Roboto"/>
                <a:sym typeface="Roboto"/>
              </a:rPr>
              <a:t>Background</a:t>
            </a:r>
            <a:endParaRPr/>
          </a:p>
        </p:txBody>
      </p:sp>
      <p:pic>
        <p:nvPicPr>
          <p:cNvPr id="112" name="Google Shape;112;p4"/>
          <p:cNvPicPr preferRelativeResize="0"/>
          <p:nvPr/>
        </p:nvPicPr>
        <p:blipFill rotWithShape="1">
          <a:blip r:embed="rId5">
            <a:alphaModFix/>
          </a:blip>
          <a:srcRect b="15243" l="0" r="0" t="21255"/>
          <a:stretch/>
        </p:blipFill>
        <p:spPr>
          <a:xfrm>
            <a:off x="0" y="1188720"/>
            <a:ext cx="9144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solidFill>
                  <a:srgbClr val="A7934B"/>
                </a:solidFill>
                <a:latin typeface="Roboto"/>
                <a:ea typeface="Roboto"/>
                <a:cs typeface="Roboto"/>
                <a:sym typeface="Roboto"/>
              </a:rPr>
              <a:t>Background</a:t>
            </a:r>
            <a:endParaRPr/>
          </a:p>
        </p:txBody>
      </p:sp>
      <p:pic>
        <p:nvPicPr>
          <p:cNvPr descr="A close-up of a building&#10;&#10;Description automatically generated with medium confidence" id="118" name="Google Shape;118;p5"/>
          <p:cNvPicPr preferRelativeResize="0"/>
          <p:nvPr>
            <p:ph idx="1" type="body"/>
          </p:nvPr>
        </p:nvPicPr>
        <p:blipFill rotWithShape="1">
          <a:blip r:embed="rId3">
            <a:alphaModFix/>
          </a:blip>
          <a:srcRect b="0" l="0" r="0" t="0"/>
          <a:stretch/>
        </p:blipFill>
        <p:spPr>
          <a:xfrm>
            <a:off x="708378" y="1216025"/>
            <a:ext cx="7727244" cy="434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solidFill>
                  <a:srgbClr val="A7934B"/>
                </a:solidFill>
                <a:latin typeface="Roboto"/>
                <a:ea typeface="Roboto"/>
                <a:cs typeface="Roboto"/>
                <a:sym typeface="Roboto"/>
              </a:rPr>
              <a:t>Background</a:t>
            </a:r>
            <a:endParaRPr/>
          </a:p>
        </p:txBody>
      </p:sp>
      <p:pic>
        <p:nvPicPr>
          <p:cNvPr id="124" name="Google Shape;124;p6"/>
          <p:cNvPicPr preferRelativeResize="0"/>
          <p:nvPr>
            <p:ph idx="1" type="body"/>
          </p:nvPr>
        </p:nvPicPr>
        <p:blipFill rotWithShape="1">
          <a:blip r:embed="rId3">
            <a:alphaModFix/>
          </a:blip>
          <a:srcRect b="0" l="0" r="0" t="0"/>
          <a:stretch/>
        </p:blipFill>
        <p:spPr>
          <a:xfrm>
            <a:off x="453033" y="1398415"/>
            <a:ext cx="8237934" cy="3981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285750" y="200721"/>
            <a:ext cx="8572500" cy="10147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Setup</a:t>
            </a:r>
            <a:endParaRPr/>
          </a:p>
        </p:txBody>
      </p:sp>
      <p:pic>
        <p:nvPicPr>
          <p:cNvPr descr="A close-up of a sign&#10;&#10;Description automatically generated" id="130" name="Google Shape;130;p7"/>
          <p:cNvPicPr preferRelativeResize="0"/>
          <p:nvPr>
            <p:ph idx="1" type="body"/>
          </p:nvPr>
        </p:nvPicPr>
        <p:blipFill rotWithShape="1">
          <a:blip r:embed="rId3">
            <a:alphaModFix/>
          </a:blip>
          <a:srcRect b="0" l="0" r="0" t="0"/>
          <a:stretch/>
        </p:blipFill>
        <p:spPr>
          <a:xfrm>
            <a:off x="708378" y="1216025"/>
            <a:ext cx="7727244" cy="4346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285750" y="200721"/>
            <a:ext cx="8572500" cy="10147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A7934B"/>
              </a:buClr>
              <a:buSzPts val="3600"/>
              <a:buFont typeface="Roboto"/>
              <a:buNone/>
            </a:pPr>
            <a:r>
              <a:rPr lang="en-US"/>
              <a:t>Setup</a:t>
            </a:r>
            <a:endParaRPr/>
          </a:p>
        </p:txBody>
      </p:sp>
      <p:sp>
        <p:nvSpPr>
          <p:cNvPr id="136" name="Google Shape;136;p8"/>
          <p:cNvSpPr txBox="1"/>
          <p:nvPr>
            <p:ph idx="1" type="body"/>
          </p:nvPr>
        </p:nvSpPr>
        <p:spPr>
          <a:xfrm>
            <a:off x="284285" y="1215483"/>
            <a:ext cx="4211515" cy="49614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3057"/>
              </a:buClr>
              <a:buSzPts val="2800"/>
              <a:buChar char="•"/>
            </a:pPr>
            <a:r>
              <a:rPr lang="en-US"/>
              <a:t>Outreach Strategy</a:t>
            </a:r>
            <a:endParaRPr/>
          </a:p>
          <a:p>
            <a:pPr indent="-228600" lvl="1" marL="685800" rtl="0" algn="l">
              <a:lnSpc>
                <a:spcPct val="90000"/>
              </a:lnSpc>
              <a:spcBef>
                <a:spcPts val="500"/>
              </a:spcBef>
              <a:spcAft>
                <a:spcPts val="0"/>
              </a:spcAft>
              <a:buClr>
                <a:srgbClr val="003057"/>
              </a:buClr>
              <a:buSzPts val="2800"/>
              <a:buChar char="•"/>
            </a:pPr>
            <a:r>
              <a:rPr lang="en-US" sz="2800"/>
              <a:t>Face-to-face</a:t>
            </a:r>
            <a:endParaRPr/>
          </a:p>
          <a:p>
            <a:pPr indent="-228600" lvl="1" marL="685800" rtl="0" algn="l">
              <a:lnSpc>
                <a:spcPct val="90000"/>
              </a:lnSpc>
              <a:spcBef>
                <a:spcPts val="500"/>
              </a:spcBef>
              <a:spcAft>
                <a:spcPts val="0"/>
              </a:spcAft>
              <a:buClr>
                <a:srgbClr val="003057"/>
              </a:buClr>
              <a:buSzPts val="2800"/>
              <a:buChar char="•"/>
            </a:pPr>
            <a:r>
              <a:rPr lang="en-US" sz="2800"/>
              <a:t>RA Trainings</a:t>
            </a:r>
            <a:endParaRPr/>
          </a:p>
          <a:p>
            <a:pPr indent="-228600" lvl="1" marL="685800" rtl="0" algn="l">
              <a:lnSpc>
                <a:spcPct val="90000"/>
              </a:lnSpc>
              <a:spcBef>
                <a:spcPts val="500"/>
              </a:spcBef>
              <a:spcAft>
                <a:spcPts val="0"/>
              </a:spcAft>
              <a:buClr>
                <a:srgbClr val="003057"/>
              </a:buClr>
              <a:buSzPts val="2800"/>
              <a:buChar char="•"/>
            </a:pPr>
            <a:r>
              <a:rPr lang="en-US" sz="2800"/>
              <a:t>Ecoreps support</a:t>
            </a:r>
            <a:endParaRPr/>
          </a:p>
          <a:p>
            <a:pPr indent="-50800" lvl="1" marL="685800" rtl="0" algn="l">
              <a:lnSpc>
                <a:spcPct val="90000"/>
              </a:lnSpc>
              <a:spcBef>
                <a:spcPts val="500"/>
              </a:spcBef>
              <a:spcAft>
                <a:spcPts val="0"/>
              </a:spcAft>
              <a:buClr>
                <a:srgbClr val="003057"/>
              </a:buClr>
              <a:buSzPts val="2800"/>
              <a:buNone/>
            </a:pPr>
            <a:r>
              <a:t/>
            </a:r>
            <a:endParaRPr sz="2800"/>
          </a:p>
        </p:txBody>
      </p:sp>
      <p:pic>
        <p:nvPicPr>
          <p:cNvPr descr="A group of people standing outside&#10;&#10;Description automatically generated with low confidence" id="137" name="Google Shape;137;p8"/>
          <p:cNvPicPr preferRelativeResize="0"/>
          <p:nvPr>
            <p:ph idx="2" type="body"/>
          </p:nvPr>
        </p:nvPicPr>
        <p:blipFill rotWithShape="1">
          <a:blip r:embed="rId3">
            <a:alphaModFix/>
          </a:blip>
          <a:srcRect b="-2" l="17017" r="19341" t="0"/>
          <a:stretch/>
        </p:blipFill>
        <p:spPr>
          <a:xfrm>
            <a:off x="4648200" y="1215483"/>
            <a:ext cx="4210050" cy="4961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91cbfbee54_0_1"/>
          <p:cNvSpPr txBox="1"/>
          <p:nvPr>
            <p:ph type="title"/>
          </p:nvPr>
        </p:nvSpPr>
        <p:spPr>
          <a:xfrm>
            <a:off x="285750" y="200721"/>
            <a:ext cx="8572500" cy="1014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Why are we building ECGO?</a:t>
            </a:r>
            <a:endParaRPr/>
          </a:p>
        </p:txBody>
      </p:sp>
      <p:sp>
        <p:nvSpPr>
          <p:cNvPr id="144" name="Google Shape;144;g291cbfbee54_0_1"/>
          <p:cNvSpPr txBox="1"/>
          <p:nvPr/>
        </p:nvSpPr>
        <p:spPr>
          <a:xfrm>
            <a:off x="1481575" y="2951860"/>
            <a:ext cx="964200" cy="14160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8000">
                <a:solidFill>
                  <a:srgbClr val="222222"/>
                </a:solidFill>
                <a:highlight>
                  <a:srgbClr val="FFFFFF"/>
                </a:highlight>
              </a:rPr>
              <a:t>🌎</a:t>
            </a:r>
            <a:endParaRPr sz="8000">
              <a:solidFill>
                <a:srgbClr val="222222"/>
              </a:solidFill>
              <a:highlight>
                <a:srgbClr val="FFFFFF"/>
              </a:highlight>
            </a:endParaRPr>
          </a:p>
        </p:txBody>
      </p:sp>
      <p:sp>
        <p:nvSpPr>
          <p:cNvPr id="145" name="Google Shape;145;g291cbfbee54_0_1"/>
          <p:cNvSpPr txBox="1"/>
          <p:nvPr/>
        </p:nvSpPr>
        <p:spPr>
          <a:xfrm>
            <a:off x="3197275" y="2951850"/>
            <a:ext cx="3265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0"/>
              <a:t>💻</a:t>
            </a:r>
            <a:endParaRPr sz="8000"/>
          </a:p>
        </p:txBody>
      </p:sp>
      <p:sp>
        <p:nvSpPr>
          <p:cNvPr id="146" name="Google Shape;146;g291cbfbee54_0_1"/>
          <p:cNvSpPr txBox="1"/>
          <p:nvPr/>
        </p:nvSpPr>
        <p:spPr>
          <a:xfrm>
            <a:off x="4889434" y="2951850"/>
            <a:ext cx="3265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0"/>
              <a:t>💰</a:t>
            </a:r>
            <a:endParaRPr sz="8000"/>
          </a:p>
        </p:txBody>
      </p:sp>
      <p:sp>
        <p:nvSpPr>
          <p:cNvPr id="147" name="Google Shape;147;g291cbfbee54_0_1"/>
          <p:cNvSpPr txBox="1"/>
          <p:nvPr/>
        </p:nvSpPr>
        <p:spPr>
          <a:xfrm>
            <a:off x="6525482" y="2951850"/>
            <a:ext cx="3265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0"/>
              <a:t>🎮</a:t>
            </a:r>
            <a:endParaRPr sz="8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2023-05-15T14:51:11Z</dcterms:created>
  <dc:creator>Weiland, Malte</dc:creator>
</cp:coreProperties>
</file>