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4E4_FD59AD8F.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4F1_88D76157.xml" ContentType="application/vnd.ms-powerpoint.comments+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4F5_665C8C9A.xml" ContentType="application/vnd.ms-powerpoint.comments+xml"/>
  <Override PartName="/ppt/notesSlides/notesSlide21.xml" ContentType="application/vnd.openxmlformats-officedocument.presentationml.notesSlide+xml"/>
  <Override PartName="/ppt/media/image88.jpg" ContentType="image/jpg"/>
  <Override PartName="/ppt/media/image89.jpg" ContentType="image/jpg"/>
  <Override PartName="/ppt/media/image90.jpg" ContentType="image/jpg"/>
  <Override PartName="/ppt/media/image91.jpg" ContentType="image/jpg"/>
  <Override PartName="/ppt/media/image92.jpg" ContentType="image/jp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3" r:id="rId4"/>
    <p:sldMasterId id="2147483660" r:id="rId5"/>
    <p:sldMasterId id="2147483951" r:id="rId6"/>
    <p:sldMasterId id="2147483952" r:id="rId7"/>
  </p:sldMasterIdLst>
  <p:notesMasterIdLst>
    <p:notesMasterId r:id="rId37"/>
  </p:notesMasterIdLst>
  <p:handoutMasterIdLst>
    <p:handoutMasterId r:id="rId38"/>
  </p:handoutMasterIdLst>
  <p:sldIdLst>
    <p:sldId id="1157" r:id="rId8"/>
    <p:sldId id="1047" r:id="rId9"/>
    <p:sldId id="1257" r:id="rId10"/>
    <p:sldId id="1217" r:id="rId11"/>
    <p:sldId id="1267" r:id="rId12"/>
    <p:sldId id="1256" r:id="rId13"/>
    <p:sldId id="1254" r:id="rId14"/>
    <p:sldId id="1258" r:id="rId15"/>
    <p:sldId id="1251" r:id="rId16"/>
    <p:sldId id="1252" r:id="rId17"/>
    <p:sldId id="1237" r:id="rId18"/>
    <p:sldId id="1253" r:id="rId19"/>
    <p:sldId id="1261" r:id="rId20"/>
    <p:sldId id="1255" r:id="rId21"/>
    <p:sldId id="1230" r:id="rId22"/>
    <p:sldId id="1231" r:id="rId23"/>
    <p:sldId id="1248" r:id="rId24"/>
    <p:sldId id="1247" r:id="rId25"/>
    <p:sldId id="1259" r:id="rId26"/>
    <p:sldId id="1265" r:id="rId27"/>
    <p:sldId id="1260" r:id="rId28"/>
    <p:sldId id="1269" r:id="rId29"/>
    <p:sldId id="1233" r:id="rId30"/>
    <p:sldId id="1218" r:id="rId31"/>
    <p:sldId id="1226" r:id="rId32"/>
    <p:sldId id="1264" r:id="rId33"/>
    <p:sldId id="1262" r:id="rId34"/>
    <p:sldId id="1263" r:id="rId35"/>
    <p:sldId id="1266" r:id="rId3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Presentation" id="{4674A1EE-9D0F-4B6E-AFF2-DB9BF475EA84}">
          <p14:sldIdLst>
            <p14:sldId id="1157"/>
            <p14:sldId id="1047"/>
            <p14:sldId id="1257"/>
            <p14:sldId id="1217"/>
            <p14:sldId id="1267"/>
            <p14:sldId id="1256"/>
            <p14:sldId id="1254"/>
            <p14:sldId id="1258"/>
            <p14:sldId id="1251"/>
            <p14:sldId id="1252"/>
            <p14:sldId id="1237"/>
            <p14:sldId id="1253"/>
            <p14:sldId id="1261"/>
            <p14:sldId id="1255"/>
            <p14:sldId id="1230"/>
            <p14:sldId id="1231"/>
            <p14:sldId id="1248"/>
            <p14:sldId id="1247"/>
            <p14:sldId id="1259"/>
            <p14:sldId id="1265"/>
            <p14:sldId id="1260"/>
            <p14:sldId id="1269"/>
            <p14:sldId id="1233"/>
          </p14:sldIdLst>
        </p14:section>
        <p14:section name="FAQs" id="{BD410AC2-B3EA-4550-9347-70E12DFE9B7E}">
          <p14:sldIdLst/>
        </p14:section>
        <p14:section name="Appendix" id="{BA0A92D2-7296-4887-A2A8-9B82B91E3275}">
          <p14:sldIdLst>
            <p14:sldId id="1218"/>
            <p14:sldId id="1226"/>
            <p14:sldId id="1264"/>
            <p14:sldId id="1262"/>
            <p14:sldId id="1263"/>
            <p14:sldId id="1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CFF301-A076-30C6-DE24-22E8B5C5B803}" name="Catherine Chertudi" initials="CC" userId="S::cachertudi_outlook.com#ext#@rcpcorp.onmicrosoft.com::abf9b176-8eae-4fa3-8b04-b09b9398caf9" providerId="AD"/>
  <p188:author id="{64E2F6B1-FF08-C042-B114-DB110B7F015A}" name="Lineen, Jennifer" initials="LJ" userId="S::jel7538@reynoldsconsumer.com::9a17c65c-a4a6-42d3-99a3-2ead70c797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96"/>
    <a:srgbClr val="FF6600"/>
    <a:srgbClr val="FFCCCC"/>
    <a:srgbClr val="FFEFFC"/>
    <a:srgbClr val="EFB9A1"/>
    <a:srgbClr val="FE4819"/>
    <a:srgbClr val="F9C477"/>
    <a:srgbClr val="4FE3F7"/>
    <a:srgbClr val="47C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B493B0-D78D-4ED7-AEE3-665DA52ABD6C}" v="1" dt="2023-10-23T17:24:27.479"/>
  </p1510:revLst>
</p1510:revInfo>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3792" autoAdjust="0"/>
  </p:normalViewPr>
  <p:slideViewPr>
    <p:cSldViewPr snapToGrid="0">
      <p:cViewPr varScale="1">
        <p:scale>
          <a:sx n="48" d="100"/>
          <a:sy n="48" d="100"/>
        </p:scale>
        <p:origin x="710" y="38"/>
      </p:cViewPr>
      <p:guideLst>
        <p:guide orient="horz" pos="2160"/>
        <p:guide pos="3840"/>
      </p:guideLst>
    </p:cSldViewPr>
  </p:slideViewPr>
  <p:notesTextViewPr>
    <p:cViewPr>
      <p:scale>
        <a:sx n="3" d="2"/>
        <a:sy n="3" d="2"/>
      </p:scale>
      <p:origin x="0" y="0"/>
    </p:cViewPr>
  </p:notesTextViewPr>
  <p:sorterViewPr>
    <p:cViewPr>
      <p:scale>
        <a:sx n="150" d="100"/>
        <a:sy n="15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Kauffman" userId="c6d00aeb-ffac-4ffd-8b0a-e4d46fcbf594" providerId="ADAL" clId="{35B493B0-D78D-4ED7-AEE3-665DA52ABD6C}"/>
    <pc:docChg chg="modSld">
      <pc:chgData name="Nate Kauffman" userId="c6d00aeb-ffac-4ffd-8b0a-e4d46fcbf594" providerId="ADAL" clId="{35B493B0-D78D-4ED7-AEE3-665DA52ABD6C}" dt="2023-10-23T17:24:27.479" v="0"/>
      <pc:docMkLst>
        <pc:docMk/>
      </pc:docMkLst>
      <pc:sldChg chg="modAnim">
        <pc:chgData name="Nate Kauffman" userId="c6d00aeb-ffac-4ffd-8b0a-e4d46fcbf594" providerId="ADAL" clId="{35B493B0-D78D-4ED7-AEE3-665DA52ABD6C}" dt="2023-10-23T17:24:27.479" v="0"/>
        <pc:sldMkLst>
          <pc:docMk/>
          <pc:sldMk cId="1941596018" sldId="126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F04D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24337A"/>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65+</c:v>
                </c:pt>
                <c:pt idx="1">
                  <c:v>55-64</c:v>
                </c:pt>
                <c:pt idx="2">
                  <c:v>45-54</c:v>
                </c:pt>
                <c:pt idx="3">
                  <c:v>35-44</c:v>
                </c:pt>
                <c:pt idx="4">
                  <c:v>22-34</c:v>
                </c:pt>
              </c:strCache>
            </c:strRef>
          </c:cat>
          <c:val>
            <c:numRef>
              <c:f>Sheet1!$B$2:$B$6</c:f>
              <c:numCache>
                <c:formatCode>0%</c:formatCode>
                <c:ptCount val="5"/>
                <c:pt idx="0">
                  <c:v>1.0416666666666666E-2</c:v>
                </c:pt>
                <c:pt idx="1">
                  <c:v>5.2083333333333336E-2</c:v>
                </c:pt>
                <c:pt idx="2">
                  <c:v>0.125</c:v>
                </c:pt>
                <c:pt idx="3">
                  <c:v>0.28125</c:v>
                </c:pt>
                <c:pt idx="4">
                  <c:v>0.53125</c:v>
                </c:pt>
              </c:numCache>
            </c:numRef>
          </c:val>
          <c:extLst>
            <c:ext xmlns:c16="http://schemas.microsoft.com/office/drawing/2014/chart" uri="{C3380CC4-5D6E-409C-BE32-E72D297353CC}">
              <c16:uniqueId val="{00000000-3BD9-4A3C-9F26-0474C1B39EEC}"/>
            </c:ext>
          </c:extLst>
        </c:ser>
        <c:dLbls>
          <c:showLegendKey val="0"/>
          <c:showVal val="0"/>
          <c:showCatName val="0"/>
          <c:showSerName val="0"/>
          <c:showPercent val="0"/>
          <c:showBubbleSize val="0"/>
        </c:dLbls>
        <c:gapWidth val="182"/>
        <c:axId val="861136920"/>
        <c:axId val="861139544"/>
      </c:barChart>
      <c:catAx>
        <c:axId val="861136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24337A"/>
                </a:solidFill>
                <a:latin typeface="Tw Cen MT" panose="020B0602020104020603" pitchFamily="34" charset="0"/>
                <a:ea typeface="+mn-ea"/>
                <a:cs typeface="+mn-cs"/>
              </a:defRPr>
            </a:pPr>
            <a:endParaRPr lang="en-US"/>
          </a:p>
        </c:txPr>
        <c:crossAx val="861139544"/>
        <c:crosses val="autoZero"/>
        <c:auto val="1"/>
        <c:lblAlgn val="ctr"/>
        <c:lblOffset val="100"/>
        <c:noMultiLvlLbl val="0"/>
      </c:catAx>
      <c:valAx>
        <c:axId val="861139544"/>
        <c:scaling>
          <c:orientation val="minMax"/>
        </c:scaling>
        <c:delete val="1"/>
        <c:axPos val="b"/>
        <c:numFmt formatCode="0%" sourceLinked="1"/>
        <c:majorTickMark val="none"/>
        <c:minorTickMark val="none"/>
        <c:tickLblPos val="nextTo"/>
        <c:crossAx val="861136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Mechanical</c:v>
                </c:pt>
              </c:strCache>
            </c:strRef>
          </c:tx>
          <c:spPr>
            <a:ln w="41275" cap="rnd">
              <a:solidFill>
                <a:schemeClr val="accent1"/>
              </a:solidFill>
              <a:round/>
            </a:ln>
            <a:effectLst/>
          </c:spPr>
          <c:marker>
            <c:symbol val="none"/>
          </c:marker>
          <c:cat>
            <c:strRef>
              <c:f>Sheet1!$B$1:$G$1</c:f>
              <c:strCache>
                <c:ptCount val="6"/>
                <c:pt idx="0">
                  <c:v>2016 Act</c:v>
                </c:pt>
                <c:pt idx="1">
                  <c:v>2021 Act</c:v>
                </c:pt>
                <c:pt idx="2">
                  <c:v>2022 Act</c:v>
                </c:pt>
                <c:pt idx="3">
                  <c:v>2023 YTD</c:v>
                </c:pt>
                <c:pt idx="4">
                  <c:v>2024 Fcst</c:v>
                </c:pt>
                <c:pt idx="5">
                  <c:v>2025 Fcst</c:v>
                </c:pt>
              </c:strCache>
            </c:strRef>
          </c:cat>
          <c:val>
            <c:numRef>
              <c:f>Sheet1!$B$2:$G$2</c:f>
              <c:numCache>
                <c:formatCode>0%</c:formatCode>
                <c:ptCount val="6"/>
                <c:pt idx="0">
                  <c:v>0</c:v>
                </c:pt>
                <c:pt idx="1">
                  <c:v>0.05</c:v>
                </c:pt>
                <c:pt idx="2">
                  <c:v>0.51</c:v>
                </c:pt>
                <c:pt idx="3">
                  <c:v>0.6</c:v>
                </c:pt>
                <c:pt idx="4">
                  <c:v>0.6</c:v>
                </c:pt>
                <c:pt idx="5">
                  <c:v>0.6</c:v>
                </c:pt>
              </c:numCache>
            </c:numRef>
          </c:val>
          <c:smooth val="0"/>
          <c:extLst>
            <c:ext xmlns:c16="http://schemas.microsoft.com/office/drawing/2014/chart" uri="{C3380CC4-5D6E-409C-BE32-E72D297353CC}">
              <c16:uniqueId val="{00000000-3046-443B-9E12-4148946ACDF9}"/>
            </c:ext>
          </c:extLst>
        </c:ser>
        <c:ser>
          <c:idx val="1"/>
          <c:order val="1"/>
          <c:tx>
            <c:strRef>
              <c:f>Sheet1!$A$3</c:f>
              <c:strCache>
                <c:ptCount val="1"/>
                <c:pt idx="0">
                  <c:v>Adv. Recycling</c:v>
                </c:pt>
              </c:strCache>
            </c:strRef>
          </c:tx>
          <c:spPr>
            <a:ln w="41275" cap="rnd">
              <a:solidFill>
                <a:schemeClr val="accent2"/>
              </a:solidFill>
              <a:round/>
            </a:ln>
            <a:effectLst/>
          </c:spPr>
          <c:marker>
            <c:symbol val="none"/>
          </c:marker>
          <c:cat>
            <c:strRef>
              <c:f>Sheet1!$B$1:$G$1</c:f>
              <c:strCache>
                <c:ptCount val="6"/>
                <c:pt idx="0">
                  <c:v>2016 Act</c:v>
                </c:pt>
                <c:pt idx="1">
                  <c:v>2021 Act</c:v>
                </c:pt>
                <c:pt idx="2">
                  <c:v>2022 Act</c:v>
                </c:pt>
                <c:pt idx="3">
                  <c:v>2023 YTD</c:v>
                </c:pt>
                <c:pt idx="4">
                  <c:v>2024 Fcst</c:v>
                </c:pt>
                <c:pt idx="5">
                  <c:v>2025 Fcst</c:v>
                </c:pt>
              </c:strCache>
            </c:strRef>
          </c:cat>
          <c:val>
            <c:numRef>
              <c:f>Sheet1!$B$3:$G$3</c:f>
              <c:numCache>
                <c:formatCode>0%</c:formatCode>
                <c:ptCount val="6"/>
                <c:pt idx="0">
                  <c:v>0</c:v>
                </c:pt>
                <c:pt idx="1">
                  <c:v>0.05</c:v>
                </c:pt>
                <c:pt idx="2">
                  <c:v>0.06</c:v>
                </c:pt>
                <c:pt idx="3">
                  <c:v>0</c:v>
                </c:pt>
                <c:pt idx="4">
                  <c:v>0.2</c:v>
                </c:pt>
                <c:pt idx="5">
                  <c:v>0.3</c:v>
                </c:pt>
              </c:numCache>
            </c:numRef>
          </c:val>
          <c:smooth val="0"/>
          <c:extLst>
            <c:ext xmlns:c16="http://schemas.microsoft.com/office/drawing/2014/chart" uri="{C3380CC4-5D6E-409C-BE32-E72D297353CC}">
              <c16:uniqueId val="{00000001-3046-443B-9E12-4148946ACDF9}"/>
            </c:ext>
          </c:extLst>
        </c:ser>
        <c:ser>
          <c:idx val="2"/>
          <c:order val="2"/>
          <c:tx>
            <c:strRef>
              <c:f>Sheet1!$A$4</c:f>
              <c:strCache>
                <c:ptCount val="1"/>
                <c:pt idx="0">
                  <c:v>Alternative Fuels</c:v>
                </c:pt>
              </c:strCache>
            </c:strRef>
          </c:tx>
          <c:spPr>
            <a:ln w="41275" cap="rnd">
              <a:solidFill>
                <a:schemeClr val="accent3"/>
              </a:solidFill>
              <a:round/>
            </a:ln>
            <a:effectLst/>
          </c:spPr>
          <c:marker>
            <c:symbol val="none"/>
          </c:marker>
          <c:cat>
            <c:strRef>
              <c:f>Sheet1!$B$1:$G$1</c:f>
              <c:strCache>
                <c:ptCount val="6"/>
                <c:pt idx="0">
                  <c:v>2016 Act</c:v>
                </c:pt>
                <c:pt idx="1">
                  <c:v>2021 Act</c:v>
                </c:pt>
                <c:pt idx="2">
                  <c:v>2022 Act</c:v>
                </c:pt>
                <c:pt idx="3">
                  <c:v>2023 YTD</c:v>
                </c:pt>
                <c:pt idx="4">
                  <c:v>2024 Fcst</c:v>
                </c:pt>
                <c:pt idx="5">
                  <c:v>2025 Fcst</c:v>
                </c:pt>
              </c:strCache>
            </c:strRef>
          </c:cat>
          <c:val>
            <c:numRef>
              <c:f>Sheet1!$B$4:$G$4</c:f>
              <c:numCache>
                <c:formatCode>0%</c:formatCode>
                <c:ptCount val="6"/>
                <c:pt idx="0">
                  <c:v>1</c:v>
                </c:pt>
                <c:pt idx="1">
                  <c:v>0.9</c:v>
                </c:pt>
                <c:pt idx="2">
                  <c:v>0.43</c:v>
                </c:pt>
                <c:pt idx="3">
                  <c:v>0.4</c:v>
                </c:pt>
                <c:pt idx="4">
                  <c:v>0.2</c:v>
                </c:pt>
                <c:pt idx="5">
                  <c:v>0.1</c:v>
                </c:pt>
              </c:numCache>
            </c:numRef>
          </c:val>
          <c:smooth val="0"/>
          <c:extLst>
            <c:ext xmlns:c16="http://schemas.microsoft.com/office/drawing/2014/chart" uri="{C3380CC4-5D6E-409C-BE32-E72D297353CC}">
              <c16:uniqueId val="{00000002-3046-443B-9E12-4148946ACDF9}"/>
            </c:ext>
          </c:extLst>
        </c:ser>
        <c:dLbls>
          <c:showLegendKey val="0"/>
          <c:showVal val="0"/>
          <c:showCatName val="0"/>
          <c:showSerName val="0"/>
          <c:showPercent val="0"/>
          <c:showBubbleSize val="0"/>
        </c:dLbls>
        <c:smooth val="0"/>
        <c:axId val="458444496"/>
        <c:axId val="458444824"/>
      </c:lineChart>
      <c:catAx>
        <c:axId val="45844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58444824"/>
        <c:crosses val="autoZero"/>
        <c:auto val="1"/>
        <c:lblAlgn val="ctr"/>
        <c:lblOffset val="100"/>
        <c:noMultiLvlLbl val="0"/>
      </c:catAx>
      <c:valAx>
        <c:axId val="4584448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w Cen MT" panose="020B0602020104020603" pitchFamily="34" charset="0"/>
                <a:ea typeface="+mn-ea"/>
                <a:cs typeface="+mn-cs"/>
              </a:defRPr>
            </a:pPr>
            <a:endParaRPr lang="en-US"/>
          </a:p>
        </c:txPr>
        <c:crossAx val="45844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8058170928706636E-4"/>
          <c:y val="1.8541136058366308E-2"/>
          <c:w val="0.9141840447702918"/>
          <c:h val="0.42275713247653091"/>
        </c:manualLayout>
      </c:layout>
      <c:barChart>
        <c:barDir val="col"/>
        <c:grouping val="clustered"/>
        <c:varyColors val="1"/>
        <c:ser>
          <c:idx val="1"/>
          <c:order val="0"/>
          <c:tx>
            <c:strRef>
              <c:f>Sheet1!$A$2</c:f>
              <c:strCache>
                <c:ptCount val="1"/>
                <c:pt idx="0">
                  <c:v>W1</c:v>
                </c:pt>
              </c:strCache>
            </c:strRef>
          </c:tx>
          <c:spPr>
            <a:solidFill>
              <a:srgbClr val="004D99"/>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Sheet1!$B$1:$F$1</c:f>
              <c:strCache>
                <c:ptCount val="5"/>
                <c:pt idx="0">
                  <c:v>Very Dissatisfied</c:v>
                </c:pt>
                <c:pt idx="1">
                  <c:v>Somewhat Dissatisfied</c:v>
                </c:pt>
                <c:pt idx="2">
                  <c:v>Neither</c:v>
                </c:pt>
                <c:pt idx="3">
                  <c:v>Somewhat Satisfied</c:v>
                </c:pt>
                <c:pt idx="4">
                  <c:v>Very Satisfied</c:v>
                </c:pt>
              </c:strCache>
            </c:strRef>
          </c:cat>
          <c:val>
            <c:numRef>
              <c:f>Sheet1!$B$2:$F$2</c:f>
              <c:numCache>
                <c:formatCode>0%</c:formatCode>
                <c:ptCount val="5"/>
                <c:pt idx="0">
                  <c:v>0.02</c:v>
                </c:pt>
                <c:pt idx="1">
                  <c:v>0.04</c:v>
                </c:pt>
                <c:pt idx="2">
                  <c:v>0.15</c:v>
                </c:pt>
                <c:pt idx="3">
                  <c:v>0.17</c:v>
                </c:pt>
                <c:pt idx="4">
                  <c:v>0.62</c:v>
                </c:pt>
              </c:numCache>
            </c:numRef>
          </c:val>
          <c:extLst>
            <c:ext xmlns:c16="http://schemas.microsoft.com/office/drawing/2014/chart" uri="{C3380CC4-5D6E-409C-BE32-E72D297353CC}">
              <c16:uniqueId val="{00000000-0906-4EB1-96A9-2D8AF169EA4E}"/>
            </c:ext>
          </c:extLst>
        </c:ser>
        <c:ser>
          <c:idx val="0"/>
          <c:order val="1"/>
          <c:tx>
            <c:strRef>
              <c:f>Sheet1!$A$3</c:f>
              <c:strCache>
                <c:ptCount val="1"/>
                <c:pt idx="0">
                  <c:v>W3</c:v>
                </c:pt>
              </c:strCache>
            </c:strRef>
          </c:tx>
          <c:spPr>
            <a:solidFill>
              <a:srgbClr val="FF3F0F"/>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Sheet1!$B$1:$F$1</c:f>
              <c:strCache>
                <c:ptCount val="5"/>
                <c:pt idx="0">
                  <c:v>Very Dissatisfied</c:v>
                </c:pt>
                <c:pt idx="1">
                  <c:v>Somewhat Dissatisfied</c:v>
                </c:pt>
                <c:pt idx="2">
                  <c:v>Neither</c:v>
                </c:pt>
                <c:pt idx="3">
                  <c:v>Somewhat Satisfied</c:v>
                </c:pt>
                <c:pt idx="4">
                  <c:v>Very Satisfied</c:v>
                </c:pt>
              </c:strCache>
            </c:strRef>
          </c:cat>
          <c:val>
            <c:numRef>
              <c:f>Sheet1!$B$3:$F$3</c:f>
              <c:numCache>
                <c:formatCode>0%</c:formatCode>
                <c:ptCount val="5"/>
                <c:pt idx="0">
                  <c:v>0.05</c:v>
                </c:pt>
                <c:pt idx="1">
                  <c:v>0.04</c:v>
                </c:pt>
                <c:pt idx="2">
                  <c:v>0.06</c:v>
                </c:pt>
                <c:pt idx="3">
                  <c:v>0.28000000000000003</c:v>
                </c:pt>
                <c:pt idx="4">
                  <c:v>0.56999999999999995</c:v>
                </c:pt>
              </c:numCache>
            </c:numRef>
          </c:val>
          <c:extLst>
            <c:ext xmlns:c16="http://schemas.microsoft.com/office/drawing/2014/chart" uri="{C3380CC4-5D6E-409C-BE32-E72D297353CC}">
              <c16:uniqueId val="{00000001-0906-4EB1-96A9-2D8AF169EA4E}"/>
            </c:ext>
          </c:extLst>
        </c:ser>
        <c:dLbls>
          <c:showLegendKey val="0"/>
          <c:showVal val="1"/>
          <c:showCatName val="0"/>
          <c:showSerName val="0"/>
          <c:showPercent val="0"/>
          <c:showBubbleSize val="0"/>
        </c:dLbls>
        <c:gapWidth val="75"/>
        <c:axId val="154955136"/>
        <c:axId val="154961792"/>
      </c:barChart>
      <c:catAx>
        <c:axId val="154955136"/>
        <c:scaling>
          <c:orientation val="minMax"/>
        </c:scaling>
        <c:delete val="0"/>
        <c:axPos val="b"/>
        <c:numFmt formatCode="General" sourceLinked="0"/>
        <c:majorTickMark val="none"/>
        <c:minorTickMark val="none"/>
        <c:tickLblPos val="nextTo"/>
        <c:txPr>
          <a:bodyPr/>
          <a:lstStyle/>
          <a:p>
            <a:pPr>
              <a:defRPr sz="1100"/>
            </a:pPr>
            <a:endParaRPr lang="en-US"/>
          </a:p>
        </c:txPr>
        <c:crossAx val="154961792"/>
        <c:crosses val="autoZero"/>
        <c:auto val="1"/>
        <c:lblAlgn val="ctr"/>
        <c:lblOffset val="100"/>
        <c:noMultiLvlLbl val="1"/>
      </c:catAx>
      <c:valAx>
        <c:axId val="154961792"/>
        <c:scaling>
          <c:orientation val="minMax"/>
        </c:scaling>
        <c:delete val="1"/>
        <c:axPos val="l"/>
        <c:numFmt formatCode="0%" sourceLinked="1"/>
        <c:majorTickMark val="none"/>
        <c:minorTickMark val="none"/>
        <c:tickLblPos val="none"/>
        <c:crossAx val="154955136"/>
        <c:crosses val="autoZero"/>
        <c:crossBetween val="between"/>
      </c:valAx>
    </c:plotArea>
    <c:legend>
      <c:legendPos val="b"/>
      <c:layout>
        <c:manualLayout>
          <c:xMode val="edge"/>
          <c:yMode val="edge"/>
          <c:x val="0.3571069727666053"/>
          <c:y val="0.81822185359981803"/>
          <c:w val="0.20582058641326836"/>
          <c:h val="0.17986612156220869"/>
        </c:manualLayout>
      </c:layout>
      <c:overlay val="0"/>
      <c:txPr>
        <a:bodyPr/>
        <a:lstStyle/>
        <a:p>
          <a:pPr>
            <a:defRPr sz="1100"/>
          </a:pPr>
          <a:endParaRPr lang="en-US"/>
        </a:p>
      </c:txPr>
    </c:legend>
    <c:plotVisOnly val="1"/>
    <c:dispBlanksAs val="zero"/>
    <c:showDLblsOverMax val="1"/>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47962748010775E-3"/>
          <c:y val="9.3113792542709017E-2"/>
          <c:w val="0.96730068724379659"/>
          <c:h val="0.4922325297124327"/>
        </c:manualLayout>
      </c:layout>
      <c:barChart>
        <c:barDir val="col"/>
        <c:grouping val="clustered"/>
        <c:varyColors val="1"/>
        <c:ser>
          <c:idx val="1"/>
          <c:order val="0"/>
          <c:tx>
            <c:strRef>
              <c:f>Sheet1!$A$2</c:f>
              <c:strCache>
                <c:ptCount val="1"/>
              </c:strCache>
            </c:strRef>
          </c:tx>
          <c:spPr>
            <a:solidFill>
              <a:srgbClr val="004D99"/>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Sheet1!$B$1:$F$1</c:f>
              <c:strCache>
                <c:ptCount val="4"/>
                <c:pt idx="0">
                  <c:v>Very Unlikely</c:v>
                </c:pt>
                <c:pt idx="1">
                  <c:v>Somewhat Unlikely</c:v>
                </c:pt>
                <c:pt idx="2">
                  <c:v>Somewhat Likely</c:v>
                </c:pt>
                <c:pt idx="3">
                  <c:v>Very Likely</c:v>
                </c:pt>
              </c:strCache>
            </c:strRef>
          </c:cat>
          <c:val>
            <c:numRef>
              <c:f>Sheet1!$B$2:$F$2</c:f>
              <c:numCache>
                <c:formatCode>0%</c:formatCode>
                <c:ptCount val="4"/>
                <c:pt idx="0">
                  <c:v>0</c:v>
                </c:pt>
                <c:pt idx="1">
                  <c:v>0.11</c:v>
                </c:pt>
                <c:pt idx="2">
                  <c:v>0.24</c:v>
                </c:pt>
                <c:pt idx="3">
                  <c:v>0.65</c:v>
                </c:pt>
              </c:numCache>
            </c:numRef>
          </c:val>
          <c:extLst>
            <c:ext xmlns:c16="http://schemas.microsoft.com/office/drawing/2014/chart" uri="{C3380CC4-5D6E-409C-BE32-E72D297353CC}">
              <c16:uniqueId val="{00000000-E211-4541-843F-8B93EA51ADA4}"/>
            </c:ext>
          </c:extLst>
        </c:ser>
        <c:ser>
          <c:idx val="0"/>
          <c:order val="1"/>
          <c:tx>
            <c:strRef>
              <c:f>Sheet1!$A$3</c:f>
              <c:strCache>
                <c:ptCount val="1"/>
              </c:strCache>
            </c:strRef>
          </c:tx>
          <c:spPr>
            <a:solidFill>
              <a:srgbClr val="FF3F0F"/>
            </a:solidFill>
          </c:spPr>
          <c:invertIfNegative val="0"/>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Sheet1!$B$1:$F$1</c:f>
              <c:strCache>
                <c:ptCount val="4"/>
                <c:pt idx="0">
                  <c:v>Very Unlikely</c:v>
                </c:pt>
                <c:pt idx="1">
                  <c:v>Somewhat Unlikely</c:v>
                </c:pt>
                <c:pt idx="2">
                  <c:v>Somewhat Likely</c:v>
                </c:pt>
                <c:pt idx="3">
                  <c:v>Very Likely</c:v>
                </c:pt>
              </c:strCache>
            </c:strRef>
          </c:cat>
          <c:val>
            <c:numRef>
              <c:f>Sheet1!$B$3:$F$3</c:f>
              <c:numCache>
                <c:formatCode>0%</c:formatCode>
                <c:ptCount val="4"/>
                <c:pt idx="0">
                  <c:v>0.04</c:v>
                </c:pt>
                <c:pt idx="1">
                  <c:v>0.05</c:v>
                </c:pt>
                <c:pt idx="2">
                  <c:v>0.25</c:v>
                </c:pt>
                <c:pt idx="3">
                  <c:v>0.66</c:v>
                </c:pt>
              </c:numCache>
            </c:numRef>
          </c:val>
          <c:extLst>
            <c:ext xmlns:c16="http://schemas.microsoft.com/office/drawing/2014/chart" uri="{C3380CC4-5D6E-409C-BE32-E72D297353CC}">
              <c16:uniqueId val="{00000001-E211-4541-843F-8B93EA51ADA4}"/>
            </c:ext>
          </c:extLst>
        </c:ser>
        <c:dLbls>
          <c:showLegendKey val="0"/>
          <c:showVal val="1"/>
          <c:showCatName val="0"/>
          <c:showSerName val="0"/>
          <c:showPercent val="0"/>
          <c:showBubbleSize val="0"/>
        </c:dLbls>
        <c:gapWidth val="75"/>
        <c:axId val="154955136"/>
        <c:axId val="154961792"/>
      </c:barChart>
      <c:catAx>
        <c:axId val="154955136"/>
        <c:scaling>
          <c:orientation val="minMax"/>
        </c:scaling>
        <c:delete val="0"/>
        <c:axPos val="b"/>
        <c:numFmt formatCode="General" sourceLinked="0"/>
        <c:majorTickMark val="none"/>
        <c:minorTickMark val="none"/>
        <c:tickLblPos val="nextTo"/>
        <c:txPr>
          <a:bodyPr/>
          <a:lstStyle/>
          <a:p>
            <a:pPr>
              <a:defRPr sz="1100"/>
            </a:pPr>
            <a:endParaRPr lang="en-US"/>
          </a:p>
        </c:txPr>
        <c:crossAx val="154961792"/>
        <c:crosses val="autoZero"/>
        <c:auto val="1"/>
        <c:lblAlgn val="ctr"/>
        <c:lblOffset val="100"/>
        <c:noMultiLvlLbl val="1"/>
      </c:catAx>
      <c:valAx>
        <c:axId val="154961792"/>
        <c:scaling>
          <c:orientation val="minMax"/>
        </c:scaling>
        <c:delete val="1"/>
        <c:axPos val="l"/>
        <c:numFmt formatCode="0%" sourceLinked="1"/>
        <c:majorTickMark val="none"/>
        <c:minorTickMark val="none"/>
        <c:tickLblPos val="none"/>
        <c:crossAx val="154955136"/>
        <c:crosses val="autoZero"/>
        <c:crossBetween val="between"/>
      </c:valAx>
    </c:plotArea>
    <c:plotVisOnly val="1"/>
    <c:dispBlanksAs val="zero"/>
    <c:showDLblsOverMax val="1"/>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004D99"/>
              </a:solidFill>
              <a:ln w="19050">
                <a:noFill/>
              </a:ln>
              <a:effectLst/>
            </c:spPr>
            <c:extLst>
              <c:ext xmlns:c16="http://schemas.microsoft.com/office/drawing/2014/chart" uri="{C3380CC4-5D6E-409C-BE32-E72D297353CC}">
                <c16:uniqueId val="{00000001-7573-4A3A-8C8A-F72062E9BAF6}"/>
              </c:ext>
            </c:extLst>
          </c:dPt>
          <c:dPt>
            <c:idx val="1"/>
            <c:bubble3D val="0"/>
            <c:spPr>
              <a:solidFill>
                <a:schemeClr val="tx2">
                  <a:lumMod val="40000"/>
                  <a:lumOff val="60000"/>
                </a:schemeClr>
              </a:solidFill>
              <a:ln w="19050">
                <a:noFill/>
              </a:ln>
              <a:effectLst/>
            </c:spPr>
            <c:extLst>
              <c:ext xmlns:c16="http://schemas.microsoft.com/office/drawing/2014/chart" uri="{C3380CC4-5D6E-409C-BE32-E72D297353CC}">
                <c16:uniqueId val="{00000003-7573-4A3A-8C8A-F72062E9BAF6}"/>
              </c:ext>
            </c:extLst>
          </c:dPt>
          <c:cat>
            <c:strRef>
              <c:f>Sheet1!$A$2:$A$3</c:f>
              <c:strCache>
                <c:ptCount val="1"/>
                <c:pt idx="0">
                  <c:v>Ad aware</c:v>
                </c:pt>
              </c:strCache>
            </c:strRef>
          </c:cat>
          <c:val>
            <c:numRef>
              <c:f>Sheet1!$B$2:$B$3</c:f>
              <c:numCache>
                <c:formatCode>General</c:formatCode>
                <c:ptCount val="2"/>
                <c:pt idx="0">
                  <c:v>63</c:v>
                </c:pt>
                <c:pt idx="1">
                  <c:v>37</c:v>
                </c:pt>
              </c:numCache>
            </c:numRef>
          </c:val>
          <c:extLst>
            <c:ext xmlns:c16="http://schemas.microsoft.com/office/drawing/2014/chart" uri="{C3380CC4-5D6E-409C-BE32-E72D297353CC}">
              <c16:uniqueId val="{00000004-7573-4A3A-8C8A-F72062E9BAF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004D99"/>
              </a:solidFill>
              <a:ln w="19050">
                <a:noFill/>
              </a:ln>
              <a:effectLst/>
            </c:spPr>
            <c:extLst>
              <c:ext xmlns:c16="http://schemas.microsoft.com/office/drawing/2014/chart" uri="{C3380CC4-5D6E-409C-BE32-E72D297353CC}">
                <c16:uniqueId val="{00000001-4754-4E4C-8A51-32269FAC0B69}"/>
              </c:ext>
            </c:extLst>
          </c:dPt>
          <c:dPt>
            <c:idx val="1"/>
            <c:bubble3D val="0"/>
            <c:spPr>
              <a:solidFill>
                <a:schemeClr val="tx2">
                  <a:lumMod val="40000"/>
                  <a:lumOff val="60000"/>
                </a:schemeClr>
              </a:solidFill>
              <a:ln w="19050">
                <a:noFill/>
              </a:ln>
              <a:effectLst/>
            </c:spPr>
            <c:extLst>
              <c:ext xmlns:c16="http://schemas.microsoft.com/office/drawing/2014/chart" uri="{C3380CC4-5D6E-409C-BE32-E72D297353CC}">
                <c16:uniqueId val="{00000003-4754-4E4C-8A51-32269FAC0B69}"/>
              </c:ext>
            </c:extLst>
          </c:dPt>
          <c:cat>
            <c:strRef>
              <c:f>Sheet1!$A$2:$A$3</c:f>
              <c:strCache>
                <c:ptCount val="1"/>
                <c:pt idx="0">
                  <c:v>Ad aware</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4-4754-4E4C-8A51-32269FAC0B6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02746436911628"/>
          <c:y val="5.4296100875643842E-2"/>
          <c:w val="0.64583582752959667"/>
          <c:h val="0.9081142908258335"/>
        </c:manualLayout>
      </c:layout>
      <c:barChart>
        <c:barDir val="col"/>
        <c:grouping val="percentStacked"/>
        <c:varyColors val="0"/>
        <c:ser>
          <c:idx val="0"/>
          <c:order val="0"/>
          <c:tx>
            <c:strRef>
              <c:f>Sheet1!$B$1</c:f>
              <c:strCache>
                <c:ptCount val="1"/>
                <c:pt idx="0">
                  <c:v>None</c:v>
                </c:pt>
              </c:strCache>
            </c:strRef>
          </c:tx>
          <c:spPr>
            <a:solidFill>
              <a:schemeClr val="tx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0.05</c:v>
                </c:pt>
              </c:numCache>
            </c:numRef>
          </c:val>
          <c:extLst>
            <c:ext xmlns:c16="http://schemas.microsoft.com/office/drawing/2014/chart" uri="{C3380CC4-5D6E-409C-BE32-E72D297353CC}">
              <c16:uniqueId val="{00000000-BBE3-483A-94F0-F2420C6590A3}"/>
            </c:ext>
          </c:extLst>
        </c:ser>
        <c:ser>
          <c:idx val="1"/>
          <c:order val="1"/>
          <c:tx>
            <c:strRef>
              <c:f>Sheet1!$C$1</c:f>
              <c:strCache>
                <c:ptCount val="1"/>
                <c:pt idx="0">
                  <c:v>Slight</c:v>
                </c:pt>
              </c:strCache>
            </c:strRef>
          </c:tx>
          <c:spPr>
            <a:solidFill>
              <a:srgbClr val="ABD5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0.28000000000000003</c:v>
                </c:pt>
              </c:numCache>
            </c:numRef>
          </c:val>
          <c:extLst>
            <c:ext xmlns:c16="http://schemas.microsoft.com/office/drawing/2014/chart" uri="{C3380CC4-5D6E-409C-BE32-E72D297353CC}">
              <c16:uniqueId val="{00000001-BBE3-483A-94F0-F2420C6590A3}"/>
            </c:ext>
          </c:extLst>
        </c:ser>
        <c:ser>
          <c:idx val="2"/>
          <c:order val="2"/>
          <c:tx>
            <c:strRef>
              <c:f>Sheet1!$D$1</c:f>
              <c:strCache>
                <c:ptCount val="1"/>
                <c:pt idx="0">
                  <c:v>Moderate</c:v>
                </c:pt>
              </c:strCache>
            </c:strRef>
          </c:tx>
          <c:spPr>
            <a:solidFill>
              <a:srgbClr val="2F97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0.37</c:v>
                </c:pt>
              </c:numCache>
            </c:numRef>
          </c:val>
          <c:extLst>
            <c:ext xmlns:c16="http://schemas.microsoft.com/office/drawing/2014/chart" uri="{C3380CC4-5D6E-409C-BE32-E72D297353CC}">
              <c16:uniqueId val="{00000002-BBE3-483A-94F0-F2420C6590A3}"/>
            </c:ext>
          </c:extLst>
        </c:ser>
        <c:ser>
          <c:idx val="3"/>
          <c:order val="3"/>
          <c:tx>
            <c:strRef>
              <c:f>Sheet1!$E$1</c:f>
              <c:strCache>
                <c:ptCount val="1"/>
                <c:pt idx="0">
                  <c:v>Strong</c:v>
                </c:pt>
              </c:strCache>
            </c:strRef>
          </c:tx>
          <c:spPr>
            <a:solidFill>
              <a:srgbClr val="004D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c:formatCode>
                <c:ptCount val="1"/>
                <c:pt idx="0">
                  <c:v>0.3</c:v>
                </c:pt>
              </c:numCache>
            </c:numRef>
          </c:val>
          <c:extLst>
            <c:ext xmlns:c16="http://schemas.microsoft.com/office/drawing/2014/chart" uri="{C3380CC4-5D6E-409C-BE32-E72D297353CC}">
              <c16:uniqueId val="{00000003-BBE3-483A-94F0-F2420C6590A3}"/>
            </c:ext>
          </c:extLst>
        </c:ser>
        <c:dLbls>
          <c:showLegendKey val="0"/>
          <c:showVal val="0"/>
          <c:showCatName val="0"/>
          <c:showSerName val="0"/>
          <c:showPercent val="0"/>
          <c:showBubbleSize val="0"/>
        </c:dLbls>
        <c:gapWidth val="150"/>
        <c:overlap val="100"/>
        <c:axId val="468785216"/>
        <c:axId val="468782304"/>
      </c:barChart>
      <c:catAx>
        <c:axId val="468785216"/>
        <c:scaling>
          <c:orientation val="minMax"/>
        </c:scaling>
        <c:delete val="1"/>
        <c:axPos val="b"/>
        <c:numFmt formatCode="General" sourceLinked="1"/>
        <c:majorTickMark val="none"/>
        <c:minorTickMark val="none"/>
        <c:tickLblPos val="nextTo"/>
        <c:crossAx val="468782304"/>
        <c:crosses val="autoZero"/>
        <c:auto val="1"/>
        <c:lblAlgn val="ctr"/>
        <c:lblOffset val="100"/>
        <c:noMultiLvlLbl val="0"/>
      </c:catAx>
      <c:valAx>
        <c:axId val="468782304"/>
        <c:scaling>
          <c:orientation val="minMax"/>
        </c:scaling>
        <c:delete val="1"/>
        <c:axPos val="l"/>
        <c:numFmt formatCode="0%" sourceLinked="1"/>
        <c:majorTickMark val="none"/>
        <c:minorTickMark val="none"/>
        <c:tickLblPos val="nextTo"/>
        <c:crossAx val="468785216"/>
        <c:crosses val="autoZero"/>
        <c:crossBetween val="between"/>
      </c:valAx>
      <c:spPr>
        <a:noFill/>
        <a:ln>
          <a:noFill/>
        </a:ln>
        <a:effectLst/>
      </c:spPr>
    </c:plotArea>
    <c:legend>
      <c:legendPos val="r"/>
      <c:layout>
        <c:manualLayout>
          <c:xMode val="edge"/>
          <c:yMode val="edge"/>
          <c:x val="0.6451460532526383"/>
          <c:y val="0.32954533437392264"/>
          <c:w val="0.26310192696442897"/>
          <c:h val="0.3946308128652373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4E4_FD59AD8F.xml><?xml version="1.0" encoding="utf-8"?>
<p188:cmLst xmlns:a="http://schemas.openxmlformats.org/drawingml/2006/main" xmlns:r="http://schemas.openxmlformats.org/officeDocument/2006/relationships" xmlns:p188="http://schemas.microsoft.com/office/powerpoint/2018/8/main">
  <p188:cm id="{BDF8AD23-DE79-47FD-916A-6B52FDEC39DD}" authorId="{8CCFF301-A076-30C6-DE24-22E8B5C5B803}" created="2023-10-12T20:12:35.867">
    <pc:sldMkLst xmlns:pc="http://schemas.microsoft.com/office/powerpoint/2013/main/command">
      <pc:docMk/>
      <pc:sldMk cId="4250512783" sldId="1252"/>
    </pc:sldMkLst>
    <p188:replyLst>
      <p188:reply id="{0FDBEF84-32E0-4E59-A36A-77F672D829CA}" authorId="{64E2F6B1-FF08-C042-B114-DB110B7F015A}" created="2023-10-13T13:06:04.999">
        <p188:txBody>
          <a:bodyPr/>
          <a:lstStyle/>
          <a:p>
            <a:r>
              <a:rPr lang="en-US"/>
              <a:t>I made the changes to the text, the image at the top was part of the holding ground for the gallery of images to the left that I was keeping until we decided which are most appropriate to use.  Not up there by design :)</a:t>
            </a:r>
          </a:p>
        </p188:txBody>
      </p188:reply>
    </p188:replyLst>
    <p188:txBody>
      <a:bodyPr/>
      <a:lstStyle/>
      <a:p>
        <a:r>
          <a:rPr lang="en-US"/>
          <a:t>The image in the header is very small and probably is more distracting than helpful. Under mechanical recycling possibly rephrase to: Plastic building materials, composite wood products, etc. Under Advanced Recycling - should we say alternative energy resources? That sounds like fuel use. Under Alternative Fuel revise as: Kiln feed for cement production, combustible solid fuels, co-generation. </a:t>
        </a:r>
      </a:p>
    </p188:txBody>
  </p188:cm>
</p188:cmLst>
</file>

<file path=ppt/comments/modernComment_4F1_88D76157.xml><?xml version="1.0" encoding="utf-8"?>
<p188:cmLst xmlns:a="http://schemas.openxmlformats.org/drawingml/2006/main" xmlns:r="http://schemas.openxmlformats.org/officeDocument/2006/relationships" xmlns:p188="http://schemas.microsoft.com/office/powerpoint/2018/8/main">
  <p188:cm id="{1743200C-EBBA-4670-9473-9B0B1D9872EE}" authorId="{8CCFF301-A076-30C6-DE24-22E8B5C5B803}" created="2023-10-12T20:19:59.493">
    <pc:sldMkLst xmlns:pc="http://schemas.microsoft.com/office/powerpoint/2013/main/command">
      <pc:docMk/>
      <pc:sldMk cId="2295816535" sldId="1265"/>
    </pc:sldMkLst>
    <p188:replyLst>
      <p188:reply id="{50D12835-5AAC-4B3F-8717-86FD0712F309}" authorId="{64E2F6B1-FF08-C042-B114-DB110B7F015A}" created="2023-10-13T13:08:18.612">
        <p188:txBody>
          <a:bodyPr/>
          <a:lstStyle/>
          <a:p>
            <a:r>
              <a:rPr lang="en-US"/>
              <a:t>- confirming, moved</a:t>
            </a:r>
          </a:p>
        </p188:txBody>
      </p188:reply>
    </p188:replyLst>
    <p188:txBody>
      <a:bodyPr/>
      <a:lstStyle/>
      <a:p>
        <a:r>
          <a:rPr lang="en-US"/>
          <a:t>Should this be moved to the appendix for use as needed? </a:t>
        </a:r>
      </a:p>
    </p188:txBody>
  </p188:cm>
</p188:cmLst>
</file>

<file path=ppt/comments/modernComment_4F5_665C8C9A.xml><?xml version="1.0" encoding="utf-8"?>
<p188:cmLst xmlns:a="http://schemas.openxmlformats.org/drawingml/2006/main" xmlns:r="http://schemas.openxmlformats.org/officeDocument/2006/relationships" xmlns:p188="http://schemas.microsoft.com/office/powerpoint/2018/8/main">
  <p188:cm id="{AA3698A9-1A82-40B9-922F-319E57F1630C}" authorId="{8CCFF301-A076-30C6-DE24-22E8B5C5B803}" created="2023-10-12T20:20:56.260">
    <pc:sldMkLst xmlns:pc="http://schemas.microsoft.com/office/powerpoint/2013/main/command">
      <pc:docMk/>
      <pc:sldMk cId="3274224807" sldId="1268"/>
    </pc:sldMkLst>
    <p188:replyLst>
      <p188:reply id="{AEDA6DE8-C1D3-40C0-9244-A9465BCFE261}" authorId="{64E2F6B1-FF08-C042-B114-DB110B7F015A}" created="2023-10-13T13:33:52.259">
        <p188:txBody>
          <a:bodyPr/>
          <a:lstStyle/>
          <a:p>
            <a:r>
              <a:rPr lang="en-US"/>
              <a:t>cleaned this up to fit better on page &amp; improve readability since it will be used more...</a:t>
            </a:r>
          </a:p>
        </p188:txBody>
      </p188:reply>
      <p188:reply id="{42B617D8-FD68-4B7C-9AF5-DFF6DE0D5867}" authorId="{8CCFF301-A076-30C6-DE24-22E8B5C5B803}" created="2023-10-13T14:48:08.152">
        <p188:txBody>
          <a:bodyPr/>
          <a:lstStyle/>
          <a:p>
            <a:r>
              <a:rPr lang="en-US"/>
              <a:t>It looks so much better - thank you!</a:t>
            </a:r>
          </a:p>
        </p188:txBody>
      </p188:reply>
    </p188:replyLst>
    <p188:txBody>
      <a:bodyPr/>
      <a:lstStyle/>
      <a:p>
        <a:r>
          <a:rPr lang="en-US"/>
          <a:t>This is the most frequently asked question, so likely will be added to regular presentations.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B0CFE3-A1DC-4C1C-8DB8-B03D997047A3}" type="doc">
      <dgm:prSet loTypeId="urn:microsoft.com/office/officeart/2005/8/layout/cycle8" loCatId="cycle" qsTypeId="urn:microsoft.com/office/officeart/2005/8/quickstyle/simple1" qsCatId="simple" csTypeId="urn:microsoft.com/office/officeart/2005/8/colors/accent1_2" csCatId="accent1" phldr="1"/>
      <dgm:spPr/>
    </dgm:pt>
    <dgm:pt modelId="{7C23517E-D95C-40A3-A50F-DB0F3A57E995}">
      <dgm:prSet phldrT="[Text]"/>
      <dgm:spPr/>
      <dgm:t>
        <a:bodyPr/>
        <a:lstStyle/>
        <a:p>
          <a:r>
            <a:rPr lang="en-US"/>
            <a:t>Bag Manufacturing Cost</a:t>
          </a:r>
        </a:p>
      </dgm:t>
    </dgm:pt>
    <dgm:pt modelId="{991E8600-EA1C-4885-BC70-A1868BD1E7E6}" type="parTrans" cxnId="{F93BC6D3-EBC2-429C-B3CA-AE45AFEDBB05}">
      <dgm:prSet/>
      <dgm:spPr/>
      <dgm:t>
        <a:bodyPr/>
        <a:lstStyle/>
        <a:p>
          <a:endParaRPr lang="en-US"/>
        </a:p>
      </dgm:t>
    </dgm:pt>
    <dgm:pt modelId="{F4F1B731-4018-465D-8602-AA43515E5CB2}" type="sibTrans" cxnId="{F93BC6D3-EBC2-429C-B3CA-AE45AFEDBB05}">
      <dgm:prSet/>
      <dgm:spPr/>
      <dgm:t>
        <a:bodyPr/>
        <a:lstStyle/>
        <a:p>
          <a:endParaRPr lang="en-US"/>
        </a:p>
      </dgm:t>
    </dgm:pt>
    <dgm:pt modelId="{56B78AD2-C261-402F-B2ED-C68B126ADECE}">
      <dgm:prSet phldrT="[Text]"/>
      <dgm:spPr/>
      <dgm:t>
        <a:bodyPr/>
        <a:lstStyle/>
        <a:p>
          <a:r>
            <a:rPr lang="en-US"/>
            <a:t>Recycling Facility and Partner Fees</a:t>
          </a:r>
        </a:p>
      </dgm:t>
    </dgm:pt>
    <dgm:pt modelId="{BDA5B6DC-3355-4367-84D6-B1F45D1224DB}" type="parTrans" cxnId="{6F6EE87C-75CA-4C86-9407-D078248CAB29}">
      <dgm:prSet/>
      <dgm:spPr/>
      <dgm:t>
        <a:bodyPr/>
        <a:lstStyle/>
        <a:p>
          <a:endParaRPr lang="en-US"/>
        </a:p>
      </dgm:t>
    </dgm:pt>
    <dgm:pt modelId="{0B0AD3C7-0B45-44FF-91B7-126BE73D6C38}" type="sibTrans" cxnId="{6F6EE87C-75CA-4C86-9407-D078248CAB29}">
      <dgm:prSet/>
      <dgm:spPr/>
      <dgm:t>
        <a:bodyPr/>
        <a:lstStyle/>
        <a:p>
          <a:endParaRPr lang="en-US"/>
        </a:p>
      </dgm:t>
    </dgm:pt>
    <dgm:pt modelId="{9610B98E-5820-4BB8-968C-41865C8A3CB1}">
      <dgm:prSet phldrT="[Text]"/>
      <dgm:spPr/>
      <dgm:t>
        <a:bodyPr/>
        <a:lstStyle/>
        <a:p>
          <a:r>
            <a:rPr lang="en-US"/>
            <a:t>Freight Costs for Collected Plastics</a:t>
          </a:r>
        </a:p>
      </dgm:t>
    </dgm:pt>
    <dgm:pt modelId="{0044D8EC-8718-4A0C-BE06-0E14FCB9B56A}" type="parTrans" cxnId="{4802B971-7482-4FAA-9F38-60CC303F9108}">
      <dgm:prSet/>
      <dgm:spPr/>
      <dgm:t>
        <a:bodyPr/>
        <a:lstStyle/>
        <a:p>
          <a:endParaRPr lang="en-US"/>
        </a:p>
      </dgm:t>
    </dgm:pt>
    <dgm:pt modelId="{8C143DF6-0C82-4827-A4EA-97029EF20BB2}" type="sibTrans" cxnId="{4802B971-7482-4FAA-9F38-60CC303F9108}">
      <dgm:prSet/>
      <dgm:spPr/>
      <dgm:t>
        <a:bodyPr/>
        <a:lstStyle/>
        <a:p>
          <a:endParaRPr lang="en-US"/>
        </a:p>
      </dgm:t>
    </dgm:pt>
    <dgm:pt modelId="{DF8CC81C-53DE-4D00-9F52-8DD8C57FB3F3}">
      <dgm:prSet phldrT="[Text]"/>
      <dgm:spPr/>
      <dgm:t>
        <a:bodyPr/>
        <a:lstStyle/>
        <a:p>
          <a:r>
            <a:rPr lang="en-US"/>
            <a:t>Consumer Education &amp; Marketing Spend</a:t>
          </a:r>
        </a:p>
      </dgm:t>
    </dgm:pt>
    <dgm:pt modelId="{F9BF78ED-F4C8-4550-82ED-FB2931D872B8}" type="parTrans" cxnId="{15BA6746-C579-49D8-AE40-1B35BD34AF0B}">
      <dgm:prSet/>
      <dgm:spPr/>
      <dgm:t>
        <a:bodyPr/>
        <a:lstStyle/>
        <a:p>
          <a:endParaRPr lang="en-US"/>
        </a:p>
      </dgm:t>
    </dgm:pt>
    <dgm:pt modelId="{513034EF-8923-40C9-BE62-A4E843D2FA81}" type="sibTrans" cxnId="{15BA6746-C579-49D8-AE40-1B35BD34AF0B}">
      <dgm:prSet/>
      <dgm:spPr/>
      <dgm:t>
        <a:bodyPr/>
        <a:lstStyle/>
        <a:p>
          <a:endParaRPr lang="en-US"/>
        </a:p>
      </dgm:t>
    </dgm:pt>
    <dgm:pt modelId="{8D569E6F-4336-4648-9B4B-DACE3020A40A}">
      <dgm:prSet phldrT="[Text]"/>
      <dgm:spPr/>
      <dgm:t>
        <a:bodyPr/>
        <a:lstStyle/>
        <a:p>
          <a:r>
            <a:rPr lang="en-US"/>
            <a:t>End Market Processing Costs</a:t>
          </a:r>
        </a:p>
      </dgm:t>
    </dgm:pt>
    <dgm:pt modelId="{E32812E0-4DF1-4898-9693-E2DF6ECBB52F}" type="parTrans" cxnId="{105961DE-EE6B-4BF2-A4A4-5FF72DEB1565}">
      <dgm:prSet/>
      <dgm:spPr/>
      <dgm:t>
        <a:bodyPr/>
        <a:lstStyle/>
        <a:p>
          <a:endParaRPr lang="en-US"/>
        </a:p>
      </dgm:t>
    </dgm:pt>
    <dgm:pt modelId="{D47519F4-C4B0-4FE6-B105-7156A454D2B0}" type="sibTrans" cxnId="{105961DE-EE6B-4BF2-A4A4-5FF72DEB1565}">
      <dgm:prSet/>
      <dgm:spPr/>
      <dgm:t>
        <a:bodyPr/>
        <a:lstStyle/>
        <a:p>
          <a:endParaRPr lang="en-US"/>
        </a:p>
      </dgm:t>
    </dgm:pt>
    <dgm:pt modelId="{09E95086-09FA-4B45-8E5B-34876B39DE18}">
      <dgm:prSet phldrT="[Text]"/>
      <dgm:spPr/>
      <dgm:t>
        <a:bodyPr/>
        <a:lstStyle/>
        <a:p>
          <a:r>
            <a:rPr lang="en-US"/>
            <a:t>Retailer Margin</a:t>
          </a:r>
        </a:p>
      </dgm:t>
    </dgm:pt>
    <dgm:pt modelId="{E34009B1-5A62-4068-95F8-E2EA04ED0535}" type="parTrans" cxnId="{0DC090C9-ECCF-4AA2-85C9-A2CE847557F1}">
      <dgm:prSet/>
      <dgm:spPr/>
      <dgm:t>
        <a:bodyPr/>
        <a:lstStyle/>
        <a:p>
          <a:endParaRPr lang="en-US"/>
        </a:p>
      </dgm:t>
    </dgm:pt>
    <dgm:pt modelId="{D6CF3753-4AE7-4928-A988-31761D53CAAA}" type="sibTrans" cxnId="{0DC090C9-ECCF-4AA2-85C9-A2CE847557F1}">
      <dgm:prSet/>
      <dgm:spPr/>
      <dgm:t>
        <a:bodyPr/>
        <a:lstStyle/>
        <a:p>
          <a:endParaRPr lang="en-US"/>
        </a:p>
      </dgm:t>
    </dgm:pt>
    <dgm:pt modelId="{A9064B5B-24C4-4B6D-AD8C-1FF6B1B9800A}" type="pres">
      <dgm:prSet presAssocID="{14B0CFE3-A1DC-4C1C-8DB8-B03D997047A3}" presName="compositeShape" presStyleCnt="0">
        <dgm:presLayoutVars>
          <dgm:chMax val="7"/>
          <dgm:dir/>
          <dgm:resizeHandles val="exact"/>
        </dgm:presLayoutVars>
      </dgm:prSet>
      <dgm:spPr/>
    </dgm:pt>
    <dgm:pt modelId="{55920F2A-F418-452A-9171-7B8F8D08D3F6}" type="pres">
      <dgm:prSet presAssocID="{14B0CFE3-A1DC-4C1C-8DB8-B03D997047A3}" presName="wedge1" presStyleLbl="node1" presStyleIdx="0" presStyleCnt="6"/>
      <dgm:spPr/>
    </dgm:pt>
    <dgm:pt modelId="{303FE7CB-62E1-47CA-8078-4818014F7BEE}" type="pres">
      <dgm:prSet presAssocID="{14B0CFE3-A1DC-4C1C-8DB8-B03D997047A3}" presName="dummy1a" presStyleCnt="0"/>
      <dgm:spPr/>
    </dgm:pt>
    <dgm:pt modelId="{9AA07681-EC40-4B41-9D2D-5FFC2E043C4C}" type="pres">
      <dgm:prSet presAssocID="{14B0CFE3-A1DC-4C1C-8DB8-B03D997047A3}" presName="dummy1b" presStyleCnt="0"/>
      <dgm:spPr/>
    </dgm:pt>
    <dgm:pt modelId="{9D6F292C-867E-4643-8EA5-1C239454EA78}" type="pres">
      <dgm:prSet presAssocID="{14B0CFE3-A1DC-4C1C-8DB8-B03D997047A3}" presName="wedge1Tx" presStyleLbl="node1" presStyleIdx="0" presStyleCnt="6">
        <dgm:presLayoutVars>
          <dgm:chMax val="0"/>
          <dgm:chPref val="0"/>
          <dgm:bulletEnabled val="1"/>
        </dgm:presLayoutVars>
      </dgm:prSet>
      <dgm:spPr/>
    </dgm:pt>
    <dgm:pt modelId="{32428196-60DA-4F96-8EE5-3CE783749F9D}" type="pres">
      <dgm:prSet presAssocID="{14B0CFE3-A1DC-4C1C-8DB8-B03D997047A3}" presName="wedge2" presStyleLbl="node1" presStyleIdx="1" presStyleCnt="6"/>
      <dgm:spPr/>
    </dgm:pt>
    <dgm:pt modelId="{F6756B28-CAC8-4D31-971A-139617DC9793}" type="pres">
      <dgm:prSet presAssocID="{14B0CFE3-A1DC-4C1C-8DB8-B03D997047A3}" presName="dummy2a" presStyleCnt="0"/>
      <dgm:spPr/>
    </dgm:pt>
    <dgm:pt modelId="{6C23E07B-DC7C-4D57-A7AC-5BC1B26140F9}" type="pres">
      <dgm:prSet presAssocID="{14B0CFE3-A1DC-4C1C-8DB8-B03D997047A3}" presName="dummy2b" presStyleCnt="0"/>
      <dgm:spPr/>
    </dgm:pt>
    <dgm:pt modelId="{5C633FDC-3298-493F-94F8-5C4615273A09}" type="pres">
      <dgm:prSet presAssocID="{14B0CFE3-A1DC-4C1C-8DB8-B03D997047A3}" presName="wedge2Tx" presStyleLbl="node1" presStyleIdx="1" presStyleCnt="6">
        <dgm:presLayoutVars>
          <dgm:chMax val="0"/>
          <dgm:chPref val="0"/>
          <dgm:bulletEnabled val="1"/>
        </dgm:presLayoutVars>
      </dgm:prSet>
      <dgm:spPr/>
    </dgm:pt>
    <dgm:pt modelId="{996C171A-B794-4585-815B-D6B8749B1B77}" type="pres">
      <dgm:prSet presAssocID="{14B0CFE3-A1DC-4C1C-8DB8-B03D997047A3}" presName="wedge3" presStyleLbl="node1" presStyleIdx="2" presStyleCnt="6"/>
      <dgm:spPr/>
    </dgm:pt>
    <dgm:pt modelId="{FE9FCB6F-CBF3-4D39-BAE8-376310437EBE}" type="pres">
      <dgm:prSet presAssocID="{14B0CFE3-A1DC-4C1C-8DB8-B03D997047A3}" presName="dummy3a" presStyleCnt="0"/>
      <dgm:spPr/>
    </dgm:pt>
    <dgm:pt modelId="{69431943-F593-413E-9820-B12AF9DDBD54}" type="pres">
      <dgm:prSet presAssocID="{14B0CFE3-A1DC-4C1C-8DB8-B03D997047A3}" presName="dummy3b" presStyleCnt="0"/>
      <dgm:spPr/>
    </dgm:pt>
    <dgm:pt modelId="{9EC06C3D-AD19-4DB6-9A99-83C14CCB1AB4}" type="pres">
      <dgm:prSet presAssocID="{14B0CFE3-A1DC-4C1C-8DB8-B03D997047A3}" presName="wedge3Tx" presStyleLbl="node1" presStyleIdx="2" presStyleCnt="6">
        <dgm:presLayoutVars>
          <dgm:chMax val="0"/>
          <dgm:chPref val="0"/>
          <dgm:bulletEnabled val="1"/>
        </dgm:presLayoutVars>
      </dgm:prSet>
      <dgm:spPr/>
    </dgm:pt>
    <dgm:pt modelId="{27302322-BF95-4530-9A63-100E138651FA}" type="pres">
      <dgm:prSet presAssocID="{14B0CFE3-A1DC-4C1C-8DB8-B03D997047A3}" presName="wedge4" presStyleLbl="node1" presStyleIdx="3" presStyleCnt="6"/>
      <dgm:spPr/>
    </dgm:pt>
    <dgm:pt modelId="{BBED2AE4-24D3-4D9F-AEEE-FF4D19F9DD05}" type="pres">
      <dgm:prSet presAssocID="{14B0CFE3-A1DC-4C1C-8DB8-B03D997047A3}" presName="dummy4a" presStyleCnt="0"/>
      <dgm:spPr/>
    </dgm:pt>
    <dgm:pt modelId="{0E1598DF-6416-496D-A6B8-10CACB796FA1}" type="pres">
      <dgm:prSet presAssocID="{14B0CFE3-A1DC-4C1C-8DB8-B03D997047A3}" presName="dummy4b" presStyleCnt="0"/>
      <dgm:spPr/>
    </dgm:pt>
    <dgm:pt modelId="{AC73AFAF-8351-4762-873D-BF80F76FA21B}" type="pres">
      <dgm:prSet presAssocID="{14B0CFE3-A1DC-4C1C-8DB8-B03D997047A3}" presName="wedge4Tx" presStyleLbl="node1" presStyleIdx="3" presStyleCnt="6">
        <dgm:presLayoutVars>
          <dgm:chMax val="0"/>
          <dgm:chPref val="0"/>
          <dgm:bulletEnabled val="1"/>
        </dgm:presLayoutVars>
      </dgm:prSet>
      <dgm:spPr/>
    </dgm:pt>
    <dgm:pt modelId="{0B9F9394-DCC8-44AA-9F10-ED3987C6F1D5}" type="pres">
      <dgm:prSet presAssocID="{14B0CFE3-A1DC-4C1C-8DB8-B03D997047A3}" presName="wedge5" presStyleLbl="node1" presStyleIdx="4" presStyleCnt="6"/>
      <dgm:spPr/>
    </dgm:pt>
    <dgm:pt modelId="{1C249346-D629-4614-BB66-DFE177927667}" type="pres">
      <dgm:prSet presAssocID="{14B0CFE3-A1DC-4C1C-8DB8-B03D997047A3}" presName="dummy5a" presStyleCnt="0"/>
      <dgm:spPr/>
    </dgm:pt>
    <dgm:pt modelId="{88612F5B-1EF2-47DF-B80A-47DC160489E2}" type="pres">
      <dgm:prSet presAssocID="{14B0CFE3-A1DC-4C1C-8DB8-B03D997047A3}" presName="dummy5b" presStyleCnt="0"/>
      <dgm:spPr/>
    </dgm:pt>
    <dgm:pt modelId="{267258F2-F496-46C6-A456-3BC864D17BBA}" type="pres">
      <dgm:prSet presAssocID="{14B0CFE3-A1DC-4C1C-8DB8-B03D997047A3}" presName="wedge5Tx" presStyleLbl="node1" presStyleIdx="4" presStyleCnt="6">
        <dgm:presLayoutVars>
          <dgm:chMax val="0"/>
          <dgm:chPref val="0"/>
          <dgm:bulletEnabled val="1"/>
        </dgm:presLayoutVars>
      </dgm:prSet>
      <dgm:spPr/>
    </dgm:pt>
    <dgm:pt modelId="{91586663-F1D2-41E6-834C-2F6BE73BFACF}" type="pres">
      <dgm:prSet presAssocID="{14B0CFE3-A1DC-4C1C-8DB8-B03D997047A3}" presName="wedge6" presStyleLbl="node1" presStyleIdx="5" presStyleCnt="6"/>
      <dgm:spPr/>
    </dgm:pt>
    <dgm:pt modelId="{A6049898-D13B-4346-8C2F-27AC4D514F0A}" type="pres">
      <dgm:prSet presAssocID="{14B0CFE3-A1DC-4C1C-8DB8-B03D997047A3}" presName="dummy6a" presStyleCnt="0"/>
      <dgm:spPr/>
    </dgm:pt>
    <dgm:pt modelId="{FB3F1AAD-7907-4BB5-AAA7-DABF763A46AE}" type="pres">
      <dgm:prSet presAssocID="{14B0CFE3-A1DC-4C1C-8DB8-B03D997047A3}" presName="dummy6b" presStyleCnt="0"/>
      <dgm:spPr/>
    </dgm:pt>
    <dgm:pt modelId="{3F64E510-5E09-4C6F-BD6B-E978A8B084C8}" type="pres">
      <dgm:prSet presAssocID="{14B0CFE3-A1DC-4C1C-8DB8-B03D997047A3}" presName="wedge6Tx" presStyleLbl="node1" presStyleIdx="5" presStyleCnt="6">
        <dgm:presLayoutVars>
          <dgm:chMax val="0"/>
          <dgm:chPref val="0"/>
          <dgm:bulletEnabled val="1"/>
        </dgm:presLayoutVars>
      </dgm:prSet>
      <dgm:spPr/>
    </dgm:pt>
    <dgm:pt modelId="{EAD1C49E-0AD0-4CFE-87D4-887D22551ECA}" type="pres">
      <dgm:prSet presAssocID="{F4F1B731-4018-465D-8602-AA43515E5CB2}" presName="arrowWedge1" presStyleLbl="fgSibTrans2D1" presStyleIdx="0" presStyleCnt="6"/>
      <dgm:spPr/>
    </dgm:pt>
    <dgm:pt modelId="{E706B132-EF39-4542-BFC1-9EE7F056EAAB}" type="pres">
      <dgm:prSet presAssocID="{0B0AD3C7-0B45-44FF-91B7-126BE73D6C38}" presName="arrowWedge2" presStyleLbl="fgSibTrans2D1" presStyleIdx="1" presStyleCnt="6"/>
      <dgm:spPr/>
    </dgm:pt>
    <dgm:pt modelId="{43F75CE7-66B0-480B-8F43-8ABBF939EB18}" type="pres">
      <dgm:prSet presAssocID="{8C143DF6-0C82-4827-A4EA-97029EF20BB2}" presName="arrowWedge3" presStyleLbl="fgSibTrans2D1" presStyleIdx="2" presStyleCnt="6"/>
      <dgm:spPr/>
    </dgm:pt>
    <dgm:pt modelId="{BEDB6ABE-B241-4D06-B91C-C891425544A1}" type="pres">
      <dgm:prSet presAssocID="{D47519F4-C4B0-4FE6-B105-7156A454D2B0}" presName="arrowWedge4" presStyleLbl="fgSibTrans2D1" presStyleIdx="3" presStyleCnt="6"/>
      <dgm:spPr/>
    </dgm:pt>
    <dgm:pt modelId="{813A7980-052D-46D9-8CD4-6101C903608E}" type="pres">
      <dgm:prSet presAssocID="{513034EF-8923-40C9-BE62-A4E843D2FA81}" presName="arrowWedge5" presStyleLbl="fgSibTrans2D1" presStyleIdx="4" presStyleCnt="6"/>
      <dgm:spPr/>
    </dgm:pt>
    <dgm:pt modelId="{5481DE72-9E26-4AC3-9F5B-13B3A745273F}" type="pres">
      <dgm:prSet presAssocID="{D6CF3753-4AE7-4928-A988-31761D53CAAA}" presName="arrowWedge6" presStyleLbl="fgSibTrans2D1" presStyleIdx="5" presStyleCnt="6"/>
      <dgm:spPr/>
    </dgm:pt>
  </dgm:ptLst>
  <dgm:cxnLst>
    <dgm:cxn modelId="{F7D86C1D-6BA0-4A46-9459-67594C2D77BC}" type="presOf" srcId="{09E95086-09FA-4B45-8E5B-34876B39DE18}" destId="{91586663-F1D2-41E6-834C-2F6BE73BFACF}" srcOrd="0" destOrd="0" presId="urn:microsoft.com/office/officeart/2005/8/layout/cycle8"/>
    <dgm:cxn modelId="{15BA6746-C579-49D8-AE40-1B35BD34AF0B}" srcId="{14B0CFE3-A1DC-4C1C-8DB8-B03D997047A3}" destId="{DF8CC81C-53DE-4D00-9F52-8DD8C57FB3F3}" srcOrd="4" destOrd="0" parTransId="{F9BF78ED-F4C8-4550-82ED-FB2931D872B8}" sibTransId="{513034EF-8923-40C9-BE62-A4E843D2FA81}"/>
    <dgm:cxn modelId="{4802B971-7482-4FAA-9F38-60CC303F9108}" srcId="{14B0CFE3-A1DC-4C1C-8DB8-B03D997047A3}" destId="{9610B98E-5820-4BB8-968C-41865C8A3CB1}" srcOrd="2" destOrd="0" parTransId="{0044D8EC-8718-4A0C-BE06-0E14FCB9B56A}" sibTransId="{8C143DF6-0C82-4827-A4EA-97029EF20BB2}"/>
    <dgm:cxn modelId="{72626979-7C68-41E2-B9DA-22A5A260EEC0}" type="presOf" srcId="{DF8CC81C-53DE-4D00-9F52-8DD8C57FB3F3}" destId="{267258F2-F496-46C6-A456-3BC864D17BBA}" srcOrd="1" destOrd="0" presId="urn:microsoft.com/office/officeart/2005/8/layout/cycle8"/>
    <dgm:cxn modelId="{6F6EE87C-75CA-4C86-9407-D078248CAB29}" srcId="{14B0CFE3-A1DC-4C1C-8DB8-B03D997047A3}" destId="{56B78AD2-C261-402F-B2ED-C68B126ADECE}" srcOrd="1" destOrd="0" parTransId="{BDA5B6DC-3355-4367-84D6-B1F45D1224DB}" sibTransId="{0B0AD3C7-0B45-44FF-91B7-126BE73D6C38}"/>
    <dgm:cxn modelId="{28A00FA5-4401-462A-A1BF-4EC87DF22100}" type="presOf" srcId="{DF8CC81C-53DE-4D00-9F52-8DD8C57FB3F3}" destId="{0B9F9394-DCC8-44AA-9F10-ED3987C6F1D5}" srcOrd="0" destOrd="0" presId="urn:microsoft.com/office/officeart/2005/8/layout/cycle8"/>
    <dgm:cxn modelId="{89C315B6-C323-4BEA-8CD6-2DD4D7FC0C2D}" type="presOf" srcId="{7C23517E-D95C-40A3-A50F-DB0F3A57E995}" destId="{9D6F292C-867E-4643-8EA5-1C239454EA78}" srcOrd="1" destOrd="0" presId="urn:microsoft.com/office/officeart/2005/8/layout/cycle8"/>
    <dgm:cxn modelId="{0DC090C9-ECCF-4AA2-85C9-A2CE847557F1}" srcId="{14B0CFE3-A1DC-4C1C-8DB8-B03D997047A3}" destId="{09E95086-09FA-4B45-8E5B-34876B39DE18}" srcOrd="5" destOrd="0" parTransId="{E34009B1-5A62-4068-95F8-E2EA04ED0535}" sibTransId="{D6CF3753-4AE7-4928-A988-31761D53CAAA}"/>
    <dgm:cxn modelId="{5F8945CB-0D6F-4974-9D14-74DAB8C67E80}" type="presOf" srcId="{09E95086-09FA-4B45-8E5B-34876B39DE18}" destId="{3F64E510-5E09-4C6F-BD6B-E978A8B084C8}" srcOrd="1" destOrd="0" presId="urn:microsoft.com/office/officeart/2005/8/layout/cycle8"/>
    <dgm:cxn modelId="{F93BC6D3-EBC2-429C-B3CA-AE45AFEDBB05}" srcId="{14B0CFE3-A1DC-4C1C-8DB8-B03D997047A3}" destId="{7C23517E-D95C-40A3-A50F-DB0F3A57E995}" srcOrd="0" destOrd="0" parTransId="{991E8600-EA1C-4885-BC70-A1868BD1E7E6}" sibTransId="{F4F1B731-4018-465D-8602-AA43515E5CB2}"/>
    <dgm:cxn modelId="{A55CD8DD-5DD6-45E7-B929-8449D29DA2D3}" type="presOf" srcId="{9610B98E-5820-4BB8-968C-41865C8A3CB1}" destId="{996C171A-B794-4585-815B-D6B8749B1B77}" srcOrd="0" destOrd="0" presId="urn:microsoft.com/office/officeart/2005/8/layout/cycle8"/>
    <dgm:cxn modelId="{105961DE-EE6B-4BF2-A4A4-5FF72DEB1565}" srcId="{14B0CFE3-A1DC-4C1C-8DB8-B03D997047A3}" destId="{8D569E6F-4336-4648-9B4B-DACE3020A40A}" srcOrd="3" destOrd="0" parTransId="{E32812E0-4DF1-4898-9693-E2DF6ECBB52F}" sibTransId="{D47519F4-C4B0-4FE6-B105-7156A454D2B0}"/>
    <dgm:cxn modelId="{ECA646E0-551B-4229-9915-988CC38F0B14}" type="presOf" srcId="{9610B98E-5820-4BB8-968C-41865C8A3CB1}" destId="{9EC06C3D-AD19-4DB6-9A99-83C14CCB1AB4}" srcOrd="1" destOrd="0" presId="urn:microsoft.com/office/officeart/2005/8/layout/cycle8"/>
    <dgm:cxn modelId="{D1B257E3-648F-4EA5-97A4-733444AABEBA}" type="presOf" srcId="{56B78AD2-C261-402F-B2ED-C68B126ADECE}" destId="{5C633FDC-3298-493F-94F8-5C4615273A09}" srcOrd="1" destOrd="0" presId="urn:microsoft.com/office/officeart/2005/8/layout/cycle8"/>
    <dgm:cxn modelId="{173034EE-B63E-4334-ACE0-DE7A9CB3920A}" type="presOf" srcId="{14B0CFE3-A1DC-4C1C-8DB8-B03D997047A3}" destId="{A9064B5B-24C4-4B6D-AD8C-1FF6B1B9800A}" srcOrd="0" destOrd="0" presId="urn:microsoft.com/office/officeart/2005/8/layout/cycle8"/>
    <dgm:cxn modelId="{368777EE-4FD5-403C-BBCD-F47177B2F52B}" type="presOf" srcId="{8D569E6F-4336-4648-9B4B-DACE3020A40A}" destId="{AC73AFAF-8351-4762-873D-BF80F76FA21B}" srcOrd="1" destOrd="0" presId="urn:microsoft.com/office/officeart/2005/8/layout/cycle8"/>
    <dgm:cxn modelId="{F00711F1-DDD8-4613-84CB-D12FFE009A94}" type="presOf" srcId="{8D569E6F-4336-4648-9B4B-DACE3020A40A}" destId="{27302322-BF95-4530-9A63-100E138651FA}" srcOrd="0" destOrd="0" presId="urn:microsoft.com/office/officeart/2005/8/layout/cycle8"/>
    <dgm:cxn modelId="{174A51F7-AB90-4CC5-B1BD-2BC2161D6313}" type="presOf" srcId="{7C23517E-D95C-40A3-A50F-DB0F3A57E995}" destId="{55920F2A-F418-452A-9171-7B8F8D08D3F6}" srcOrd="0" destOrd="0" presId="urn:microsoft.com/office/officeart/2005/8/layout/cycle8"/>
    <dgm:cxn modelId="{2458ABFE-1D0E-4CD4-BC0C-91EFA686D6BC}" type="presOf" srcId="{56B78AD2-C261-402F-B2ED-C68B126ADECE}" destId="{32428196-60DA-4F96-8EE5-3CE783749F9D}" srcOrd="0" destOrd="0" presId="urn:microsoft.com/office/officeart/2005/8/layout/cycle8"/>
    <dgm:cxn modelId="{5268BF5E-8644-495B-8B42-5694ED39C072}" type="presParOf" srcId="{A9064B5B-24C4-4B6D-AD8C-1FF6B1B9800A}" destId="{55920F2A-F418-452A-9171-7B8F8D08D3F6}" srcOrd="0" destOrd="0" presId="urn:microsoft.com/office/officeart/2005/8/layout/cycle8"/>
    <dgm:cxn modelId="{E280C9FA-E6B5-4AE6-A6A5-154FE8D0AC9D}" type="presParOf" srcId="{A9064B5B-24C4-4B6D-AD8C-1FF6B1B9800A}" destId="{303FE7CB-62E1-47CA-8078-4818014F7BEE}" srcOrd="1" destOrd="0" presId="urn:microsoft.com/office/officeart/2005/8/layout/cycle8"/>
    <dgm:cxn modelId="{FBAD98E4-BF34-493F-909F-98D6C93331C3}" type="presParOf" srcId="{A9064B5B-24C4-4B6D-AD8C-1FF6B1B9800A}" destId="{9AA07681-EC40-4B41-9D2D-5FFC2E043C4C}" srcOrd="2" destOrd="0" presId="urn:microsoft.com/office/officeart/2005/8/layout/cycle8"/>
    <dgm:cxn modelId="{F817DD4A-58A7-40C3-A3D0-C1FA3FB4711F}" type="presParOf" srcId="{A9064B5B-24C4-4B6D-AD8C-1FF6B1B9800A}" destId="{9D6F292C-867E-4643-8EA5-1C239454EA78}" srcOrd="3" destOrd="0" presId="urn:microsoft.com/office/officeart/2005/8/layout/cycle8"/>
    <dgm:cxn modelId="{2E469E08-835A-4E19-BDDE-3D1BECBBB603}" type="presParOf" srcId="{A9064B5B-24C4-4B6D-AD8C-1FF6B1B9800A}" destId="{32428196-60DA-4F96-8EE5-3CE783749F9D}" srcOrd="4" destOrd="0" presId="urn:microsoft.com/office/officeart/2005/8/layout/cycle8"/>
    <dgm:cxn modelId="{E5BABCE2-AFB9-4542-B1AF-9BDE9E452CC4}" type="presParOf" srcId="{A9064B5B-24C4-4B6D-AD8C-1FF6B1B9800A}" destId="{F6756B28-CAC8-4D31-971A-139617DC9793}" srcOrd="5" destOrd="0" presId="urn:microsoft.com/office/officeart/2005/8/layout/cycle8"/>
    <dgm:cxn modelId="{D20189B8-9690-49E2-8802-F27BC613AF75}" type="presParOf" srcId="{A9064B5B-24C4-4B6D-AD8C-1FF6B1B9800A}" destId="{6C23E07B-DC7C-4D57-A7AC-5BC1B26140F9}" srcOrd="6" destOrd="0" presId="urn:microsoft.com/office/officeart/2005/8/layout/cycle8"/>
    <dgm:cxn modelId="{A8FCC222-3808-4FF8-96EC-01CC18B62E2A}" type="presParOf" srcId="{A9064B5B-24C4-4B6D-AD8C-1FF6B1B9800A}" destId="{5C633FDC-3298-493F-94F8-5C4615273A09}" srcOrd="7" destOrd="0" presId="urn:microsoft.com/office/officeart/2005/8/layout/cycle8"/>
    <dgm:cxn modelId="{B4C3D1E5-84BE-4157-B5D8-766E3D091EFB}" type="presParOf" srcId="{A9064B5B-24C4-4B6D-AD8C-1FF6B1B9800A}" destId="{996C171A-B794-4585-815B-D6B8749B1B77}" srcOrd="8" destOrd="0" presId="urn:microsoft.com/office/officeart/2005/8/layout/cycle8"/>
    <dgm:cxn modelId="{271282A3-F2F8-4122-ACAE-F1D6CB746A7F}" type="presParOf" srcId="{A9064B5B-24C4-4B6D-AD8C-1FF6B1B9800A}" destId="{FE9FCB6F-CBF3-4D39-BAE8-376310437EBE}" srcOrd="9" destOrd="0" presId="urn:microsoft.com/office/officeart/2005/8/layout/cycle8"/>
    <dgm:cxn modelId="{DBAA5B17-F359-4072-9581-C80BAEBC3F9E}" type="presParOf" srcId="{A9064B5B-24C4-4B6D-AD8C-1FF6B1B9800A}" destId="{69431943-F593-413E-9820-B12AF9DDBD54}" srcOrd="10" destOrd="0" presId="urn:microsoft.com/office/officeart/2005/8/layout/cycle8"/>
    <dgm:cxn modelId="{2D4614C2-024D-4BCB-B7B9-A471AA4644B4}" type="presParOf" srcId="{A9064B5B-24C4-4B6D-AD8C-1FF6B1B9800A}" destId="{9EC06C3D-AD19-4DB6-9A99-83C14CCB1AB4}" srcOrd="11" destOrd="0" presId="urn:microsoft.com/office/officeart/2005/8/layout/cycle8"/>
    <dgm:cxn modelId="{0CDFB5F8-10E7-44E1-BE9A-3E5FBF5F2433}" type="presParOf" srcId="{A9064B5B-24C4-4B6D-AD8C-1FF6B1B9800A}" destId="{27302322-BF95-4530-9A63-100E138651FA}" srcOrd="12" destOrd="0" presId="urn:microsoft.com/office/officeart/2005/8/layout/cycle8"/>
    <dgm:cxn modelId="{BF0CD36A-54E6-44A8-97C7-D4815A7360A6}" type="presParOf" srcId="{A9064B5B-24C4-4B6D-AD8C-1FF6B1B9800A}" destId="{BBED2AE4-24D3-4D9F-AEEE-FF4D19F9DD05}" srcOrd="13" destOrd="0" presId="urn:microsoft.com/office/officeart/2005/8/layout/cycle8"/>
    <dgm:cxn modelId="{650EEB15-CCFD-48E6-84BB-B80734898642}" type="presParOf" srcId="{A9064B5B-24C4-4B6D-AD8C-1FF6B1B9800A}" destId="{0E1598DF-6416-496D-A6B8-10CACB796FA1}" srcOrd="14" destOrd="0" presId="urn:microsoft.com/office/officeart/2005/8/layout/cycle8"/>
    <dgm:cxn modelId="{06B83D6C-CABA-4095-B688-C57868B54DD4}" type="presParOf" srcId="{A9064B5B-24C4-4B6D-AD8C-1FF6B1B9800A}" destId="{AC73AFAF-8351-4762-873D-BF80F76FA21B}" srcOrd="15" destOrd="0" presId="urn:microsoft.com/office/officeart/2005/8/layout/cycle8"/>
    <dgm:cxn modelId="{8CA01220-1D5E-4AF0-9D0D-D710583E0BA4}" type="presParOf" srcId="{A9064B5B-24C4-4B6D-AD8C-1FF6B1B9800A}" destId="{0B9F9394-DCC8-44AA-9F10-ED3987C6F1D5}" srcOrd="16" destOrd="0" presId="urn:microsoft.com/office/officeart/2005/8/layout/cycle8"/>
    <dgm:cxn modelId="{C1B47C7A-F197-4FEC-9B36-9CF56166F945}" type="presParOf" srcId="{A9064B5B-24C4-4B6D-AD8C-1FF6B1B9800A}" destId="{1C249346-D629-4614-BB66-DFE177927667}" srcOrd="17" destOrd="0" presId="urn:microsoft.com/office/officeart/2005/8/layout/cycle8"/>
    <dgm:cxn modelId="{B6D8956A-9CF0-4894-B7B0-499349FF4511}" type="presParOf" srcId="{A9064B5B-24C4-4B6D-AD8C-1FF6B1B9800A}" destId="{88612F5B-1EF2-47DF-B80A-47DC160489E2}" srcOrd="18" destOrd="0" presId="urn:microsoft.com/office/officeart/2005/8/layout/cycle8"/>
    <dgm:cxn modelId="{FC3A5A6B-595D-478C-9222-9BDDDB4FE571}" type="presParOf" srcId="{A9064B5B-24C4-4B6D-AD8C-1FF6B1B9800A}" destId="{267258F2-F496-46C6-A456-3BC864D17BBA}" srcOrd="19" destOrd="0" presId="urn:microsoft.com/office/officeart/2005/8/layout/cycle8"/>
    <dgm:cxn modelId="{AF48E371-342C-4A59-B888-A95259D570E7}" type="presParOf" srcId="{A9064B5B-24C4-4B6D-AD8C-1FF6B1B9800A}" destId="{91586663-F1D2-41E6-834C-2F6BE73BFACF}" srcOrd="20" destOrd="0" presId="urn:microsoft.com/office/officeart/2005/8/layout/cycle8"/>
    <dgm:cxn modelId="{892A9517-3012-4546-BBC9-5321514FF6AF}" type="presParOf" srcId="{A9064B5B-24C4-4B6D-AD8C-1FF6B1B9800A}" destId="{A6049898-D13B-4346-8C2F-27AC4D514F0A}" srcOrd="21" destOrd="0" presId="urn:microsoft.com/office/officeart/2005/8/layout/cycle8"/>
    <dgm:cxn modelId="{8CBFB0BD-F59F-4182-93CC-25D7A3E0488E}" type="presParOf" srcId="{A9064B5B-24C4-4B6D-AD8C-1FF6B1B9800A}" destId="{FB3F1AAD-7907-4BB5-AAA7-DABF763A46AE}" srcOrd="22" destOrd="0" presId="urn:microsoft.com/office/officeart/2005/8/layout/cycle8"/>
    <dgm:cxn modelId="{BD4CE8C5-1A98-46C4-B00F-14C147781DF6}" type="presParOf" srcId="{A9064B5B-24C4-4B6D-AD8C-1FF6B1B9800A}" destId="{3F64E510-5E09-4C6F-BD6B-E978A8B084C8}" srcOrd="23" destOrd="0" presId="urn:microsoft.com/office/officeart/2005/8/layout/cycle8"/>
    <dgm:cxn modelId="{94D023B0-F988-4452-A031-85CE78764D09}" type="presParOf" srcId="{A9064B5B-24C4-4B6D-AD8C-1FF6B1B9800A}" destId="{EAD1C49E-0AD0-4CFE-87D4-887D22551ECA}" srcOrd="24" destOrd="0" presId="urn:microsoft.com/office/officeart/2005/8/layout/cycle8"/>
    <dgm:cxn modelId="{FEAC8328-9C65-4987-B786-A7ED336BE968}" type="presParOf" srcId="{A9064B5B-24C4-4B6D-AD8C-1FF6B1B9800A}" destId="{E706B132-EF39-4542-BFC1-9EE7F056EAAB}" srcOrd="25" destOrd="0" presId="urn:microsoft.com/office/officeart/2005/8/layout/cycle8"/>
    <dgm:cxn modelId="{55BF69C5-D7B0-4529-8B81-7AC89C6D9ECE}" type="presParOf" srcId="{A9064B5B-24C4-4B6D-AD8C-1FF6B1B9800A}" destId="{43F75CE7-66B0-480B-8F43-8ABBF939EB18}" srcOrd="26" destOrd="0" presId="urn:microsoft.com/office/officeart/2005/8/layout/cycle8"/>
    <dgm:cxn modelId="{B52FD214-329D-4E1F-8C1F-18CC73EAE45D}" type="presParOf" srcId="{A9064B5B-24C4-4B6D-AD8C-1FF6B1B9800A}" destId="{BEDB6ABE-B241-4D06-B91C-C891425544A1}" srcOrd="27" destOrd="0" presId="urn:microsoft.com/office/officeart/2005/8/layout/cycle8"/>
    <dgm:cxn modelId="{0C7F5897-1F96-4EA6-833C-D28D84DA5CBD}" type="presParOf" srcId="{A9064B5B-24C4-4B6D-AD8C-1FF6B1B9800A}" destId="{813A7980-052D-46D9-8CD4-6101C903608E}" srcOrd="28" destOrd="0" presId="urn:microsoft.com/office/officeart/2005/8/layout/cycle8"/>
    <dgm:cxn modelId="{A6DE137B-787C-4332-8E63-2FB433245DC2}" type="presParOf" srcId="{A9064B5B-24C4-4B6D-AD8C-1FF6B1B9800A}" destId="{5481DE72-9E26-4AC3-9F5B-13B3A745273F}"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20F2A-F418-452A-9171-7B8F8D08D3F6}">
      <dsp:nvSpPr>
        <dsp:cNvPr id="0" name=""/>
        <dsp:cNvSpPr/>
      </dsp:nvSpPr>
      <dsp:spPr>
        <a:xfrm>
          <a:off x="1179372" y="269689"/>
          <a:ext cx="3854219" cy="3854219"/>
        </a:xfrm>
        <a:prstGeom prst="pie">
          <a:avLst>
            <a:gd name="adj1" fmla="val 16200000"/>
            <a:gd name="adj2" fmla="val 19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Bag Manufacturing Cost</a:t>
          </a:r>
        </a:p>
      </dsp:txBody>
      <dsp:txXfrm>
        <a:off x="3198248" y="762020"/>
        <a:ext cx="1009438" cy="780020"/>
      </dsp:txXfrm>
    </dsp:sp>
    <dsp:sp modelId="{32428196-60DA-4F96-8EE5-3CE783749F9D}">
      <dsp:nvSpPr>
        <dsp:cNvPr id="0" name=""/>
        <dsp:cNvSpPr/>
      </dsp:nvSpPr>
      <dsp:spPr>
        <a:xfrm>
          <a:off x="1225255" y="349068"/>
          <a:ext cx="3854219" cy="3854219"/>
        </a:xfrm>
        <a:prstGeom prst="pie">
          <a:avLst>
            <a:gd name="adj1" fmla="val 198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Recycling Facility and Partner Fees</a:t>
          </a:r>
        </a:p>
      </dsp:txBody>
      <dsp:txXfrm>
        <a:off x="3840618" y="1909109"/>
        <a:ext cx="1055321" cy="757078"/>
      </dsp:txXfrm>
    </dsp:sp>
    <dsp:sp modelId="{996C171A-B794-4585-815B-D6B8749B1B77}">
      <dsp:nvSpPr>
        <dsp:cNvPr id="0" name=""/>
        <dsp:cNvSpPr/>
      </dsp:nvSpPr>
      <dsp:spPr>
        <a:xfrm>
          <a:off x="1179372" y="428447"/>
          <a:ext cx="3854219" cy="3854219"/>
        </a:xfrm>
        <a:prstGeom prst="pie">
          <a:avLst>
            <a:gd name="adj1" fmla="val 180000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Freight Costs for Collected Plastics</a:t>
          </a:r>
        </a:p>
      </dsp:txBody>
      <dsp:txXfrm>
        <a:off x="3198248" y="3033256"/>
        <a:ext cx="1009438" cy="780020"/>
      </dsp:txXfrm>
    </dsp:sp>
    <dsp:sp modelId="{27302322-BF95-4530-9A63-100E138651FA}">
      <dsp:nvSpPr>
        <dsp:cNvPr id="0" name=""/>
        <dsp:cNvSpPr/>
      </dsp:nvSpPr>
      <dsp:spPr>
        <a:xfrm>
          <a:off x="1087604" y="428447"/>
          <a:ext cx="3854219" cy="3854219"/>
        </a:xfrm>
        <a:prstGeom prst="pie">
          <a:avLst>
            <a:gd name="adj1" fmla="val 54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End Market Processing Costs</a:t>
          </a:r>
        </a:p>
      </dsp:txBody>
      <dsp:txXfrm>
        <a:off x="1913509" y="3033256"/>
        <a:ext cx="1009438" cy="780020"/>
      </dsp:txXfrm>
    </dsp:sp>
    <dsp:sp modelId="{0B9F9394-DCC8-44AA-9F10-ED3987C6F1D5}">
      <dsp:nvSpPr>
        <dsp:cNvPr id="0" name=""/>
        <dsp:cNvSpPr/>
      </dsp:nvSpPr>
      <dsp:spPr>
        <a:xfrm>
          <a:off x="1041721" y="349068"/>
          <a:ext cx="3854219" cy="3854219"/>
        </a:xfrm>
        <a:prstGeom prst="pie">
          <a:avLst>
            <a:gd name="adj1" fmla="val 9000000"/>
            <a:gd name="adj2" fmla="val 126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Consumer Education &amp; Marketing Spend</a:t>
          </a:r>
        </a:p>
      </dsp:txBody>
      <dsp:txXfrm>
        <a:off x="1225255" y="1909109"/>
        <a:ext cx="1055321" cy="757078"/>
      </dsp:txXfrm>
    </dsp:sp>
    <dsp:sp modelId="{91586663-F1D2-41E6-834C-2F6BE73BFACF}">
      <dsp:nvSpPr>
        <dsp:cNvPr id="0" name=""/>
        <dsp:cNvSpPr/>
      </dsp:nvSpPr>
      <dsp:spPr>
        <a:xfrm>
          <a:off x="1087604" y="269689"/>
          <a:ext cx="3854219" cy="3854219"/>
        </a:xfrm>
        <a:prstGeom prst="pie">
          <a:avLst>
            <a:gd name="adj1" fmla="val 126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Retailer Margin</a:t>
          </a:r>
        </a:p>
      </dsp:txBody>
      <dsp:txXfrm>
        <a:off x="1913509" y="762020"/>
        <a:ext cx="1009438" cy="780020"/>
      </dsp:txXfrm>
    </dsp:sp>
    <dsp:sp modelId="{EAD1C49E-0AD0-4CFE-87D4-887D22551ECA}">
      <dsp:nvSpPr>
        <dsp:cNvPr id="0" name=""/>
        <dsp:cNvSpPr/>
      </dsp:nvSpPr>
      <dsp:spPr>
        <a:xfrm>
          <a:off x="940636" y="31095"/>
          <a:ext cx="4331408" cy="4331408"/>
        </a:xfrm>
        <a:prstGeom prst="circularArrow">
          <a:avLst>
            <a:gd name="adj1" fmla="val 5085"/>
            <a:gd name="adj2" fmla="val 327528"/>
            <a:gd name="adj3" fmla="val 19472472"/>
            <a:gd name="adj4" fmla="val 162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06B132-EF39-4542-BFC1-9EE7F056EAAB}">
      <dsp:nvSpPr>
        <dsp:cNvPr id="0" name=""/>
        <dsp:cNvSpPr/>
      </dsp:nvSpPr>
      <dsp:spPr>
        <a:xfrm>
          <a:off x="986520" y="110473"/>
          <a:ext cx="4331408" cy="4331408"/>
        </a:xfrm>
        <a:prstGeom prst="circularArrow">
          <a:avLst>
            <a:gd name="adj1" fmla="val 5085"/>
            <a:gd name="adj2" fmla="val 327528"/>
            <a:gd name="adj3" fmla="val 1472472"/>
            <a:gd name="adj4" fmla="val 19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F75CE7-66B0-480B-8F43-8ABBF939EB18}">
      <dsp:nvSpPr>
        <dsp:cNvPr id="0" name=""/>
        <dsp:cNvSpPr/>
      </dsp:nvSpPr>
      <dsp:spPr>
        <a:xfrm>
          <a:off x="940636" y="189852"/>
          <a:ext cx="4331408" cy="4331408"/>
        </a:xfrm>
        <a:prstGeom prst="circularArrow">
          <a:avLst>
            <a:gd name="adj1" fmla="val 5085"/>
            <a:gd name="adj2" fmla="val 327528"/>
            <a:gd name="adj3" fmla="val 5072221"/>
            <a:gd name="adj4" fmla="val 1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DB6ABE-B241-4D06-B91C-C891425544A1}">
      <dsp:nvSpPr>
        <dsp:cNvPr id="0" name=""/>
        <dsp:cNvSpPr/>
      </dsp:nvSpPr>
      <dsp:spPr>
        <a:xfrm>
          <a:off x="849151" y="189852"/>
          <a:ext cx="4331408" cy="4331408"/>
        </a:xfrm>
        <a:prstGeom prst="circularArrow">
          <a:avLst>
            <a:gd name="adj1" fmla="val 5085"/>
            <a:gd name="adj2" fmla="val 327528"/>
            <a:gd name="adj3" fmla="val 8672472"/>
            <a:gd name="adj4" fmla="val 54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3A7980-052D-46D9-8CD4-6101C903608E}">
      <dsp:nvSpPr>
        <dsp:cNvPr id="0" name=""/>
        <dsp:cNvSpPr/>
      </dsp:nvSpPr>
      <dsp:spPr>
        <a:xfrm>
          <a:off x="803267" y="110473"/>
          <a:ext cx="4331408" cy="4331408"/>
        </a:xfrm>
        <a:prstGeom prst="circularArrow">
          <a:avLst>
            <a:gd name="adj1" fmla="val 5085"/>
            <a:gd name="adj2" fmla="val 327528"/>
            <a:gd name="adj3" fmla="val 12272472"/>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81DE72-9E26-4AC3-9F5B-13B3A745273F}">
      <dsp:nvSpPr>
        <dsp:cNvPr id="0" name=""/>
        <dsp:cNvSpPr/>
      </dsp:nvSpPr>
      <dsp:spPr>
        <a:xfrm>
          <a:off x="849151" y="31095"/>
          <a:ext cx="4331408" cy="4331408"/>
        </a:xfrm>
        <a:prstGeom prst="circularArrow">
          <a:avLst>
            <a:gd name="adj1" fmla="val 5085"/>
            <a:gd name="adj2" fmla="val 327528"/>
            <a:gd name="adj3" fmla="val 15872221"/>
            <a:gd name="adj4" fmla="val 126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D4FEF93-BB83-4A51-A197-0DB8AD2D9A29}" type="datetimeFigureOut">
              <a:rPr lang="en-US" smtClean="0"/>
              <a:t>10/23/2023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D0BD329-7181-4512-BAA9-69AF6FE33C51}" type="slidenum">
              <a:rPr lang="en-US" smtClean="0"/>
              <a:t>‹#›</a:t>
            </a:fld>
            <a:endParaRPr lang="en-US"/>
          </a:p>
        </p:txBody>
      </p:sp>
    </p:spTree>
    <p:extLst>
      <p:ext uri="{BB962C8B-B14F-4D97-AF65-F5344CB8AC3E}">
        <p14:creationId xmlns:p14="http://schemas.microsoft.com/office/powerpoint/2010/main" val="18833929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089DBD-4101-AD4B-8A56-D64BBE41FABE}" type="datetimeFigureOut">
              <a:rPr lang="en-US" smtClean="0"/>
              <a:t>10/23/2023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87245EE-F95B-9240-A801-F21173136E99}" type="slidenum">
              <a:rPr lang="en-US" smtClean="0"/>
              <a:t>‹#›</a:t>
            </a:fld>
            <a:endParaRPr lang="en-US"/>
          </a:p>
        </p:txBody>
      </p:sp>
    </p:spTree>
    <p:extLst>
      <p:ext uri="{BB962C8B-B14F-4D97-AF65-F5344CB8AC3E}">
        <p14:creationId xmlns:p14="http://schemas.microsoft.com/office/powerpoint/2010/main" val="576261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Add new tagline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7245EE-F95B-9240-A801-F21173136E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38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8AD09BE-DDAD-489E-92B4-91DD985A3FE8}" type="slidenum">
              <a:rPr lang="en-US" smtClean="0"/>
              <a:t>10</a:t>
            </a:fld>
            <a:endParaRPr lang="en-US"/>
          </a:p>
        </p:txBody>
      </p:sp>
    </p:spTree>
    <p:extLst>
      <p:ext uri="{BB962C8B-B14F-4D97-AF65-F5344CB8AC3E}">
        <p14:creationId xmlns:p14="http://schemas.microsoft.com/office/powerpoint/2010/main" val="4140683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98AD09BE-DDAD-489E-92B4-91DD985A3FE8}" type="slidenum">
              <a:rPr lang="en-US" smtClean="0"/>
              <a:t>11</a:t>
            </a:fld>
            <a:endParaRPr lang="en-US" dirty="0"/>
          </a:p>
        </p:txBody>
      </p:sp>
    </p:spTree>
    <p:extLst>
      <p:ext uri="{BB962C8B-B14F-4D97-AF65-F5344CB8AC3E}">
        <p14:creationId xmlns:p14="http://schemas.microsoft.com/office/powerpoint/2010/main" val="3847588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7245EE-F95B-9240-A801-F21173136E99}" type="slidenum">
              <a:rPr lang="en-US" smtClean="0"/>
              <a:t>12</a:t>
            </a:fld>
            <a:endParaRPr lang="en-US"/>
          </a:p>
        </p:txBody>
      </p:sp>
    </p:spTree>
    <p:extLst>
      <p:ext uri="{BB962C8B-B14F-4D97-AF65-F5344CB8AC3E}">
        <p14:creationId xmlns:p14="http://schemas.microsoft.com/office/powerpoint/2010/main" val="2533267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Consumer education when we launch in a market is key to our positive perception. </a:t>
            </a:r>
          </a:p>
          <a:p>
            <a:pPr marL="173319" indent="-173319">
              <a:buFont typeface="Arial" panose="020B0604020202020204" pitchFamily="34" charset="0"/>
              <a:buChar char="•"/>
            </a:pPr>
            <a:r>
              <a:rPr lang="en-US"/>
              <a:t>Free Starter kits are available to anyone who asks for one… which will be a call to action in our advertising when we launch in Cincy. </a:t>
            </a:r>
          </a:p>
          <a:p>
            <a:pPr marL="173319" indent="-173319">
              <a:buFont typeface="Arial" panose="020B0604020202020204" pitchFamily="34" charset="0"/>
              <a:buChar char="•"/>
            </a:pPr>
            <a:r>
              <a:rPr lang="en-US"/>
              <a:t>We are currently working with our PR firm and Rumpke communications team to develop a very comprehensive earned media plan.  You will note that we have a crisis management plan in place to proactively prepare for any issues.</a:t>
            </a:r>
          </a:p>
          <a:p>
            <a:pPr marL="173319" indent="-173319">
              <a:buFont typeface="Arial" panose="020B0604020202020204" pitchFamily="34" charset="0"/>
              <a:buChar char="•"/>
            </a:pPr>
            <a:r>
              <a:rPr lang="en-US"/>
              <a:t>Our advertising creates awareness for the program, how it works and where to find out more information.  </a:t>
            </a:r>
            <a:r>
              <a:rPr lang="en-US" b="1"/>
              <a:t>Our media planning is a challenge because we must use zip code targeting… we do not want to advertise in areas where residents cannot participate in the program.  </a:t>
            </a:r>
          </a:p>
          <a:p>
            <a:pPr marL="173319" indent="-173319">
              <a:buFont typeface="Arial" panose="020B0604020202020204" pitchFamily="34" charset="0"/>
              <a:buChar char="•"/>
            </a:pPr>
            <a:r>
              <a:rPr lang="en-US"/>
              <a:t>Online content refers to our educational videos, educational tool kits for adults and children, and particularly our LCA, which is publicly available- Life Cycle Assessment conducted @ 2 years to quantify program’s environmental impact and benefits, guides program optimizations, and informs our expansion strategy.  It also demonstrates Hefty’s commitment to transparency and helps educate key stakeholders: consumers, retailers, MRFS, communities, NGOs</a:t>
            </a:r>
          </a:p>
          <a:p>
            <a:pPr marL="173319" indent="-173319">
              <a:buFont typeface="Arial" panose="020B0604020202020204" pitchFamily="34" charset="0"/>
              <a:buChar char="•"/>
            </a:pPr>
            <a:r>
              <a:rPr lang="en-US"/>
              <a:t>Finally, we manage OUR community by monitoring conversations in social media. </a:t>
            </a:r>
          </a:p>
          <a:p>
            <a:pPr lvl="1"/>
            <a:endParaRPr lang="en-US"/>
          </a:p>
          <a:p>
            <a:pPr algn="l" rtl="0" fontAlgn="base">
              <a:buFont typeface="Arial" panose="020B0604020202020204" pitchFamily="34" charset="0"/>
              <a:buChar char="•"/>
            </a:pPr>
            <a:r>
              <a:rPr lang="en-US" sz="1800">
                <a:solidFill>
                  <a:srgbClr val="000000"/>
                </a:solidFill>
                <a:latin typeface="Calibri" panose="020F0502020204030204" pitchFamily="34" charset="0"/>
              </a:rPr>
              <a:t>LCA is a standardized method used to </a:t>
            </a:r>
            <a:r>
              <a:rPr lang="en-US" sz="1800" b="1">
                <a:solidFill>
                  <a:srgbClr val="000000"/>
                </a:solidFill>
                <a:latin typeface="Calibri" panose="020F0502020204030204" pitchFamily="34" charset="0"/>
              </a:rPr>
              <a:t>quantify the</a:t>
            </a:r>
            <a:r>
              <a:rPr lang="en-US" sz="1800">
                <a:solidFill>
                  <a:srgbClr val="000000"/>
                </a:solidFill>
                <a:latin typeface="Calibri" panose="020F0502020204030204" pitchFamily="34" charset="0"/>
              </a:rPr>
              <a:t> </a:t>
            </a:r>
            <a:r>
              <a:rPr lang="en-US" sz="1800" b="1">
                <a:solidFill>
                  <a:srgbClr val="000000"/>
                </a:solidFill>
                <a:latin typeface="Calibri" panose="020F0502020204030204" pitchFamily="34" charset="0"/>
              </a:rPr>
              <a:t>environmental impacts </a:t>
            </a:r>
            <a:r>
              <a:rPr lang="en-US" sz="1800">
                <a:solidFill>
                  <a:srgbClr val="000000"/>
                </a:solidFill>
                <a:latin typeface="Calibri" panose="020F0502020204030204" pitchFamily="34" charset="0"/>
              </a:rPr>
              <a:t>throughout the full life cycle of a product or process​</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Many environmental impact categories can be measured; </a:t>
            </a:r>
            <a:r>
              <a:rPr lang="en-US" sz="1800" b="1">
                <a:solidFill>
                  <a:srgbClr val="000000"/>
                </a:solidFill>
                <a:latin typeface="Calibri" panose="020F0502020204030204" pitchFamily="34" charset="0"/>
              </a:rPr>
              <a:t>GWP</a:t>
            </a:r>
            <a:r>
              <a:rPr lang="en-US" sz="1800">
                <a:solidFill>
                  <a:srgbClr val="000000"/>
                </a:solidFill>
                <a:latin typeface="Calibri" panose="020F0502020204030204" pitchFamily="34" charset="0"/>
              </a:rPr>
              <a:t> is generally accepted and will be central to findings​</a:t>
            </a:r>
            <a:endParaRPr lang="en-US"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62ED7BE-EB56-436D-A61A-C6D73F2ADCE5}" type="slidenum">
              <a:rPr lang="en-US" smtClean="0"/>
              <a:t>14</a:t>
            </a:fld>
            <a:endParaRPr lang="en-US"/>
          </a:p>
        </p:txBody>
      </p:sp>
    </p:spTree>
    <p:extLst>
      <p:ext uri="{BB962C8B-B14F-4D97-AF65-F5344CB8AC3E}">
        <p14:creationId xmlns:p14="http://schemas.microsoft.com/office/powerpoint/2010/main" val="2038239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7245EE-F95B-9240-A801-F21173136E99}" type="slidenum">
              <a:rPr lang="en-US" smtClean="0"/>
              <a:t>15</a:t>
            </a:fld>
            <a:endParaRPr lang="en-US"/>
          </a:p>
        </p:txBody>
      </p:sp>
    </p:spTree>
    <p:extLst>
      <p:ext uri="{BB962C8B-B14F-4D97-AF65-F5344CB8AC3E}">
        <p14:creationId xmlns:p14="http://schemas.microsoft.com/office/powerpoint/2010/main" val="2795062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87245EE-F95B-9240-A801-F21173136E99}" type="slidenum">
              <a:rPr lang="en-US" smtClean="0"/>
              <a:t>16</a:t>
            </a:fld>
            <a:endParaRPr lang="en-US"/>
          </a:p>
        </p:txBody>
      </p:sp>
    </p:spTree>
    <p:extLst>
      <p:ext uri="{BB962C8B-B14F-4D97-AF65-F5344CB8AC3E}">
        <p14:creationId xmlns:p14="http://schemas.microsoft.com/office/powerpoint/2010/main" val="59447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7245EE-F95B-9240-A801-F21173136E99}" type="slidenum">
              <a:rPr lang="en-US" smtClean="0"/>
              <a:t>17</a:t>
            </a:fld>
            <a:endParaRPr lang="en-US"/>
          </a:p>
        </p:txBody>
      </p:sp>
    </p:spTree>
    <p:extLst>
      <p:ext uri="{BB962C8B-B14F-4D97-AF65-F5344CB8AC3E}">
        <p14:creationId xmlns:p14="http://schemas.microsoft.com/office/powerpoint/2010/main" val="1549657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Header and Tag Line and Contacts</a:t>
            </a:r>
          </a:p>
        </p:txBody>
      </p:sp>
      <p:sp>
        <p:nvSpPr>
          <p:cNvPr id="4" name="Slide Number Placeholder 3"/>
          <p:cNvSpPr>
            <a:spLocks noGrp="1"/>
          </p:cNvSpPr>
          <p:nvPr>
            <p:ph type="sldNum" sz="quarter" idx="5"/>
          </p:nvPr>
        </p:nvSpPr>
        <p:spPr/>
        <p:txBody>
          <a:bodyPr/>
          <a:lstStyle/>
          <a:p>
            <a:fld id="{C87245EE-F95B-9240-A801-F21173136E99}" type="slidenum">
              <a:rPr lang="en-US" smtClean="0"/>
              <a:t>18</a:t>
            </a:fld>
            <a:endParaRPr lang="en-US"/>
          </a:p>
        </p:txBody>
      </p:sp>
    </p:spTree>
    <p:extLst>
      <p:ext uri="{BB962C8B-B14F-4D97-AF65-F5344CB8AC3E}">
        <p14:creationId xmlns:p14="http://schemas.microsoft.com/office/powerpoint/2010/main" val="1756435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7245EE-F95B-9240-A801-F21173136E99}" type="slidenum">
              <a:rPr lang="en-US" smtClean="0"/>
              <a:t>19</a:t>
            </a:fld>
            <a:endParaRPr lang="en-US"/>
          </a:p>
        </p:txBody>
      </p:sp>
    </p:spTree>
    <p:extLst>
      <p:ext uri="{BB962C8B-B14F-4D97-AF65-F5344CB8AC3E}">
        <p14:creationId xmlns:p14="http://schemas.microsoft.com/office/powerpoint/2010/main" val="1693041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 consumer surveys 2x/year to understand consumer perceptions of the program.  As you can see, 90% of consumers who start the program intend to continue participating and 2 out of 5 are actually using less plastic as a result.  We recently conducted a survey in two markets where we intend to launch, one of which is Dayton Ohio.  As you can see, not only is the program appealing, but HALF of the non-recyclers are willing to try it!</a:t>
            </a:r>
          </a:p>
        </p:txBody>
      </p:sp>
      <p:sp>
        <p:nvSpPr>
          <p:cNvPr id="4" name="Slide Number Placeholder 3"/>
          <p:cNvSpPr>
            <a:spLocks noGrp="1"/>
          </p:cNvSpPr>
          <p:nvPr>
            <p:ph type="sldNum" sz="quarter" idx="5"/>
          </p:nvPr>
        </p:nvSpPr>
        <p:spPr/>
        <p:txBody>
          <a:bodyPr/>
          <a:lstStyle/>
          <a:p>
            <a:fld id="{562ED7BE-EB56-436D-A61A-C6D73F2ADCE5}" type="slidenum">
              <a:rPr lang="en-US" smtClean="0"/>
              <a:t>20</a:t>
            </a:fld>
            <a:endParaRPr lang="en-US"/>
          </a:p>
        </p:txBody>
      </p:sp>
    </p:spTree>
    <p:extLst>
      <p:ext uri="{BB962C8B-B14F-4D97-AF65-F5344CB8AC3E}">
        <p14:creationId xmlns:p14="http://schemas.microsoft.com/office/powerpoint/2010/main" val="1597078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Speaker Notes:</a:t>
            </a:r>
          </a:p>
          <a:p>
            <a:r>
              <a:rPr lang="en-US" baseline="0" dirty="0"/>
              <a:t>Understanding the challenges with Hard-to-recycle plastics, Hefty® jumped at the opportunity to be part of the solution.</a:t>
            </a:r>
          </a:p>
          <a:p>
            <a:r>
              <a:rPr lang="en-US" baseline="0" dirty="0"/>
              <a:t>It is important to note- this program does not replace curbside program.  The same items that were included in curbside programs will still go into the curbside bin.  Using the Hefty® ReNew® bags, plastics that normally aren’t part of curbside are now recovered and used as alternative energy solutions.</a:t>
            </a:r>
          </a:p>
          <a:p>
            <a:endParaRPr lang="en-US" baseline="0" dirty="0"/>
          </a:p>
          <a:p>
            <a:r>
              <a:rPr lang="en-US" baseline="0" dirty="0"/>
              <a:t>Keep – no changes needed</a:t>
            </a:r>
          </a:p>
          <a:p>
            <a:endParaRPr lang="en-US" dirty="0"/>
          </a:p>
        </p:txBody>
      </p:sp>
      <p:sp>
        <p:nvSpPr>
          <p:cNvPr id="4" name="Slide Number Placeholder 3"/>
          <p:cNvSpPr>
            <a:spLocks noGrp="1"/>
          </p:cNvSpPr>
          <p:nvPr>
            <p:ph type="sldNum" sz="quarter" idx="10"/>
          </p:nvPr>
        </p:nvSpPr>
        <p:spPr/>
        <p:txBody>
          <a:bodyPr/>
          <a:lstStyle/>
          <a:p>
            <a:fld id="{C87245EE-F95B-9240-A801-F21173136E99}" type="slidenum">
              <a:rPr lang="en-US" smtClean="0"/>
              <a:t>2</a:t>
            </a:fld>
            <a:endParaRPr lang="en-US"/>
          </a:p>
        </p:txBody>
      </p:sp>
    </p:spTree>
    <p:extLst>
      <p:ext uri="{BB962C8B-B14F-4D97-AF65-F5344CB8AC3E}">
        <p14:creationId xmlns:p14="http://schemas.microsoft.com/office/powerpoint/2010/main" val="3450699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720725"/>
            <a:ext cx="6424612" cy="3613150"/>
          </a:xfrm>
        </p:spPr>
      </p:sp>
      <p:sp>
        <p:nvSpPr>
          <p:cNvPr id="3" name="Notes Placeholder 2"/>
          <p:cNvSpPr>
            <a:spLocks noGrp="1"/>
          </p:cNvSpPr>
          <p:nvPr>
            <p:ph type="body" idx="1"/>
          </p:nvPr>
        </p:nvSpPr>
        <p:spPr/>
        <p:txBody>
          <a:bodyPr/>
          <a:lstStyle/>
          <a:p>
            <a:pPr defTabSz="924367">
              <a:defRPr/>
            </a:pPr>
            <a:r>
              <a:rPr lang="en-US" b="0" baseline="0" dirty="0">
                <a:solidFill>
                  <a:srgbClr val="FF0000"/>
                </a:solidFill>
                <a:cs typeface="Calibri"/>
              </a:rPr>
              <a:t>Product offering.. On left.  </a:t>
            </a:r>
          </a:p>
          <a:p>
            <a:pPr defTabSz="924367">
              <a:defRPr/>
            </a:pPr>
            <a:r>
              <a:rPr lang="en-US" b="0" baseline="0" dirty="0">
                <a:solidFill>
                  <a:srgbClr val="FF0000"/>
                </a:solidFill>
                <a:cs typeface="Calibri"/>
              </a:rPr>
              <a:t>But want to call your attention to the pie on the right… which </a:t>
            </a:r>
            <a:r>
              <a:rPr lang="en-US" b="1" baseline="0" dirty="0">
                <a:solidFill>
                  <a:srgbClr val="FF0000"/>
                </a:solidFill>
                <a:cs typeface="Calibri"/>
              </a:rPr>
              <a:t>represents the </a:t>
            </a:r>
            <a:r>
              <a:rPr lang="en-US" b="1" dirty="0">
                <a:solidFill>
                  <a:srgbClr val="FF0000"/>
                </a:solidFill>
                <a:cs typeface="Calibri"/>
              </a:rPr>
              <a:t>investments Hefty makes to </a:t>
            </a:r>
            <a:r>
              <a:rPr lang="en-US" b="1" baseline="0" dirty="0">
                <a:solidFill>
                  <a:srgbClr val="FF0000"/>
                </a:solidFill>
                <a:cs typeface="Calibri"/>
              </a:rPr>
              <a:t> bring this program to communities across the country. </a:t>
            </a:r>
            <a:r>
              <a:rPr lang="en-US" b="1" i="1" baseline="0" dirty="0">
                <a:solidFill>
                  <a:srgbClr val="FF0000"/>
                </a:solidFill>
                <a:cs typeface="Calibri"/>
              </a:rPr>
              <a:t>The pieces of this pie are not representative of the amount invested in each area, but the point is that this </a:t>
            </a:r>
            <a:r>
              <a:rPr lang="en-US" b="1" dirty="0">
                <a:solidFill>
                  <a:srgbClr val="FF0000"/>
                </a:solidFill>
                <a:cs typeface="Calibri"/>
              </a:rPr>
              <a:t> isn’t </a:t>
            </a:r>
            <a:r>
              <a:rPr lang="en-US" b="1" i="1" dirty="0">
                <a:solidFill>
                  <a:srgbClr val="FF0000"/>
                </a:solidFill>
                <a:cs typeface="Calibri"/>
              </a:rPr>
              <a:t>as easy as producing a product and putting it on the shelf! It’s a PROGRAM. </a:t>
            </a:r>
          </a:p>
          <a:p>
            <a:pPr defTabSz="924367">
              <a:defRPr/>
            </a:pPr>
            <a:r>
              <a:rPr lang="en-US" b="0" baseline="0" dirty="0">
                <a:solidFill>
                  <a:srgbClr val="FF0000"/>
                </a:solidFill>
                <a:cs typeface="Calibri"/>
              </a:rPr>
              <a:t>The label says “bag costs help support program operations and expenses”. Well they do help, but they by no means cover the costs.  </a:t>
            </a:r>
          </a:p>
          <a:p>
            <a:pPr defTabSz="924367">
              <a:defRPr/>
            </a:pPr>
            <a:r>
              <a:rPr lang="en-US" b="1" baseline="0" dirty="0">
                <a:solidFill>
                  <a:srgbClr val="FF0000"/>
                </a:solidFill>
                <a:cs typeface="Calibri"/>
              </a:rPr>
              <a:t>Hefty is investing margin to support the program. </a:t>
            </a:r>
            <a:r>
              <a:rPr lang="en-US" dirty="0">
                <a:solidFill>
                  <a:srgbClr val="FF0000"/>
                </a:solidFill>
                <a:cs typeface="Calibri"/>
              </a:rPr>
              <a:t>We have an EDLP strategy due to the high costs of the program and the importance of keeping the price as low as possible for the consumer.   </a:t>
            </a:r>
            <a:r>
              <a:rPr lang="en-US" b="1" dirty="0">
                <a:solidFill>
                  <a:srgbClr val="FF0000"/>
                </a:solidFill>
                <a:cs typeface="Calibri"/>
              </a:rPr>
              <a:t>Therefore we have to balance the investment we can make in marketing .</a:t>
            </a:r>
          </a:p>
          <a:p>
            <a:pPr defTabSz="924367">
              <a:defRPr/>
            </a:pPr>
            <a:endParaRPr lang="en-US" b="1" dirty="0">
              <a:solidFill>
                <a:srgbClr val="FF0000"/>
              </a:solidFill>
              <a:cs typeface="Calibri"/>
            </a:endParaRPr>
          </a:p>
          <a:p>
            <a:pPr defTabSz="924367">
              <a:defRPr/>
            </a:pPr>
            <a:r>
              <a:rPr lang="en-US" b="1" dirty="0">
                <a:solidFill>
                  <a:srgbClr val="FF0000"/>
                </a:solidFill>
                <a:ea typeface="Calibri" panose="020F0502020204030204"/>
                <a:cs typeface="Calibri"/>
              </a:rPr>
              <a:t>This is an investment spend for Hefty and will be for a number of years, but we have plan to get there. This is a strategic program and is a critical part of our ESG strategy and our publicly available ESG scorecard. </a:t>
            </a:r>
          </a:p>
          <a:p>
            <a:endParaRPr lang="en-US" b="1" dirty="0">
              <a:solidFill>
                <a:srgbClr val="FF0000"/>
              </a:solidFill>
              <a:ea typeface="Calibri" panose="020F0502020204030204"/>
              <a:cs typeface="Calibri"/>
            </a:endParaRPr>
          </a:p>
          <a:p>
            <a:endParaRPr lang="en-US" b="1" dirty="0">
              <a:solidFill>
                <a:srgbClr val="FF0000"/>
              </a:solidFill>
              <a:ea typeface="Calibri" panose="020F0502020204030204"/>
              <a:cs typeface="Calibri"/>
            </a:endParaRPr>
          </a:p>
          <a:p>
            <a:endParaRPr lang="en-US" b="1" dirty="0">
              <a:solidFill>
                <a:srgbClr val="FF0000"/>
              </a:solidFill>
              <a:ea typeface="Calibri" panose="020F0502020204030204"/>
              <a:cs typeface="Calibri"/>
            </a:endParaRPr>
          </a:p>
          <a:p>
            <a:r>
              <a:rPr lang="en-US" b="1" dirty="0">
                <a:solidFill>
                  <a:srgbClr val="FF0000"/>
                </a:solidFill>
                <a:ea typeface="Calibri" panose="020F0502020204030204"/>
                <a:cs typeface="Calibri"/>
              </a:rPr>
              <a:t>We do not promote with other Hefty items due to </a:t>
            </a:r>
            <a:r>
              <a:rPr lang="en-US" b="1" dirty="0" err="1">
                <a:solidFill>
                  <a:srgbClr val="FF0000"/>
                </a:solidFill>
                <a:ea typeface="Calibri" panose="020F0502020204030204"/>
                <a:cs typeface="Calibri"/>
              </a:rPr>
              <a:t>ReNew's</a:t>
            </a:r>
            <a:r>
              <a:rPr lang="en-US" b="1" dirty="0">
                <a:solidFill>
                  <a:srgbClr val="FF0000"/>
                </a:solidFill>
                <a:ea typeface="Calibri" panose="020F0502020204030204"/>
                <a:cs typeface="Calibri"/>
              </a:rPr>
              <a:t> unique position with no competitive brand offerings. </a:t>
            </a:r>
            <a:endParaRPr lang="en-US" dirty="0">
              <a:solidFill>
                <a:srgbClr val="FF0000"/>
              </a:solidFill>
              <a:ea typeface="Calibri" panose="020F0502020204030204"/>
              <a:cs typeface="Calibri"/>
            </a:endParaRPr>
          </a:p>
          <a:p>
            <a:pPr defTabSz="924367">
              <a:defRPr/>
            </a:pPr>
            <a:r>
              <a:rPr lang="en-US" b="0" baseline="0" dirty="0">
                <a:solidFill>
                  <a:srgbClr val="FF0000"/>
                </a:solidFill>
                <a:cs typeface="Calibri"/>
              </a:rPr>
              <a:t>We do have an issue with </a:t>
            </a:r>
            <a:r>
              <a:rPr lang="en-US" b="1" baseline="0" dirty="0">
                <a:solidFill>
                  <a:srgbClr val="FF0000"/>
                </a:solidFill>
                <a:cs typeface="Calibri"/>
              </a:rPr>
              <a:t>shelf price relative to standard waste bags… and price is a barrier to participation</a:t>
            </a:r>
            <a:r>
              <a:rPr lang="en-US" b="0" baseline="0" dirty="0">
                <a:solidFill>
                  <a:srgbClr val="FF0000"/>
                </a:solidFill>
                <a:cs typeface="Calibri"/>
              </a:rPr>
              <a:t>.  Due to all these costs, economics may look a little different than other products in the category.</a:t>
            </a:r>
            <a:endParaRPr lang="en-US" b="0" dirty="0">
              <a:solidFill>
                <a:srgbClr val="FF0000"/>
              </a:solidFill>
              <a:cs typeface="Calibri"/>
            </a:endParaRPr>
          </a:p>
          <a:p>
            <a:r>
              <a:rPr lang="en-US" dirty="0">
                <a:solidFill>
                  <a:srgbClr val="FF0000"/>
                </a:solidFill>
                <a:ea typeface="Calibri" panose="020F0502020204030204"/>
                <a:cs typeface="Calibri"/>
              </a:rPr>
              <a:t>Hefty ReNew bags are priced 75% higher on a per-bag basis vs. Hefty TK bags (not quite double the price)</a:t>
            </a:r>
          </a:p>
          <a:p>
            <a:endParaRPr lang="en-US" dirty="0">
              <a:solidFill>
                <a:srgbClr val="FF0000"/>
              </a:solidFill>
              <a:ea typeface="Calibri" panose="020F0502020204030204"/>
              <a:cs typeface="Calibri"/>
            </a:endParaRPr>
          </a:p>
          <a:p>
            <a:r>
              <a:rPr lang="en-US"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Per Molly… pricing (justification for cost but no other cost to participate),</a:t>
            </a:r>
          </a:p>
          <a:p>
            <a:r>
              <a:rPr lang="en-US" sz="1800" b="1" dirty="0">
                <a:solidFill>
                  <a:srgbClr val="FF0000"/>
                </a:solidFill>
                <a:effectLst/>
                <a:latin typeface="Calibri" panose="020F0502020204030204" pitchFamily="34" charset="0"/>
                <a:ea typeface="Calibri" panose="020F0502020204030204"/>
                <a:cs typeface="Times New Roman" panose="02020603050405020304" pitchFamily="18" charset="0"/>
              </a:rPr>
              <a:t>Anticipated SRP in </a:t>
            </a:r>
            <a:r>
              <a:rPr lang="en-US" sz="1800" b="1" dirty="0" err="1">
                <a:solidFill>
                  <a:srgbClr val="FF0000"/>
                </a:solidFill>
                <a:effectLst/>
                <a:latin typeface="Calibri" panose="020F0502020204030204" pitchFamily="34" charset="0"/>
                <a:ea typeface="Calibri" panose="020F0502020204030204"/>
                <a:cs typeface="Times New Roman" panose="02020603050405020304" pitchFamily="18" charset="0"/>
              </a:rPr>
              <a:t>cincy</a:t>
            </a:r>
            <a:r>
              <a:rPr lang="en-US" sz="1800" b="1" dirty="0">
                <a:solidFill>
                  <a:srgbClr val="FF0000"/>
                </a:solidFill>
                <a:effectLst/>
                <a:latin typeface="Calibri" panose="020F0502020204030204" pitchFamily="34" charset="0"/>
                <a:ea typeface="Calibri" panose="020F0502020204030204"/>
                <a:cs typeface="Times New Roman" panose="02020603050405020304" pitchFamily="18" charset="0"/>
              </a:rPr>
              <a:t> at Kroger…. … $9/20ct…  pay $9 1 or 2x per year…  MOLLY, collect recycling every week in Cincy?  One box could last X months?  Or X$ per year? </a:t>
            </a:r>
            <a:endParaRPr lang="en-US" b="1" dirty="0">
              <a:solidFill>
                <a:srgbClr val="FF0000"/>
              </a:solidFill>
              <a:ea typeface="Calibri" panose="020F0502020204030204"/>
              <a:cs typeface="Calibri"/>
            </a:endParaRPr>
          </a:p>
        </p:txBody>
      </p:sp>
      <p:sp>
        <p:nvSpPr>
          <p:cNvPr id="4" name="Slide Number Placeholder 3"/>
          <p:cNvSpPr>
            <a:spLocks noGrp="1"/>
          </p:cNvSpPr>
          <p:nvPr>
            <p:ph type="sldNum" sz="quarter" idx="5"/>
          </p:nvPr>
        </p:nvSpPr>
        <p:spPr/>
        <p:txBody>
          <a:bodyPr/>
          <a:lstStyle/>
          <a:p>
            <a:pPr defTabSz="952197">
              <a:defRPr/>
            </a:pPr>
            <a:fld id="{5D61DB4C-1F97-4621-89D6-129BBC97DADA}" type="slidenum">
              <a:rPr lang="en-US">
                <a:solidFill>
                  <a:prstClr val="black"/>
                </a:solidFill>
                <a:latin typeface="Calibri"/>
              </a:rPr>
              <a:pPr defTabSz="952197">
                <a:defRPr/>
              </a:pPr>
              <a:t>21</a:t>
            </a:fld>
            <a:endParaRPr lang="en-US">
              <a:solidFill>
                <a:prstClr val="black"/>
              </a:solidFill>
              <a:latin typeface="Calibri"/>
            </a:endParaRPr>
          </a:p>
        </p:txBody>
      </p:sp>
    </p:spTree>
    <p:extLst>
      <p:ext uri="{BB962C8B-B14F-4D97-AF65-F5344CB8AC3E}">
        <p14:creationId xmlns:p14="http://schemas.microsoft.com/office/powerpoint/2010/main" val="2866450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Change layout</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98AD09BE-DDAD-489E-92B4-91DD985A3FE8}" type="slidenum">
              <a:rPr lang="en-US" smtClean="0"/>
              <a:t>23</a:t>
            </a:fld>
            <a:endParaRPr lang="en-US" dirty="0"/>
          </a:p>
        </p:txBody>
      </p:sp>
    </p:spTree>
    <p:extLst>
      <p:ext uri="{BB962C8B-B14F-4D97-AF65-F5344CB8AC3E}">
        <p14:creationId xmlns:p14="http://schemas.microsoft.com/office/powerpoint/2010/main" val="691451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Why are we so excited</a:t>
            </a:r>
            <a:r>
              <a:rPr lang="en-US" baseline="0" dirty="0"/>
              <a:t> about these 3 new mechanical uses?  Because they not only drive positive PR but having more end markets also allow us to expand geographically.  No longer restricted to have our program markets close to the end markets available.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(Roof cover board,</a:t>
            </a:r>
            <a:r>
              <a:rPr lang="en-US" baseline="0" dirty="0"/>
              <a:t> drainage material, construction blocks and cement kilns)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unfavorable GWP impact for concrete aggregate is due to the u</a:t>
            </a:r>
            <a:r>
              <a:rPr lang="en-US" dirty="0"/>
              <a:t>se of</a:t>
            </a:r>
            <a:r>
              <a:rPr lang="en-US" baseline="0" dirty="0"/>
              <a:t> electricity, but as electricity grid changes regionally and throughout time, can be reassessed. </a:t>
            </a:r>
            <a:endParaRPr lang="en-US" dirty="0"/>
          </a:p>
          <a:p>
            <a:r>
              <a:rPr lang="en-US" sz="1200" dirty="0"/>
              <a:t>LCA scope constraints limited assessment of pyrolysis, or Advanced</a:t>
            </a:r>
            <a:r>
              <a:rPr lang="en-US" sz="1200" baseline="0" dirty="0"/>
              <a:t> </a:t>
            </a:r>
            <a:r>
              <a:rPr lang="en-US" sz="1200" dirty="0"/>
              <a:t>Recycling. Additional assessment of pyrolysis relative to other end markets will be available in next few months.  </a:t>
            </a:r>
          </a:p>
          <a:p>
            <a:r>
              <a:rPr lang="en-US" sz="1200" b="1" dirty="0"/>
              <a:t>Now that</a:t>
            </a:r>
            <a:r>
              <a:rPr lang="en-US" sz="1200" b="1" baseline="0" dirty="0"/>
              <a:t> we have end markets that allow us to ‘renew’ hard to recycle plastics… the name </a:t>
            </a:r>
            <a:r>
              <a:rPr lang="en-US" sz="1200" b="1" baseline="0" dirty="0" err="1"/>
              <a:t>EnergyBag</a:t>
            </a:r>
            <a:r>
              <a:rPr lang="en-US" sz="1200" b="1" baseline="0" dirty="0"/>
              <a:t> no longer fits…</a:t>
            </a:r>
          </a:p>
          <a:p>
            <a:r>
              <a:rPr lang="en-US" sz="1200" dirty="0">
                <a:solidFill>
                  <a:prstClr val="black"/>
                </a:solidFill>
                <a:latin typeface="+mn-lt"/>
              </a:rPr>
              <a:t> benefits- we can now</a:t>
            </a:r>
            <a:r>
              <a:rPr lang="en-US" sz="1200" baseline="0" dirty="0">
                <a:solidFill>
                  <a:prstClr val="black"/>
                </a:solidFill>
                <a:latin typeface="+mn-lt"/>
              </a:rPr>
              <a:t> go to any market because we can ship the processed materials almost anywhere in the US  before we exhaust the GWP! </a:t>
            </a:r>
          </a:p>
          <a:p>
            <a:r>
              <a:rPr lang="en-US" sz="1200" baseline="0" dirty="0">
                <a:solidFill>
                  <a:prstClr val="black"/>
                </a:solidFill>
                <a:latin typeface="+mn-lt"/>
              </a:rPr>
              <a:t>(currently limited by cost of freight v. cost of end market…) </a:t>
            </a:r>
            <a:endParaRPr lang="en-US" sz="1200" dirty="0">
              <a:solidFill>
                <a:prstClr val="black"/>
              </a:solidFill>
              <a:latin typeface="+mn-lt"/>
            </a:endParaRPr>
          </a:p>
          <a:p>
            <a:r>
              <a:rPr lang="en-US" dirty="0"/>
              <a:t>GWP Global Warming Potential</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4472C4"/>
                </a:solidFill>
              </a:rPr>
              <a:t>Pyrolysis </a:t>
            </a:r>
            <a:r>
              <a:rPr lang="en-US" b="0" dirty="0"/>
              <a:t>process</a:t>
            </a:r>
            <a:r>
              <a:rPr lang="en-US" b="0" dirty="0">
                <a:solidFill>
                  <a:srgbClr val="000000"/>
                </a:solidFill>
              </a:rPr>
              <a:t> is sensitive to ambient conditions and material quality with current operations; use only if near program area</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rPr>
              <a:t>Each Advanced</a:t>
            </a:r>
            <a:r>
              <a:rPr lang="en-US" b="0" i="0" baseline="0" dirty="0">
                <a:solidFill>
                  <a:srgbClr val="000000"/>
                </a:solidFill>
                <a:effectLst/>
              </a:rPr>
              <a:t> recycling process breaks down plastic polymers to their chemical elements to enable new plastic product or plastic-derived chemicals to be developed. </a:t>
            </a:r>
          </a:p>
          <a:p>
            <a:r>
              <a:rPr lang="en-US" sz="1200" b="0" kern="1200" dirty="0">
                <a:solidFill>
                  <a:schemeClr val="tx1"/>
                </a:solidFill>
                <a:effectLst/>
                <a:latin typeface="+mn-lt"/>
                <a:ea typeface="+mn-ea"/>
                <a:cs typeface="+mn-cs"/>
              </a:rPr>
              <a:t> revised to reflect limitations around scope constraints encouraged us to look at a different assessment of pyrolysis relative to other end markets.  There will be another summary coming out in a few months. </a:t>
            </a:r>
          </a:p>
          <a:p>
            <a:r>
              <a:rPr lang="en-US" sz="1200" b="0" kern="1200" dirty="0">
                <a:solidFill>
                  <a:schemeClr val="tx1"/>
                </a:solidFill>
                <a:effectLst/>
                <a:latin typeface="+mn-lt"/>
                <a:ea typeface="+mn-ea"/>
                <a:cs typeface="+mn-cs"/>
              </a:rPr>
              <a:t>In</a:t>
            </a:r>
            <a:r>
              <a:rPr lang="en-US" sz="1200" b="0" kern="1200" baseline="0" dirty="0">
                <a:solidFill>
                  <a:schemeClr val="tx1"/>
                </a:solidFill>
                <a:effectLst/>
                <a:latin typeface="+mn-lt"/>
                <a:ea typeface="+mn-ea"/>
                <a:cs typeface="+mn-cs"/>
              </a:rPr>
              <a:t> summary, pyrolysis can </a:t>
            </a:r>
            <a:r>
              <a:rPr lang="en-US" sz="1200" b="0" kern="1200" dirty="0">
                <a:solidFill>
                  <a:schemeClr val="tx1"/>
                </a:solidFill>
                <a:effectLst/>
                <a:latin typeface="+mn-lt"/>
                <a:ea typeface="+mn-ea"/>
                <a:cs typeface="+mn-cs"/>
              </a:rPr>
              <a:t>lower GHG emissions of plastics (</a:t>
            </a:r>
            <a:r>
              <a:rPr lang="en-US" sz="1200" b="0" kern="1200" baseline="0" dirty="0">
                <a:solidFill>
                  <a:schemeClr val="tx1"/>
                </a:solidFill>
                <a:effectLst/>
                <a:latin typeface="+mn-lt"/>
                <a:ea typeface="+mn-ea"/>
                <a:cs typeface="+mn-cs"/>
              </a:rPr>
              <a:t>r</a:t>
            </a:r>
            <a:r>
              <a:rPr lang="en-US" sz="1200" b="0" kern="1200" dirty="0">
                <a:solidFill>
                  <a:schemeClr val="tx1"/>
                </a:solidFill>
                <a:effectLst/>
                <a:latin typeface="+mn-lt"/>
                <a:ea typeface="+mn-ea"/>
                <a:cs typeface="+mn-cs"/>
              </a:rPr>
              <a:t>educe CO2 equivalent emissions) by more than 100% compared to typical end-of-life processes (when accounting for displaced demand for chemical products and energy.) </a:t>
            </a:r>
          </a:p>
          <a:p>
            <a:r>
              <a:rPr lang="en-US" sz="1200" b="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endParaRPr>
          </a:p>
          <a:p>
            <a:endParaRPr lang="en-US" b="0" dirty="0"/>
          </a:p>
        </p:txBody>
      </p:sp>
      <p:sp>
        <p:nvSpPr>
          <p:cNvPr id="4" name="Slide Number Placeholder 3"/>
          <p:cNvSpPr>
            <a:spLocks noGrp="1"/>
          </p:cNvSpPr>
          <p:nvPr>
            <p:ph type="sldNum" sz="quarter" idx="10"/>
          </p:nvPr>
        </p:nvSpPr>
        <p:spPr/>
        <p:txBody>
          <a:bodyPr/>
          <a:lstStyle/>
          <a:p>
            <a:fld id="{C87245EE-F95B-9240-A801-F21173136E99}" type="slidenum">
              <a:rPr lang="en-US" smtClean="0"/>
              <a:t>25</a:t>
            </a:fld>
            <a:endParaRPr lang="en-US"/>
          </a:p>
        </p:txBody>
      </p:sp>
    </p:spTree>
    <p:extLst>
      <p:ext uri="{BB962C8B-B14F-4D97-AF65-F5344CB8AC3E}">
        <p14:creationId xmlns:p14="http://schemas.microsoft.com/office/powerpoint/2010/main" val="2690333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Voiceover? Or add bullet?  </a:t>
            </a:r>
            <a:r>
              <a:rPr lang="en-US" b="1"/>
              <a:t>Continuing education is important to maintain low contamination levels and to reduce the disposal of Paper products and #1 PET thermoforms in the orange bags.</a:t>
            </a:r>
          </a:p>
          <a:p>
            <a:endParaRPr lang="en-US"/>
          </a:p>
        </p:txBody>
      </p:sp>
      <p:sp>
        <p:nvSpPr>
          <p:cNvPr id="4" name="Slide Number Placeholder 3"/>
          <p:cNvSpPr>
            <a:spLocks noGrp="1"/>
          </p:cNvSpPr>
          <p:nvPr>
            <p:ph type="sldNum" sz="quarter" idx="5"/>
          </p:nvPr>
        </p:nvSpPr>
        <p:spPr/>
        <p:txBody>
          <a:bodyPr/>
          <a:lstStyle/>
          <a:p>
            <a:fld id="{562ED7BE-EB56-436D-A61A-C6D73F2ADCE5}" type="slidenum">
              <a:rPr lang="en-US" smtClean="0"/>
              <a:t>26</a:t>
            </a:fld>
            <a:endParaRPr lang="en-US"/>
          </a:p>
        </p:txBody>
      </p:sp>
    </p:spTree>
    <p:extLst>
      <p:ext uri="{BB962C8B-B14F-4D97-AF65-F5344CB8AC3E}">
        <p14:creationId xmlns:p14="http://schemas.microsoft.com/office/powerpoint/2010/main" val="2971451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in the future we will NOT be targeting #5 PP</a:t>
            </a:r>
          </a:p>
        </p:txBody>
      </p:sp>
      <p:sp>
        <p:nvSpPr>
          <p:cNvPr id="4" name="Slide Number Placeholder 3"/>
          <p:cNvSpPr>
            <a:spLocks noGrp="1"/>
          </p:cNvSpPr>
          <p:nvPr>
            <p:ph type="sldNum" sz="quarter" idx="5"/>
          </p:nvPr>
        </p:nvSpPr>
        <p:spPr/>
        <p:txBody>
          <a:bodyPr/>
          <a:lstStyle/>
          <a:p>
            <a:fld id="{562ED7BE-EB56-436D-A61A-C6D73F2ADCE5}" type="slidenum">
              <a:rPr lang="en-US" smtClean="0"/>
              <a:t>27</a:t>
            </a:fld>
            <a:endParaRPr lang="en-US"/>
          </a:p>
        </p:txBody>
      </p:sp>
    </p:spTree>
    <p:extLst>
      <p:ext uri="{BB962C8B-B14F-4D97-AF65-F5344CB8AC3E}">
        <p14:creationId xmlns:p14="http://schemas.microsoft.com/office/powerpoint/2010/main" val="919741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videos to introduce the program to municipalities and residents as well as MRFS.  This audience for this video is intended to be consumers. This  Any questions about this video – of would you prefer us to replay it</a:t>
            </a:r>
          </a:p>
        </p:txBody>
      </p:sp>
      <p:sp>
        <p:nvSpPr>
          <p:cNvPr id="4" name="Slide Number Placeholder 3"/>
          <p:cNvSpPr>
            <a:spLocks noGrp="1"/>
          </p:cNvSpPr>
          <p:nvPr>
            <p:ph type="sldNum" sz="quarter" idx="5"/>
          </p:nvPr>
        </p:nvSpPr>
        <p:spPr/>
        <p:txBody>
          <a:bodyPr/>
          <a:lstStyle/>
          <a:p>
            <a:fld id="{562ED7BE-EB56-436D-A61A-C6D73F2ADCE5}" type="slidenum">
              <a:rPr lang="en-US" smtClean="0"/>
              <a:t>29</a:t>
            </a:fld>
            <a:endParaRPr lang="en-US"/>
          </a:p>
        </p:txBody>
      </p:sp>
    </p:spTree>
    <p:extLst>
      <p:ext uri="{BB962C8B-B14F-4D97-AF65-F5344CB8AC3E}">
        <p14:creationId xmlns:p14="http://schemas.microsoft.com/office/powerpoint/2010/main" val="170029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how program works: residents buy Hefty ReNew bags at local retailer.  Collect H2R plastics in the orange bag.  On recycling day, add the orange bag to their recycling bin.  The hauler takes it with the contents of the recycling cart/bin to the MRF where it goes on the sorting line.  There the full bags are pulled off the line and stored until there are enough bags to bale.  When there are enough bales to fill a truckload, we arrange for pick up and delivery to the end market where the H2R’s are turned into valuable resources, or a second life.  </a:t>
            </a:r>
          </a:p>
          <a:p>
            <a:r>
              <a:rPr lang="en-US" dirty="0"/>
              <a:t>H2R are #4-7 plastics in most markets.  However, here in Cincy, #5 PP is excluded from the program because Rumpke has an end market for PP in addition to PET and HDPE.</a:t>
            </a:r>
          </a:p>
          <a:p>
            <a:r>
              <a:rPr lang="en-US" dirty="0"/>
              <a:t>Our end markets turn the plastics into drainage materials, park benches, building materials, etc. </a:t>
            </a:r>
          </a:p>
          <a:p>
            <a:r>
              <a:rPr lang="en-US" sz="1800" dirty="0">
                <a:solidFill>
                  <a:srgbClr val="3B3838"/>
                </a:solidFill>
                <a:latin typeface="Arial" panose="020B0604020202020204" pitchFamily="34" charset="0"/>
                <a:ea typeface="Calibri" panose="020F0502020204030204" pitchFamily="34" charset="0"/>
              </a:rPr>
              <a:t>When this is not possible, materials may be used to replace some of the coal that fuels the kilns used in cement manufacturing. An independent life cycle assessment found that these solutions are environmentally better than simply sending hard-to-recycle plastics to landfills. </a:t>
            </a:r>
            <a:endParaRPr lang="en-US" dirty="0"/>
          </a:p>
          <a:p>
            <a:r>
              <a:rPr lang="en-US" dirty="0"/>
              <a:t>Dow team will talk more about this later. </a:t>
            </a:r>
          </a:p>
          <a:p>
            <a:r>
              <a:rPr lang="en-US" dirty="0"/>
              <a:t>The benefit to the retailer is that Hefty ReNew is 100% incremental to the trash bag business.  We’ve conducted store tests with two different retailers.  In both retailers, Hefty </a:t>
            </a:r>
            <a:r>
              <a:rPr lang="en-US" dirty="0" err="1"/>
              <a:t>RENew</a:t>
            </a:r>
            <a:r>
              <a:rPr lang="en-US" dirty="0"/>
              <a:t> was the #1 trash bag item. </a:t>
            </a:r>
          </a:p>
          <a:p>
            <a:r>
              <a:rPr lang="en-US" dirty="0"/>
              <a:t>And finally… the program attracts a desirable demographic… gen Z AND millennials</a:t>
            </a:r>
          </a:p>
          <a:p>
            <a:endParaRPr lang="en-US" dirty="0"/>
          </a:p>
        </p:txBody>
      </p:sp>
      <p:sp>
        <p:nvSpPr>
          <p:cNvPr id="4" name="Slide Number Placeholder 3"/>
          <p:cNvSpPr>
            <a:spLocks noGrp="1"/>
          </p:cNvSpPr>
          <p:nvPr>
            <p:ph type="sldNum" sz="quarter" idx="5"/>
          </p:nvPr>
        </p:nvSpPr>
        <p:spPr/>
        <p:txBody>
          <a:bodyPr/>
          <a:lstStyle/>
          <a:p>
            <a:fld id="{562ED7BE-EB56-436D-A61A-C6D73F2ADCE5}" type="slidenum">
              <a:rPr lang="en-US" smtClean="0"/>
              <a:t>3</a:t>
            </a:fld>
            <a:endParaRPr lang="en-US"/>
          </a:p>
        </p:txBody>
      </p:sp>
    </p:spTree>
    <p:extLst>
      <p:ext uri="{BB962C8B-B14F-4D97-AF65-F5344CB8AC3E}">
        <p14:creationId xmlns:p14="http://schemas.microsoft.com/office/powerpoint/2010/main" val="635525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7245EE-F95B-9240-A801-F21173136E99}" type="slidenum">
              <a:rPr lang="en-US" smtClean="0"/>
              <a:t>4</a:t>
            </a:fld>
            <a:endParaRPr lang="en-US"/>
          </a:p>
        </p:txBody>
      </p:sp>
    </p:spTree>
    <p:extLst>
      <p:ext uri="{BB962C8B-B14F-4D97-AF65-F5344CB8AC3E}">
        <p14:creationId xmlns:p14="http://schemas.microsoft.com/office/powerpoint/2010/main" val="228202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With our existing markets, including Chattanooga, as of June we have diverted over 2400 tons of plastics from landfills since the program began.</a:t>
            </a:r>
          </a:p>
          <a:p>
            <a:pPr>
              <a:defRPr/>
            </a:pPr>
            <a:r>
              <a:rPr lang="en-US" dirty="0"/>
              <a:t>In partnership with Rumpke Recycling, we are expanding into the Cincy market in Nov ‘23 and the rest of the Rumpke markets in Ohio  beginning mid-2024. With this expansion, the HRP will be available to 2.2 M HH… nearly double the number of existing number of HH w/ access to curbside recycling.</a:t>
            </a: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fld id="{C87245EE-F95B-9240-A801-F21173136E99}" type="slidenum">
              <a:rPr lang="en-US" smtClean="0"/>
              <a:t>5</a:t>
            </a:fld>
            <a:endParaRPr lang="en-US"/>
          </a:p>
        </p:txBody>
      </p:sp>
    </p:spTree>
    <p:extLst>
      <p:ext uri="{BB962C8B-B14F-4D97-AF65-F5344CB8AC3E}">
        <p14:creationId xmlns:p14="http://schemas.microsoft.com/office/powerpoint/2010/main" val="868419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program has 3 key pillars:</a:t>
            </a:r>
          </a:p>
          <a:p>
            <a:pPr marL="231092" indent="-231092">
              <a:buAutoNum type="arabicPeriod"/>
            </a:pPr>
            <a:r>
              <a:rPr lang="en-US" dirty="0"/>
              <a:t>Consumer education- we know there is lots of confusion about recycling.  We invest in a number of tools to not only educate consumers about the program, but about recycling in general. </a:t>
            </a:r>
          </a:p>
          <a:p>
            <a:pPr marL="231092" indent="-231092">
              <a:buAutoNum type="arabicPeriod"/>
            </a:pPr>
            <a:r>
              <a:rPr lang="en-US" dirty="0"/>
              <a:t>Community- and in this instance, we mean the recycling stakeholders in a market.  We MUST work together with the local MRFs, haulers, city governments, retailers, and ideally special interest groups. </a:t>
            </a:r>
          </a:p>
          <a:p>
            <a:pPr marL="231092" indent="-231092">
              <a:buAutoNum type="arabicPeriod"/>
            </a:pPr>
            <a:r>
              <a:rPr lang="en-US" dirty="0" err="1"/>
              <a:t>Accountabiity</a:t>
            </a:r>
            <a:r>
              <a:rPr lang="en-US" dirty="0"/>
              <a:t>/Transparency- our end markets collaborate with Dow and Hefty on our LCA testing to ensure that materials collected in Hefty ReNew bags are going to end markets that meet our strict criteria</a:t>
            </a:r>
          </a:p>
          <a:p>
            <a:endParaRPr lang="en-US" dirty="0"/>
          </a:p>
        </p:txBody>
      </p:sp>
      <p:sp>
        <p:nvSpPr>
          <p:cNvPr id="4" name="Slide Number Placeholder 3"/>
          <p:cNvSpPr>
            <a:spLocks noGrp="1"/>
          </p:cNvSpPr>
          <p:nvPr>
            <p:ph type="sldNum" sz="quarter" idx="5"/>
          </p:nvPr>
        </p:nvSpPr>
        <p:spPr/>
        <p:txBody>
          <a:bodyPr/>
          <a:lstStyle/>
          <a:p>
            <a:fld id="{562ED7BE-EB56-436D-A61A-C6D73F2ADCE5}" type="slidenum">
              <a:rPr lang="en-US" smtClean="0"/>
              <a:t>6</a:t>
            </a:fld>
            <a:endParaRPr lang="en-US"/>
          </a:p>
        </p:txBody>
      </p:sp>
    </p:spTree>
    <p:extLst>
      <p:ext uri="{BB962C8B-B14F-4D97-AF65-F5344CB8AC3E}">
        <p14:creationId xmlns:p14="http://schemas.microsoft.com/office/powerpoint/2010/main" val="3662859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rebranded the EB program to ReNew in April because the new name better reflects what happens to the collected materials… they get turned into new things! </a:t>
            </a:r>
          </a:p>
          <a:p>
            <a:r>
              <a:rPr lang="en-US" dirty="0"/>
              <a:t>(SHOW carton and bag)</a:t>
            </a:r>
          </a:p>
          <a:p>
            <a:r>
              <a:rPr lang="en-US" dirty="0"/>
              <a:t>With education as a key pillar of the program, you can see that we use every chance we get to explain how the program works and what plastics can go in the bag.  These graphics will be updated with new messaging for the Cincinnati launch.  </a:t>
            </a:r>
          </a:p>
          <a:p>
            <a:pPr defTabSz="924367"/>
            <a:r>
              <a:rPr lang="en-US" dirty="0"/>
              <a:t>Note- new printing on most recent samples. </a:t>
            </a:r>
          </a:p>
          <a:p>
            <a:endParaRPr lang="en-US" dirty="0"/>
          </a:p>
        </p:txBody>
      </p:sp>
      <p:sp>
        <p:nvSpPr>
          <p:cNvPr id="4" name="Slide Number Placeholder 3"/>
          <p:cNvSpPr>
            <a:spLocks noGrp="1"/>
          </p:cNvSpPr>
          <p:nvPr>
            <p:ph type="sldNum" sz="quarter" idx="5"/>
          </p:nvPr>
        </p:nvSpPr>
        <p:spPr/>
        <p:txBody>
          <a:bodyPr/>
          <a:lstStyle/>
          <a:p>
            <a:fld id="{562ED7BE-EB56-436D-A61A-C6D73F2ADCE5}" type="slidenum">
              <a:rPr lang="en-US" smtClean="0"/>
              <a:t>7</a:t>
            </a:fld>
            <a:endParaRPr lang="en-US"/>
          </a:p>
        </p:txBody>
      </p:sp>
    </p:spTree>
    <p:extLst>
      <p:ext uri="{BB962C8B-B14F-4D97-AF65-F5344CB8AC3E}">
        <p14:creationId xmlns:p14="http://schemas.microsoft.com/office/powerpoint/2010/main" val="343164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29275" cy="3167062"/>
          </a:xfrm>
        </p:spPr>
      </p:sp>
      <p:sp>
        <p:nvSpPr>
          <p:cNvPr id="3" name="Notes Placeholder 2"/>
          <p:cNvSpPr>
            <a:spLocks noGrp="1"/>
          </p:cNvSpPr>
          <p:nvPr>
            <p:ph type="body" idx="1"/>
          </p:nvPr>
        </p:nvSpPr>
        <p:spPr/>
        <p:txBody>
          <a:bodyPr/>
          <a:lstStyle/>
          <a:p>
            <a:r>
              <a:rPr lang="en-US"/>
              <a:t>We use our website and digital assets to list what can as well as what CANNOT go in the bag. Swiffer items are currently listed under plastic packaging on our website, however… by the time we launch in Cincinnati they will be in a new category, cleaning and storage, along with some of our own Hefty products. </a:t>
            </a:r>
          </a:p>
        </p:txBody>
      </p:sp>
      <p:sp>
        <p:nvSpPr>
          <p:cNvPr id="4" name="Slide Number Placeholder 3"/>
          <p:cNvSpPr>
            <a:spLocks noGrp="1"/>
          </p:cNvSpPr>
          <p:nvPr>
            <p:ph type="sldNum" sz="quarter" idx="10"/>
          </p:nvPr>
        </p:nvSpPr>
        <p:spPr/>
        <p:txBody>
          <a:bodyPr/>
          <a:lstStyle/>
          <a:p>
            <a:pPr defTabSz="470965">
              <a:defRPr/>
            </a:pPr>
            <a:fld id="{5D61DB4C-1F97-4621-89D6-129BBC97DADA}" type="slidenum">
              <a:rPr lang="en-US">
                <a:solidFill>
                  <a:prstClr val="black"/>
                </a:solidFill>
                <a:latin typeface="Calibri"/>
              </a:rPr>
              <a:pPr defTabSz="470965">
                <a:defRPr/>
              </a:pPr>
              <a:t>8</a:t>
            </a:fld>
            <a:endParaRPr lang="en-US">
              <a:solidFill>
                <a:prstClr val="black"/>
              </a:solidFill>
              <a:latin typeface="Calibri"/>
            </a:endParaRPr>
          </a:p>
        </p:txBody>
      </p:sp>
    </p:spTree>
    <p:extLst>
      <p:ext uri="{BB962C8B-B14F-4D97-AF65-F5344CB8AC3E}">
        <p14:creationId xmlns:p14="http://schemas.microsoft.com/office/powerpoint/2010/main" val="720998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600" b="1"/>
          </a:p>
        </p:txBody>
      </p:sp>
      <p:sp>
        <p:nvSpPr>
          <p:cNvPr id="4" name="Footer Placeholder 3"/>
          <p:cNvSpPr>
            <a:spLocks noGrp="1"/>
          </p:cNvSpPr>
          <p:nvPr>
            <p:ph type="ftr" sz="quarter" idx="4"/>
          </p:nvPr>
        </p:nvSpPr>
        <p:spPr/>
        <p:txBody>
          <a:bodyPr/>
          <a:lstStyle/>
          <a:p>
            <a:pPr defTabSz="941930">
              <a:defRPr/>
            </a:pPr>
            <a:endParaRPr lang="en-US">
              <a:solidFill>
                <a:prstClr val="black"/>
              </a:solidFill>
              <a:latin typeface="Calibri" panose="020F0502020204030204"/>
            </a:endParaRPr>
          </a:p>
        </p:txBody>
      </p:sp>
      <p:sp>
        <p:nvSpPr>
          <p:cNvPr id="5" name="Slide Number Placeholder 4"/>
          <p:cNvSpPr>
            <a:spLocks noGrp="1"/>
          </p:cNvSpPr>
          <p:nvPr>
            <p:ph type="sldNum" sz="quarter" idx="5"/>
          </p:nvPr>
        </p:nvSpPr>
        <p:spPr/>
        <p:txBody>
          <a:bodyPr/>
          <a:lstStyle/>
          <a:p>
            <a:pPr defTabSz="941930">
              <a:defRPr/>
            </a:pPr>
            <a:fld id="{98AD09BE-DDAD-489E-92B4-91DD985A3FE8}" type="slidenum">
              <a:rPr lang="en-US">
                <a:solidFill>
                  <a:prstClr val="black"/>
                </a:solidFill>
                <a:latin typeface="Calibri" panose="020F0502020204030204"/>
              </a:rPr>
              <a:pPr defTabSz="94193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828426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9A630E-02BC-3393-B918-733F5432E40D}"/>
              </a:ext>
            </a:extLst>
          </p:cNvPr>
          <p:cNvSpPr/>
          <p:nvPr userDrawn="1"/>
        </p:nvSpPr>
        <p:spPr>
          <a:xfrm>
            <a:off x="0" y="8382"/>
            <a:ext cx="12192000" cy="6858000"/>
          </a:xfrm>
          <a:prstGeom prst="rect">
            <a:avLst/>
          </a:prstGeom>
          <a:solidFill>
            <a:srgbClr val="FE4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Parallelogram 8">
            <a:extLst>
              <a:ext uri="{FF2B5EF4-FFF2-40B4-BE49-F238E27FC236}">
                <a16:creationId xmlns:a16="http://schemas.microsoft.com/office/drawing/2014/main" id="{4E90B066-0435-7476-1F81-8074DCC197FC}"/>
              </a:ext>
            </a:extLst>
          </p:cNvPr>
          <p:cNvSpPr/>
          <p:nvPr userDrawn="1"/>
        </p:nvSpPr>
        <p:spPr>
          <a:xfrm>
            <a:off x="-1901996" y="2500656"/>
            <a:ext cx="12192002" cy="4365727"/>
          </a:xfrm>
          <a:prstGeom prst="parallelogram">
            <a:avLst>
              <a:gd name="adj" fmla="val 22974"/>
            </a:avLst>
          </a:prstGeom>
          <a:solidFill>
            <a:srgbClr val="002596"/>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913A6003-19D1-2BC1-DB4F-5DF0685719CA}"/>
              </a:ext>
            </a:extLst>
          </p:cNvPr>
          <p:cNvSpPr>
            <a:spLocks noGrp="1"/>
          </p:cNvSpPr>
          <p:nvPr>
            <p:ph type="ctrTitle" hasCustomPrompt="1"/>
          </p:nvPr>
        </p:nvSpPr>
        <p:spPr>
          <a:xfrm>
            <a:off x="1524000" y="1122363"/>
            <a:ext cx="9144000" cy="2387600"/>
          </a:xfrm>
        </p:spPr>
        <p:txBody>
          <a:bodyPr anchor="b">
            <a:normAutofit/>
          </a:bodyPr>
          <a:lstStyle>
            <a:lvl1pPr algn="ctr">
              <a:defRPr sz="4400">
                <a:solidFill>
                  <a:schemeClr val="bg1"/>
                </a:solidFill>
                <a:latin typeface="Tw Cen MT" panose="020B0602020104020603" pitchFamily="34" charset="77"/>
              </a:defRPr>
            </a:lvl1pPr>
          </a:lstStyle>
          <a:p>
            <a:r>
              <a:rPr lang="en-US" dirty="0"/>
              <a:t>TITLE OF PRESENTATION HERE</a:t>
            </a:r>
          </a:p>
        </p:txBody>
      </p:sp>
      <p:sp>
        <p:nvSpPr>
          <p:cNvPr id="3" name="Subtitle 2">
            <a:extLst>
              <a:ext uri="{FF2B5EF4-FFF2-40B4-BE49-F238E27FC236}">
                <a16:creationId xmlns:a16="http://schemas.microsoft.com/office/drawing/2014/main" id="{B1BD8203-74B2-AB3C-BFC3-2CCE16469084}"/>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Tw Cen MT" panose="020B0602020104020603" pitchFamily="34" charset="77"/>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SUB-TITLE HERE</a:t>
            </a:r>
          </a:p>
          <a:p>
            <a:r>
              <a:rPr lang="en-US" dirty="0"/>
              <a:t>DATE HERE</a:t>
            </a:r>
          </a:p>
        </p:txBody>
      </p:sp>
      <p:sp>
        <p:nvSpPr>
          <p:cNvPr id="4" name="Date Placeholder 3">
            <a:extLst>
              <a:ext uri="{FF2B5EF4-FFF2-40B4-BE49-F238E27FC236}">
                <a16:creationId xmlns:a16="http://schemas.microsoft.com/office/drawing/2014/main" id="{35F9929B-259A-9DC8-11CF-0CEE71CE2B56}"/>
              </a:ext>
            </a:extLst>
          </p:cNvPr>
          <p:cNvSpPr>
            <a:spLocks noGrp="1"/>
          </p:cNvSpPr>
          <p:nvPr>
            <p:ph type="dt" sz="half" idx="10"/>
          </p:nvPr>
        </p:nvSpPr>
        <p:spPr/>
        <p:txBody>
          <a:bodyPr/>
          <a:lstStyle/>
          <a:p>
            <a:fld id="{7E814308-D614-4B92-9F30-7B9F0AC5A7A4}" type="datetime1">
              <a:rPr lang="en-US" smtClean="0"/>
              <a:t>10/23/2023</a:t>
            </a:fld>
            <a:endParaRPr lang="en-US"/>
          </a:p>
        </p:txBody>
      </p:sp>
      <p:sp>
        <p:nvSpPr>
          <p:cNvPr id="5" name="Footer Placeholder 4">
            <a:extLst>
              <a:ext uri="{FF2B5EF4-FFF2-40B4-BE49-F238E27FC236}">
                <a16:creationId xmlns:a16="http://schemas.microsoft.com/office/drawing/2014/main" id="{EC9016F3-BF7B-206F-CAD8-C1CD9354E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CDBE0-8696-0E9B-B111-CAF008EDA6B4}"/>
              </a:ext>
            </a:extLst>
          </p:cNvPr>
          <p:cNvSpPr>
            <a:spLocks noGrp="1"/>
          </p:cNvSpPr>
          <p:nvPr>
            <p:ph type="sldNum" sz="quarter" idx="12"/>
          </p:nvPr>
        </p:nvSpPr>
        <p:spPr/>
        <p:txBody>
          <a:bodyPr/>
          <a:lstStyle>
            <a:lvl1pPr>
              <a:defRPr>
                <a:solidFill>
                  <a:schemeClr val="bg1"/>
                </a:solidFill>
                <a:latin typeface="Tw Cen MT" panose="020B0602020104020603" pitchFamily="34" charset="77"/>
              </a:defRPr>
            </a:lvl1pPr>
          </a:lstStyle>
          <a:p>
            <a:fld id="{82E65B8D-6A1B-174E-9F5B-07848F11A63B}" type="slidenum">
              <a:rPr lang="en-US" smtClean="0"/>
              <a:pPr/>
              <a:t>‹#›</a:t>
            </a:fld>
            <a:endParaRPr lang="en-US" dirty="0"/>
          </a:p>
        </p:txBody>
      </p:sp>
      <p:pic>
        <p:nvPicPr>
          <p:cNvPr id="13" name="Picture 12">
            <a:extLst>
              <a:ext uri="{FF2B5EF4-FFF2-40B4-BE49-F238E27FC236}">
                <a16:creationId xmlns:a16="http://schemas.microsoft.com/office/drawing/2014/main" id="{714184E2-ED99-157D-BBEC-F34C092D9134}"/>
              </a:ext>
            </a:extLst>
          </p:cNvPr>
          <p:cNvPicPr>
            <a:picLocks noChangeAspect="1"/>
          </p:cNvPicPr>
          <p:nvPr userDrawn="1"/>
        </p:nvPicPr>
        <p:blipFill>
          <a:blip r:embed="rId2"/>
          <a:stretch>
            <a:fillRect/>
          </a:stretch>
        </p:blipFill>
        <p:spPr>
          <a:xfrm>
            <a:off x="1707117" y="340187"/>
            <a:ext cx="9039966" cy="1868766"/>
          </a:xfrm>
          <a:prstGeom prst="rect">
            <a:avLst/>
          </a:prstGeom>
        </p:spPr>
      </p:pic>
    </p:spTree>
    <p:extLst>
      <p:ext uri="{BB962C8B-B14F-4D97-AF65-F5344CB8AC3E}">
        <p14:creationId xmlns:p14="http://schemas.microsoft.com/office/powerpoint/2010/main" val="719290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6DB67-BDF5-88FB-DB73-A06670A38938}"/>
              </a:ext>
            </a:extLst>
          </p:cNvPr>
          <p:cNvPicPr>
            <a:picLocks noChangeAspect="1"/>
          </p:cNvPicPr>
          <p:nvPr userDrawn="1"/>
        </p:nvPicPr>
        <p:blipFill rotWithShape="1">
          <a:blip r:embed="rId2">
            <a:alphaModFix amt="35000"/>
          </a:blip>
          <a:srcRect l="17575" t="4395" r="17575"/>
          <a:stretch/>
        </p:blipFill>
        <p:spPr>
          <a:xfrm>
            <a:off x="0" y="1"/>
            <a:ext cx="12192000" cy="6323261"/>
          </a:xfrm>
          <a:prstGeom prst="rect">
            <a:avLst/>
          </a:prstGeom>
        </p:spPr>
      </p:pic>
      <p:sp>
        <p:nvSpPr>
          <p:cNvPr id="13" name="Parallelogram 12">
            <a:extLst>
              <a:ext uri="{FF2B5EF4-FFF2-40B4-BE49-F238E27FC236}">
                <a16:creationId xmlns:a16="http://schemas.microsoft.com/office/drawing/2014/main" id="{6DB83D51-7F32-90F1-5F6D-4576578FCC40}"/>
              </a:ext>
            </a:extLst>
          </p:cNvPr>
          <p:cNvSpPr/>
          <p:nvPr userDrawn="1"/>
        </p:nvSpPr>
        <p:spPr>
          <a:xfrm>
            <a:off x="5868881" y="1929690"/>
            <a:ext cx="5525858" cy="4109466"/>
          </a:xfrm>
          <a:prstGeom prst="parallelogram">
            <a:avLst>
              <a:gd name="adj" fmla="val 22974"/>
            </a:avLst>
          </a:prstGeom>
          <a:solidFill>
            <a:srgbClr val="0025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 name="Parallelogram 1">
            <a:extLst>
              <a:ext uri="{FF2B5EF4-FFF2-40B4-BE49-F238E27FC236}">
                <a16:creationId xmlns:a16="http://schemas.microsoft.com/office/drawing/2014/main" id="{FC804360-9359-C89A-523E-F1971DDD0867}"/>
              </a:ext>
            </a:extLst>
          </p:cNvPr>
          <p:cNvSpPr/>
          <p:nvPr userDrawn="1"/>
        </p:nvSpPr>
        <p:spPr>
          <a:xfrm>
            <a:off x="476749" y="1929690"/>
            <a:ext cx="5525858" cy="4109466"/>
          </a:xfrm>
          <a:prstGeom prst="parallelogram">
            <a:avLst>
              <a:gd name="adj" fmla="val 22974"/>
            </a:avLst>
          </a:prstGeom>
          <a:solidFill>
            <a:srgbClr val="0025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Parallelogram 8">
            <a:extLst>
              <a:ext uri="{FF2B5EF4-FFF2-40B4-BE49-F238E27FC236}">
                <a16:creationId xmlns:a16="http://schemas.microsoft.com/office/drawing/2014/main" id="{53C2698B-6639-5DE3-C046-F60DDE5E4175}"/>
              </a:ext>
            </a:extLst>
          </p:cNvPr>
          <p:cNvSpPr/>
          <p:nvPr userDrawn="1"/>
        </p:nvSpPr>
        <p:spPr>
          <a:xfrm>
            <a:off x="-1135464" y="0"/>
            <a:ext cx="12665826" cy="1271238"/>
          </a:xfrm>
          <a:prstGeom prst="parallelogram">
            <a:avLst>
              <a:gd name="adj" fmla="val 22974"/>
            </a:avLst>
          </a:prstGeom>
          <a:solidFill>
            <a:srgbClr val="FF4818"/>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highlight>
                <a:srgbClr val="002596"/>
              </a:highlight>
            </a:endParaRPr>
          </a:p>
        </p:txBody>
      </p:sp>
      <p:sp>
        <p:nvSpPr>
          <p:cNvPr id="3" name="Content Placeholder 2">
            <a:extLst>
              <a:ext uri="{FF2B5EF4-FFF2-40B4-BE49-F238E27FC236}">
                <a16:creationId xmlns:a16="http://schemas.microsoft.com/office/drawing/2014/main" id="{F6A0161B-D7CD-AC01-290D-1D30B1C4C174}"/>
              </a:ext>
            </a:extLst>
          </p:cNvPr>
          <p:cNvSpPr>
            <a:spLocks noGrp="1"/>
          </p:cNvSpPr>
          <p:nvPr>
            <p:ph sz="half" idx="1"/>
          </p:nvPr>
        </p:nvSpPr>
        <p:spPr>
          <a:xfrm>
            <a:off x="1441404" y="2207110"/>
            <a:ext cx="4273484" cy="3675217"/>
          </a:xfrm>
        </p:spPr>
        <p:txBody>
          <a:bodyPr/>
          <a:lstStyle>
            <a:lvl1pPr>
              <a:defRPr>
                <a:solidFill>
                  <a:schemeClr val="bg1"/>
                </a:solidFill>
                <a:latin typeface="Tw Cen MT" panose="020B0602020104020603" pitchFamily="34" charset="77"/>
              </a:defRPr>
            </a:lvl1pPr>
            <a:lvl2pPr>
              <a:defRPr>
                <a:solidFill>
                  <a:schemeClr val="bg1"/>
                </a:solidFill>
                <a:latin typeface="Tw Cen MT" panose="020B0602020104020603" pitchFamily="34" charset="77"/>
              </a:defRPr>
            </a:lvl2pPr>
            <a:lvl3pPr>
              <a:defRPr>
                <a:solidFill>
                  <a:schemeClr val="bg1"/>
                </a:solidFill>
                <a:latin typeface="Tw Cen MT" panose="020B0602020104020603" pitchFamily="34" charset="77"/>
              </a:defRPr>
            </a:lvl3pPr>
            <a:lvl4pPr>
              <a:defRPr>
                <a:solidFill>
                  <a:schemeClr val="bg1"/>
                </a:solidFill>
                <a:latin typeface="Tw Cen MT" panose="020B0602020104020603" pitchFamily="34" charset="77"/>
              </a:defRPr>
            </a:lvl4pPr>
            <a:lvl5pPr>
              <a:defRPr>
                <a:solidFill>
                  <a:schemeClr val="bg1"/>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44947EC-3CAF-8486-7C71-D7D6A2B61D2F}"/>
              </a:ext>
            </a:extLst>
          </p:cNvPr>
          <p:cNvSpPr>
            <a:spLocks noGrp="1"/>
          </p:cNvSpPr>
          <p:nvPr>
            <p:ph sz="half" idx="2"/>
          </p:nvPr>
        </p:nvSpPr>
        <p:spPr>
          <a:xfrm>
            <a:off x="6815579" y="2207110"/>
            <a:ext cx="4273486" cy="3675217"/>
          </a:xfrm>
        </p:spPr>
        <p:txBody>
          <a:bodyPr/>
          <a:lstStyle>
            <a:lvl1pPr>
              <a:defRPr>
                <a:solidFill>
                  <a:schemeClr val="bg1"/>
                </a:solidFill>
                <a:latin typeface="Tw Cen MT" panose="020B0602020104020603" pitchFamily="34" charset="77"/>
              </a:defRPr>
            </a:lvl1pPr>
            <a:lvl2pPr>
              <a:defRPr>
                <a:solidFill>
                  <a:schemeClr val="bg1"/>
                </a:solidFill>
                <a:latin typeface="Tw Cen MT" panose="020B0602020104020603" pitchFamily="34" charset="77"/>
              </a:defRPr>
            </a:lvl2pPr>
            <a:lvl3pPr>
              <a:defRPr>
                <a:solidFill>
                  <a:schemeClr val="bg1"/>
                </a:solidFill>
                <a:latin typeface="Tw Cen MT" panose="020B0602020104020603" pitchFamily="34" charset="77"/>
              </a:defRPr>
            </a:lvl3pPr>
            <a:lvl4pPr>
              <a:defRPr>
                <a:solidFill>
                  <a:schemeClr val="bg1"/>
                </a:solidFill>
                <a:latin typeface="Tw Cen MT" panose="020B0602020104020603" pitchFamily="34" charset="77"/>
              </a:defRPr>
            </a:lvl4pPr>
            <a:lvl5pPr>
              <a:defRPr>
                <a:solidFill>
                  <a:schemeClr val="bg1"/>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A876A44-49F6-27B7-B4C7-EF9C24D8ADA8}"/>
              </a:ext>
            </a:extLst>
          </p:cNvPr>
          <p:cNvSpPr>
            <a:spLocks noGrp="1"/>
          </p:cNvSpPr>
          <p:nvPr>
            <p:ph type="dt" sz="half" idx="10"/>
          </p:nvPr>
        </p:nvSpPr>
        <p:spPr/>
        <p:txBody>
          <a:bodyPr/>
          <a:lstStyle>
            <a:lvl1pPr>
              <a:defRPr>
                <a:solidFill>
                  <a:srgbClr val="002496"/>
                </a:solidFill>
              </a:defRPr>
            </a:lvl1pPr>
          </a:lstStyle>
          <a:p>
            <a:fld id="{D8277A07-54F3-4AAD-93B0-35AC95E2F783}" type="datetime1">
              <a:rPr lang="en-US" smtClean="0"/>
              <a:t>10/23/2023</a:t>
            </a:fld>
            <a:endParaRPr lang="en-US" dirty="0"/>
          </a:p>
        </p:txBody>
      </p:sp>
      <p:sp>
        <p:nvSpPr>
          <p:cNvPr id="6" name="Footer Placeholder 5">
            <a:extLst>
              <a:ext uri="{FF2B5EF4-FFF2-40B4-BE49-F238E27FC236}">
                <a16:creationId xmlns:a16="http://schemas.microsoft.com/office/drawing/2014/main" id="{3494F4F7-BA61-B70D-454A-37D208F75F1E}"/>
              </a:ext>
            </a:extLst>
          </p:cNvPr>
          <p:cNvSpPr>
            <a:spLocks noGrp="1"/>
          </p:cNvSpPr>
          <p:nvPr>
            <p:ph type="ftr" sz="quarter" idx="11"/>
          </p:nvPr>
        </p:nvSpPr>
        <p:spPr/>
        <p:txBody>
          <a:bodyPr/>
          <a:lstStyle>
            <a:lvl1pPr>
              <a:defRPr>
                <a:solidFill>
                  <a:srgbClr val="002496"/>
                </a:solidFill>
              </a:defRPr>
            </a:lvl1pPr>
          </a:lstStyle>
          <a:p>
            <a:endParaRPr lang="en-US" dirty="0"/>
          </a:p>
        </p:txBody>
      </p:sp>
      <p:sp>
        <p:nvSpPr>
          <p:cNvPr id="7" name="Slide Number Placeholder 6">
            <a:extLst>
              <a:ext uri="{FF2B5EF4-FFF2-40B4-BE49-F238E27FC236}">
                <a16:creationId xmlns:a16="http://schemas.microsoft.com/office/drawing/2014/main" id="{428DA05B-06C6-0707-2527-50406DF81757}"/>
              </a:ext>
            </a:extLst>
          </p:cNvPr>
          <p:cNvSpPr>
            <a:spLocks noGrp="1"/>
          </p:cNvSpPr>
          <p:nvPr>
            <p:ph type="sldNum" sz="quarter" idx="12"/>
          </p:nvPr>
        </p:nvSpPr>
        <p:spPr/>
        <p:txBody>
          <a:bodyPr/>
          <a:lstStyle>
            <a:lvl1pPr>
              <a:defRPr>
                <a:solidFill>
                  <a:srgbClr val="002496"/>
                </a:solidFill>
              </a:defRPr>
            </a:lvl1pPr>
          </a:lstStyle>
          <a:p>
            <a:fld id="{82E65B8D-6A1B-174E-9F5B-07848F11A63B}" type="slidenum">
              <a:rPr lang="en-US" smtClean="0"/>
              <a:pPr/>
              <a:t>‹#›</a:t>
            </a:fld>
            <a:endParaRPr lang="en-US"/>
          </a:p>
        </p:txBody>
      </p:sp>
      <p:sp>
        <p:nvSpPr>
          <p:cNvPr id="12" name="Title 1">
            <a:extLst>
              <a:ext uri="{FF2B5EF4-FFF2-40B4-BE49-F238E27FC236}">
                <a16:creationId xmlns:a16="http://schemas.microsoft.com/office/drawing/2014/main" id="{6BDF4314-6184-17B3-8A88-E49160D14FDB}"/>
              </a:ext>
            </a:extLst>
          </p:cNvPr>
          <p:cNvSpPr>
            <a:spLocks noGrp="1"/>
          </p:cNvSpPr>
          <p:nvPr>
            <p:ph type="title" hasCustomPrompt="1"/>
          </p:nvPr>
        </p:nvSpPr>
        <p:spPr>
          <a:xfrm>
            <a:off x="838202" y="733"/>
            <a:ext cx="10515600" cy="1325563"/>
          </a:xfrm>
        </p:spPr>
        <p:txBody>
          <a:bodyPr/>
          <a:lstStyle>
            <a:lvl1pPr>
              <a:defRPr>
                <a:solidFill>
                  <a:schemeClr val="bg1"/>
                </a:solidFill>
                <a:latin typeface="Tw Cen MT" panose="020B0602020104020603" pitchFamily="34" charset="77"/>
              </a:defRPr>
            </a:lvl1pPr>
          </a:lstStyle>
          <a:p>
            <a:r>
              <a:rPr lang="en-US" dirty="0"/>
              <a:t>HEADER OF SLIDE HERE</a:t>
            </a:r>
          </a:p>
        </p:txBody>
      </p:sp>
      <p:pic>
        <p:nvPicPr>
          <p:cNvPr id="8" name="Picture 7">
            <a:extLst>
              <a:ext uri="{FF2B5EF4-FFF2-40B4-BE49-F238E27FC236}">
                <a16:creationId xmlns:a16="http://schemas.microsoft.com/office/drawing/2014/main" id="{9272EF16-D422-B995-381D-46531F9D7F61}"/>
              </a:ext>
            </a:extLst>
          </p:cNvPr>
          <p:cNvPicPr>
            <a:picLocks noChangeAspect="1"/>
          </p:cNvPicPr>
          <p:nvPr userDrawn="1"/>
        </p:nvPicPr>
        <p:blipFill>
          <a:blip r:embed="rId3"/>
          <a:stretch>
            <a:fillRect/>
          </a:stretch>
        </p:blipFill>
        <p:spPr>
          <a:xfrm>
            <a:off x="9000825" y="6342201"/>
            <a:ext cx="1975929" cy="408469"/>
          </a:xfrm>
          <a:prstGeom prst="rect">
            <a:avLst/>
          </a:prstGeom>
        </p:spPr>
      </p:pic>
    </p:spTree>
    <p:extLst>
      <p:ext uri="{BB962C8B-B14F-4D97-AF65-F5344CB8AC3E}">
        <p14:creationId xmlns:p14="http://schemas.microsoft.com/office/powerpoint/2010/main" val="1435606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DDC5C3-794F-4B57-893C-5B74C36EC967}"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29FECA-1D2C-41A2-8376-08E780916778}" type="slidenum">
              <a:rPr lang="en-US" smtClean="0"/>
              <a:t>‹#›</a:t>
            </a:fld>
            <a:endParaRPr lang="en-US"/>
          </a:p>
        </p:txBody>
      </p:sp>
    </p:spTree>
    <p:extLst>
      <p:ext uri="{BB962C8B-B14F-4D97-AF65-F5344CB8AC3E}">
        <p14:creationId xmlns:p14="http://schemas.microsoft.com/office/powerpoint/2010/main" val="580647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3D0D77-91FF-BE4E-90FB-F54789A62A0D}"/>
              </a:ext>
            </a:extLst>
          </p:cNvPr>
          <p:cNvSpPr>
            <a:spLocks noGrp="1"/>
          </p:cNvSpPr>
          <p:nvPr>
            <p:ph idx="1"/>
          </p:nvPr>
        </p:nvSpPr>
        <p:spPr/>
        <p:txBody>
          <a:bodyPr/>
          <a:lstStyle>
            <a:lvl1pPr>
              <a:defRPr>
                <a:solidFill>
                  <a:srgbClr val="002496"/>
                </a:solidFill>
                <a:latin typeface="Tw Cen MT" panose="020B0602020104020603" pitchFamily="34" charset="77"/>
              </a:defRPr>
            </a:lvl1pPr>
            <a:lvl2pPr>
              <a:defRPr>
                <a:solidFill>
                  <a:srgbClr val="002496"/>
                </a:solidFill>
                <a:latin typeface="Tw Cen MT" panose="020B0602020104020603" pitchFamily="34" charset="77"/>
              </a:defRPr>
            </a:lvl2pPr>
            <a:lvl3pPr>
              <a:defRPr>
                <a:solidFill>
                  <a:srgbClr val="002496"/>
                </a:solidFill>
                <a:latin typeface="Tw Cen MT" panose="020B0602020104020603" pitchFamily="34" charset="77"/>
              </a:defRPr>
            </a:lvl3pPr>
            <a:lvl4pPr>
              <a:defRPr>
                <a:solidFill>
                  <a:srgbClr val="002496"/>
                </a:solidFill>
                <a:latin typeface="Tw Cen MT" panose="020B0602020104020603" pitchFamily="34" charset="77"/>
              </a:defRPr>
            </a:lvl4pPr>
            <a:lvl5pPr>
              <a:defRPr>
                <a:solidFill>
                  <a:srgbClr val="002496"/>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81C24-6A2C-9529-1E91-B1B5D6CD29D7}"/>
              </a:ext>
            </a:extLst>
          </p:cNvPr>
          <p:cNvSpPr>
            <a:spLocks noGrp="1"/>
          </p:cNvSpPr>
          <p:nvPr>
            <p:ph type="dt" sz="half" idx="10"/>
          </p:nvPr>
        </p:nvSpPr>
        <p:spPr/>
        <p:txBody>
          <a:bodyPr/>
          <a:lstStyle/>
          <a:p>
            <a:fld id="{58DBF58E-4CA7-4505-B0D7-7EF5608033FE}" type="datetime1">
              <a:rPr lang="en-US" smtClean="0"/>
              <a:t>10/23/2023</a:t>
            </a:fld>
            <a:endParaRPr lang="en-US"/>
          </a:p>
        </p:txBody>
      </p:sp>
      <p:sp>
        <p:nvSpPr>
          <p:cNvPr id="5" name="Footer Placeholder 4">
            <a:extLst>
              <a:ext uri="{FF2B5EF4-FFF2-40B4-BE49-F238E27FC236}">
                <a16:creationId xmlns:a16="http://schemas.microsoft.com/office/drawing/2014/main" id="{F67658F1-084B-84A4-99D1-0ABCF7EC4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72EC0-DFE3-C854-EA94-F272A5D5402D}"/>
              </a:ext>
            </a:extLst>
          </p:cNvPr>
          <p:cNvSpPr>
            <a:spLocks noGrp="1"/>
          </p:cNvSpPr>
          <p:nvPr>
            <p:ph type="sldNum" sz="quarter" idx="12"/>
          </p:nvPr>
        </p:nvSpPr>
        <p:spPr/>
        <p:txBody>
          <a:bodyPr/>
          <a:lstStyle/>
          <a:p>
            <a:fld id="{82E65B8D-6A1B-174E-9F5B-07848F11A63B}" type="slidenum">
              <a:rPr lang="en-US" smtClean="0"/>
              <a:t>‹#›</a:t>
            </a:fld>
            <a:endParaRPr lang="en-US"/>
          </a:p>
        </p:txBody>
      </p:sp>
      <p:sp>
        <p:nvSpPr>
          <p:cNvPr id="7" name="Parallelogram 6">
            <a:extLst>
              <a:ext uri="{FF2B5EF4-FFF2-40B4-BE49-F238E27FC236}">
                <a16:creationId xmlns:a16="http://schemas.microsoft.com/office/drawing/2014/main" id="{A314AA8C-3FBB-FB8D-75F1-67C881E6186E}"/>
              </a:ext>
            </a:extLst>
          </p:cNvPr>
          <p:cNvSpPr/>
          <p:nvPr userDrawn="1"/>
        </p:nvSpPr>
        <p:spPr>
          <a:xfrm>
            <a:off x="-1135465" y="2"/>
            <a:ext cx="12665826" cy="1271238"/>
          </a:xfrm>
          <a:prstGeom prst="parallelogram">
            <a:avLst>
              <a:gd name="adj" fmla="val 22974"/>
            </a:avLst>
          </a:prstGeom>
          <a:solidFill>
            <a:srgbClr val="002596"/>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highlight>
                <a:srgbClr val="002596"/>
              </a:highlight>
            </a:endParaRPr>
          </a:p>
        </p:txBody>
      </p:sp>
      <p:sp>
        <p:nvSpPr>
          <p:cNvPr id="2" name="Title 1">
            <a:extLst>
              <a:ext uri="{FF2B5EF4-FFF2-40B4-BE49-F238E27FC236}">
                <a16:creationId xmlns:a16="http://schemas.microsoft.com/office/drawing/2014/main" id="{EF08EC1C-F24D-A53C-D518-FE4D44720796}"/>
              </a:ext>
            </a:extLst>
          </p:cNvPr>
          <p:cNvSpPr>
            <a:spLocks noGrp="1"/>
          </p:cNvSpPr>
          <p:nvPr>
            <p:ph type="title" hasCustomPrompt="1"/>
          </p:nvPr>
        </p:nvSpPr>
        <p:spPr>
          <a:xfrm>
            <a:off x="838200" y="-3621"/>
            <a:ext cx="10515600" cy="1325563"/>
          </a:xfrm>
        </p:spPr>
        <p:txBody>
          <a:bodyPr/>
          <a:lstStyle>
            <a:lvl1pPr>
              <a:defRPr>
                <a:solidFill>
                  <a:schemeClr val="bg1"/>
                </a:solidFill>
                <a:latin typeface="Tw Cen MT" panose="020B0602020104020603" pitchFamily="34" charset="77"/>
              </a:defRPr>
            </a:lvl1pPr>
          </a:lstStyle>
          <a:p>
            <a:r>
              <a:rPr lang="en-US"/>
              <a:t>HEADER OF SLIDE HERE</a:t>
            </a:r>
          </a:p>
        </p:txBody>
      </p:sp>
      <p:pic>
        <p:nvPicPr>
          <p:cNvPr id="10" name="Picture 9">
            <a:extLst>
              <a:ext uri="{FF2B5EF4-FFF2-40B4-BE49-F238E27FC236}">
                <a16:creationId xmlns:a16="http://schemas.microsoft.com/office/drawing/2014/main" id="{14398589-8D9F-012A-AFC2-EA878C9E9EC1}"/>
              </a:ext>
            </a:extLst>
          </p:cNvPr>
          <p:cNvPicPr>
            <a:picLocks noChangeAspect="1"/>
          </p:cNvPicPr>
          <p:nvPr userDrawn="1"/>
        </p:nvPicPr>
        <p:blipFill>
          <a:blip r:embed="rId2"/>
          <a:stretch>
            <a:fillRect/>
          </a:stretch>
        </p:blipFill>
        <p:spPr>
          <a:xfrm>
            <a:off x="9000826" y="6342200"/>
            <a:ext cx="1975928" cy="408469"/>
          </a:xfrm>
          <a:prstGeom prst="rect">
            <a:avLst/>
          </a:prstGeom>
        </p:spPr>
      </p:pic>
      <p:sp>
        <p:nvSpPr>
          <p:cNvPr id="9" name="Footer Placeholder 4"/>
          <p:cNvSpPr txBox="1">
            <a:spLocks/>
          </p:cNvSpPr>
          <p:nvPr userDrawn="1"/>
        </p:nvSpPr>
        <p:spPr>
          <a:xfrm>
            <a:off x="4648200" y="6440454"/>
            <a:ext cx="2895600" cy="211959"/>
          </a:xfrm>
          <a:prstGeom prst="rect">
            <a:avLst/>
          </a:prstGeom>
        </p:spPr>
        <p:txBody>
          <a:bodyP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schemeClr>
                </a:solidFill>
              </a:rPr>
              <a:t>Reynolds Consumer Products Confidential</a:t>
            </a:r>
          </a:p>
        </p:txBody>
      </p:sp>
    </p:spTree>
    <p:extLst>
      <p:ext uri="{BB962C8B-B14F-4D97-AF65-F5344CB8AC3E}">
        <p14:creationId xmlns:p14="http://schemas.microsoft.com/office/powerpoint/2010/main" val="1289054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3D0D77-91FF-BE4E-90FB-F54789A62A0D}"/>
              </a:ext>
            </a:extLst>
          </p:cNvPr>
          <p:cNvSpPr>
            <a:spLocks noGrp="1"/>
          </p:cNvSpPr>
          <p:nvPr>
            <p:ph idx="1"/>
          </p:nvPr>
        </p:nvSpPr>
        <p:spPr/>
        <p:txBody>
          <a:bodyPr/>
          <a:lstStyle>
            <a:lvl1pPr>
              <a:defRPr>
                <a:solidFill>
                  <a:srgbClr val="002496"/>
                </a:solidFill>
                <a:latin typeface="Tw Cen MT" panose="020B0602020104020603" pitchFamily="34" charset="77"/>
              </a:defRPr>
            </a:lvl1pPr>
            <a:lvl2pPr>
              <a:defRPr>
                <a:solidFill>
                  <a:srgbClr val="002496"/>
                </a:solidFill>
                <a:latin typeface="Tw Cen MT" panose="020B0602020104020603" pitchFamily="34" charset="77"/>
              </a:defRPr>
            </a:lvl2pPr>
            <a:lvl3pPr>
              <a:defRPr>
                <a:solidFill>
                  <a:srgbClr val="002496"/>
                </a:solidFill>
                <a:latin typeface="Tw Cen MT" panose="020B0602020104020603" pitchFamily="34" charset="77"/>
              </a:defRPr>
            </a:lvl3pPr>
            <a:lvl4pPr>
              <a:defRPr>
                <a:solidFill>
                  <a:srgbClr val="002496"/>
                </a:solidFill>
                <a:latin typeface="Tw Cen MT" panose="020B0602020104020603" pitchFamily="34" charset="77"/>
              </a:defRPr>
            </a:lvl4pPr>
            <a:lvl5pPr>
              <a:defRPr>
                <a:solidFill>
                  <a:srgbClr val="002496"/>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81C24-6A2C-9529-1E91-B1B5D6CD29D7}"/>
              </a:ext>
            </a:extLst>
          </p:cNvPr>
          <p:cNvSpPr>
            <a:spLocks noGrp="1"/>
          </p:cNvSpPr>
          <p:nvPr>
            <p:ph type="dt" sz="half" idx="10"/>
          </p:nvPr>
        </p:nvSpPr>
        <p:spPr/>
        <p:txBody>
          <a:bodyPr/>
          <a:lstStyle/>
          <a:p>
            <a:fld id="{58DBF58E-4CA7-4505-B0D7-7EF5608033FE}" type="datetime1">
              <a:rPr lang="en-US" smtClean="0"/>
              <a:t>10/23/2023</a:t>
            </a:fld>
            <a:endParaRPr lang="en-US"/>
          </a:p>
        </p:txBody>
      </p:sp>
      <p:sp>
        <p:nvSpPr>
          <p:cNvPr id="5" name="Footer Placeholder 4">
            <a:extLst>
              <a:ext uri="{FF2B5EF4-FFF2-40B4-BE49-F238E27FC236}">
                <a16:creationId xmlns:a16="http://schemas.microsoft.com/office/drawing/2014/main" id="{F67658F1-084B-84A4-99D1-0ABCF7EC4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72EC0-DFE3-C854-EA94-F272A5D5402D}"/>
              </a:ext>
            </a:extLst>
          </p:cNvPr>
          <p:cNvSpPr>
            <a:spLocks noGrp="1"/>
          </p:cNvSpPr>
          <p:nvPr>
            <p:ph type="sldNum" sz="quarter" idx="12"/>
          </p:nvPr>
        </p:nvSpPr>
        <p:spPr/>
        <p:txBody>
          <a:bodyPr/>
          <a:lstStyle/>
          <a:p>
            <a:fld id="{82E65B8D-6A1B-174E-9F5B-07848F11A63B}" type="slidenum">
              <a:rPr lang="en-US" smtClean="0"/>
              <a:t>‹#›</a:t>
            </a:fld>
            <a:endParaRPr lang="en-US"/>
          </a:p>
        </p:txBody>
      </p:sp>
      <p:sp>
        <p:nvSpPr>
          <p:cNvPr id="7" name="Parallelogram 6">
            <a:extLst>
              <a:ext uri="{FF2B5EF4-FFF2-40B4-BE49-F238E27FC236}">
                <a16:creationId xmlns:a16="http://schemas.microsoft.com/office/drawing/2014/main" id="{A314AA8C-3FBB-FB8D-75F1-67C881E6186E}"/>
              </a:ext>
            </a:extLst>
          </p:cNvPr>
          <p:cNvSpPr/>
          <p:nvPr userDrawn="1"/>
        </p:nvSpPr>
        <p:spPr>
          <a:xfrm>
            <a:off x="-1135465" y="2"/>
            <a:ext cx="12665826" cy="1271238"/>
          </a:xfrm>
          <a:prstGeom prst="parallelogram">
            <a:avLst>
              <a:gd name="adj" fmla="val 22974"/>
            </a:avLst>
          </a:prstGeom>
          <a:solidFill>
            <a:srgbClr val="002596"/>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highlight>
                <a:srgbClr val="002596"/>
              </a:highlight>
            </a:endParaRPr>
          </a:p>
        </p:txBody>
      </p:sp>
      <p:sp>
        <p:nvSpPr>
          <p:cNvPr id="2" name="Title 1">
            <a:extLst>
              <a:ext uri="{FF2B5EF4-FFF2-40B4-BE49-F238E27FC236}">
                <a16:creationId xmlns:a16="http://schemas.microsoft.com/office/drawing/2014/main" id="{EF08EC1C-F24D-A53C-D518-FE4D44720796}"/>
              </a:ext>
            </a:extLst>
          </p:cNvPr>
          <p:cNvSpPr>
            <a:spLocks noGrp="1"/>
          </p:cNvSpPr>
          <p:nvPr>
            <p:ph type="title" hasCustomPrompt="1"/>
          </p:nvPr>
        </p:nvSpPr>
        <p:spPr>
          <a:xfrm>
            <a:off x="838200" y="-3621"/>
            <a:ext cx="10515600" cy="1325563"/>
          </a:xfrm>
        </p:spPr>
        <p:txBody>
          <a:bodyPr/>
          <a:lstStyle>
            <a:lvl1pPr>
              <a:defRPr>
                <a:solidFill>
                  <a:schemeClr val="bg1"/>
                </a:solidFill>
                <a:latin typeface="Tw Cen MT" panose="020B0602020104020603" pitchFamily="34" charset="77"/>
              </a:defRPr>
            </a:lvl1pPr>
          </a:lstStyle>
          <a:p>
            <a:r>
              <a:rPr lang="en-US"/>
              <a:t>HEADER OF SLIDE HERE</a:t>
            </a:r>
          </a:p>
        </p:txBody>
      </p:sp>
      <p:pic>
        <p:nvPicPr>
          <p:cNvPr id="10" name="Picture 9">
            <a:extLst>
              <a:ext uri="{FF2B5EF4-FFF2-40B4-BE49-F238E27FC236}">
                <a16:creationId xmlns:a16="http://schemas.microsoft.com/office/drawing/2014/main" id="{14398589-8D9F-012A-AFC2-EA878C9E9EC1}"/>
              </a:ext>
            </a:extLst>
          </p:cNvPr>
          <p:cNvPicPr>
            <a:picLocks noChangeAspect="1"/>
          </p:cNvPicPr>
          <p:nvPr userDrawn="1"/>
        </p:nvPicPr>
        <p:blipFill>
          <a:blip r:embed="rId2"/>
          <a:stretch>
            <a:fillRect/>
          </a:stretch>
        </p:blipFill>
        <p:spPr>
          <a:xfrm>
            <a:off x="9000826" y="6342200"/>
            <a:ext cx="1975928" cy="408469"/>
          </a:xfrm>
          <a:prstGeom prst="rect">
            <a:avLst/>
          </a:prstGeom>
        </p:spPr>
      </p:pic>
    </p:spTree>
    <p:extLst>
      <p:ext uri="{BB962C8B-B14F-4D97-AF65-F5344CB8AC3E}">
        <p14:creationId xmlns:p14="http://schemas.microsoft.com/office/powerpoint/2010/main" val="1289054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3D0D77-91FF-BE4E-90FB-F54789A62A0D}"/>
              </a:ext>
            </a:extLst>
          </p:cNvPr>
          <p:cNvSpPr>
            <a:spLocks noGrp="1"/>
          </p:cNvSpPr>
          <p:nvPr>
            <p:ph idx="1"/>
          </p:nvPr>
        </p:nvSpPr>
        <p:spPr/>
        <p:txBody>
          <a:bodyPr/>
          <a:lstStyle>
            <a:lvl1pPr>
              <a:defRPr>
                <a:solidFill>
                  <a:srgbClr val="002496"/>
                </a:solidFill>
                <a:latin typeface="Tw Cen MT" panose="020B0602020104020603" pitchFamily="34" charset="77"/>
              </a:defRPr>
            </a:lvl1pPr>
            <a:lvl2pPr>
              <a:defRPr>
                <a:solidFill>
                  <a:srgbClr val="002496"/>
                </a:solidFill>
                <a:latin typeface="Tw Cen MT" panose="020B0602020104020603" pitchFamily="34" charset="77"/>
              </a:defRPr>
            </a:lvl2pPr>
            <a:lvl3pPr>
              <a:defRPr>
                <a:solidFill>
                  <a:srgbClr val="002496"/>
                </a:solidFill>
                <a:latin typeface="Tw Cen MT" panose="020B0602020104020603" pitchFamily="34" charset="77"/>
              </a:defRPr>
            </a:lvl3pPr>
            <a:lvl4pPr>
              <a:defRPr>
                <a:solidFill>
                  <a:srgbClr val="002496"/>
                </a:solidFill>
                <a:latin typeface="Tw Cen MT" panose="020B0602020104020603" pitchFamily="34" charset="77"/>
              </a:defRPr>
            </a:lvl4pPr>
            <a:lvl5pPr>
              <a:defRPr>
                <a:solidFill>
                  <a:srgbClr val="002496"/>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81C24-6A2C-9529-1E91-B1B5D6CD29D7}"/>
              </a:ext>
            </a:extLst>
          </p:cNvPr>
          <p:cNvSpPr>
            <a:spLocks noGrp="1"/>
          </p:cNvSpPr>
          <p:nvPr>
            <p:ph type="dt" sz="half" idx="10"/>
          </p:nvPr>
        </p:nvSpPr>
        <p:spPr/>
        <p:txBody>
          <a:bodyPr/>
          <a:lstStyle/>
          <a:p>
            <a:fld id="{58DBF58E-4CA7-4505-B0D7-7EF5608033FE}" type="datetime1">
              <a:rPr lang="en-US" smtClean="0"/>
              <a:t>10/23/2023</a:t>
            </a:fld>
            <a:endParaRPr lang="en-US"/>
          </a:p>
        </p:txBody>
      </p:sp>
      <p:sp>
        <p:nvSpPr>
          <p:cNvPr id="5" name="Footer Placeholder 4">
            <a:extLst>
              <a:ext uri="{FF2B5EF4-FFF2-40B4-BE49-F238E27FC236}">
                <a16:creationId xmlns:a16="http://schemas.microsoft.com/office/drawing/2014/main" id="{F67658F1-084B-84A4-99D1-0ABCF7EC4C69}"/>
              </a:ext>
            </a:extLst>
          </p:cNvPr>
          <p:cNvSpPr>
            <a:spLocks noGrp="1"/>
          </p:cNvSpPr>
          <p:nvPr>
            <p:ph type="ftr" sz="quarter" idx="11"/>
          </p:nvPr>
        </p:nvSpPr>
        <p:spPr/>
        <p:txBody>
          <a:bodyPr/>
          <a:lstStyle>
            <a:lvl1pPr>
              <a:defRPr>
                <a:solidFill>
                  <a:srgbClr val="00269E"/>
                </a:solidFill>
              </a:defRPr>
            </a:lvl1pPr>
          </a:lstStyle>
          <a:p>
            <a:r>
              <a:rPr lang="en-US"/>
              <a:t>Confidential</a:t>
            </a:r>
          </a:p>
        </p:txBody>
      </p:sp>
      <p:sp>
        <p:nvSpPr>
          <p:cNvPr id="6" name="Slide Number Placeholder 5">
            <a:extLst>
              <a:ext uri="{FF2B5EF4-FFF2-40B4-BE49-F238E27FC236}">
                <a16:creationId xmlns:a16="http://schemas.microsoft.com/office/drawing/2014/main" id="{19472EC0-DFE3-C854-EA94-F272A5D5402D}"/>
              </a:ext>
            </a:extLst>
          </p:cNvPr>
          <p:cNvSpPr>
            <a:spLocks noGrp="1"/>
          </p:cNvSpPr>
          <p:nvPr>
            <p:ph type="sldNum" sz="quarter" idx="12"/>
          </p:nvPr>
        </p:nvSpPr>
        <p:spPr/>
        <p:txBody>
          <a:bodyPr/>
          <a:lstStyle>
            <a:lvl1pPr>
              <a:defRPr>
                <a:solidFill>
                  <a:srgbClr val="00269E"/>
                </a:solidFill>
              </a:defRPr>
            </a:lvl1pPr>
          </a:lstStyle>
          <a:p>
            <a:fld id="{BA969CAE-FC46-484F-8242-19B50470F43D}" type="slidenum">
              <a:rPr lang="en-US" smtClean="0"/>
              <a:pPr/>
              <a:t>‹#›</a:t>
            </a:fld>
            <a:endParaRPr lang="en-US"/>
          </a:p>
        </p:txBody>
      </p:sp>
      <p:sp>
        <p:nvSpPr>
          <p:cNvPr id="7" name="Parallelogram 6">
            <a:extLst>
              <a:ext uri="{FF2B5EF4-FFF2-40B4-BE49-F238E27FC236}">
                <a16:creationId xmlns:a16="http://schemas.microsoft.com/office/drawing/2014/main" id="{A314AA8C-3FBB-FB8D-75F1-67C881E6186E}"/>
              </a:ext>
            </a:extLst>
          </p:cNvPr>
          <p:cNvSpPr/>
          <p:nvPr userDrawn="1"/>
        </p:nvSpPr>
        <p:spPr>
          <a:xfrm>
            <a:off x="-1135465" y="2"/>
            <a:ext cx="12665826" cy="1271238"/>
          </a:xfrm>
          <a:prstGeom prst="parallelogram">
            <a:avLst>
              <a:gd name="adj" fmla="val 22974"/>
            </a:avLst>
          </a:prstGeom>
          <a:solidFill>
            <a:srgbClr val="002596"/>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highlight>
                <a:srgbClr val="002596"/>
              </a:highlight>
            </a:endParaRPr>
          </a:p>
        </p:txBody>
      </p:sp>
      <p:sp>
        <p:nvSpPr>
          <p:cNvPr id="2" name="Title 1">
            <a:extLst>
              <a:ext uri="{FF2B5EF4-FFF2-40B4-BE49-F238E27FC236}">
                <a16:creationId xmlns:a16="http://schemas.microsoft.com/office/drawing/2014/main" id="{EF08EC1C-F24D-A53C-D518-FE4D44720796}"/>
              </a:ext>
            </a:extLst>
          </p:cNvPr>
          <p:cNvSpPr>
            <a:spLocks noGrp="1"/>
          </p:cNvSpPr>
          <p:nvPr>
            <p:ph type="title" hasCustomPrompt="1"/>
          </p:nvPr>
        </p:nvSpPr>
        <p:spPr>
          <a:xfrm>
            <a:off x="838200" y="-3621"/>
            <a:ext cx="10515600" cy="1325563"/>
          </a:xfrm>
        </p:spPr>
        <p:txBody>
          <a:bodyPr/>
          <a:lstStyle>
            <a:lvl1pPr>
              <a:defRPr>
                <a:solidFill>
                  <a:schemeClr val="bg1"/>
                </a:solidFill>
                <a:latin typeface="Tw Cen MT" panose="020B0602020104020603" pitchFamily="34" charset="77"/>
              </a:defRPr>
            </a:lvl1pPr>
          </a:lstStyle>
          <a:p>
            <a:r>
              <a:rPr lang="en-US"/>
              <a:t>HEADER OF SLIDE HERE</a:t>
            </a:r>
          </a:p>
        </p:txBody>
      </p:sp>
      <p:pic>
        <p:nvPicPr>
          <p:cNvPr id="10" name="Picture 9">
            <a:extLst>
              <a:ext uri="{FF2B5EF4-FFF2-40B4-BE49-F238E27FC236}">
                <a16:creationId xmlns:a16="http://schemas.microsoft.com/office/drawing/2014/main" id="{14398589-8D9F-012A-AFC2-EA878C9E9EC1}"/>
              </a:ext>
            </a:extLst>
          </p:cNvPr>
          <p:cNvPicPr>
            <a:picLocks noChangeAspect="1"/>
          </p:cNvPicPr>
          <p:nvPr userDrawn="1"/>
        </p:nvPicPr>
        <p:blipFill>
          <a:blip r:embed="rId2"/>
          <a:stretch>
            <a:fillRect/>
          </a:stretch>
        </p:blipFill>
        <p:spPr>
          <a:xfrm>
            <a:off x="9000826" y="6342200"/>
            <a:ext cx="1975928" cy="408469"/>
          </a:xfrm>
          <a:prstGeom prst="rect">
            <a:avLst/>
          </a:prstGeom>
        </p:spPr>
      </p:pic>
    </p:spTree>
    <p:extLst>
      <p:ext uri="{BB962C8B-B14F-4D97-AF65-F5344CB8AC3E}">
        <p14:creationId xmlns:p14="http://schemas.microsoft.com/office/powerpoint/2010/main" val="128905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1AFA2D-1526-4B46-B432-5AA50E7B8217}"/>
              </a:ext>
            </a:extLst>
          </p:cNvPr>
          <p:cNvSpPr/>
          <p:nvPr userDrawn="1"/>
        </p:nvSpPr>
        <p:spPr>
          <a:xfrm>
            <a:off x="0" y="0"/>
            <a:ext cx="12192000" cy="6858000"/>
          </a:xfrm>
          <a:prstGeom prst="rect">
            <a:avLst/>
          </a:prstGeom>
          <a:solidFill>
            <a:srgbClr val="FE4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ight Triangle 8">
            <a:extLst>
              <a:ext uri="{FF2B5EF4-FFF2-40B4-BE49-F238E27FC236}">
                <a16:creationId xmlns:a16="http://schemas.microsoft.com/office/drawing/2014/main" id="{EDB6CDBE-86AB-A949-94E5-B96A75EB1C9C}"/>
              </a:ext>
            </a:extLst>
          </p:cNvPr>
          <p:cNvSpPr/>
          <p:nvPr userDrawn="1"/>
        </p:nvSpPr>
        <p:spPr>
          <a:xfrm flipH="1">
            <a:off x="11047758" y="3087150"/>
            <a:ext cx="1144241" cy="3770851"/>
          </a:xfrm>
          <a:prstGeom prst="rtTriangle">
            <a:avLst/>
          </a:prstGeom>
          <a:solidFill>
            <a:srgbClr val="002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arallelogram 7">
            <a:extLst>
              <a:ext uri="{FF2B5EF4-FFF2-40B4-BE49-F238E27FC236}">
                <a16:creationId xmlns:a16="http://schemas.microsoft.com/office/drawing/2014/main" id="{0D87F606-AD04-2444-8F3D-D37E0B615C88}"/>
              </a:ext>
            </a:extLst>
          </p:cNvPr>
          <p:cNvSpPr/>
          <p:nvPr userDrawn="1"/>
        </p:nvSpPr>
        <p:spPr>
          <a:xfrm>
            <a:off x="-914401" y="1736711"/>
            <a:ext cx="10721009" cy="1826365"/>
          </a:xfrm>
          <a:prstGeom prst="parallelogram">
            <a:avLst/>
          </a:prstGeom>
          <a:solidFill>
            <a:srgbClr val="002596"/>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descr="A picture containing sitting, monitor, drawing, screen&#10;&#10;Description automatically generated">
            <a:extLst>
              <a:ext uri="{FF2B5EF4-FFF2-40B4-BE49-F238E27FC236}">
                <a16:creationId xmlns:a16="http://schemas.microsoft.com/office/drawing/2014/main" id="{395AA5FC-3FB3-0A49-9290-657FA5D4B0D1}"/>
              </a:ext>
            </a:extLst>
          </p:cNvPr>
          <p:cNvPicPr>
            <a:picLocks noChangeAspect="1"/>
          </p:cNvPicPr>
          <p:nvPr userDrawn="1"/>
        </p:nvPicPr>
        <p:blipFill>
          <a:blip r:embed="rId2"/>
          <a:stretch>
            <a:fillRect/>
          </a:stretch>
        </p:blipFill>
        <p:spPr>
          <a:xfrm>
            <a:off x="9806608" y="6182632"/>
            <a:ext cx="1835152" cy="589392"/>
          </a:xfrm>
          <a:prstGeom prst="rect">
            <a:avLst/>
          </a:prstGeom>
        </p:spPr>
      </p:pic>
      <p:sp>
        <p:nvSpPr>
          <p:cNvPr id="13" name="Title 1">
            <a:extLst>
              <a:ext uri="{FF2B5EF4-FFF2-40B4-BE49-F238E27FC236}">
                <a16:creationId xmlns:a16="http://schemas.microsoft.com/office/drawing/2014/main" id="{C9E63F0D-4125-0043-AD38-CC46856C400F}"/>
              </a:ext>
            </a:extLst>
          </p:cNvPr>
          <p:cNvSpPr>
            <a:spLocks noGrp="1"/>
          </p:cNvSpPr>
          <p:nvPr>
            <p:ph type="ctrTitle"/>
          </p:nvPr>
        </p:nvSpPr>
        <p:spPr>
          <a:xfrm>
            <a:off x="260553" y="1751723"/>
            <a:ext cx="8713304" cy="1811353"/>
          </a:xfrm>
        </p:spPr>
        <p:txBody>
          <a:bodyPr anchor="ctr">
            <a:noAutofit/>
          </a:bodyPr>
          <a:lstStyle>
            <a:lvl1pPr algn="l">
              <a:defRPr sz="4800">
                <a:solidFill>
                  <a:schemeClr val="bg1"/>
                </a:solidFill>
              </a:defRPr>
            </a:lvl1pPr>
          </a:lstStyle>
          <a:p>
            <a:r>
              <a:rPr lang="en-US"/>
              <a:t>Click to edit Master title style</a:t>
            </a:r>
          </a:p>
        </p:txBody>
      </p:sp>
      <p:sp>
        <p:nvSpPr>
          <p:cNvPr id="14" name="Subtitle 2">
            <a:extLst>
              <a:ext uri="{FF2B5EF4-FFF2-40B4-BE49-F238E27FC236}">
                <a16:creationId xmlns:a16="http://schemas.microsoft.com/office/drawing/2014/main" id="{764AD2D0-EB78-8848-9169-A3E69042C77F}"/>
              </a:ext>
            </a:extLst>
          </p:cNvPr>
          <p:cNvSpPr>
            <a:spLocks noGrp="1"/>
          </p:cNvSpPr>
          <p:nvPr>
            <p:ph type="subTitle" idx="1"/>
          </p:nvPr>
        </p:nvSpPr>
        <p:spPr>
          <a:xfrm>
            <a:off x="861392" y="3877401"/>
            <a:ext cx="9144000" cy="1655762"/>
          </a:xfrm>
        </p:spPr>
        <p:txBody>
          <a:bodyPr>
            <a:normAutofit/>
          </a:bodyPr>
          <a:lstStyle>
            <a:lvl1pPr marL="0" indent="0" algn="l">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Slide Number Placeholder 5">
            <a:extLst>
              <a:ext uri="{FF2B5EF4-FFF2-40B4-BE49-F238E27FC236}">
                <a16:creationId xmlns:a16="http://schemas.microsoft.com/office/drawing/2014/main" id="{9C4513A0-CB6E-E34C-BE0C-BD50ED0142E0}"/>
              </a:ext>
            </a:extLst>
          </p:cNvPr>
          <p:cNvSpPr>
            <a:spLocks noGrp="1"/>
          </p:cNvSpPr>
          <p:nvPr>
            <p:ph type="sldNum" sz="quarter" idx="4"/>
          </p:nvPr>
        </p:nvSpPr>
        <p:spPr>
          <a:xfrm>
            <a:off x="9230139" y="6400008"/>
            <a:ext cx="2743200" cy="365125"/>
          </a:xfrm>
          <a:prstGeom prst="rect">
            <a:avLst/>
          </a:prstGeom>
        </p:spPr>
        <p:txBody>
          <a:bodyPr vert="horz" lIns="91440" tIns="45720" rIns="91440" bIns="45720" rtlCol="0" anchor="ctr"/>
          <a:lstStyle>
            <a:lvl1pPr algn="r">
              <a:defRPr sz="900">
                <a:solidFill>
                  <a:schemeClr val="bg1"/>
                </a:solidFill>
              </a:defRPr>
            </a:lvl1pPr>
          </a:lstStyle>
          <a:p>
            <a:fld id="{0D941629-746E-3B46-AF83-39989CE000A3}" type="slidenum">
              <a:rPr lang="en-US" smtClean="0"/>
              <a:pPr/>
              <a:t>‹#›</a:t>
            </a:fld>
            <a:endParaRPr lang="en-US"/>
          </a:p>
        </p:txBody>
      </p:sp>
    </p:spTree>
    <p:extLst>
      <p:ext uri="{BB962C8B-B14F-4D97-AF65-F5344CB8AC3E}">
        <p14:creationId xmlns:p14="http://schemas.microsoft.com/office/powerpoint/2010/main" val="37381906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ullet and Sub Bullet">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A05CC002-32F0-774C-83AE-32E8419A58B8}"/>
              </a:ext>
            </a:extLst>
          </p:cNvPr>
          <p:cNvSpPr/>
          <p:nvPr userDrawn="1"/>
        </p:nvSpPr>
        <p:spPr>
          <a:xfrm>
            <a:off x="-490331" y="1"/>
            <a:ext cx="11549379" cy="1292087"/>
          </a:xfrm>
          <a:prstGeom prst="parallelogram">
            <a:avLst/>
          </a:prstGeom>
          <a:solidFill>
            <a:srgbClr val="00259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sz="1800"/>
          </a:p>
        </p:txBody>
      </p:sp>
      <p:sp>
        <p:nvSpPr>
          <p:cNvPr id="3" name="Content Placeholder 2"/>
          <p:cNvSpPr>
            <a:spLocks noGrp="1"/>
          </p:cNvSpPr>
          <p:nvPr>
            <p:ph idx="1"/>
          </p:nvPr>
        </p:nvSpPr>
        <p:spPr/>
        <p:txBody>
          <a:bodyPr anchor="t"/>
          <a:lstStyle>
            <a:lvl2pPr>
              <a:buFont typeface="System Font Regular"/>
              <a:buChar char="-"/>
              <a:defRPr/>
            </a:lvl2pPr>
            <a:lvl3pPr>
              <a:buNone/>
              <a:defRPr/>
            </a:lvl3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p:txBody>
          <a:bodyPr/>
          <a:lstStyle/>
          <a:p>
            <a:fld id="{0D941629-746E-3B46-AF83-39989CE000A3}" type="slidenum">
              <a:rPr lang="en-US" smtClean="0"/>
              <a:t>‹#›</a:t>
            </a:fld>
            <a:endParaRPr lang="en-US"/>
          </a:p>
        </p:txBody>
      </p:sp>
      <p:sp>
        <p:nvSpPr>
          <p:cNvPr id="4" name="Title 3">
            <a:extLst>
              <a:ext uri="{FF2B5EF4-FFF2-40B4-BE49-F238E27FC236}">
                <a16:creationId xmlns:a16="http://schemas.microsoft.com/office/drawing/2014/main" id="{401B5CA1-8A74-3E4B-99EB-363AEAAB2D8E}"/>
              </a:ext>
            </a:extLst>
          </p:cNvPr>
          <p:cNvSpPr>
            <a:spLocks noGrp="1"/>
          </p:cNvSpPr>
          <p:nvPr>
            <p:ph type="title"/>
          </p:nvPr>
        </p:nvSpPr>
        <p:spPr>
          <a:xfrm>
            <a:off x="702733" y="1"/>
            <a:ext cx="10515600" cy="1325563"/>
          </a:xfrm>
        </p:spPr>
        <p:txBody>
          <a:bodyPr/>
          <a:lstStyle>
            <a:lvl1pPr>
              <a:defRPr>
                <a:solidFill>
                  <a:schemeClr val="bg1"/>
                </a:solidFill>
              </a:defRPr>
            </a:lvl1pPr>
          </a:lstStyle>
          <a:p>
            <a:r>
              <a:rPr lang="en-US"/>
              <a:t>Click to edit Master title style</a:t>
            </a:r>
          </a:p>
        </p:txBody>
      </p:sp>
      <p:sp>
        <p:nvSpPr>
          <p:cNvPr id="8" name="Footer Placeholder 4">
            <a:extLst>
              <a:ext uri="{FF2B5EF4-FFF2-40B4-BE49-F238E27FC236}">
                <a16:creationId xmlns:a16="http://schemas.microsoft.com/office/drawing/2014/main" id="{DBE68206-0EBA-FF4A-9469-1D152B8C5A1C}"/>
              </a:ext>
            </a:extLst>
          </p:cNvPr>
          <p:cNvSpPr>
            <a:spLocks noGrp="1"/>
          </p:cNvSpPr>
          <p:nvPr>
            <p:ph type="ftr" sz="quarter" idx="3"/>
          </p:nvPr>
        </p:nvSpPr>
        <p:spPr>
          <a:xfrm>
            <a:off x="2778760" y="6452236"/>
            <a:ext cx="4114800" cy="365125"/>
          </a:xfrm>
          <a:prstGeom prst="rect">
            <a:avLst/>
          </a:prstGeom>
        </p:spPr>
        <p:txBody>
          <a:bodyPr anchor="b" anchorCtr="0"/>
          <a:lstStyle>
            <a:lvl1pPr>
              <a:defRPr sz="800"/>
            </a:lvl1pPr>
          </a:lstStyle>
          <a:p>
            <a:endParaRPr lang="en-US" sz="800"/>
          </a:p>
        </p:txBody>
      </p:sp>
    </p:spTree>
    <p:extLst>
      <p:ext uri="{BB962C8B-B14F-4D97-AF65-F5344CB8AC3E}">
        <p14:creationId xmlns:p14="http://schemas.microsoft.com/office/powerpoint/2010/main" val="29717235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1AFA2D-1526-4B46-B432-5AA50E7B8217}"/>
              </a:ext>
            </a:extLst>
          </p:cNvPr>
          <p:cNvSpPr/>
          <p:nvPr userDrawn="1"/>
        </p:nvSpPr>
        <p:spPr>
          <a:xfrm>
            <a:off x="0" y="0"/>
            <a:ext cx="12192000" cy="6858000"/>
          </a:xfrm>
          <a:prstGeom prst="rect">
            <a:avLst/>
          </a:prstGeom>
          <a:solidFill>
            <a:srgbClr val="FE4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arallelogram 9">
            <a:extLst>
              <a:ext uri="{FF2B5EF4-FFF2-40B4-BE49-F238E27FC236}">
                <a16:creationId xmlns:a16="http://schemas.microsoft.com/office/drawing/2014/main" id="{05D87CC9-22A6-3744-87C0-50DEEFE387E9}"/>
              </a:ext>
            </a:extLst>
          </p:cNvPr>
          <p:cNvSpPr/>
          <p:nvPr userDrawn="1"/>
        </p:nvSpPr>
        <p:spPr>
          <a:xfrm>
            <a:off x="-1808923" y="2398427"/>
            <a:ext cx="12192001" cy="4594511"/>
          </a:xfrm>
          <a:prstGeom prst="parallelogram">
            <a:avLst>
              <a:gd name="adj" fmla="val 22974"/>
            </a:avLst>
          </a:prstGeom>
          <a:solidFill>
            <a:srgbClr val="002596"/>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EEE92304-56DB-C143-8E37-52FB21C35890}"/>
              </a:ext>
            </a:extLst>
          </p:cNvPr>
          <p:cNvSpPr>
            <a:spLocks noGrp="1"/>
          </p:cNvSpPr>
          <p:nvPr>
            <p:ph idx="1"/>
          </p:nvPr>
        </p:nvSpPr>
        <p:spPr>
          <a:xfrm>
            <a:off x="838200" y="2871787"/>
            <a:ext cx="10515600" cy="3528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C2B271B-5D9E-E940-9999-73FE648F9301}"/>
              </a:ext>
            </a:extLst>
          </p:cNvPr>
          <p:cNvSpPr>
            <a:spLocks noGrp="1"/>
          </p:cNvSpPr>
          <p:nvPr>
            <p:ph type="sldNum" sz="quarter" idx="4"/>
          </p:nvPr>
        </p:nvSpPr>
        <p:spPr>
          <a:xfrm>
            <a:off x="9230139" y="6400008"/>
            <a:ext cx="2743200" cy="365125"/>
          </a:xfrm>
          <a:prstGeom prst="rect">
            <a:avLst/>
          </a:prstGeom>
        </p:spPr>
        <p:txBody>
          <a:bodyPr vert="horz" lIns="91440" tIns="45720" rIns="91440" bIns="45720" rtlCol="0" anchor="ctr"/>
          <a:lstStyle>
            <a:lvl1pPr algn="r">
              <a:defRPr sz="900">
                <a:solidFill>
                  <a:schemeClr val="bg1"/>
                </a:solidFill>
              </a:defRPr>
            </a:lvl1pPr>
          </a:lstStyle>
          <a:p>
            <a:fld id="{0D941629-746E-3B46-AF83-39989CE000A3}" type="slidenum">
              <a:rPr lang="en-US" smtClean="0"/>
              <a:pPr/>
              <a:t>‹#›</a:t>
            </a:fld>
            <a:endParaRPr lang="en-US"/>
          </a:p>
        </p:txBody>
      </p:sp>
    </p:spTree>
    <p:extLst>
      <p:ext uri="{BB962C8B-B14F-4D97-AF65-F5344CB8AC3E}">
        <p14:creationId xmlns:p14="http://schemas.microsoft.com/office/powerpoint/2010/main" val="2954878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328FAF85-7B34-7943-B2AD-985305C081B8}"/>
              </a:ext>
            </a:extLst>
          </p:cNvPr>
          <p:cNvSpPr/>
          <p:nvPr userDrawn="1"/>
        </p:nvSpPr>
        <p:spPr>
          <a:xfrm>
            <a:off x="-490331" y="1"/>
            <a:ext cx="11549379" cy="1292087"/>
          </a:xfrm>
          <a:prstGeom prst="parallelogram">
            <a:avLst/>
          </a:prstGeom>
          <a:solidFill>
            <a:srgbClr val="00259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sz="1800"/>
          </a:p>
        </p:txBody>
      </p:sp>
      <p:sp>
        <p:nvSpPr>
          <p:cNvPr id="2" name="Title 1"/>
          <p:cNvSpPr>
            <a:spLocks noGrp="1"/>
          </p:cNvSpPr>
          <p:nvPr>
            <p:ph type="title"/>
          </p:nvPr>
        </p:nvSpPr>
        <p:spPr>
          <a:xfrm>
            <a:off x="658488" y="270728"/>
            <a:ext cx="10009512" cy="732825"/>
          </a:xfrm>
        </p:spPr>
        <p:txBody>
          <a:bodyPr>
            <a:normAutofit/>
          </a:bodyPr>
          <a:lstStyle>
            <a:lvl1pPr>
              <a:defRPr sz="3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90" y="1214686"/>
            <a:ext cx="1015299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250660"/>
            <a:ext cx="9713287" cy="3925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0D941629-746E-3B46-AF83-39989CE000A3}" type="slidenum">
              <a:rPr lang="en-US" smtClean="0"/>
              <a:t>‹#›</a:t>
            </a:fld>
            <a:endParaRPr lang="en-US"/>
          </a:p>
        </p:txBody>
      </p:sp>
      <p:sp>
        <p:nvSpPr>
          <p:cNvPr id="7" name="Footer Placeholder 4">
            <a:extLst>
              <a:ext uri="{FF2B5EF4-FFF2-40B4-BE49-F238E27FC236}">
                <a16:creationId xmlns:a16="http://schemas.microsoft.com/office/drawing/2014/main" id="{61A9449B-B1AC-0040-9BFB-88103E7D70F5}"/>
              </a:ext>
            </a:extLst>
          </p:cNvPr>
          <p:cNvSpPr>
            <a:spLocks noGrp="1"/>
          </p:cNvSpPr>
          <p:nvPr>
            <p:ph type="ftr" sz="quarter" idx="3"/>
          </p:nvPr>
        </p:nvSpPr>
        <p:spPr>
          <a:xfrm>
            <a:off x="2778760" y="6452236"/>
            <a:ext cx="4114800" cy="365125"/>
          </a:xfrm>
          <a:prstGeom prst="rect">
            <a:avLst/>
          </a:prstGeom>
        </p:spPr>
        <p:txBody>
          <a:bodyPr anchor="b" anchorCtr="0"/>
          <a:lstStyle>
            <a:lvl1pPr>
              <a:defRPr sz="800"/>
            </a:lvl1pPr>
          </a:lstStyle>
          <a:p>
            <a:endParaRPr lang="en-US" sz="800"/>
          </a:p>
        </p:txBody>
      </p:sp>
    </p:spTree>
    <p:extLst>
      <p:ext uri="{BB962C8B-B14F-4D97-AF65-F5344CB8AC3E}">
        <p14:creationId xmlns:p14="http://schemas.microsoft.com/office/powerpoint/2010/main" val="13173375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3D0D77-91FF-BE4E-90FB-F54789A62A0D}"/>
              </a:ext>
            </a:extLst>
          </p:cNvPr>
          <p:cNvSpPr>
            <a:spLocks noGrp="1"/>
          </p:cNvSpPr>
          <p:nvPr>
            <p:ph idx="1"/>
          </p:nvPr>
        </p:nvSpPr>
        <p:spPr/>
        <p:txBody>
          <a:bodyPr/>
          <a:lstStyle>
            <a:lvl1pPr>
              <a:defRPr>
                <a:solidFill>
                  <a:srgbClr val="002496"/>
                </a:solidFill>
                <a:latin typeface="Tw Cen MT" panose="020B0602020104020603" pitchFamily="34" charset="77"/>
              </a:defRPr>
            </a:lvl1pPr>
            <a:lvl2pPr>
              <a:defRPr>
                <a:solidFill>
                  <a:srgbClr val="002496"/>
                </a:solidFill>
                <a:latin typeface="Tw Cen MT" panose="020B0602020104020603" pitchFamily="34" charset="77"/>
              </a:defRPr>
            </a:lvl2pPr>
            <a:lvl3pPr>
              <a:defRPr>
                <a:solidFill>
                  <a:srgbClr val="002496"/>
                </a:solidFill>
                <a:latin typeface="Tw Cen MT" panose="020B0602020104020603" pitchFamily="34" charset="77"/>
              </a:defRPr>
            </a:lvl3pPr>
            <a:lvl4pPr>
              <a:defRPr>
                <a:solidFill>
                  <a:srgbClr val="002496"/>
                </a:solidFill>
                <a:latin typeface="Tw Cen MT" panose="020B0602020104020603" pitchFamily="34" charset="77"/>
              </a:defRPr>
            </a:lvl4pPr>
            <a:lvl5pPr>
              <a:defRPr>
                <a:solidFill>
                  <a:srgbClr val="002496"/>
                </a:solidFill>
                <a:latin typeface="Tw Cen MT" panose="020B06020201040206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81C24-6A2C-9529-1E91-B1B5D6CD29D7}"/>
              </a:ext>
            </a:extLst>
          </p:cNvPr>
          <p:cNvSpPr>
            <a:spLocks noGrp="1"/>
          </p:cNvSpPr>
          <p:nvPr>
            <p:ph type="dt" sz="half" idx="10"/>
          </p:nvPr>
        </p:nvSpPr>
        <p:spPr/>
        <p:txBody>
          <a:bodyPr/>
          <a:lstStyle/>
          <a:p>
            <a:fld id="{9A309461-B708-409E-A2AF-38ADEBF560C0}" type="datetime1">
              <a:rPr lang="en-US" smtClean="0"/>
              <a:t>10/23/2023</a:t>
            </a:fld>
            <a:endParaRPr lang="en-US"/>
          </a:p>
        </p:txBody>
      </p:sp>
      <p:sp>
        <p:nvSpPr>
          <p:cNvPr id="5" name="Footer Placeholder 4">
            <a:extLst>
              <a:ext uri="{FF2B5EF4-FFF2-40B4-BE49-F238E27FC236}">
                <a16:creationId xmlns:a16="http://schemas.microsoft.com/office/drawing/2014/main" id="{F67658F1-084B-84A4-99D1-0ABCF7EC4C69}"/>
              </a:ext>
            </a:extLst>
          </p:cNvPr>
          <p:cNvSpPr>
            <a:spLocks noGrp="1"/>
          </p:cNvSpPr>
          <p:nvPr>
            <p:ph type="ftr" sz="quarter" idx="11"/>
          </p:nvPr>
        </p:nvSpPr>
        <p:spPr/>
        <p:txBody>
          <a:bodyPr/>
          <a:lstStyle/>
          <a:p>
            <a:pPr algn="ctr"/>
            <a:r>
              <a:rPr lang="en-US"/>
              <a:t>Reynolds Consumer Products | Confidential</a:t>
            </a:r>
          </a:p>
        </p:txBody>
      </p:sp>
      <p:sp>
        <p:nvSpPr>
          <p:cNvPr id="6" name="Slide Number Placeholder 5">
            <a:extLst>
              <a:ext uri="{FF2B5EF4-FFF2-40B4-BE49-F238E27FC236}">
                <a16:creationId xmlns:a16="http://schemas.microsoft.com/office/drawing/2014/main" id="{19472EC0-DFE3-C854-EA94-F272A5D5402D}"/>
              </a:ext>
            </a:extLst>
          </p:cNvPr>
          <p:cNvSpPr>
            <a:spLocks noGrp="1"/>
          </p:cNvSpPr>
          <p:nvPr>
            <p:ph type="sldNum" sz="quarter" idx="12"/>
          </p:nvPr>
        </p:nvSpPr>
        <p:spPr/>
        <p:txBody>
          <a:bodyPr/>
          <a:lstStyle/>
          <a:p>
            <a:fld id="{82E65B8D-6A1B-174E-9F5B-07848F11A63B}" type="slidenum">
              <a:rPr lang="en-US" smtClean="0"/>
              <a:t>‹#›</a:t>
            </a:fld>
            <a:endParaRPr lang="en-US"/>
          </a:p>
        </p:txBody>
      </p:sp>
      <p:sp>
        <p:nvSpPr>
          <p:cNvPr id="7" name="Parallelogram 6">
            <a:extLst>
              <a:ext uri="{FF2B5EF4-FFF2-40B4-BE49-F238E27FC236}">
                <a16:creationId xmlns:a16="http://schemas.microsoft.com/office/drawing/2014/main" id="{A314AA8C-3FBB-FB8D-75F1-67C881E6186E}"/>
              </a:ext>
            </a:extLst>
          </p:cNvPr>
          <p:cNvSpPr/>
          <p:nvPr userDrawn="1"/>
        </p:nvSpPr>
        <p:spPr>
          <a:xfrm>
            <a:off x="-1135465" y="2"/>
            <a:ext cx="12665826" cy="1271238"/>
          </a:xfrm>
          <a:prstGeom prst="parallelogram">
            <a:avLst>
              <a:gd name="adj" fmla="val 22974"/>
            </a:avLst>
          </a:prstGeom>
          <a:solidFill>
            <a:srgbClr val="002596"/>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highlight>
                <a:srgbClr val="002596"/>
              </a:highlight>
            </a:endParaRPr>
          </a:p>
        </p:txBody>
      </p:sp>
      <p:sp>
        <p:nvSpPr>
          <p:cNvPr id="2" name="Title 1">
            <a:extLst>
              <a:ext uri="{FF2B5EF4-FFF2-40B4-BE49-F238E27FC236}">
                <a16:creationId xmlns:a16="http://schemas.microsoft.com/office/drawing/2014/main" id="{EF08EC1C-F24D-A53C-D518-FE4D44720796}"/>
              </a:ext>
            </a:extLst>
          </p:cNvPr>
          <p:cNvSpPr>
            <a:spLocks noGrp="1"/>
          </p:cNvSpPr>
          <p:nvPr>
            <p:ph type="title" hasCustomPrompt="1"/>
          </p:nvPr>
        </p:nvSpPr>
        <p:spPr>
          <a:xfrm>
            <a:off x="838200" y="-3621"/>
            <a:ext cx="10515600" cy="1325563"/>
          </a:xfrm>
        </p:spPr>
        <p:txBody>
          <a:bodyPr/>
          <a:lstStyle>
            <a:lvl1pPr>
              <a:defRPr>
                <a:solidFill>
                  <a:schemeClr val="bg1"/>
                </a:solidFill>
                <a:latin typeface="Tw Cen MT" panose="020B0602020104020603" pitchFamily="34" charset="77"/>
              </a:defRPr>
            </a:lvl1pPr>
          </a:lstStyle>
          <a:p>
            <a:r>
              <a:rPr lang="en-US"/>
              <a:t>HEADER OF SLIDE HERE</a:t>
            </a:r>
          </a:p>
        </p:txBody>
      </p:sp>
      <p:pic>
        <p:nvPicPr>
          <p:cNvPr id="9" name="Picture 8">
            <a:extLst>
              <a:ext uri="{FF2B5EF4-FFF2-40B4-BE49-F238E27FC236}">
                <a16:creationId xmlns:a16="http://schemas.microsoft.com/office/drawing/2014/main" id="{96C9BC0A-71FD-8468-BC33-4DDF4C59B74E}"/>
              </a:ext>
            </a:extLst>
          </p:cNvPr>
          <p:cNvPicPr>
            <a:picLocks noChangeAspect="1"/>
          </p:cNvPicPr>
          <p:nvPr userDrawn="1"/>
        </p:nvPicPr>
        <p:blipFill>
          <a:blip r:embed="rId2"/>
          <a:stretch>
            <a:fillRect/>
          </a:stretch>
        </p:blipFill>
        <p:spPr>
          <a:xfrm>
            <a:off x="9613775" y="6340731"/>
            <a:ext cx="1975928" cy="405686"/>
          </a:xfrm>
          <a:prstGeom prst="rect">
            <a:avLst/>
          </a:prstGeom>
        </p:spPr>
      </p:pic>
      <p:sp>
        <p:nvSpPr>
          <p:cNvPr id="10" name="Rectangle 9"/>
          <p:cNvSpPr/>
          <p:nvPr userDrawn="1"/>
        </p:nvSpPr>
        <p:spPr>
          <a:xfrm>
            <a:off x="-1" y="6601443"/>
            <a:ext cx="2039007" cy="224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stretch>
            <a:fillRect/>
          </a:stretch>
        </p:blipFill>
        <p:spPr>
          <a:xfrm>
            <a:off x="454173" y="6261498"/>
            <a:ext cx="1130657" cy="540831"/>
          </a:xfrm>
          <a:prstGeom prst="rect">
            <a:avLst/>
          </a:prstGeom>
        </p:spPr>
      </p:pic>
    </p:spTree>
    <p:extLst>
      <p:ext uri="{BB962C8B-B14F-4D97-AF65-F5344CB8AC3E}">
        <p14:creationId xmlns:p14="http://schemas.microsoft.com/office/powerpoint/2010/main" val="42618716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9738DB-5133-27F1-FA42-9E1E560F8EAF}"/>
              </a:ext>
            </a:extLst>
          </p:cNvPr>
          <p:cNvSpPr/>
          <p:nvPr userDrawn="1"/>
        </p:nvSpPr>
        <p:spPr>
          <a:xfrm>
            <a:off x="0" y="9425"/>
            <a:ext cx="12192000" cy="6858000"/>
          </a:xfrm>
          <a:prstGeom prst="rect">
            <a:avLst/>
          </a:prstGeom>
          <a:solidFill>
            <a:srgbClr val="FE4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 name="Content Placeholder 2">
            <a:extLst>
              <a:ext uri="{FF2B5EF4-FFF2-40B4-BE49-F238E27FC236}">
                <a16:creationId xmlns:a16="http://schemas.microsoft.com/office/drawing/2014/main" id="{623D0D77-91FF-BE4E-90FB-F54789A62A0D}"/>
              </a:ext>
            </a:extLst>
          </p:cNvPr>
          <p:cNvSpPr>
            <a:spLocks noGrp="1"/>
          </p:cNvSpPr>
          <p:nvPr>
            <p:ph idx="1"/>
          </p:nvPr>
        </p:nvSpPr>
        <p:spPr/>
        <p:txBody>
          <a:bodyPr/>
          <a:lstStyle>
            <a:lvl1pPr>
              <a:defRPr>
                <a:solidFill>
                  <a:schemeClr val="bg1"/>
                </a:solidFill>
                <a:latin typeface="Tw Cen MT" panose="020B0602020104020603" pitchFamily="34" charset="77"/>
              </a:defRPr>
            </a:lvl1pPr>
            <a:lvl2pPr>
              <a:defRPr>
                <a:solidFill>
                  <a:schemeClr val="bg1"/>
                </a:solidFill>
                <a:latin typeface="Tw Cen MT" panose="020B0602020104020603" pitchFamily="34" charset="77"/>
              </a:defRPr>
            </a:lvl2pPr>
            <a:lvl3pPr>
              <a:defRPr>
                <a:solidFill>
                  <a:schemeClr val="bg1"/>
                </a:solidFill>
                <a:latin typeface="Tw Cen MT" panose="020B0602020104020603" pitchFamily="34" charset="77"/>
              </a:defRPr>
            </a:lvl3pPr>
            <a:lvl4pPr>
              <a:defRPr>
                <a:solidFill>
                  <a:schemeClr val="bg1"/>
                </a:solidFill>
                <a:latin typeface="Tw Cen MT" panose="020B0602020104020603" pitchFamily="34" charset="77"/>
              </a:defRPr>
            </a:lvl4pPr>
            <a:lvl5pPr>
              <a:defRPr>
                <a:solidFill>
                  <a:schemeClr val="bg1"/>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8D81C24-6A2C-9529-1E91-B1B5D6CD29D7}"/>
              </a:ext>
            </a:extLst>
          </p:cNvPr>
          <p:cNvSpPr>
            <a:spLocks noGrp="1"/>
          </p:cNvSpPr>
          <p:nvPr>
            <p:ph type="dt" sz="half" idx="10"/>
          </p:nvPr>
        </p:nvSpPr>
        <p:spPr/>
        <p:txBody>
          <a:bodyPr/>
          <a:lstStyle/>
          <a:p>
            <a:fld id="{2FE12BC3-5EA4-4ABD-875A-FCE5314A48EC}" type="datetime1">
              <a:rPr lang="en-US" smtClean="0"/>
              <a:t>10/23/2023</a:t>
            </a:fld>
            <a:endParaRPr lang="en-US"/>
          </a:p>
        </p:txBody>
      </p:sp>
      <p:sp>
        <p:nvSpPr>
          <p:cNvPr id="5" name="Footer Placeholder 4">
            <a:extLst>
              <a:ext uri="{FF2B5EF4-FFF2-40B4-BE49-F238E27FC236}">
                <a16:creationId xmlns:a16="http://schemas.microsoft.com/office/drawing/2014/main" id="{F67658F1-084B-84A4-99D1-0ABCF7EC4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72EC0-DFE3-C854-EA94-F272A5D5402D}"/>
              </a:ext>
            </a:extLst>
          </p:cNvPr>
          <p:cNvSpPr>
            <a:spLocks noGrp="1"/>
          </p:cNvSpPr>
          <p:nvPr>
            <p:ph type="sldNum" sz="quarter" idx="12"/>
          </p:nvPr>
        </p:nvSpPr>
        <p:spPr/>
        <p:txBody>
          <a:bodyPr/>
          <a:lstStyle/>
          <a:p>
            <a:fld id="{82E65B8D-6A1B-174E-9F5B-07848F11A63B}" type="slidenum">
              <a:rPr lang="en-US" smtClean="0"/>
              <a:t>‹#›</a:t>
            </a:fld>
            <a:endParaRPr lang="en-US"/>
          </a:p>
        </p:txBody>
      </p:sp>
      <p:sp>
        <p:nvSpPr>
          <p:cNvPr id="7" name="Parallelogram 6">
            <a:extLst>
              <a:ext uri="{FF2B5EF4-FFF2-40B4-BE49-F238E27FC236}">
                <a16:creationId xmlns:a16="http://schemas.microsoft.com/office/drawing/2014/main" id="{A314AA8C-3FBB-FB8D-75F1-67C881E6186E}"/>
              </a:ext>
            </a:extLst>
          </p:cNvPr>
          <p:cNvSpPr/>
          <p:nvPr userDrawn="1"/>
        </p:nvSpPr>
        <p:spPr>
          <a:xfrm>
            <a:off x="-1135464" y="2"/>
            <a:ext cx="12665826" cy="1271238"/>
          </a:xfrm>
          <a:prstGeom prst="parallelogram">
            <a:avLst>
              <a:gd name="adj" fmla="val 22974"/>
            </a:avLst>
          </a:prstGeom>
          <a:solidFill>
            <a:srgbClr val="002596"/>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highlight>
                <a:srgbClr val="002596"/>
              </a:highlight>
            </a:endParaRPr>
          </a:p>
        </p:txBody>
      </p:sp>
      <p:sp>
        <p:nvSpPr>
          <p:cNvPr id="2" name="Title 1">
            <a:extLst>
              <a:ext uri="{FF2B5EF4-FFF2-40B4-BE49-F238E27FC236}">
                <a16:creationId xmlns:a16="http://schemas.microsoft.com/office/drawing/2014/main" id="{EF08EC1C-F24D-A53C-D518-FE4D44720796}"/>
              </a:ext>
            </a:extLst>
          </p:cNvPr>
          <p:cNvSpPr>
            <a:spLocks noGrp="1"/>
          </p:cNvSpPr>
          <p:nvPr>
            <p:ph type="title" hasCustomPrompt="1"/>
          </p:nvPr>
        </p:nvSpPr>
        <p:spPr>
          <a:xfrm>
            <a:off x="838202" y="-3620"/>
            <a:ext cx="10515600" cy="1325563"/>
          </a:xfrm>
        </p:spPr>
        <p:txBody>
          <a:bodyPr/>
          <a:lstStyle>
            <a:lvl1pPr>
              <a:defRPr>
                <a:solidFill>
                  <a:schemeClr val="bg1"/>
                </a:solidFill>
                <a:latin typeface="Tw Cen MT" panose="020B0602020104020603" pitchFamily="34" charset="77"/>
              </a:defRPr>
            </a:lvl1pPr>
          </a:lstStyle>
          <a:p>
            <a:r>
              <a:rPr lang="en-US" dirty="0"/>
              <a:t>HEADER OF SLIDE HERE</a:t>
            </a:r>
          </a:p>
        </p:txBody>
      </p:sp>
      <p:pic>
        <p:nvPicPr>
          <p:cNvPr id="11" name="Picture 10">
            <a:extLst>
              <a:ext uri="{FF2B5EF4-FFF2-40B4-BE49-F238E27FC236}">
                <a16:creationId xmlns:a16="http://schemas.microsoft.com/office/drawing/2014/main" id="{111A9F1E-7A55-A5D6-C0C4-7487974A5277}"/>
              </a:ext>
            </a:extLst>
          </p:cNvPr>
          <p:cNvPicPr>
            <a:picLocks noChangeAspect="1"/>
          </p:cNvPicPr>
          <p:nvPr userDrawn="1"/>
        </p:nvPicPr>
        <p:blipFill>
          <a:blip r:embed="rId2"/>
          <a:stretch>
            <a:fillRect/>
          </a:stretch>
        </p:blipFill>
        <p:spPr>
          <a:xfrm>
            <a:off x="9000825" y="6342201"/>
            <a:ext cx="1975929" cy="408469"/>
          </a:xfrm>
          <a:prstGeom prst="rect">
            <a:avLst/>
          </a:prstGeom>
        </p:spPr>
      </p:pic>
    </p:spTree>
    <p:extLst>
      <p:ext uri="{BB962C8B-B14F-4D97-AF65-F5344CB8AC3E}">
        <p14:creationId xmlns:p14="http://schemas.microsoft.com/office/powerpoint/2010/main" val="3776583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3D0D77-91FF-BE4E-90FB-F54789A62A0D}"/>
              </a:ext>
            </a:extLst>
          </p:cNvPr>
          <p:cNvSpPr>
            <a:spLocks noGrp="1"/>
          </p:cNvSpPr>
          <p:nvPr>
            <p:ph idx="1"/>
          </p:nvPr>
        </p:nvSpPr>
        <p:spPr/>
        <p:txBody>
          <a:bodyPr/>
          <a:lstStyle>
            <a:lvl1pPr>
              <a:defRPr>
                <a:solidFill>
                  <a:srgbClr val="002496"/>
                </a:solidFill>
                <a:latin typeface="Tw Cen MT" panose="020B0602020104020603" pitchFamily="34" charset="77"/>
              </a:defRPr>
            </a:lvl1pPr>
            <a:lvl2pPr>
              <a:defRPr>
                <a:solidFill>
                  <a:srgbClr val="002496"/>
                </a:solidFill>
                <a:latin typeface="Tw Cen MT" panose="020B0602020104020603" pitchFamily="34" charset="77"/>
              </a:defRPr>
            </a:lvl2pPr>
            <a:lvl3pPr>
              <a:defRPr>
                <a:solidFill>
                  <a:srgbClr val="002496"/>
                </a:solidFill>
                <a:latin typeface="Tw Cen MT" panose="020B0602020104020603" pitchFamily="34" charset="77"/>
              </a:defRPr>
            </a:lvl3pPr>
            <a:lvl4pPr>
              <a:defRPr>
                <a:solidFill>
                  <a:srgbClr val="002496"/>
                </a:solidFill>
                <a:latin typeface="Tw Cen MT" panose="020B0602020104020603" pitchFamily="34" charset="77"/>
              </a:defRPr>
            </a:lvl4pPr>
            <a:lvl5pPr>
              <a:defRPr>
                <a:solidFill>
                  <a:srgbClr val="002496"/>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81C24-6A2C-9529-1E91-B1B5D6CD29D7}"/>
              </a:ext>
            </a:extLst>
          </p:cNvPr>
          <p:cNvSpPr>
            <a:spLocks noGrp="1"/>
          </p:cNvSpPr>
          <p:nvPr>
            <p:ph type="dt" sz="half" idx="10"/>
          </p:nvPr>
        </p:nvSpPr>
        <p:spPr/>
        <p:txBody>
          <a:bodyPr/>
          <a:lstStyle/>
          <a:p>
            <a:fld id="{45CA4BE9-95ED-497B-A2D4-DFE4AFB2221F}" type="datetime1">
              <a:rPr lang="en-US" smtClean="0"/>
              <a:t>10/23/2023</a:t>
            </a:fld>
            <a:endParaRPr lang="en-US"/>
          </a:p>
        </p:txBody>
      </p:sp>
      <p:sp>
        <p:nvSpPr>
          <p:cNvPr id="5" name="Footer Placeholder 4">
            <a:extLst>
              <a:ext uri="{FF2B5EF4-FFF2-40B4-BE49-F238E27FC236}">
                <a16:creationId xmlns:a16="http://schemas.microsoft.com/office/drawing/2014/main" id="{F67658F1-084B-84A4-99D1-0ABCF7EC4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72EC0-DFE3-C854-EA94-F272A5D5402D}"/>
              </a:ext>
            </a:extLst>
          </p:cNvPr>
          <p:cNvSpPr>
            <a:spLocks noGrp="1"/>
          </p:cNvSpPr>
          <p:nvPr>
            <p:ph type="sldNum" sz="quarter" idx="12"/>
          </p:nvPr>
        </p:nvSpPr>
        <p:spPr>
          <a:xfrm>
            <a:off x="11530360" y="6256422"/>
            <a:ext cx="564585" cy="465054"/>
          </a:xfrm>
        </p:spPr>
        <p:txBody>
          <a:bodyPr/>
          <a:lstStyle/>
          <a:p>
            <a:fld id="{82E65B8D-6A1B-174E-9F5B-07848F11A63B}" type="slidenum">
              <a:rPr lang="en-US" smtClean="0"/>
              <a:t>‹#›</a:t>
            </a:fld>
            <a:endParaRPr lang="en-US"/>
          </a:p>
        </p:txBody>
      </p:sp>
      <p:sp>
        <p:nvSpPr>
          <p:cNvPr id="7" name="Parallelogram 6">
            <a:extLst>
              <a:ext uri="{FF2B5EF4-FFF2-40B4-BE49-F238E27FC236}">
                <a16:creationId xmlns:a16="http://schemas.microsoft.com/office/drawing/2014/main" id="{A314AA8C-3FBB-FB8D-75F1-67C881E6186E}"/>
              </a:ext>
            </a:extLst>
          </p:cNvPr>
          <p:cNvSpPr/>
          <p:nvPr userDrawn="1"/>
        </p:nvSpPr>
        <p:spPr>
          <a:xfrm>
            <a:off x="-1135465" y="2"/>
            <a:ext cx="12665826" cy="1271238"/>
          </a:xfrm>
          <a:prstGeom prst="parallelogram">
            <a:avLst>
              <a:gd name="adj" fmla="val 22974"/>
            </a:avLst>
          </a:prstGeom>
          <a:solidFill>
            <a:srgbClr val="002596"/>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highlight>
                <a:srgbClr val="002596"/>
              </a:highlight>
            </a:endParaRPr>
          </a:p>
        </p:txBody>
      </p:sp>
      <p:sp>
        <p:nvSpPr>
          <p:cNvPr id="2" name="Title 1">
            <a:extLst>
              <a:ext uri="{FF2B5EF4-FFF2-40B4-BE49-F238E27FC236}">
                <a16:creationId xmlns:a16="http://schemas.microsoft.com/office/drawing/2014/main" id="{EF08EC1C-F24D-A53C-D518-FE4D44720796}"/>
              </a:ext>
            </a:extLst>
          </p:cNvPr>
          <p:cNvSpPr>
            <a:spLocks noGrp="1"/>
          </p:cNvSpPr>
          <p:nvPr>
            <p:ph type="title" hasCustomPrompt="1"/>
          </p:nvPr>
        </p:nvSpPr>
        <p:spPr>
          <a:xfrm>
            <a:off x="838200" y="-3621"/>
            <a:ext cx="10515600" cy="1325563"/>
          </a:xfrm>
        </p:spPr>
        <p:txBody>
          <a:bodyPr/>
          <a:lstStyle>
            <a:lvl1pPr>
              <a:defRPr>
                <a:solidFill>
                  <a:schemeClr val="bg1"/>
                </a:solidFill>
                <a:latin typeface="Tw Cen MT" panose="020B0602020104020603" pitchFamily="34" charset="77"/>
              </a:defRPr>
            </a:lvl1pPr>
          </a:lstStyle>
          <a:p>
            <a:r>
              <a:rPr lang="en-US"/>
              <a:t>HEADER OF SLIDE HERE</a:t>
            </a:r>
          </a:p>
        </p:txBody>
      </p:sp>
      <p:pic>
        <p:nvPicPr>
          <p:cNvPr id="10" name="Picture 9">
            <a:extLst>
              <a:ext uri="{FF2B5EF4-FFF2-40B4-BE49-F238E27FC236}">
                <a16:creationId xmlns:a16="http://schemas.microsoft.com/office/drawing/2014/main" id="{14398589-8D9F-012A-AFC2-EA878C9E9EC1}"/>
              </a:ext>
            </a:extLst>
          </p:cNvPr>
          <p:cNvPicPr>
            <a:picLocks noChangeAspect="1"/>
          </p:cNvPicPr>
          <p:nvPr userDrawn="1"/>
        </p:nvPicPr>
        <p:blipFill>
          <a:blip r:embed="rId2"/>
          <a:stretch>
            <a:fillRect/>
          </a:stretch>
        </p:blipFill>
        <p:spPr>
          <a:xfrm>
            <a:off x="9000826" y="6342200"/>
            <a:ext cx="1975928" cy="408469"/>
          </a:xfrm>
          <a:prstGeom prst="rect">
            <a:avLst/>
          </a:prstGeom>
        </p:spPr>
      </p:pic>
    </p:spTree>
    <p:extLst>
      <p:ext uri="{BB962C8B-B14F-4D97-AF65-F5344CB8AC3E}">
        <p14:creationId xmlns:p14="http://schemas.microsoft.com/office/powerpoint/2010/main" val="1289054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3D0D77-91FF-BE4E-90FB-F54789A62A0D}"/>
              </a:ext>
            </a:extLst>
          </p:cNvPr>
          <p:cNvSpPr>
            <a:spLocks noGrp="1"/>
          </p:cNvSpPr>
          <p:nvPr>
            <p:ph idx="1"/>
          </p:nvPr>
        </p:nvSpPr>
        <p:spPr/>
        <p:txBody>
          <a:bodyPr/>
          <a:lstStyle>
            <a:lvl1pPr>
              <a:defRPr>
                <a:solidFill>
                  <a:srgbClr val="002496"/>
                </a:solidFill>
                <a:latin typeface="Tw Cen MT" panose="020B0602020104020603" pitchFamily="34" charset="77"/>
              </a:defRPr>
            </a:lvl1pPr>
            <a:lvl2pPr>
              <a:defRPr>
                <a:solidFill>
                  <a:srgbClr val="002496"/>
                </a:solidFill>
                <a:latin typeface="Tw Cen MT" panose="020B0602020104020603" pitchFamily="34" charset="77"/>
              </a:defRPr>
            </a:lvl2pPr>
            <a:lvl3pPr>
              <a:defRPr>
                <a:solidFill>
                  <a:srgbClr val="002496"/>
                </a:solidFill>
                <a:latin typeface="Tw Cen MT" panose="020B0602020104020603" pitchFamily="34" charset="77"/>
              </a:defRPr>
            </a:lvl3pPr>
            <a:lvl4pPr>
              <a:defRPr>
                <a:solidFill>
                  <a:srgbClr val="002496"/>
                </a:solidFill>
                <a:latin typeface="Tw Cen MT" panose="020B0602020104020603" pitchFamily="34" charset="77"/>
              </a:defRPr>
            </a:lvl4pPr>
            <a:lvl5pPr>
              <a:defRPr>
                <a:solidFill>
                  <a:srgbClr val="002496"/>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8D81C24-6A2C-9529-1E91-B1B5D6CD29D7}"/>
              </a:ext>
            </a:extLst>
          </p:cNvPr>
          <p:cNvSpPr>
            <a:spLocks noGrp="1"/>
          </p:cNvSpPr>
          <p:nvPr>
            <p:ph type="dt" sz="half" idx="10"/>
          </p:nvPr>
        </p:nvSpPr>
        <p:spPr/>
        <p:txBody>
          <a:bodyPr/>
          <a:lstStyle/>
          <a:p>
            <a:fld id="{9DBACCB1-13AF-4CCF-A73F-C05BF4C795A7}" type="datetime1">
              <a:rPr lang="en-US" smtClean="0"/>
              <a:t>10/23/2023</a:t>
            </a:fld>
            <a:endParaRPr lang="en-US"/>
          </a:p>
        </p:txBody>
      </p:sp>
      <p:sp>
        <p:nvSpPr>
          <p:cNvPr id="5" name="Footer Placeholder 4">
            <a:extLst>
              <a:ext uri="{FF2B5EF4-FFF2-40B4-BE49-F238E27FC236}">
                <a16:creationId xmlns:a16="http://schemas.microsoft.com/office/drawing/2014/main" id="{F67658F1-084B-84A4-99D1-0ABCF7EC4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72EC0-DFE3-C854-EA94-F272A5D5402D}"/>
              </a:ext>
            </a:extLst>
          </p:cNvPr>
          <p:cNvSpPr>
            <a:spLocks noGrp="1"/>
          </p:cNvSpPr>
          <p:nvPr>
            <p:ph type="sldNum" sz="quarter" idx="12"/>
          </p:nvPr>
        </p:nvSpPr>
        <p:spPr/>
        <p:txBody>
          <a:bodyPr/>
          <a:lstStyle/>
          <a:p>
            <a:fld id="{82E65B8D-6A1B-174E-9F5B-07848F11A63B}" type="slidenum">
              <a:rPr lang="en-US" smtClean="0"/>
              <a:t>‹#›</a:t>
            </a:fld>
            <a:endParaRPr lang="en-US"/>
          </a:p>
        </p:txBody>
      </p:sp>
      <p:sp>
        <p:nvSpPr>
          <p:cNvPr id="7" name="Parallelogram 6">
            <a:extLst>
              <a:ext uri="{FF2B5EF4-FFF2-40B4-BE49-F238E27FC236}">
                <a16:creationId xmlns:a16="http://schemas.microsoft.com/office/drawing/2014/main" id="{A314AA8C-3FBB-FB8D-75F1-67C881E6186E}"/>
              </a:ext>
            </a:extLst>
          </p:cNvPr>
          <p:cNvSpPr/>
          <p:nvPr userDrawn="1"/>
        </p:nvSpPr>
        <p:spPr>
          <a:xfrm>
            <a:off x="-1135464" y="2"/>
            <a:ext cx="12665826" cy="1271238"/>
          </a:xfrm>
          <a:prstGeom prst="parallelogram">
            <a:avLst>
              <a:gd name="adj" fmla="val 22974"/>
            </a:avLst>
          </a:prstGeom>
          <a:solidFill>
            <a:srgbClr val="FF4818"/>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highlight>
                <a:srgbClr val="002596"/>
              </a:highlight>
            </a:endParaRPr>
          </a:p>
        </p:txBody>
      </p:sp>
      <p:sp>
        <p:nvSpPr>
          <p:cNvPr id="2" name="Title 1">
            <a:extLst>
              <a:ext uri="{FF2B5EF4-FFF2-40B4-BE49-F238E27FC236}">
                <a16:creationId xmlns:a16="http://schemas.microsoft.com/office/drawing/2014/main" id="{EF08EC1C-F24D-A53C-D518-FE4D44720796}"/>
              </a:ext>
            </a:extLst>
          </p:cNvPr>
          <p:cNvSpPr>
            <a:spLocks noGrp="1"/>
          </p:cNvSpPr>
          <p:nvPr>
            <p:ph type="title" hasCustomPrompt="1"/>
          </p:nvPr>
        </p:nvSpPr>
        <p:spPr>
          <a:xfrm>
            <a:off x="838202" y="-3620"/>
            <a:ext cx="10515600" cy="1325563"/>
          </a:xfrm>
        </p:spPr>
        <p:txBody>
          <a:bodyPr/>
          <a:lstStyle>
            <a:lvl1pPr>
              <a:defRPr>
                <a:solidFill>
                  <a:schemeClr val="bg1"/>
                </a:solidFill>
                <a:latin typeface="Tw Cen MT" panose="020B0602020104020603" pitchFamily="34" charset="77"/>
              </a:defRPr>
            </a:lvl1pPr>
          </a:lstStyle>
          <a:p>
            <a:r>
              <a:rPr lang="en-US" dirty="0"/>
              <a:t>HEADER OF SLIDE HERE</a:t>
            </a:r>
          </a:p>
        </p:txBody>
      </p:sp>
      <p:pic>
        <p:nvPicPr>
          <p:cNvPr id="10" name="Picture 9">
            <a:extLst>
              <a:ext uri="{FF2B5EF4-FFF2-40B4-BE49-F238E27FC236}">
                <a16:creationId xmlns:a16="http://schemas.microsoft.com/office/drawing/2014/main" id="{ED740D99-4A1D-8497-A000-10557326466F}"/>
              </a:ext>
            </a:extLst>
          </p:cNvPr>
          <p:cNvPicPr>
            <a:picLocks noChangeAspect="1"/>
          </p:cNvPicPr>
          <p:nvPr userDrawn="1"/>
        </p:nvPicPr>
        <p:blipFill>
          <a:blip r:embed="rId2"/>
          <a:stretch>
            <a:fillRect/>
          </a:stretch>
        </p:blipFill>
        <p:spPr>
          <a:xfrm>
            <a:off x="9000825" y="6342201"/>
            <a:ext cx="1975929" cy="408469"/>
          </a:xfrm>
          <a:prstGeom prst="rect">
            <a:avLst/>
          </a:prstGeom>
        </p:spPr>
      </p:pic>
    </p:spTree>
    <p:extLst>
      <p:ext uri="{BB962C8B-B14F-4D97-AF65-F5344CB8AC3E}">
        <p14:creationId xmlns:p14="http://schemas.microsoft.com/office/powerpoint/2010/main" val="3746981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3D0D77-91FF-BE4E-90FB-F54789A62A0D}"/>
              </a:ext>
            </a:extLst>
          </p:cNvPr>
          <p:cNvSpPr>
            <a:spLocks noGrp="1"/>
          </p:cNvSpPr>
          <p:nvPr>
            <p:ph idx="1"/>
          </p:nvPr>
        </p:nvSpPr>
        <p:spPr/>
        <p:txBody>
          <a:bodyPr/>
          <a:lstStyle>
            <a:lvl1pPr>
              <a:defRPr>
                <a:solidFill>
                  <a:srgbClr val="002496"/>
                </a:solidFill>
                <a:latin typeface="Tw Cen MT" panose="020B0602020104020603" pitchFamily="34" charset="77"/>
              </a:defRPr>
            </a:lvl1pPr>
            <a:lvl2pPr>
              <a:defRPr>
                <a:solidFill>
                  <a:srgbClr val="002496"/>
                </a:solidFill>
                <a:latin typeface="Tw Cen MT" panose="020B0602020104020603" pitchFamily="34" charset="77"/>
              </a:defRPr>
            </a:lvl2pPr>
            <a:lvl3pPr>
              <a:defRPr>
                <a:solidFill>
                  <a:srgbClr val="002496"/>
                </a:solidFill>
                <a:latin typeface="Tw Cen MT" panose="020B0602020104020603" pitchFamily="34" charset="77"/>
              </a:defRPr>
            </a:lvl3pPr>
            <a:lvl4pPr>
              <a:defRPr>
                <a:solidFill>
                  <a:srgbClr val="002496"/>
                </a:solidFill>
                <a:latin typeface="Tw Cen MT" panose="020B0602020104020603" pitchFamily="34" charset="77"/>
              </a:defRPr>
            </a:lvl4pPr>
            <a:lvl5pPr>
              <a:defRPr>
                <a:solidFill>
                  <a:srgbClr val="002496"/>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8D81C24-6A2C-9529-1E91-B1B5D6CD29D7}"/>
              </a:ext>
            </a:extLst>
          </p:cNvPr>
          <p:cNvSpPr>
            <a:spLocks noGrp="1"/>
          </p:cNvSpPr>
          <p:nvPr>
            <p:ph type="dt" sz="half" idx="10"/>
          </p:nvPr>
        </p:nvSpPr>
        <p:spPr/>
        <p:txBody>
          <a:bodyPr/>
          <a:lstStyle/>
          <a:p>
            <a:fld id="{58DBF58E-4CA7-4505-B0D7-7EF5608033FE}" type="datetime1">
              <a:rPr lang="en-US" smtClean="0"/>
              <a:t>10/23/2023</a:t>
            </a:fld>
            <a:endParaRPr lang="en-US"/>
          </a:p>
        </p:txBody>
      </p:sp>
      <p:sp>
        <p:nvSpPr>
          <p:cNvPr id="5" name="Footer Placeholder 4">
            <a:extLst>
              <a:ext uri="{FF2B5EF4-FFF2-40B4-BE49-F238E27FC236}">
                <a16:creationId xmlns:a16="http://schemas.microsoft.com/office/drawing/2014/main" id="{F67658F1-084B-84A4-99D1-0ABCF7EC4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72EC0-DFE3-C854-EA94-F272A5D5402D}"/>
              </a:ext>
            </a:extLst>
          </p:cNvPr>
          <p:cNvSpPr>
            <a:spLocks noGrp="1"/>
          </p:cNvSpPr>
          <p:nvPr>
            <p:ph type="sldNum" sz="quarter" idx="12"/>
          </p:nvPr>
        </p:nvSpPr>
        <p:spPr/>
        <p:txBody>
          <a:bodyPr/>
          <a:lstStyle/>
          <a:p>
            <a:fld id="{82E65B8D-6A1B-174E-9F5B-07848F11A63B}" type="slidenum">
              <a:rPr lang="en-US" smtClean="0"/>
              <a:t>‹#›</a:t>
            </a:fld>
            <a:endParaRPr lang="en-US"/>
          </a:p>
        </p:txBody>
      </p:sp>
      <p:sp>
        <p:nvSpPr>
          <p:cNvPr id="7" name="Parallelogram 6">
            <a:extLst>
              <a:ext uri="{FF2B5EF4-FFF2-40B4-BE49-F238E27FC236}">
                <a16:creationId xmlns:a16="http://schemas.microsoft.com/office/drawing/2014/main" id="{A314AA8C-3FBB-FB8D-75F1-67C881E6186E}"/>
              </a:ext>
            </a:extLst>
          </p:cNvPr>
          <p:cNvSpPr/>
          <p:nvPr userDrawn="1"/>
        </p:nvSpPr>
        <p:spPr>
          <a:xfrm>
            <a:off x="-1135464" y="2"/>
            <a:ext cx="12665826" cy="1271238"/>
          </a:xfrm>
          <a:prstGeom prst="parallelogram">
            <a:avLst>
              <a:gd name="adj" fmla="val 22974"/>
            </a:avLst>
          </a:prstGeom>
          <a:solidFill>
            <a:srgbClr val="002596"/>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highlight>
                <a:srgbClr val="002596"/>
              </a:highlight>
            </a:endParaRPr>
          </a:p>
        </p:txBody>
      </p:sp>
      <p:sp>
        <p:nvSpPr>
          <p:cNvPr id="2" name="Title 1">
            <a:extLst>
              <a:ext uri="{FF2B5EF4-FFF2-40B4-BE49-F238E27FC236}">
                <a16:creationId xmlns:a16="http://schemas.microsoft.com/office/drawing/2014/main" id="{EF08EC1C-F24D-A53C-D518-FE4D44720796}"/>
              </a:ext>
            </a:extLst>
          </p:cNvPr>
          <p:cNvSpPr>
            <a:spLocks noGrp="1"/>
          </p:cNvSpPr>
          <p:nvPr>
            <p:ph type="title" hasCustomPrompt="1"/>
          </p:nvPr>
        </p:nvSpPr>
        <p:spPr>
          <a:xfrm>
            <a:off x="838202" y="-3620"/>
            <a:ext cx="10515600" cy="1325563"/>
          </a:xfrm>
        </p:spPr>
        <p:txBody>
          <a:bodyPr/>
          <a:lstStyle>
            <a:lvl1pPr>
              <a:defRPr>
                <a:solidFill>
                  <a:schemeClr val="bg1"/>
                </a:solidFill>
                <a:latin typeface="Tw Cen MT" panose="020B0602020104020603" pitchFamily="34" charset="77"/>
              </a:defRPr>
            </a:lvl1pPr>
          </a:lstStyle>
          <a:p>
            <a:r>
              <a:rPr lang="en-US" dirty="0"/>
              <a:t>HEADER OF SLIDE HERE</a:t>
            </a:r>
          </a:p>
        </p:txBody>
      </p:sp>
      <p:pic>
        <p:nvPicPr>
          <p:cNvPr id="10" name="Picture 9">
            <a:extLst>
              <a:ext uri="{FF2B5EF4-FFF2-40B4-BE49-F238E27FC236}">
                <a16:creationId xmlns:a16="http://schemas.microsoft.com/office/drawing/2014/main" id="{14398589-8D9F-012A-AFC2-EA878C9E9EC1}"/>
              </a:ext>
            </a:extLst>
          </p:cNvPr>
          <p:cNvPicPr>
            <a:picLocks noChangeAspect="1"/>
          </p:cNvPicPr>
          <p:nvPr userDrawn="1"/>
        </p:nvPicPr>
        <p:blipFill>
          <a:blip r:embed="rId2"/>
          <a:stretch>
            <a:fillRect/>
          </a:stretch>
        </p:blipFill>
        <p:spPr>
          <a:xfrm>
            <a:off x="9000825" y="6342201"/>
            <a:ext cx="1975929" cy="408469"/>
          </a:xfrm>
          <a:prstGeom prst="rect">
            <a:avLst/>
          </a:prstGeom>
        </p:spPr>
      </p:pic>
    </p:spTree>
    <p:extLst>
      <p:ext uri="{BB962C8B-B14F-4D97-AF65-F5344CB8AC3E}">
        <p14:creationId xmlns:p14="http://schemas.microsoft.com/office/powerpoint/2010/main" val="3966831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C7A421-894A-EF51-18BC-FDF12A3CA31F}"/>
              </a:ext>
            </a:extLst>
          </p:cNvPr>
          <p:cNvSpPr/>
          <p:nvPr userDrawn="1"/>
        </p:nvSpPr>
        <p:spPr>
          <a:xfrm>
            <a:off x="0" y="0"/>
            <a:ext cx="12192000" cy="6858000"/>
          </a:xfrm>
          <a:prstGeom prst="rect">
            <a:avLst/>
          </a:prstGeom>
          <a:solidFill>
            <a:srgbClr val="002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Parallelogram 10">
            <a:extLst>
              <a:ext uri="{FF2B5EF4-FFF2-40B4-BE49-F238E27FC236}">
                <a16:creationId xmlns:a16="http://schemas.microsoft.com/office/drawing/2014/main" id="{A0C580B5-8DEB-7348-8A4F-FA44D663C2E8}"/>
              </a:ext>
            </a:extLst>
          </p:cNvPr>
          <p:cNvSpPr/>
          <p:nvPr userDrawn="1"/>
        </p:nvSpPr>
        <p:spPr>
          <a:xfrm>
            <a:off x="-1562793" y="0"/>
            <a:ext cx="6765408" cy="6858000"/>
          </a:xfrm>
          <a:prstGeom prst="parallelogram">
            <a:avLst>
              <a:gd name="adj" fmla="val 22974"/>
            </a:avLst>
          </a:prstGeom>
          <a:solidFill>
            <a:srgbClr val="FE4819"/>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 name="Content Placeholder 2">
            <a:extLst>
              <a:ext uri="{FF2B5EF4-FFF2-40B4-BE49-F238E27FC236}">
                <a16:creationId xmlns:a16="http://schemas.microsoft.com/office/drawing/2014/main" id="{623D0D77-91FF-BE4E-90FB-F54789A62A0D}"/>
              </a:ext>
            </a:extLst>
          </p:cNvPr>
          <p:cNvSpPr>
            <a:spLocks noGrp="1"/>
          </p:cNvSpPr>
          <p:nvPr>
            <p:ph idx="1"/>
          </p:nvPr>
        </p:nvSpPr>
        <p:spPr>
          <a:xfrm>
            <a:off x="5513894" y="1825625"/>
            <a:ext cx="10515600" cy="4351338"/>
          </a:xfrm>
        </p:spPr>
        <p:txBody>
          <a:bodyPr/>
          <a:lstStyle>
            <a:lvl1pPr>
              <a:defRPr>
                <a:solidFill>
                  <a:schemeClr val="bg1"/>
                </a:solidFill>
                <a:latin typeface="Tw Cen MT" panose="020B0602020104020603" pitchFamily="34" charset="77"/>
              </a:defRPr>
            </a:lvl1pPr>
            <a:lvl2pPr>
              <a:defRPr>
                <a:solidFill>
                  <a:schemeClr val="bg1"/>
                </a:solidFill>
                <a:latin typeface="Tw Cen MT" panose="020B0602020104020603" pitchFamily="34" charset="77"/>
              </a:defRPr>
            </a:lvl2pPr>
            <a:lvl3pPr>
              <a:defRPr>
                <a:solidFill>
                  <a:schemeClr val="bg1"/>
                </a:solidFill>
                <a:latin typeface="Tw Cen MT" panose="020B0602020104020603" pitchFamily="34" charset="77"/>
              </a:defRPr>
            </a:lvl3pPr>
            <a:lvl4pPr>
              <a:defRPr>
                <a:solidFill>
                  <a:schemeClr val="bg1"/>
                </a:solidFill>
                <a:latin typeface="Tw Cen MT" panose="020B0602020104020603" pitchFamily="34" charset="77"/>
              </a:defRPr>
            </a:lvl4pPr>
            <a:lvl5pPr>
              <a:defRPr>
                <a:solidFill>
                  <a:schemeClr val="bg1"/>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8D81C24-6A2C-9529-1E91-B1B5D6CD29D7}"/>
              </a:ext>
            </a:extLst>
          </p:cNvPr>
          <p:cNvSpPr>
            <a:spLocks noGrp="1"/>
          </p:cNvSpPr>
          <p:nvPr>
            <p:ph type="dt" sz="half" idx="10"/>
          </p:nvPr>
        </p:nvSpPr>
        <p:spPr/>
        <p:txBody>
          <a:bodyPr/>
          <a:lstStyle/>
          <a:p>
            <a:fld id="{A26642D6-4470-4120-98D1-267D12CB4F12}" type="datetime1">
              <a:rPr lang="en-US" smtClean="0"/>
              <a:t>10/23/2023</a:t>
            </a:fld>
            <a:endParaRPr lang="en-US"/>
          </a:p>
        </p:txBody>
      </p:sp>
      <p:sp>
        <p:nvSpPr>
          <p:cNvPr id="5" name="Footer Placeholder 4">
            <a:extLst>
              <a:ext uri="{FF2B5EF4-FFF2-40B4-BE49-F238E27FC236}">
                <a16:creationId xmlns:a16="http://schemas.microsoft.com/office/drawing/2014/main" id="{F67658F1-084B-84A4-99D1-0ABCF7EC4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72EC0-DFE3-C854-EA94-F272A5D5402D}"/>
              </a:ext>
            </a:extLst>
          </p:cNvPr>
          <p:cNvSpPr>
            <a:spLocks noGrp="1"/>
          </p:cNvSpPr>
          <p:nvPr>
            <p:ph type="sldNum" sz="quarter" idx="12"/>
          </p:nvPr>
        </p:nvSpPr>
        <p:spPr/>
        <p:txBody>
          <a:bodyPr/>
          <a:lstStyle/>
          <a:p>
            <a:fld id="{82E65B8D-6A1B-174E-9F5B-07848F11A63B}" type="slidenum">
              <a:rPr lang="en-US" smtClean="0"/>
              <a:t>‹#›</a:t>
            </a:fld>
            <a:endParaRPr lang="en-US"/>
          </a:p>
        </p:txBody>
      </p:sp>
      <p:sp>
        <p:nvSpPr>
          <p:cNvPr id="2" name="Title 1">
            <a:extLst>
              <a:ext uri="{FF2B5EF4-FFF2-40B4-BE49-F238E27FC236}">
                <a16:creationId xmlns:a16="http://schemas.microsoft.com/office/drawing/2014/main" id="{EF08EC1C-F24D-A53C-D518-FE4D44720796}"/>
              </a:ext>
            </a:extLst>
          </p:cNvPr>
          <p:cNvSpPr>
            <a:spLocks noGrp="1"/>
          </p:cNvSpPr>
          <p:nvPr>
            <p:ph type="title" hasCustomPrompt="1"/>
          </p:nvPr>
        </p:nvSpPr>
        <p:spPr>
          <a:xfrm>
            <a:off x="-208174" y="1825626"/>
            <a:ext cx="4516224" cy="2746375"/>
          </a:xfrm>
        </p:spPr>
        <p:txBody>
          <a:bodyPr>
            <a:normAutofit/>
          </a:bodyPr>
          <a:lstStyle>
            <a:lvl1pPr>
              <a:defRPr sz="4201">
                <a:solidFill>
                  <a:schemeClr val="bg1"/>
                </a:solidFill>
                <a:latin typeface="Tw Cen MT" panose="020B0602020104020603" pitchFamily="34" charset="77"/>
              </a:defRPr>
            </a:lvl1pPr>
          </a:lstStyle>
          <a:p>
            <a:r>
              <a:rPr lang="en-US" dirty="0"/>
              <a:t>HEADER OF SLIDE HERE</a:t>
            </a:r>
          </a:p>
        </p:txBody>
      </p:sp>
      <p:pic>
        <p:nvPicPr>
          <p:cNvPr id="8" name="Picture 7">
            <a:extLst>
              <a:ext uri="{FF2B5EF4-FFF2-40B4-BE49-F238E27FC236}">
                <a16:creationId xmlns:a16="http://schemas.microsoft.com/office/drawing/2014/main" id="{C05D602E-32D6-AB89-1F53-9FA92B08E423}"/>
              </a:ext>
            </a:extLst>
          </p:cNvPr>
          <p:cNvPicPr>
            <a:picLocks noChangeAspect="1"/>
          </p:cNvPicPr>
          <p:nvPr userDrawn="1"/>
        </p:nvPicPr>
        <p:blipFill>
          <a:blip r:embed="rId2"/>
          <a:stretch>
            <a:fillRect/>
          </a:stretch>
        </p:blipFill>
        <p:spPr>
          <a:xfrm>
            <a:off x="9000825" y="6342201"/>
            <a:ext cx="1975929" cy="408469"/>
          </a:xfrm>
          <a:prstGeom prst="rect">
            <a:avLst/>
          </a:prstGeom>
        </p:spPr>
      </p:pic>
      <p:pic>
        <p:nvPicPr>
          <p:cNvPr id="14" name="Picture 13">
            <a:extLst>
              <a:ext uri="{FF2B5EF4-FFF2-40B4-BE49-F238E27FC236}">
                <a16:creationId xmlns:a16="http://schemas.microsoft.com/office/drawing/2014/main" id="{AB8E1056-0E75-0C94-5C2E-39103FCB6D8D}"/>
              </a:ext>
            </a:extLst>
          </p:cNvPr>
          <p:cNvPicPr>
            <a:picLocks noChangeAspect="1"/>
          </p:cNvPicPr>
          <p:nvPr userDrawn="1"/>
        </p:nvPicPr>
        <p:blipFill>
          <a:blip r:embed="rId2"/>
          <a:stretch>
            <a:fillRect/>
          </a:stretch>
        </p:blipFill>
        <p:spPr>
          <a:xfrm>
            <a:off x="351081" y="283045"/>
            <a:ext cx="5391211" cy="1114485"/>
          </a:xfrm>
          <a:prstGeom prst="rect">
            <a:avLst/>
          </a:prstGeom>
        </p:spPr>
      </p:pic>
    </p:spTree>
    <p:extLst>
      <p:ext uri="{BB962C8B-B14F-4D97-AF65-F5344CB8AC3E}">
        <p14:creationId xmlns:p14="http://schemas.microsoft.com/office/powerpoint/2010/main" val="2745322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26E923-CACE-8AEB-7014-DE17E63E4397}"/>
              </a:ext>
            </a:extLst>
          </p:cNvPr>
          <p:cNvSpPr/>
          <p:nvPr userDrawn="1"/>
        </p:nvSpPr>
        <p:spPr>
          <a:xfrm>
            <a:off x="0" y="0"/>
            <a:ext cx="12192000" cy="6858000"/>
          </a:xfrm>
          <a:prstGeom prst="rect">
            <a:avLst/>
          </a:prstGeom>
          <a:solidFill>
            <a:srgbClr val="FE4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Parallelogram 8">
            <a:extLst>
              <a:ext uri="{FF2B5EF4-FFF2-40B4-BE49-F238E27FC236}">
                <a16:creationId xmlns:a16="http://schemas.microsoft.com/office/drawing/2014/main" id="{53C2698B-6639-5DE3-C046-F60DDE5E4175}"/>
              </a:ext>
            </a:extLst>
          </p:cNvPr>
          <p:cNvSpPr/>
          <p:nvPr userDrawn="1"/>
        </p:nvSpPr>
        <p:spPr>
          <a:xfrm>
            <a:off x="-1135464" y="2"/>
            <a:ext cx="12665826" cy="1271238"/>
          </a:xfrm>
          <a:prstGeom prst="parallelogram">
            <a:avLst>
              <a:gd name="adj" fmla="val 22974"/>
            </a:avLst>
          </a:prstGeom>
          <a:solidFill>
            <a:srgbClr val="002596"/>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highlight>
                <a:srgbClr val="002596"/>
              </a:highlight>
            </a:endParaRPr>
          </a:p>
        </p:txBody>
      </p:sp>
      <p:sp>
        <p:nvSpPr>
          <p:cNvPr id="3" name="Content Placeholder 2">
            <a:extLst>
              <a:ext uri="{FF2B5EF4-FFF2-40B4-BE49-F238E27FC236}">
                <a16:creationId xmlns:a16="http://schemas.microsoft.com/office/drawing/2014/main" id="{F6A0161B-D7CD-AC01-290D-1D30B1C4C174}"/>
              </a:ext>
            </a:extLst>
          </p:cNvPr>
          <p:cNvSpPr>
            <a:spLocks noGrp="1"/>
          </p:cNvSpPr>
          <p:nvPr>
            <p:ph sz="half" idx="1"/>
          </p:nvPr>
        </p:nvSpPr>
        <p:spPr>
          <a:xfrm>
            <a:off x="838201" y="1825625"/>
            <a:ext cx="5181600" cy="4351338"/>
          </a:xfrm>
        </p:spPr>
        <p:txBody>
          <a:bodyPr/>
          <a:lstStyle>
            <a:lvl1pPr>
              <a:defRPr>
                <a:solidFill>
                  <a:schemeClr val="bg1"/>
                </a:solidFill>
                <a:latin typeface="Tw Cen MT" panose="020B0602020104020603" pitchFamily="34" charset="77"/>
              </a:defRPr>
            </a:lvl1pPr>
            <a:lvl2pPr>
              <a:defRPr>
                <a:solidFill>
                  <a:schemeClr val="bg1"/>
                </a:solidFill>
                <a:latin typeface="Tw Cen MT" panose="020B0602020104020603" pitchFamily="34" charset="77"/>
              </a:defRPr>
            </a:lvl2pPr>
            <a:lvl3pPr>
              <a:defRPr>
                <a:solidFill>
                  <a:schemeClr val="bg1"/>
                </a:solidFill>
                <a:latin typeface="Tw Cen MT" panose="020B0602020104020603" pitchFamily="34" charset="77"/>
              </a:defRPr>
            </a:lvl3pPr>
            <a:lvl4pPr>
              <a:defRPr>
                <a:solidFill>
                  <a:schemeClr val="bg1"/>
                </a:solidFill>
                <a:latin typeface="Tw Cen MT" panose="020B0602020104020603" pitchFamily="34" charset="77"/>
              </a:defRPr>
            </a:lvl4pPr>
            <a:lvl5pPr>
              <a:defRPr>
                <a:solidFill>
                  <a:schemeClr val="bg1"/>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44947EC-3CAF-8486-7C71-D7D6A2B61D2F}"/>
              </a:ext>
            </a:extLst>
          </p:cNvPr>
          <p:cNvSpPr>
            <a:spLocks noGrp="1"/>
          </p:cNvSpPr>
          <p:nvPr>
            <p:ph sz="half" idx="2"/>
          </p:nvPr>
        </p:nvSpPr>
        <p:spPr>
          <a:xfrm>
            <a:off x="6172201" y="1825625"/>
            <a:ext cx="5181600" cy="4351338"/>
          </a:xfrm>
        </p:spPr>
        <p:txBody>
          <a:bodyPr/>
          <a:lstStyle>
            <a:lvl1pPr>
              <a:defRPr>
                <a:solidFill>
                  <a:schemeClr val="bg1"/>
                </a:solidFill>
                <a:latin typeface="Tw Cen MT" panose="020B0602020104020603" pitchFamily="34" charset="77"/>
              </a:defRPr>
            </a:lvl1pPr>
            <a:lvl2pPr>
              <a:defRPr>
                <a:solidFill>
                  <a:schemeClr val="bg1"/>
                </a:solidFill>
                <a:latin typeface="Tw Cen MT" panose="020B0602020104020603" pitchFamily="34" charset="77"/>
              </a:defRPr>
            </a:lvl2pPr>
            <a:lvl3pPr>
              <a:defRPr>
                <a:solidFill>
                  <a:schemeClr val="bg1"/>
                </a:solidFill>
                <a:latin typeface="Tw Cen MT" panose="020B0602020104020603" pitchFamily="34" charset="77"/>
              </a:defRPr>
            </a:lvl3pPr>
            <a:lvl4pPr>
              <a:defRPr>
                <a:solidFill>
                  <a:schemeClr val="bg1"/>
                </a:solidFill>
                <a:latin typeface="Tw Cen MT" panose="020B0602020104020603" pitchFamily="34" charset="77"/>
              </a:defRPr>
            </a:lvl4pPr>
            <a:lvl5pPr>
              <a:defRPr>
                <a:solidFill>
                  <a:schemeClr val="bg1"/>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A876A44-49F6-27B7-B4C7-EF9C24D8ADA8}"/>
              </a:ext>
            </a:extLst>
          </p:cNvPr>
          <p:cNvSpPr>
            <a:spLocks noGrp="1"/>
          </p:cNvSpPr>
          <p:nvPr>
            <p:ph type="dt" sz="half" idx="10"/>
          </p:nvPr>
        </p:nvSpPr>
        <p:spPr/>
        <p:txBody>
          <a:bodyPr/>
          <a:lstStyle/>
          <a:p>
            <a:fld id="{6C09E83D-BB91-4E5A-AF54-DE62149A8B68}" type="datetime1">
              <a:rPr lang="en-US" smtClean="0"/>
              <a:t>10/23/2023</a:t>
            </a:fld>
            <a:endParaRPr lang="en-US"/>
          </a:p>
        </p:txBody>
      </p:sp>
      <p:sp>
        <p:nvSpPr>
          <p:cNvPr id="6" name="Footer Placeholder 5">
            <a:extLst>
              <a:ext uri="{FF2B5EF4-FFF2-40B4-BE49-F238E27FC236}">
                <a16:creationId xmlns:a16="http://schemas.microsoft.com/office/drawing/2014/main" id="{3494F4F7-BA61-B70D-454A-37D208F75F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DA05B-06C6-0707-2527-50406DF81757}"/>
              </a:ext>
            </a:extLst>
          </p:cNvPr>
          <p:cNvSpPr>
            <a:spLocks noGrp="1"/>
          </p:cNvSpPr>
          <p:nvPr>
            <p:ph type="sldNum" sz="quarter" idx="12"/>
          </p:nvPr>
        </p:nvSpPr>
        <p:spPr/>
        <p:txBody>
          <a:bodyPr/>
          <a:lstStyle/>
          <a:p>
            <a:fld id="{82E65B8D-6A1B-174E-9F5B-07848F11A63B}" type="slidenum">
              <a:rPr lang="en-US" smtClean="0"/>
              <a:t>‹#›</a:t>
            </a:fld>
            <a:endParaRPr lang="en-US"/>
          </a:p>
        </p:txBody>
      </p:sp>
      <p:sp>
        <p:nvSpPr>
          <p:cNvPr id="12" name="Title 1">
            <a:extLst>
              <a:ext uri="{FF2B5EF4-FFF2-40B4-BE49-F238E27FC236}">
                <a16:creationId xmlns:a16="http://schemas.microsoft.com/office/drawing/2014/main" id="{6BDF4314-6184-17B3-8A88-E49160D14FDB}"/>
              </a:ext>
            </a:extLst>
          </p:cNvPr>
          <p:cNvSpPr>
            <a:spLocks noGrp="1"/>
          </p:cNvSpPr>
          <p:nvPr>
            <p:ph type="title" hasCustomPrompt="1"/>
          </p:nvPr>
        </p:nvSpPr>
        <p:spPr>
          <a:xfrm>
            <a:off x="838202" y="735"/>
            <a:ext cx="10515600" cy="1325563"/>
          </a:xfrm>
        </p:spPr>
        <p:txBody>
          <a:bodyPr/>
          <a:lstStyle>
            <a:lvl1pPr>
              <a:defRPr>
                <a:solidFill>
                  <a:schemeClr val="bg1"/>
                </a:solidFill>
                <a:latin typeface="Tw Cen MT" panose="020B0602020104020603" pitchFamily="34" charset="77"/>
              </a:defRPr>
            </a:lvl1pPr>
          </a:lstStyle>
          <a:p>
            <a:r>
              <a:rPr lang="en-US" dirty="0"/>
              <a:t>HEADER OF SLIDE HERE</a:t>
            </a:r>
          </a:p>
        </p:txBody>
      </p:sp>
      <p:pic>
        <p:nvPicPr>
          <p:cNvPr id="11" name="Picture 10">
            <a:extLst>
              <a:ext uri="{FF2B5EF4-FFF2-40B4-BE49-F238E27FC236}">
                <a16:creationId xmlns:a16="http://schemas.microsoft.com/office/drawing/2014/main" id="{BC73B690-284D-C2F5-AF57-5EBEAE621BBE}"/>
              </a:ext>
            </a:extLst>
          </p:cNvPr>
          <p:cNvPicPr>
            <a:picLocks noChangeAspect="1"/>
          </p:cNvPicPr>
          <p:nvPr userDrawn="1"/>
        </p:nvPicPr>
        <p:blipFill>
          <a:blip r:embed="rId2"/>
          <a:stretch>
            <a:fillRect/>
          </a:stretch>
        </p:blipFill>
        <p:spPr>
          <a:xfrm>
            <a:off x="9000825" y="6342201"/>
            <a:ext cx="1975929" cy="408469"/>
          </a:xfrm>
          <a:prstGeom prst="rect">
            <a:avLst/>
          </a:prstGeom>
        </p:spPr>
      </p:pic>
    </p:spTree>
    <p:extLst>
      <p:ext uri="{BB962C8B-B14F-4D97-AF65-F5344CB8AC3E}">
        <p14:creationId xmlns:p14="http://schemas.microsoft.com/office/powerpoint/2010/main" val="1508691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26E923-CACE-8AEB-7014-DE17E63E4397}"/>
              </a:ext>
            </a:extLst>
          </p:cNvPr>
          <p:cNvSpPr/>
          <p:nvPr userDrawn="1"/>
        </p:nvSpPr>
        <p:spPr>
          <a:xfrm>
            <a:off x="0" y="0"/>
            <a:ext cx="12192000" cy="6858000"/>
          </a:xfrm>
          <a:prstGeom prst="rect">
            <a:avLst/>
          </a:prstGeom>
          <a:solidFill>
            <a:srgbClr val="FF4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Parallelogram 12">
            <a:extLst>
              <a:ext uri="{FF2B5EF4-FFF2-40B4-BE49-F238E27FC236}">
                <a16:creationId xmlns:a16="http://schemas.microsoft.com/office/drawing/2014/main" id="{6DB83D51-7F32-90F1-5F6D-4576578FCC40}"/>
              </a:ext>
            </a:extLst>
          </p:cNvPr>
          <p:cNvSpPr/>
          <p:nvPr userDrawn="1"/>
        </p:nvSpPr>
        <p:spPr>
          <a:xfrm>
            <a:off x="5868881" y="1929690"/>
            <a:ext cx="5525858" cy="4109466"/>
          </a:xfrm>
          <a:prstGeom prst="parallelogram">
            <a:avLst>
              <a:gd name="adj" fmla="val 22974"/>
            </a:avLst>
          </a:prstGeom>
          <a:solidFill>
            <a:srgbClr val="0025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 name="Parallelogram 1">
            <a:extLst>
              <a:ext uri="{FF2B5EF4-FFF2-40B4-BE49-F238E27FC236}">
                <a16:creationId xmlns:a16="http://schemas.microsoft.com/office/drawing/2014/main" id="{FC804360-9359-C89A-523E-F1971DDD0867}"/>
              </a:ext>
            </a:extLst>
          </p:cNvPr>
          <p:cNvSpPr/>
          <p:nvPr userDrawn="1"/>
        </p:nvSpPr>
        <p:spPr>
          <a:xfrm>
            <a:off x="476749" y="1929690"/>
            <a:ext cx="5525858" cy="4109466"/>
          </a:xfrm>
          <a:prstGeom prst="parallelogram">
            <a:avLst>
              <a:gd name="adj" fmla="val 22974"/>
            </a:avLst>
          </a:prstGeom>
          <a:solidFill>
            <a:srgbClr val="0025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Parallelogram 8">
            <a:extLst>
              <a:ext uri="{FF2B5EF4-FFF2-40B4-BE49-F238E27FC236}">
                <a16:creationId xmlns:a16="http://schemas.microsoft.com/office/drawing/2014/main" id="{53C2698B-6639-5DE3-C046-F60DDE5E4175}"/>
              </a:ext>
            </a:extLst>
          </p:cNvPr>
          <p:cNvSpPr/>
          <p:nvPr userDrawn="1"/>
        </p:nvSpPr>
        <p:spPr>
          <a:xfrm>
            <a:off x="-1135464" y="2"/>
            <a:ext cx="12665826" cy="1271238"/>
          </a:xfrm>
          <a:prstGeom prst="parallelogram">
            <a:avLst>
              <a:gd name="adj" fmla="val 22974"/>
            </a:avLst>
          </a:prstGeom>
          <a:solidFill>
            <a:srgbClr val="002596"/>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highlight>
                <a:srgbClr val="002596"/>
              </a:highlight>
            </a:endParaRPr>
          </a:p>
        </p:txBody>
      </p:sp>
      <p:sp>
        <p:nvSpPr>
          <p:cNvPr id="3" name="Content Placeholder 2">
            <a:extLst>
              <a:ext uri="{FF2B5EF4-FFF2-40B4-BE49-F238E27FC236}">
                <a16:creationId xmlns:a16="http://schemas.microsoft.com/office/drawing/2014/main" id="{F6A0161B-D7CD-AC01-290D-1D30B1C4C174}"/>
              </a:ext>
            </a:extLst>
          </p:cNvPr>
          <p:cNvSpPr>
            <a:spLocks noGrp="1"/>
          </p:cNvSpPr>
          <p:nvPr>
            <p:ph sz="half" idx="1"/>
          </p:nvPr>
        </p:nvSpPr>
        <p:spPr>
          <a:xfrm>
            <a:off x="1441404" y="2207109"/>
            <a:ext cx="4273484" cy="4351338"/>
          </a:xfrm>
        </p:spPr>
        <p:txBody>
          <a:bodyPr/>
          <a:lstStyle>
            <a:lvl1pPr>
              <a:defRPr>
                <a:solidFill>
                  <a:schemeClr val="bg1"/>
                </a:solidFill>
                <a:latin typeface="Tw Cen MT" panose="020B0602020104020603" pitchFamily="34" charset="77"/>
              </a:defRPr>
            </a:lvl1pPr>
            <a:lvl2pPr>
              <a:defRPr>
                <a:solidFill>
                  <a:schemeClr val="bg1"/>
                </a:solidFill>
                <a:latin typeface="Tw Cen MT" panose="020B0602020104020603" pitchFamily="34" charset="77"/>
              </a:defRPr>
            </a:lvl2pPr>
            <a:lvl3pPr>
              <a:defRPr>
                <a:solidFill>
                  <a:schemeClr val="bg1"/>
                </a:solidFill>
                <a:latin typeface="Tw Cen MT" panose="020B0602020104020603" pitchFamily="34" charset="77"/>
              </a:defRPr>
            </a:lvl3pPr>
            <a:lvl4pPr>
              <a:defRPr>
                <a:solidFill>
                  <a:schemeClr val="bg1"/>
                </a:solidFill>
                <a:latin typeface="Tw Cen MT" panose="020B0602020104020603" pitchFamily="34" charset="77"/>
              </a:defRPr>
            </a:lvl4pPr>
            <a:lvl5pPr>
              <a:defRPr>
                <a:solidFill>
                  <a:schemeClr val="bg1"/>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44947EC-3CAF-8486-7C71-D7D6A2B61D2F}"/>
              </a:ext>
            </a:extLst>
          </p:cNvPr>
          <p:cNvSpPr>
            <a:spLocks noGrp="1"/>
          </p:cNvSpPr>
          <p:nvPr>
            <p:ph sz="half" idx="2"/>
          </p:nvPr>
        </p:nvSpPr>
        <p:spPr>
          <a:xfrm>
            <a:off x="6815579" y="2207109"/>
            <a:ext cx="4273486" cy="4351338"/>
          </a:xfrm>
        </p:spPr>
        <p:txBody>
          <a:bodyPr/>
          <a:lstStyle>
            <a:lvl1pPr>
              <a:defRPr>
                <a:solidFill>
                  <a:schemeClr val="bg1"/>
                </a:solidFill>
                <a:latin typeface="Tw Cen MT" panose="020B0602020104020603" pitchFamily="34" charset="77"/>
              </a:defRPr>
            </a:lvl1pPr>
            <a:lvl2pPr>
              <a:defRPr>
                <a:solidFill>
                  <a:schemeClr val="bg1"/>
                </a:solidFill>
                <a:latin typeface="Tw Cen MT" panose="020B0602020104020603" pitchFamily="34" charset="77"/>
              </a:defRPr>
            </a:lvl2pPr>
            <a:lvl3pPr>
              <a:defRPr>
                <a:solidFill>
                  <a:schemeClr val="bg1"/>
                </a:solidFill>
                <a:latin typeface="Tw Cen MT" panose="020B0602020104020603" pitchFamily="34" charset="77"/>
              </a:defRPr>
            </a:lvl3pPr>
            <a:lvl4pPr>
              <a:defRPr>
                <a:solidFill>
                  <a:schemeClr val="bg1"/>
                </a:solidFill>
                <a:latin typeface="Tw Cen MT" panose="020B0602020104020603" pitchFamily="34" charset="77"/>
              </a:defRPr>
            </a:lvl4pPr>
            <a:lvl5pPr>
              <a:defRPr>
                <a:solidFill>
                  <a:schemeClr val="bg1"/>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A876A44-49F6-27B7-B4C7-EF9C24D8ADA8}"/>
              </a:ext>
            </a:extLst>
          </p:cNvPr>
          <p:cNvSpPr>
            <a:spLocks noGrp="1"/>
          </p:cNvSpPr>
          <p:nvPr>
            <p:ph type="dt" sz="half" idx="10"/>
          </p:nvPr>
        </p:nvSpPr>
        <p:spPr/>
        <p:txBody>
          <a:bodyPr/>
          <a:lstStyle/>
          <a:p>
            <a:fld id="{FEA90F33-B456-4CE9-83AF-19F9F932A9CA}" type="datetime1">
              <a:rPr lang="en-US" smtClean="0"/>
              <a:t>10/23/2023</a:t>
            </a:fld>
            <a:endParaRPr lang="en-US"/>
          </a:p>
        </p:txBody>
      </p:sp>
      <p:sp>
        <p:nvSpPr>
          <p:cNvPr id="6" name="Footer Placeholder 5">
            <a:extLst>
              <a:ext uri="{FF2B5EF4-FFF2-40B4-BE49-F238E27FC236}">
                <a16:creationId xmlns:a16="http://schemas.microsoft.com/office/drawing/2014/main" id="{3494F4F7-BA61-B70D-454A-37D208F75F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DA05B-06C6-0707-2527-50406DF81757}"/>
              </a:ext>
            </a:extLst>
          </p:cNvPr>
          <p:cNvSpPr>
            <a:spLocks noGrp="1"/>
          </p:cNvSpPr>
          <p:nvPr>
            <p:ph type="sldNum" sz="quarter" idx="12"/>
          </p:nvPr>
        </p:nvSpPr>
        <p:spPr/>
        <p:txBody>
          <a:bodyPr/>
          <a:lstStyle/>
          <a:p>
            <a:fld id="{82E65B8D-6A1B-174E-9F5B-07848F11A63B}" type="slidenum">
              <a:rPr lang="en-US" smtClean="0"/>
              <a:t>‹#›</a:t>
            </a:fld>
            <a:endParaRPr lang="en-US"/>
          </a:p>
        </p:txBody>
      </p:sp>
      <p:sp>
        <p:nvSpPr>
          <p:cNvPr id="12" name="Title 1">
            <a:extLst>
              <a:ext uri="{FF2B5EF4-FFF2-40B4-BE49-F238E27FC236}">
                <a16:creationId xmlns:a16="http://schemas.microsoft.com/office/drawing/2014/main" id="{6BDF4314-6184-17B3-8A88-E49160D14FDB}"/>
              </a:ext>
            </a:extLst>
          </p:cNvPr>
          <p:cNvSpPr>
            <a:spLocks noGrp="1"/>
          </p:cNvSpPr>
          <p:nvPr>
            <p:ph type="title" hasCustomPrompt="1"/>
          </p:nvPr>
        </p:nvSpPr>
        <p:spPr>
          <a:xfrm>
            <a:off x="838202" y="733"/>
            <a:ext cx="10515600" cy="1325563"/>
          </a:xfrm>
        </p:spPr>
        <p:txBody>
          <a:bodyPr/>
          <a:lstStyle>
            <a:lvl1pPr>
              <a:defRPr>
                <a:solidFill>
                  <a:schemeClr val="bg1"/>
                </a:solidFill>
                <a:latin typeface="Tw Cen MT" panose="020B0602020104020603" pitchFamily="34" charset="77"/>
              </a:defRPr>
            </a:lvl1pPr>
          </a:lstStyle>
          <a:p>
            <a:r>
              <a:rPr lang="en-US" dirty="0"/>
              <a:t>HEADER OF SLIDE HERE</a:t>
            </a:r>
          </a:p>
        </p:txBody>
      </p:sp>
      <p:pic>
        <p:nvPicPr>
          <p:cNvPr id="14" name="Picture 13">
            <a:extLst>
              <a:ext uri="{FF2B5EF4-FFF2-40B4-BE49-F238E27FC236}">
                <a16:creationId xmlns:a16="http://schemas.microsoft.com/office/drawing/2014/main" id="{A6DE2EDF-2833-DECB-66EC-E29E79C4E3B6}"/>
              </a:ext>
            </a:extLst>
          </p:cNvPr>
          <p:cNvPicPr>
            <a:picLocks noChangeAspect="1"/>
          </p:cNvPicPr>
          <p:nvPr userDrawn="1"/>
        </p:nvPicPr>
        <p:blipFill>
          <a:blip r:embed="rId2"/>
          <a:stretch>
            <a:fillRect/>
          </a:stretch>
        </p:blipFill>
        <p:spPr>
          <a:xfrm>
            <a:off x="9000825" y="6342201"/>
            <a:ext cx="1975929" cy="408469"/>
          </a:xfrm>
          <a:prstGeom prst="rect">
            <a:avLst/>
          </a:prstGeom>
        </p:spPr>
      </p:pic>
    </p:spTree>
    <p:extLst>
      <p:ext uri="{BB962C8B-B14F-4D97-AF65-F5344CB8AC3E}">
        <p14:creationId xmlns:p14="http://schemas.microsoft.com/office/powerpoint/2010/main" val="3128603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4AE9247-332E-3057-98AF-7516B3F74B0D}"/>
              </a:ext>
            </a:extLst>
          </p:cNvPr>
          <p:cNvPicPr>
            <a:picLocks noChangeAspect="1"/>
          </p:cNvPicPr>
          <p:nvPr userDrawn="1"/>
        </p:nvPicPr>
        <p:blipFill rotWithShape="1">
          <a:blip r:embed="rId2">
            <a:alphaModFix amt="35000"/>
          </a:blip>
          <a:srcRect l="17575" t="4395" r="17575"/>
          <a:stretch/>
        </p:blipFill>
        <p:spPr>
          <a:xfrm>
            <a:off x="0" y="1"/>
            <a:ext cx="12192000" cy="6323261"/>
          </a:xfrm>
          <a:prstGeom prst="rect">
            <a:avLst/>
          </a:prstGeom>
        </p:spPr>
      </p:pic>
      <p:sp>
        <p:nvSpPr>
          <p:cNvPr id="13" name="Parallelogram 12">
            <a:extLst>
              <a:ext uri="{FF2B5EF4-FFF2-40B4-BE49-F238E27FC236}">
                <a16:creationId xmlns:a16="http://schemas.microsoft.com/office/drawing/2014/main" id="{6DB83D51-7F32-90F1-5F6D-4576578FCC40}"/>
              </a:ext>
            </a:extLst>
          </p:cNvPr>
          <p:cNvSpPr/>
          <p:nvPr userDrawn="1"/>
        </p:nvSpPr>
        <p:spPr>
          <a:xfrm>
            <a:off x="5868881" y="1929690"/>
            <a:ext cx="5525858" cy="4109466"/>
          </a:xfrm>
          <a:prstGeom prst="parallelogram">
            <a:avLst>
              <a:gd name="adj" fmla="val 22974"/>
            </a:avLst>
          </a:prstGeom>
          <a:solidFill>
            <a:srgbClr val="0025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 name="Parallelogram 1">
            <a:extLst>
              <a:ext uri="{FF2B5EF4-FFF2-40B4-BE49-F238E27FC236}">
                <a16:creationId xmlns:a16="http://schemas.microsoft.com/office/drawing/2014/main" id="{FC804360-9359-C89A-523E-F1971DDD0867}"/>
              </a:ext>
            </a:extLst>
          </p:cNvPr>
          <p:cNvSpPr/>
          <p:nvPr userDrawn="1"/>
        </p:nvSpPr>
        <p:spPr>
          <a:xfrm>
            <a:off x="476749" y="1929690"/>
            <a:ext cx="5525858" cy="4109466"/>
          </a:xfrm>
          <a:prstGeom prst="parallelogram">
            <a:avLst>
              <a:gd name="adj" fmla="val 22974"/>
            </a:avLst>
          </a:prstGeom>
          <a:solidFill>
            <a:srgbClr val="0025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Parallelogram 8">
            <a:extLst>
              <a:ext uri="{FF2B5EF4-FFF2-40B4-BE49-F238E27FC236}">
                <a16:creationId xmlns:a16="http://schemas.microsoft.com/office/drawing/2014/main" id="{53C2698B-6639-5DE3-C046-F60DDE5E4175}"/>
              </a:ext>
            </a:extLst>
          </p:cNvPr>
          <p:cNvSpPr/>
          <p:nvPr userDrawn="1"/>
        </p:nvSpPr>
        <p:spPr>
          <a:xfrm>
            <a:off x="-1175805" y="2"/>
            <a:ext cx="12665826" cy="1271238"/>
          </a:xfrm>
          <a:prstGeom prst="parallelogram">
            <a:avLst>
              <a:gd name="adj" fmla="val 22974"/>
            </a:avLst>
          </a:prstGeom>
          <a:solidFill>
            <a:srgbClr val="002596"/>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highlight>
                <a:srgbClr val="002596"/>
              </a:highlight>
            </a:endParaRPr>
          </a:p>
        </p:txBody>
      </p:sp>
      <p:sp>
        <p:nvSpPr>
          <p:cNvPr id="3" name="Content Placeholder 2">
            <a:extLst>
              <a:ext uri="{FF2B5EF4-FFF2-40B4-BE49-F238E27FC236}">
                <a16:creationId xmlns:a16="http://schemas.microsoft.com/office/drawing/2014/main" id="{F6A0161B-D7CD-AC01-290D-1D30B1C4C174}"/>
              </a:ext>
            </a:extLst>
          </p:cNvPr>
          <p:cNvSpPr>
            <a:spLocks noGrp="1"/>
          </p:cNvSpPr>
          <p:nvPr>
            <p:ph sz="half" idx="1"/>
          </p:nvPr>
        </p:nvSpPr>
        <p:spPr>
          <a:xfrm>
            <a:off x="1441404" y="2207110"/>
            <a:ext cx="4273484" cy="3675217"/>
          </a:xfrm>
        </p:spPr>
        <p:txBody>
          <a:bodyPr/>
          <a:lstStyle>
            <a:lvl1pPr>
              <a:defRPr>
                <a:solidFill>
                  <a:schemeClr val="bg1"/>
                </a:solidFill>
                <a:latin typeface="Tw Cen MT" panose="020B0602020104020603" pitchFamily="34" charset="77"/>
              </a:defRPr>
            </a:lvl1pPr>
            <a:lvl2pPr>
              <a:defRPr>
                <a:solidFill>
                  <a:schemeClr val="bg1"/>
                </a:solidFill>
                <a:latin typeface="Tw Cen MT" panose="020B0602020104020603" pitchFamily="34" charset="77"/>
              </a:defRPr>
            </a:lvl2pPr>
            <a:lvl3pPr>
              <a:defRPr>
                <a:solidFill>
                  <a:schemeClr val="bg1"/>
                </a:solidFill>
                <a:latin typeface="Tw Cen MT" panose="020B0602020104020603" pitchFamily="34" charset="77"/>
              </a:defRPr>
            </a:lvl3pPr>
            <a:lvl4pPr>
              <a:defRPr>
                <a:solidFill>
                  <a:schemeClr val="bg1"/>
                </a:solidFill>
                <a:latin typeface="Tw Cen MT" panose="020B0602020104020603" pitchFamily="34" charset="77"/>
              </a:defRPr>
            </a:lvl4pPr>
            <a:lvl5pPr>
              <a:defRPr>
                <a:solidFill>
                  <a:schemeClr val="bg1"/>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44947EC-3CAF-8486-7C71-D7D6A2B61D2F}"/>
              </a:ext>
            </a:extLst>
          </p:cNvPr>
          <p:cNvSpPr>
            <a:spLocks noGrp="1"/>
          </p:cNvSpPr>
          <p:nvPr>
            <p:ph sz="half" idx="2"/>
          </p:nvPr>
        </p:nvSpPr>
        <p:spPr>
          <a:xfrm>
            <a:off x="6815579" y="2207110"/>
            <a:ext cx="4273486" cy="3675217"/>
          </a:xfrm>
        </p:spPr>
        <p:txBody>
          <a:bodyPr/>
          <a:lstStyle>
            <a:lvl1pPr>
              <a:defRPr>
                <a:solidFill>
                  <a:schemeClr val="bg1"/>
                </a:solidFill>
                <a:latin typeface="Tw Cen MT" panose="020B0602020104020603" pitchFamily="34" charset="77"/>
              </a:defRPr>
            </a:lvl1pPr>
            <a:lvl2pPr>
              <a:defRPr>
                <a:solidFill>
                  <a:schemeClr val="bg1"/>
                </a:solidFill>
                <a:latin typeface="Tw Cen MT" panose="020B0602020104020603" pitchFamily="34" charset="77"/>
              </a:defRPr>
            </a:lvl2pPr>
            <a:lvl3pPr>
              <a:defRPr>
                <a:solidFill>
                  <a:schemeClr val="bg1"/>
                </a:solidFill>
                <a:latin typeface="Tw Cen MT" panose="020B0602020104020603" pitchFamily="34" charset="77"/>
              </a:defRPr>
            </a:lvl3pPr>
            <a:lvl4pPr>
              <a:defRPr>
                <a:solidFill>
                  <a:schemeClr val="bg1"/>
                </a:solidFill>
                <a:latin typeface="Tw Cen MT" panose="020B0602020104020603" pitchFamily="34" charset="77"/>
              </a:defRPr>
            </a:lvl4pPr>
            <a:lvl5pPr>
              <a:defRPr>
                <a:solidFill>
                  <a:schemeClr val="bg1"/>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A876A44-49F6-27B7-B4C7-EF9C24D8ADA8}"/>
              </a:ext>
            </a:extLst>
          </p:cNvPr>
          <p:cNvSpPr>
            <a:spLocks noGrp="1"/>
          </p:cNvSpPr>
          <p:nvPr>
            <p:ph type="dt" sz="half" idx="10"/>
          </p:nvPr>
        </p:nvSpPr>
        <p:spPr/>
        <p:txBody>
          <a:bodyPr/>
          <a:lstStyle>
            <a:lvl1pPr>
              <a:defRPr>
                <a:solidFill>
                  <a:srgbClr val="002496"/>
                </a:solidFill>
              </a:defRPr>
            </a:lvl1pPr>
          </a:lstStyle>
          <a:p>
            <a:fld id="{D46F6296-38A1-41F0-A676-AF3EA046EC9B}" type="datetime1">
              <a:rPr lang="en-US" smtClean="0"/>
              <a:t>10/23/2023</a:t>
            </a:fld>
            <a:endParaRPr lang="en-US" dirty="0"/>
          </a:p>
        </p:txBody>
      </p:sp>
      <p:sp>
        <p:nvSpPr>
          <p:cNvPr id="6" name="Footer Placeholder 5">
            <a:extLst>
              <a:ext uri="{FF2B5EF4-FFF2-40B4-BE49-F238E27FC236}">
                <a16:creationId xmlns:a16="http://schemas.microsoft.com/office/drawing/2014/main" id="{3494F4F7-BA61-B70D-454A-37D208F75F1E}"/>
              </a:ext>
            </a:extLst>
          </p:cNvPr>
          <p:cNvSpPr>
            <a:spLocks noGrp="1"/>
          </p:cNvSpPr>
          <p:nvPr>
            <p:ph type="ftr" sz="quarter" idx="11"/>
          </p:nvPr>
        </p:nvSpPr>
        <p:spPr/>
        <p:txBody>
          <a:bodyPr/>
          <a:lstStyle>
            <a:lvl1pPr>
              <a:defRPr>
                <a:solidFill>
                  <a:srgbClr val="002496"/>
                </a:solidFill>
              </a:defRPr>
            </a:lvl1pPr>
          </a:lstStyle>
          <a:p>
            <a:endParaRPr lang="en-US" dirty="0"/>
          </a:p>
        </p:txBody>
      </p:sp>
      <p:sp>
        <p:nvSpPr>
          <p:cNvPr id="7" name="Slide Number Placeholder 6">
            <a:extLst>
              <a:ext uri="{FF2B5EF4-FFF2-40B4-BE49-F238E27FC236}">
                <a16:creationId xmlns:a16="http://schemas.microsoft.com/office/drawing/2014/main" id="{428DA05B-06C6-0707-2527-50406DF81757}"/>
              </a:ext>
            </a:extLst>
          </p:cNvPr>
          <p:cNvSpPr>
            <a:spLocks noGrp="1"/>
          </p:cNvSpPr>
          <p:nvPr>
            <p:ph type="sldNum" sz="quarter" idx="12"/>
          </p:nvPr>
        </p:nvSpPr>
        <p:spPr/>
        <p:txBody>
          <a:bodyPr/>
          <a:lstStyle>
            <a:lvl1pPr>
              <a:defRPr>
                <a:solidFill>
                  <a:srgbClr val="002496"/>
                </a:solidFill>
              </a:defRPr>
            </a:lvl1pPr>
          </a:lstStyle>
          <a:p>
            <a:fld id="{82E65B8D-6A1B-174E-9F5B-07848F11A63B}" type="slidenum">
              <a:rPr lang="en-US" smtClean="0"/>
              <a:pPr/>
              <a:t>‹#›</a:t>
            </a:fld>
            <a:endParaRPr lang="en-US"/>
          </a:p>
        </p:txBody>
      </p:sp>
      <p:sp>
        <p:nvSpPr>
          <p:cNvPr id="12" name="Title 1">
            <a:extLst>
              <a:ext uri="{FF2B5EF4-FFF2-40B4-BE49-F238E27FC236}">
                <a16:creationId xmlns:a16="http://schemas.microsoft.com/office/drawing/2014/main" id="{6BDF4314-6184-17B3-8A88-E49160D14FDB}"/>
              </a:ext>
            </a:extLst>
          </p:cNvPr>
          <p:cNvSpPr>
            <a:spLocks noGrp="1"/>
          </p:cNvSpPr>
          <p:nvPr>
            <p:ph type="title" hasCustomPrompt="1"/>
          </p:nvPr>
        </p:nvSpPr>
        <p:spPr>
          <a:xfrm>
            <a:off x="838202" y="733"/>
            <a:ext cx="10515600" cy="1325563"/>
          </a:xfrm>
        </p:spPr>
        <p:txBody>
          <a:bodyPr/>
          <a:lstStyle>
            <a:lvl1pPr>
              <a:defRPr>
                <a:solidFill>
                  <a:schemeClr val="bg1"/>
                </a:solidFill>
                <a:latin typeface="Tw Cen MT" panose="020B0602020104020603" pitchFamily="34" charset="77"/>
              </a:defRPr>
            </a:lvl1pPr>
          </a:lstStyle>
          <a:p>
            <a:r>
              <a:rPr lang="en-US" dirty="0"/>
              <a:t>HEADER OF SLIDE HERE</a:t>
            </a:r>
          </a:p>
        </p:txBody>
      </p:sp>
      <p:pic>
        <p:nvPicPr>
          <p:cNvPr id="8" name="Picture 7">
            <a:extLst>
              <a:ext uri="{FF2B5EF4-FFF2-40B4-BE49-F238E27FC236}">
                <a16:creationId xmlns:a16="http://schemas.microsoft.com/office/drawing/2014/main" id="{D9CB88DA-4742-3A11-46B9-A881360F5234}"/>
              </a:ext>
            </a:extLst>
          </p:cNvPr>
          <p:cNvPicPr>
            <a:picLocks noChangeAspect="1"/>
          </p:cNvPicPr>
          <p:nvPr userDrawn="1"/>
        </p:nvPicPr>
        <p:blipFill>
          <a:blip r:embed="rId3"/>
          <a:stretch>
            <a:fillRect/>
          </a:stretch>
        </p:blipFill>
        <p:spPr>
          <a:xfrm>
            <a:off x="9000825" y="6342201"/>
            <a:ext cx="1975929" cy="408469"/>
          </a:xfrm>
          <a:prstGeom prst="rect">
            <a:avLst/>
          </a:prstGeom>
        </p:spPr>
      </p:pic>
    </p:spTree>
    <p:extLst>
      <p:ext uri="{BB962C8B-B14F-4D97-AF65-F5344CB8AC3E}">
        <p14:creationId xmlns:p14="http://schemas.microsoft.com/office/powerpoint/2010/main" val="103380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33FD84-FD26-A49C-179D-A11B4D21713A}"/>
              </a:ext>
            </a:extLst>
          </p:cNvPr>
          <p:cNvPicPr>
            <a:picLocks noChangeAspect="1"/>
          </p:cNvPicPr>
          <p:nvPr userDrawn="1"/>
        </p:nvPicPr>
        <p:blipFill rotWithShape="1">
          <a:blip r:embed="rId2">
            <a:alphaModFix amt="35000"/>
          </a:blip>
          <a:srcRect l="17575" t="4395" r="17575"/>
          <a:stretch/>
        </p:blipFill>
        <p:spPr>
          <a:xfrm>
            <a:off x="0" y="1"/>
            <a:ext cx="12192000" cy="6323261"/>
          </a:xfrm>
          <a:prstGeom prst="rect">
            <a:avLst/>
          </a:prstGeom>
        </p:spPr>
      </p:pic>
      <p:sp>
        <p:nvSpPr>
          <p:cNvPr id="13" name="Parallelogram 12">
            <a:extLst>
              <a:ext uri="{FF2B5EF4-FFF2-40B4-BE49-F238E27FC236}">
                <a16:creationId xmlns:a16="http://schemas.microsoft.com/office/drawing/2014/main" id="{6DB83D51-7F32-90F1-5F6D-4576578FCC40}"/>
              </a:ext>
            </a:extLst>
          </p:cNvPr>
          <p:cNvSpPr/>
          <p:nvPr userDrawn="1"/>
        </p:nvSpPr>
        <p:spPr>
          <a:xfrm>
            <a:off x="5868881" y="1929690"/>
            <a:ext cx="5525858" cy="4109466"/>
          </a:xfrm>
          <a:prstGeom prst="parallelogram">
            <a:avLst>
              <a:gd name="adj" fmla="val 22974"/>
            </a:avLst>
          </a:prstGeom>
          <a:solidFill>
            <a:srgbClr val="FF48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 name="Parallelogram 1">
            <a:extLst>
              <a:ext uri="{FF2B5EF4-FFF2-40B4-BE49-F238E27FC236}">
                <a16:creationId xmlns:a16="http://schemas.microsoft.com/office/drawing/2014/main" id="{FC804360-9359-C89A-523E-F1971DDD0867}"/>
              </a:ext>
            </a:extLst>
          </p:cNvPr>
          <p:cNvSpPr/>
          <p:nvPr userDrawn="1"/>
        </p:nvSpPr>
        <p:spPr>
          <a:xfrm>
            <a:off x="476749" y="1929690"/>
            <a:ext cx="5525858" cy="4109466"/>
          </a:xfrm>
          <a:prstGeom prst="parallelogram">
            <a:avLst>
              <a:gd name="adj" fmla="val 22974"/>
            </a:avLst>
          </a:prstGeom>
          <a:solidFill>
            <a:srgbClr val="FF48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Parallelogram 8">
            <a:extLst>
              <a:ext uri="{FF2B5EF4-FFF2-40B4-BE49-F238E27FC236}">
                <a16:creationId xmlns:a16="http://schemas.microsoft.com/office/drawing/2014/main" id="{53C2698B-6639-5DE3-C046-F60DDE5E4175}"/>
              </a:ext>
            </a:extLst>
          </p:cNvPr>
          <p:cNvSpPr/>
          <p:nvPr userDrawn="1"/>
        </p:nvSpPr>
        <p:spPr>
          <a:xfrm>
            <a:off x="-1135464" y="0"/>
            <a:ext cx="12665826" cy="1271238"/>
          </a:xfrm>
          <a:prstGeom prst="parallelogram">
            <a:avLst>
              <a:gd name="adj" fmla="val 22974"/>
            </a:avLst>
          </a:prstGeom>
          <a:solidFill>
            <a:srgbClr val="002496"/>
          </a:solidFill>
          <a:ln>
            <a:noFill/>
          </a:ln>
          <a:effectLst>
            <a:outerShdw blurRad="1270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highlight>
                <a:srgbClr val="002596"/>
              </a:highlight>
            </a:endParaRPr>
          </a:p>
        </p:txBody>
      </p:sp>
      <p:sp>
        <p:nvSpPr>
          <p:cNvPr id="3" name="Content Placeholder 2">
            <a:extLst>
              <a:ext uri="{FF2B5EF4-FFF2-40B4-BE49-F238E27FC236}">
                <a16:creationId xmlns:a16="http://schemas.microsoft.com/office/drawing/2014/main" id="{F6A0161B-D7CD-AC01-290D-1D30B1C4C174}"/>
              </a:ext>
            </a:extLst>
          </p:cNvPr>
          <p:cNvSpPr>
            <a:spLocks noGrp="1"/>
          </p:cNvSpPr>
          <p:nvPr>
            <p:ph sz="half" idx="1"/>
          </p:nvPr>
        </p:nvSpPr>
        <p:spPr>
          <a:xfrm>
            <a:off x="1441404" y="2207110"/>
            <a:ext cx="4273484" cy="3675217"/>
          </a:xfrm>
        </p:spPr>
        <p:txBody>
          <a:bodyPr/>
          <a:lstStyle>
            <a:lvl1pPr>
              <a:defRPr>
                <a:solidFill>
                  <a:schemeClr val="bg1"/>
                </a:solidFill>
                <a:latin typeface="Tw Cen MT" panose="020B0602020104020603" pitchFamily="34" charset="77"/>
              </a:defRPr>
            </a:lvl1pPr>
            <a:lvl2pPr>
              <a:defRPr>
                <a:solidFill>
                  <a:schemeClr val="bg1"/>
                </a:solidFill>
                <a:latin typeface="Tw Cen MT" panose="020B0602020104020603" pitchFamily="34" charset="77"/>
              </a:defRPr>
            </a:lvl2pPr>
            <a:lvl3pPr>
              <a:defRPr>
                <a:solidFill>
                  <a:schemeClr val="bg1"/>
                </a:solidFill>
                <a:latin typeface="Tw Cen MT" panose="020B0602020104020603" pitchFamily="34" charset="77"/>
              </a:defRPr>
            </a:lvl3pPr>
            <a:lvl4pPr>
              <a:defRPr>
                <a:solidFill>
                  <a:schemeClr val="bg1"/>
                </a:solidFill>
                <a:latin typeface="Tw Cen MT" panose="020B0602020104020603" pitchFamily="34" charset="77"/>
              </a:defRPr>
            </a:lvl4pPr>
            <a:lvl5pPr>
              <a:defRPr>
                <a:solidFill>
                  <a:schemeClr val="bg1"/>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44947EC-3CAF-8486-7C71-D7D6A2B61D2F}"/>
              </a:ext>
            </a:extLst>
          </p:cNvPr>
          <p:cNvSpPr>
            <a:spLocks noGrp="1"/>
          </p:cNvSpPr>
          <p:nvPr>
            <p:ph sz="half" idx="2"/>
          </p:nvPr>
        </p:nvSpPr>
        <p:spPr>
          <a:xfrm>
            <a:off x="6815579" y="2207110"/>
            <a:ext cx="4273486" cy="3675217"/>
          </a:xfrm>
        </p:spPr>
        <p:txBody>
          <a:bodyPr/>
          <a:lstStyle>
            <a:lvl1pPr>
              <a:defRPr>
                <a:solidFill>
                  <a:schemeClr val="bg1"/>
                </a:solidFill>
                <a:latin typeface="Tw Cen MT" panose="020B0602020104020603" pitchFamily="34" charset="77"/>
              </a:defRPr>
            </a:lvl1pPr>
            <a:lvl2pPr>
              <a:defRPr>
                <a:solidFill>
                  <a:schemeClr val="bg1"/>
                </a:solidFill>
                <a:latin typeface="Tw Cen MT" panose="020B0602020104020603" pitchFamily="34" charset="77"/>
              </a:defRPr>
            </a:lvl2pPr>
            <a:lvl3pPr>
              <a:defRPr>
                <a:solidFill>
                  <a:schemeClr val="bg1"/>
                </a:solidFill>
                <a:latin typeface="Tw Cen MT" panose="020B0602020104020603" pitchFamily="34" charset="77"/>
              </a:defRPr>
            </a:lvl3pPr>
            <a:lvl4pPr>
              <a:defRPr>
                <a:solidFill>
                  <a:schemeClr val="bg1"/>
                </a:solidFill>
                <a:latin typeface="Tw Cen MT" panose="020B0602020104020603" pitchFamily="34" charset="77"/>
              </a:defRPr>
            </a:lvl4pPr>
            <a:lvl5pPr>
              <a:defRPr>
                <a:solidFill>
                  <a:schemeClr val="bg1"/>
                </a:solidFill>
                <a:latin typeface="Tw Cen MT" panose="020B06020201040206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A876A44-49F6-27B7-B4C7-EF9C24D8ADA8}"/>
              </a:ext>
            </a:extLst>
          </p:cNvPr>
          <p:cNvSpPr>
            <a:spLocks noGrp="1"/>
          </p:cNvSpPr>
          <p:nvPr>
            <p:ph type="dt" sz="half" idx="10"/>
          </p:nvPr>
        </p:nvSpPr>
        <p:spPr/>
        <p:txBody>
          <a:bodyPr/>
          <a:lstStyle>
            <a:lvl1pPr>
              <a:defRPr>
                <a:solidFill>
                  <a:srgbClr val="002496"/>
                </a:solidFill>
              </a:defRPr>
            </a:lvl1pPr>
          </a:lstStyle>
          <a:p>
            <a:fld id="{3AC73609-D545-41AA-97AE-2BE277E88640}" type="datetime1">
              <a:rPr lang="en-US" smtClean="0"/>
              <a:t>10/23/2023</a:t>
            </a:fld>
            <a:endParaRPr lang="en-US" dirty="0"/>
          </a:p>
        </p:txBody>
      </p:sp>
      <p:sp>
        <p:nvSpPr>
          <p:cNvPr id="6" name="Footer Placeholder 5">
            <a:extLst>
              <a:ext uri="{FF2B5EF4-FFF2-40B4-BE49-F238E27FC236}">
                <a16:creationId xmlns:a16="http://schemas.microsoft.com/office/drawing/2014/main" id="{3494F4F7-BA61-B70D-454A-37D208F75F1E}"/>
              </a:ext>
            </a:extLst>
          </p:cNvPr>
          <p:cNvSpPr>
            <a:spLocks noGrp="1"/>
          </p:cNvSpPr>
          <p:nvPr>
            <p:ph type="ftr" sz="quarter" idx="11"/>
          </p:nvPr>
        </p:nvSpPr>
        <p:spPr/>
        <p:txBody>
          <a:bodyPr/>
          <a:lstStyle>
            <a:lvl1pPr>
              <a:defRPr>
                <a:solidFill>
                  <a:srgbClr val="002496"/>
                </a:solidFill>
              </a:defRPr>
            </a:lvl1pPr>
          </a:lstStyle>
          <a:p>
            <a:endParaRPr lang="en-US" dirty="0"/>
          </a:p>
        </p:txBody>
      </p:sp>
      <p:sp>
        <p:nvSpPr>
          <p:cNvPr id="7" name="Slide Number Placeholder 6">
            <a:extLst>
              <a:ext uri="{FF2B5EF4-FFF2-40B4-BE49-F238E27FC236}">
                <a16:creationId xmlns:a16="http://schemas.microsoft.com/office/drawing/2014/main" id="{428DA05B-06C6-0707-2527-50406DF81757}"/>
              </a:ext>
            </a:extLst>
          </p:cNvPr>
          <p:cNvSpPr>
            <a:spLocks noGrp="1"/>
          </p:cNvSpPr>
          <p:nvPr>
            <p:ph type="sldNum" sz="quarter" idx="12"/>
          </p:nvPr>
        </p:nvSpPr>
        <p:spPr/>
        <p:txBody>
          <a:bodyPr/>
          <a:lstStyle>
            <a:lvl1pPr>
              <a:defRPr>
                <a:solidFill>
                  <a:srgbClr val="002496"/>
                </a:solidFill>
              </a:defRPr>
            </a:lvl1pPr>
          </a:lstStyle>
          <a:p>
            <a:fld id="{82E65B8D-6A1B-174E-9F5B-07848F11A63B}" type="slidenum">
              <a:rPr lang="en-US" smtClean="0"/>
              <a:pPr/>
              <a:t>‹#›</a:t>
            </a:fld>
            <a:endParaRPr lang="en-US"/>
          </a:p>
        </p:txBody>
      </p:sp>
      <p:sp>
        <p:nvSpPr>
          <p:cNvPr id="12" name="Title 1">
            <a:extLst>
              <a:ext uri="{FF2B5EF4-FFF2-40B4-BE49-F238E27FC236}">
                <a16:creationId xmlns:a16="http://schemas.microsoft.com/office/drawing/2014/main" id="{6BDF4314-6184-17B3-8A88-E49160D14FDB}"/>
              </a:ext>
            </a:extLst>
          </p:cNvPr>
          <p:cNvSpPr>
            <a:spLocks noGrp="1"/>
          </p:cNvSpPr>
          <p:nvPr>
            <p:ph type="title" hasCustomPrompt="1"/>
          </p:nvPr>
        </p:nvSpPr>
        <p:spPr>
          <a:xfrm>
            <a:off x="838202" y="733"/>
            <a:ext cx="10515600" cy="1325563"/>
          </a:xfrm>
        </p:spPr>
        <p:txBody>
          <a:bodyPr/>
          <a:lstStyle>
            <a:lvl1pPr>
              <a:defRPr>
                <a:solidFill>
                  <a:schemeClr val="bg1"/>
                </a:solidFill>
                <a:latin typeface="Tw Cen MT" panose="020B0602020104020603" pitchFamily="34" charset="77"/>
              </a:defRPr>
            </a:lvl1pPr>
          </a:lstStyle>
          <a:p>
            <a:r>
              <a:rPr lang="en-US" dirty="0"/>
              <a:t>HEADER OF SLIDE HERE</a:t>
            </a:r>
          </a:p>
        </p:txBody>
      </p:sp>
      <p:pic>
        <p:nvPicPr>
          <p:cNvPr id="8" name="Picture 7">
            <a:extLst>
              <a:ext uri="{FF2B5EF4-FFF2-40B4-BE49-F238E27FC236}">
                <a16:creationId xmlns:a16="http://schemas.microsoft.com/office/drawing/2014/main" id="{D54EFF23-BEDC-DB48-A5E6-75441C618CEE}"/>
              </a:ext>
            </a:extLst>
          </p:cNvPr>
          <p:cNvPicPr>
            <a:picLocks noChangeAspect="1"/>
          </p:cNvPicPr>
          <p:nvPr userDrawn="1"/>
        </p:nvPicPr>
        <p:blipFill>
          <a:blip r:embed="rId3"/>
          <a:stretch>
            <a:fillRect/>
          </a:stretch>
        </p:blipFill>
        <p:spPr>
          <a:xfrm>
            <a:off x="9000825" y="6342201"/>
            <a:ext cx="1975929" cy="408469"/>
          </a:xfrm>
          <a:prstGeom prst="rect">
            <a:avLst/>
          </a:prstGeom>
        </p:spPr>
      </p:pic>
    </p:spTree>
    <p:extLst>
      <p:ext uri="{BB962C8B-B14F-4D97-AF65-F5344CB8AC3E}">
        <p14:creationId xmlns:p14="http://schemas.microsoft.com/office/powerpoint/2010/main" val="2510310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587BCA-9A35-C13F-1077-DCBF24A186B3}"/>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EA80C0-D3EA-953E-FC76-148B34BA4BD2}"/>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066E464-4B96-506A-6E07-E9640DCB6F5A}"/>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800">
                <a:solidFill>
                  <a:schemeClr val="bg1"/>
                </a:solidFill>
                <a:latin typeface="Tw Cen MT" panose="020B0602020104020603" pitchFamily="34" charset="77"/>
              </a:defRPr>
            </a:lvl1pPr>
          </a:lstStyle>
          <a:p>
            <a:fld id="{C0042028-96EC-40A6-9332-0C889B097D5A}" type="datetime1">
              <a:rPr lang="en-US" smtClean="0"/>
              <a:t>10/23/2023</a:t>
            </a:fld>
            <a:endParaRPr lang="en-US" dirty="0"/>
          </a:p>
        </p:txBody>
      </p:sp>
      <p:sp>
        <p:nvSpPr>
          <p:cNvPr id="5" name="Footer Placeholder 4">
            <a:extLst>
              <a:ext uri="{FF2B5EF4-FFF2-40B4-BE49-F238E27FC236}">
                <a16:creationId xmlns:a16="http://schemas.microsoft.com/office/drawing/2014/main" id="{C473E360-E2C4-B852-CAE6-CD9A652512A0}"/>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800">
                <a:solidFill>
                  <a:schemeClr val="bg1"/>
                </a:solidFill>
                <a:latin typeface="Tw Cen MT" panose="020B0602020104020603" pitchFamily="34" charset="77"/>
              </a:defRPr>
            </a:lvl1pPr>
          </a:lstStyle>
          <a:p>
            <a:endParaRPr lang="en-US" dirty="0"/>
          </a:p>
        </p:txBody>
      </p:sp>
      <p:sp>
        <p:nvSpPr>
          <p:cNvPr id="6" name="Slide Number Placeholder 5">
            <a:extLst>
              <a:ext uri="{FF2B5EF4-FFF2-40B4-BE49-F238E27FC236}">
                <a16:creationId xmlns:a16="http://schemas.microsoft.com/office/drawing/2014/main" id="{6642D761-2BEB-5E4B-50E9-E2E028EB9737}"/>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bg1"/>
                </a:solidFill>
                <a:latin typeface="Tw Cen MT" panose="020B0602020104020603" pitchFamily="34" charset="77"/>
              </a:defRPr>
            </a:lvl1pPr>
          </a:lstStyle>
          <a:p>
            <a:fld id="{82E65B8D-6A1B-174E-9F5B-07848F11A63B}" type="slidenum">
              <a:rPr lang="en-US" smtClean="0"/>
              <a:pPr/>
              <a:t>‹#›</a:t>
            </a:fld>
            <a:endParaRPr lang="en-US" dirty="0"/>
          </a:p>
        </p:txBody>
      </p:sp>
    </p:spTree>
    <p:extLst>
      <p:ext uri="{BB962C8B-B14F-4D97-AF65-F5344CB8AC3E}">
        <p14:creationId xmlns:p14="http://schemas.microsoft.com/office/powerpoint/2010/main" val="1096559423"/>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hf hdr="0" dt="0"/>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587BCA-9A35-C13F-1077-DCBF24A186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EA80C0-D3EA-953E-FC76-148B34BA4B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66E464-4B96-506A-6E07-E9640DCB6F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bg1"/>
                </a:solidFill>
                <a:latin typeface="Tw Cen MT" panose="020B0602020104020603" pitchFamily="34" charset="77"/>
              </a:defRPr>
            </a:lvl1pPr>
          </a:lstStyle>
          <a:p>
            <a:fld id="{C0042028-96EC-40A6-9332-0C889B097D5A}" type="datetime1">
              <a:rPr lang="en-US" smtClean="0"/>
              <a:t>10/23/2023</a:t>
            </a:fld>
            <a:endParaRPr lang="en-US"/>
          </a:p>
        </p:txBody>
      </p:sp>
      <p:sp>
        <p:nvSpPr>
          <p:cNvPr id="5" name="Footer Placeholder 4">
            <a:extLst>
              <a:ext uri="{FF2B5EF4-FFF2-40B4-BE49-F238E27FC236}">
                <a16:creationId xmlns:a16="http://schemas.microsoft.com/office/drawing/2014/main" id="{C473E360-E2C4-B852-CAE6-CD9A652512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bg1"/>
                </a:solidFill>
                <a:latin typeface="Tw Cen MT" panose="020B0602020104020603" pitchFamily="34" charset="77"/>
              </a:defRPr>
            </a:lvl1pPr>
          </a:lstStyle>
          <a:p>
            <a:endParaRPr lang="en-US"/>
          </a:p>
        </p:txBody>
      </p:sp>
      <p:sp>
        <p:nvSpPr>
          <p:cNvPr id="6" name="Slide Number Placeholder 5">
            <a:extLst>
              <a:ext uri="{FF2B5EF4-FFF2-40B4-BE49-F238E27FC236}">
                <a16:creationId xmlns:a16="http://schemas.microsoft.com/office/drawing/2014/main" id="{6642D761-2BEB-5E4B-50E9-E2E028EB97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Tw Cen MT" panose="020B0602020104020603" pitchFamily="34" charset="77"/>
              </a:defRPr>
            </a:lvl1pPr>
          </a:lstStyle>
          <a:p>
            <a:fld id="{82E65B8D-6A1B-174E-9F5B-07848F11A63B}" type="slidenum">
              <a:rPr lang="en-US" smtClean="0"/>
              <a:pPr/>
              <a:t>‹#›</a:t>
            </a:fld>
            <a:endParaRPr lang="en-US"/>
          </a:p>
        </p:txBody>
      </p:sp>
    </p:spTree>
    <p:extLst>
      <p:ext uri="{BB962C8B-B14F-4D97-AF65-F5344CB8AC3E}">
        <p14:creationId xmlns:p14="http://schemas.microsoft.com/office/powerpoint/2010/main" val="3373560873"/>
      </p:ext>
    </p:extLst>
  </p:cSld>
  <p:clrMap bg1="lt1" tx1="dk1" bg2="lt2" tx2="dk2" accent1="accent1" accent2="accent2" accent3="accent3" accent4="accent4" accent5="accent5" accent6="accent6" hlink="hlink" folHlink="folHlink"/>
  <p:sldLayoutIdLst>
    <p:sldLayoutId id="2147483949" r:id="rId1"/>
    <p:sldLayoutId id="2147483664" r:id="rId2"/>
    <p:sldLayoutId id="2147483950" r:id="rId3"/>
    <p:sldLayoutId id="2147483959" r:id="rId4"/>
    <p:sldLayoutId id="2147483960" r:id="rId5"/>
    <p:sldLayoutId id="2147483961" r:id="rId6"/>
    <p:sldLayoutId id="2147483962"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B10365-19A7-3542-BDB2-AFB81352029C}"/>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4DB0F8-E400-A845-9CC9-71F6FF4A6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D2CEDB47-8C3F-4C46-BF56-09E645265637}"/>
              </a:ext>
            </a:extLst>
          </p:cNvPr>
          <p:cNvSpPr>
            <a:spLocks noGrp="1"/>
          </p:cNvSpPr>
          <p:nvPr>
            <p:ph type="sldNum" sz="quarter" idx="4"/>
          </p:nvPr>
        </p:nvSpPr>
        <p:spPr>
          <a:xfrm>
            <a:off x="9230139" y="6400008"/>
            <a:ext cx="2743200" cy="365125"/>
          </a:xfrm>
          <a:prstGeom prst="rect">
            <a:avLst/>
          </a:prstGeom>
        </p:spPr>
        <p:txBody>
          <a:bodyPr vert="horz" lIns="91440" tIns="45720" rIns="91440" bIns="45720" rtlCol="0" anchor="ctr"/>
          <a:lstStyle>
            <a:lvl1pPr algn="r">
              <a:defRPr sz="900">
                <a:solidFill>
                  <a:srgbClr val="002596"/>
                </a:solidFill>
              </a:defRPr>
            </a:lvl1pPr>
          </a:lstStyle>
          <a:p>
            <a:fld id="{0D941629-746E-3B46-AF83-39989CE000A3}" type="slidenum">
              <a:rPr lang="en-US" smtClean="0"/>
              <a:pPr/>
              <a:t>‹#›</a:t>
            </a:fld>
            <a:endParaRPr lang="en-US"/>
          </a:p>
        </p:txBody>
      </p:sp>
      <p:sp>
        <p:nvSpPr>
          <p:cNvPr id="9" name="Footer Placeholder 3">
            <a:extLst>
              <a:ext uri="{FF2B5EF4-FFF2-40B4-BE49-F238E27FC236}">
                <a16:creationId xmlns:a16="http://schemas.microsoft.com/office/drawing/2014/main" id="{44903148-FA66-9F48-BC5F-13A9622D8482}"/>
              </a:ext>
            </a:extLst>
          </p:cNvPr>
          <p:cNvSpPr txBox="1">
            <a:spLocks/>
          </p:cNvSpPr>
          <p:nvPr userDrawn="1"/>
        </p:nvSpPr>
        <p:spPr>
          <a:xfrm>
            <a:off x="88008" y="6602328"/>
            <a:ext cx="2690752" cy="215917"/>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bg1">
                    <a:alpha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solidFill>
                  <a:srgbClr val="002596"/>
                </a:solidFill>
                <a:latin typeface="+mj-lt"/>
              </a:rPr>
              <a:t>Reynolds Consumer Products  |  Confidential</a:t>
            </a:r>
          </a:p>
        </p:txBody>
      </p:sp>
      <p:sp>
        <p:nvSpPr>
          <p:cNvPr id="10" name="Footer Placeholder 4">
            <a:extLst>
              <a:ext uri="{FF2B5EF4-FFF2-40B4-BE49-F238E27FC236}">
                <a16:creationId xmlns:a16="http://schemas.microsoft.com/office/drawing/2014/main" id="{EF2C5C07-3160-A64B-9FBF-D1F16B301738}"/>
              </a:ext>
            </a:extLst>
          </p:cNvPr>
          <p:cNvSpPr>
            <a:spLocks noGrp="1"/>
          </p:cNvSpPr>
          <p:nvPr>
            <p:ph type="ftr" sz="quarter" idx="3"/>
          </p:nvPr>
        </p:nvSpPr>
        <p:spPr>
          <a:xfrm>
            <a:off x="2778760" y="6601444"/>
            <a:ext cx="4114800" cy="215917"/>
          </a:xfrm>
          <a:prstGeom prst="rect">
            <a:avLst/>
          </a:prstGeom>
        </p:spPr>
        <p:txBody>
          <a:bodyPr anchor="b" anchorCtr="0"/>
          <a:lstStyle>
            <a:lvl1pPr>
              <a:defRPr sz="800">
                <a:solidFill>
                  <a:srgbClr val="002596"/>
                </a:solidFill>
                <a:latin typeface="+mj-lt"/>
              </a:defRPr>
            </a:lvl1pPr>
          </a:lstStyle>
          <a:p>
            <a:endParaRPr lang="en-US">
              <a:solidFill>
                <a:srgbClr val="002596"/>
              </a:solidFill>
            </a:endParaRPr>
          </a:p>
        </p:txBody>
      </p:sp>
      <p:sp>
        <p:nvSpPr>
          <p:cNvPr id="5" name="TextBox 4">
            <a:extLst>
              <a:ext uri="{FF2B5EF4-FFF2-40B4-BE49-F238E27FC236}">
                <a16:creationId xmlns:a16="http://schemas.microsoft.com/office/drawing/2014/main" id="{0E077FEC-5B92-78E7-5183-2C559281950A}"/>
              </a:ext>
            </a:extLst>
          </p:cNvPr>
          <p:cNvSpPr txBox="1"/>
          <p:nvPr userDrawn="1">
            <p:extLst>
              <p:ext uri="{1162E1C5-73C7-4A58-AE30-91384D911F3F}">
                <p184:classification xmlns:p184="http://schemas.microsoft.com/office/powerpoint/2018/4/main" val="ftr"/>
              </p:ext>
            </p:extLst>
          </p:nvPr>
        </p:nvSpPr>
        <p:spPr>
          <a:xfrm>
            <a:off x="5657025" y="6642100"/>
            <a:ext cx="906462"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General Business</a:t>
            </a:r>
          </a:p>
        </p:txBody>
      </p:sp>
    </p:spTree>
    <p:extLst>
      <p:ext uri="{BB962C8B-B14F-4D97-AF65-F5344CB8AC3E}">
        <p14:creationId xmlns:p14="http://schemas.microsoft.com/office/powerpoint/2010/main" val="1779542363"/>
      </p:ext>
    </p:extLst>
  </p:cSld>
  <p:clrMap bg1="lt1" tx1="dk1" bg2="lt2" tx2="dk2" accent1="accent1" accent2="accent2" accent3="accent3" accent4="accent4" accent5="accent5" accent6="accent6" hlink="hlink" folHlink="folHlink"/>
  <p:sldLayoutIdLst>
    <p:sldLayoutId id="2147483874" r:id="rId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587BCA-9A35-C13F-1077-DCBF24A186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EA80C0-D3EA-953E-FC76-148B34BA4B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66E464-4B96-506A-6E07-E9640DCB6F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bg1"/>
                </a:solidFill>
                <a:latin typeface="Tw Cen MT" panose="020B0602020104020603" pitchFamily="34" charset="77"/>
              </a:defRPr>
            </a:lvl1pPr>
          </a:lstStyle>
          <a:p>
            <a:fld id="{40C58A66-C4F4-4993-9AC5-1AFE1D939F92}" type="datetime1">
              <a:rPr lang="en-US" smtClean="0"/>
              <a:t>10/23/2023</a:t>
            </a:fld>
            <a:endParaRPr lang="en-US"/>
          </a:p>
        </p:txBody>
      </p:sp>
      <p:sp>
        <p:nvSpPr>
          <p:cNvPr id="5" name="Footer Placeholder 4">
            <a:extLst>
              <a:ext uri="{FF2B5EF4-FFF2-40B4-BE49-F238E27FC236}">
                <a16:creationId xmlns:a16="http://schemas.microsoft.com/office/drawing/2014/main" id="{C473E360-E2C4-B852-CAE6-CD9A652512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bg1"/>
                </a:solidFill>
                <a:latin typeface="Tw Cen MT" panose="020B0602020104020603" pitchFamily="34" charset="77"/>
              </a:defRPr>
            </a:lvl1pPr>
          </a:lstStyle>
          <a:p>
            <a:endParaRPr lang="en-US"/>
          </a:p>
        </p:txBody>
      </p:sp>
      <p:sp>
        <p:nvSpPr>
          <p:cNvPr id="6" name="Slide Number Placeholder 5">
            <a:extLst>
              <a:ext uri="{FF2B5EF4-FFF2-40B4-BE49-F238E27FC236}">
                <a16:creationId xmlns:a16="http://schemas.microsoft.com/office/drawing/2014/main" id="{6642D761-2BEB-5E4B-50E9-E2E028EB97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Tw Cen MT" panose="020B0602020104020603" pitchFamily="34" charset="77"/>
              </a:defRPr>
            </a:lvl1pPr>
          </a:lstStyle>
          <a:p>
            <a:fld id="{82E65B8D-6A1B-174E-9F5B-07848F11A63B}" type="slidenum">
              <a:rPr lang="en-US" smtClean="0"/>
              <a:pPr/>
              <a:t>‹#›</a:t>
            </a:fld>
            <a:endParaRPr lang="en-US"/>
          </a:p>
        </p:txBody>
      </p:sp>
    </p:spTree>
    <p:extLst>
      <p:ext uri="{BB962C8B-B14F-4D97-AF65-F5344CB8AC3E}">
        <p14:creationId xmlns:p14="http://schemas.microsoft.com/office/powerpoint/2010/main" val="3373560873"/>
      </p:ext>
    </p:extLst>
  </p:cSld>
  <p:clrMap bg1="lt1" tx1="dk1" bg2="lt2" tx2="dk2" accent1="accent1" accent2="accent2" accent3="accent3" accent4="accent4" accent5="accent5" accent6="accent6" hlink="hlink" folHlink="folHlink"/>
  <p:sldLayoutIdLst>
    <p:sldLayoutId id="2147483953"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microsoft.com/office/2018/10/relationships/comments" Target="../comments/modernComment_4E4_FD59AD8F.xml"/><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jpeg"/><Relationship Id="rId3" Type="http://schemas.openxmlformats.org/officeDocument/2006/relationships/image" Target="../media/image37.png"/><Relationship Id="rId7" Type="http://schemas.openxmlformats.org/officeDocument/2006/relationships/image" Target="../media/image47.png"/><Relationship Id="rId12"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40.jpeg"/><Relationship Id="rId10" Type="http://schemas.openxmlformats.org/officeDocument/2006/relationships/image" Target="../media/image50.jp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75.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mailto:Paul.Benvenuti@reynoldsbrands.com"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hyperlink" Target="mailto:Lynnette.Hinch@reynoldsbrands.com" TargetMode="External"/><Relationship Id="rId4" Type="http://schemas.openxmlformats.org/officeDocument/2006/relationships/hyperlink" Target="mailto:cachertudi@outlook.com"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80.svg"/><Relationship Id="rId3" Type="http://schemas.microsoft.com/office/2018/10/relationships/comments" Target="../comments/modernComment_4F1_88D76157.xml"/><Relationship Id="rId7" Type="http://schemas.openxmlformats.org/officeDocument/2006/relationships/image" Target="../media/image79.png"/><Relationship Id="rId12"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78.svg"/><Relationship Id="rId11" Type="http://schemas.openxmlformats.org/officeDocument/2006/relationships/chart" Target="../charts/chart6.xml"/><Relationship Id="rId5" Type="http://schemas.openxmlformats.org/officeDocument/2006/relationships/image" Target="../media/image77.png"/><Relationship Id="rId10" Type="http://schemas.openxmlformats.org/officeDocument/2006/relationships/chart" Target="../charts/chart5.xml"/><Relationship Id="rId4" Type="http://schemas.openxmlformats.org/officeDocument/2006/relationships/chart" Target="../charts/chart3.xml"/><Relationship Id="rId9" Type="http://schemas.openxmlformats.org/officeDocument/2006/relationships/chart" Target="../charts/chart4.xml"/></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microsoft.com/office/2018/10/relationships/comments" Target="../comments/modernComment_4F5_665C8C9A.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8" Type="http://schemas.openxmlformats.org/officeDocument/2006/relationships/image" Target="../media/image92.jpg"/><Relationship Id="rId13" Type="http://schemas.openxmlformats.org/officeDocument/2006/relationships/image" Target="../media/image97.png"/><Relationship Id="rId18" Type="http://schemas.openxmlformats.org/officeDocument/2006/relationships/image" Target="../media/image53.png"/><Relationship Id="rId3" Type="http://schemas.openxmlformats.org/officeDocument/2006/relationships/image" Target="../media/image87.png"/><Relationship Id="rId7" Type="http://schemas.openxmlformats.org/officeDocument/2006/relationships/image" Target="../media/image91.jp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notesSlide" Target="../notesSlides/notesSlide21.xml"/><Relationship Id="rId16" Type="http://schemas.openxmlformats.org/officeDocument/2006/relationships/image" Target="../media/image100.png"/><Relationship Id="rId1" Type="http://schemas.openxmlformats.org/officeDocument/2006/relationships/slideLayout" Target="../slideLayouts/slideLayout12.xml"/><Relationship Id="rId6" Type="http://schemas.openxmlformats.org/officeDocument/2006/relationships/image" Target="../media/image90.jpg"/><Relationship Id="rId11" Type="http://schemas.openxmlformats.org/officeDocument/2006/relationships/image" Target="../media/image95.png"/><Relationship Id="rId5" Type="http://schemas.openxmlformats.org/officeDocument/2006/relationships/image" Target="../media/image89.jpg"/><Relationship Id="rId15" Type="http://schemas.openxmlformats.org/officeDocument/2006/relationships/image" Target="../media/image99.png"/><Relationship Id="rId10" Type="http://schemas.openxmlformats.org/officeDocument/2006/relationships/image" Target="../media/image94.png"/><Relationship Id="rId19" Type="http://schemas.openxmlformats.org/officeDocument/2006/relationships/image" Target="../media/image102.png"/><Relationship Id="rId4" Type="http://schemas.openxmlformats.org/officeDocument/2006/relationships/image" Target="../media/image88.jpg"/><Relationship Id="rId9" Type="http://schemas.openxmlformats.org/officeDocument/2006/relationships/image" Target="../media/image93.png"/><Relationship Id="rId14" Type="http://schemas.openxmlformats.org/officeDocument/2006/relationships/image" Target="../media/image98.pn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107.png"/><Relationship Id="rId4" Type="http://schemas.openxmlformats.org/officeDocument/2006/relationships/image" Target="../media/image10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8.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AC5BA7B-24D3-4E49-F31A-BAB73561AF6D}"/>
              </a:ext>
            </a:extLst>
          </p:cNvPr>
          <p:cNvSpPr>
            <a:spLocks noGrp="1"/>
          </p:cNvSpPr>
          <p:nvPr>
            <p:ph type="subTitle" idx="1"/>
          </p:nvPr>
        </p:nvSpPr>
        <p:spPr/>
        <p:txBody>
          <a:bodyPr>
            <a:normAutofit fontScale="92500" lnSpcReduction="10000"/>
          </a:bodyPr>
          <a:lstStyle/>
          <a:p>
            <a:r>
              <a:rPr lang="en-US" sz="6000" dirty="0">
                <a:latin typeface="+mn-lt"/>
              </a:rPr>
              <a:t>An Introduction to the</a:t>
            </a:r>
          </a:p>
          <a:p>
            <a:r>
              <a:rPr lang="en-US" sz="6000" dirty="0">
                <a:latin typeface="+mn-lt"/>
              </a:rPr>
              <a:t>Hefty ReNew™ Program</a:t>
            </a:r>
            <a:endParaRPr lang="en-US" sz="6000" dirty="0"/>
          </a:p>
        </p:txBody>
      </p:sp>
      <p:sp>
        <p:nvSpPr>
          <p:cNvPr id="3" name="Slide Number Placeholder 2">
            <a:extLst>
              <a:ext uri="{FF2B5EF4-FFF2-40B4-BE49-F238E27FC236}">
                <a16:creationId xmlns:a16="http://schemas.microsoft.com/office/drawing/2014/main" id="{4DE89B31-3866-2E4B-A1FA-AF68EEF818E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941629-746E-3B46-AF83-39989CE000A3}"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9589AF-660F-B53C-C26B-86CF28D28C2F}"/>
              </a:ext>
            </a:extLst>
          </p:cNvPr>
          <p:cNvPicPr>
            <a:picLocks noChangeAspect="1"/>
          </p:cNvPicPr>
          <p:nvPr/>
        </p:nvPicPr>
        <p:blipFill>
          <a:blip r:embed="rId3"/>
          <a:stretch>
            <a:fillRect/>
          </a:stretch>
        </p:blipFill>
        <p:spPr>
          <a:xfrm>
            <a:off x="370390" y="5664281"/>
            <a:ext cx="8610601" cy="874632"/>
          </a:xfrm>
          <a:prstGeom prst="roundRect">
            <a:avLst/>
          </a:prstGeom>
        </p:spPr>
      </p:pic>
    </p:spTree>
    <p:extLst>
      <p:ext uri="{BB962C8B-B14F-4D97-AF65-F5344CB8AC3E}">
        <p14:creationId xmlns:p14="http://schemas.microsoft.com/office/powerpoint/2010/main" val="13221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86365" y="6341740"/>
            <a:ext cx="2743200" cy="365125"/>
          </a:xfrm>
        </p:spPr>
        <p:txBody>
          <a:bodyPr/>
          <a:lstStyle/>
          <a:p>
            <a:fld id="{82E65B8D-6A1B-174E-9F5B-07848F11A63B}" type="slidenum">
              <a:rPr lang="en-US" smtClean="0">
                <a:solidFill>
                  <a:srgbClr val="002596"/>
                </a:solidFill>
              </a:rPr>
              <a:t>10</a:t>
            </a:fld>
            <a:endParaRPr lang="en-US">
              <a:solidFill>
                <a:srgbClr val="002596"/>
              </a:solidFill>
            </a:endParaRPr>
          </a:p>
        </p:txBody>
      </p:sp>
      <p:sp>
        <p:nvSpPr>
          <p:cNvPr id="2" name="Title 1">
            <a:extLst>
              <a:ext uri="{FF2B5EF4-FFF2-40B4-BE49-F238E27FC236}">
                <a16:creationId xmlns:a16="http://schemas.microsoft.com/office/drawing/2014/main" id="{E6C7689E-2960-43F5-80E9-09ADFF250C7B}"/>
              </a:ext>
            </a:extLst>
          </p:cNvPr>
          <p:cNvSpPr>
            <a:spLocks noGrp="1"/>
          </p:cNvSpPr>
          <p:nvPr>
            <p:ph type="title"/>
          </p:nvPr>
        </p:nvSpPr>
        <p:spPr/>
        <p:txBody>
          <a:bodyPr/>
          <a:lstStyle/>
          <a:p>
            <a:r>
              <a:rPr lang="en-US"/>
              <a:t>End Market Opportunities</a:t>
            </a:r>
          </a:p>
        </p:txBody>
      </p:sp>
      <p:sp>
        <p:nvSpPr>
          <p:cNvPr id="8" name="TextBox 7">
            <a:extLst>
              <a:ext uri="{FF2B5EF4-FFF2-40B4-BE49-F238E27FC236}">
                <a16:creationId xmlns:a16="http://schemas.microsoft.com/office/drawing/2014/main" id="{7740D330-57D2-EB46-6D31-571385BC1DAC}"/>
              </a:ext>
            </a:extLst>
          </p:cNvPr>
          <p:cNvSpPr txBox="1"/>
          <p:nvPr/>
        </p:nvSpPr>
        <p:spPr>
          <a:xfrm>
            <a:off x="1740932" y="1448559"/>
            <a:ext cx="7830272" cy="400110"/>
          </a:xfrm>
          <a:prstGeom prst="rect">
            <a:avLst/>
          </a:prstGeom>
          <a:noFill/>
        </p:spPr>
        <p:txBody>
          <a:bodyPr wrap="square">
            <a:spAutoFit/>
          </a:bodyPr>
          <a:lstStyle/>
          <a:p>
            <a:pPr algn="ctr">
              <a:spcBef>
                <a:spcPts val="1600"/>
              </a:spcBef>
            </a:pPr>
            <a:r>
              <a:rPr lang="en-US" sz="2000" b="1" cap="all" dirty="0">
                <a:solidFill>
                  <a:srgbClr val="002596"/>
                </a:solidFill>
                <a:latin typeface="Tw Cen MT" panose="020B0602020104020603" pitchFamily="34" charset="0"/>
                <a:cs typeface="Arial" panose="020B0604020202020204" pitchFamily="34" charset="0"/>
              </a:rPr>
              <a:t>Supporting the end-use pipeline </a:t>
            </a:r>
          </a:p>
        </p:txBody>
      </p:sp>
      <p:sp>
        <p:nvSpPr>
          <p:cNvPr id="16" name="Rounded Rectangle 13">
            <a:extLst>
              <a:ext uri="{FF2B5EF4-FFF2-40B4-BE49-F238E27FC236}">
                <a16:creationId xmlns:a16="http://schemas.microsoft.com/office/drawing/2014/main" id="{8F514FD2-B14D-75A5-6698-2B9F621BDF7A}"/>
              </a:ext>
            </a:extLst>
          </p:cNvPr>
          <p:cNvSpPr/>
          <p:nvPr/>
        </p:nvSpPr>
        <p:spPr>
          <a:xfrm>
            <a:off x="1336589" y="2022597"/>
            <a:ext cx="2949317" cy="469887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3">
            <a:extLst>
              <a:ext uri="{FF2B5EF4-FFF2-40B4-BE49-F238E27FC236}">
                <a16:creationId xmlns:a16="http://schemas.microsoft.com/office/drawing/2014/main" id="{79899881-A3EB-B7E3-AD70-FC8178EE7FCB}"/>
              </a:ext>
            </a:extLst>
          </p:cNvPr>
          <p:cNvSpPr/>
          <p:nvPr/>
        </p:nvSpPr>
        <p:spPr>
          <a:xfrm>
            <a:off x="4698549" y="2022597"/>
            <a:ext cx="3036127" cy="46842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3">
            <a:extLst>
              <a:ext uri="{FF2B5EF4-FFF2-40B4-BE49-F238E27FC236}">
                <a16:creationId xmlns:a16="http://schemas.microsoft.com/office/drawing/2014/main" id="{3FAABC4A-52FB-B343-0808-25CECE7531D6}"/>
              </a:ext>
            </a:extLst>
          </p:cNvPr>
          <p:cNvSpPr/>
          <p:nvPr/>
        </p:nvSpPr>
        <p:spPr>
          <a:xfrm>
            <a:off x="8113961" y="2016354"/>
            <a:ext cx="2949317" cy="469051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5137D8E-F587-6201-B122-65E4FDCF8758}"/>
              </a:ext>
            </a:extLst>
          </p:cNvPr>
          <p:cNvSpPr txBox="1"/>
          <p:nvPr/>
        </p:nvSpPr>
        <p:spPr>
          <a:xfrm>
            <a:off x="8156838" y="3096445"/>
            <a:ext cx="2828730" cy="923330"/>
          </a:xfrm>
          <a:prstGeom prst="rect">
            <a:avLst/>
          </a:prstGeom>
          <a:noFill/>
        </p:spPr>
        <p:txBody>
          <a:bodyPr wrap="square" lIns="91440" tIns="45720" rIns="91440" bIns="45720" anchor="t">
            <a:spAutoFit/>
          </a:bodyPr>
          <a:lstStyle/>
          <a:p>
            <a:pPr marL="0" lvl="1" algn="ctr">
              <a:spcBef>
                <a:spcPts val="800"/>
              </a:spcBef>
            </a:pPr>
            <a:r>
              <a:rPr lang="en-US" i="1" dirty="0">
                <a:solidFill>
                  <a:srgbClr val="002596"/>
                </a:solidFill>
                <a:latin typeface="Tw Cen MT"/>
                <a:cs typeface="Arial"/>
              </a:rPr>
              <a:t>Kiln feed for cement production, combustible solid fuels, co-generation</a:t>
            </a:r>
          </a:p>
        </p:txBody>
      </p:sp>
      <p:sp>
        <p:nvSpPr>
          <p:cNvPr id="14" name="TextBox 13">
            <a:extLst>
              <a:ext uri="{FF2B5EF4-FFF2-40B4-BE49-F238E27FC236}">
                <a16:creationId xmlns:a16="http://schemas.microsoft.com/office/drawing/2014/main" id="{B31ED4F0-E0C9-E598-508E-31D92B3B8145}"/>
              </a:ext>
            </a:extLst>
          </p:cNvPr>
          <p:cNvSpPr txBox="1"/>
          <p:nvPr/>
        </p:nvSpPr>
        <p:spPr>
          <a:xfrm>
            <a:off x="4729855" y="3095339"/>
            <a:ext cx="2921608" cy="369332"/>
          </a:xfrm>
          <a:prstGeom prst="rect">
            <a:avLst/>
          </a:prstGeom>
          <a:noFill/>
        </p:spPr>
        <p:txBody>
          <a:bodyPr wrap="square" lIns="91440" tIns="45720" rIns="91440" bIns="45720" anchor="t">
            <a:spAutoFit/>
          </a:bodyPr>
          <a:lstStyle/>
          <a:p>
            <a:pPr marL="0" lvl="1" algn="ctr">
              <a:spcBef>
                <a:spcPts val="800"/>
              </a:spcBef>
            </a:pPr>
            <a:r>
              <a:rPr lang="en-US" i="1" dirty="0">
                <a:solidFill>
                  <a:srgbClr val="002596"/>
                </a:solidFill>
                <a:latin typeface="Tw Cen MT"/>
                <a:cs typeface="Arial"/>
              </a:rPr>
              <a:t>Plastic to Plastic</a:t>
            </a:r>
            <a:endParaRPr lang="en-US" dirty="0">
              <a:solidFill>
                <a:srgbClr val="000000"/>
              </a:solidFill>
              <a:latin typeface="Tw Cen MT"/>
              <a:cs typeface="Arial"/>
            </a:endParaRPr>
          </a:p>
        </p:txBody>
      </p:sp>
      <p:sp>
        <p:nvSpPr>
          <p:cNvPr id="6" name="TextBox 5">
            <a:extLst>
              <a:ext uri="{FF2B5EF4-FFF2-40B4-BE49-F238E27FC236}">
                <a16:creationId xmlns:a16="http://schemas.microsoft.com/office/drawing/2014/main" id="{9CF3B70F-CBCD-4CC7-87AF-B362012586E4}"/>
              </a:ext>
            </a:extLst>
          </p:cNvPr>
          <p:cNvSpPr txBox="1"/>
          <p:nvPr/>
        </p:nvSpPr>
        <p:spPr>
          <a:xfrm>
            <a:off x="1407010" y="3100382"/>
            <a:ext cx="2808472" cy="912281"/>
          </a:xfrm>
          <a:prstGeom prst="rect">
            <a:avLst/>
          </a:prstGeom>
          <a:noFill/>
        </p:spPr>
        <p:txBody>
          <a:bodyPr wrap="square" lIns="60960" tIns="45720" rIns="60960" bIns="45720" rtlCol="0" anchor="t">
            <a:noAutofit/>
          </a:bodyPr>
          <a:lstStyle/>
          <a:p>
            <a:pPr marL="0" lvl="1" algn="ctr">
              <a:spcBef>
                <a:spcPts val="800"/>
              </a:spcBef>
            </a:pPr>
            <a:r>
              <a:rPr lang="en-US" i="1" dirty="0">
                <a:solidFill>
                  <a:srgbClr val="002596"/>
                </a:solidFill>
                <a:latin typeface="Tw Cen MT"/>
                <a:cs typeface="Segoe UI"/>
              </a:rPr>
              <a:t>Plastic building materials, composite wood products, etc</a:t>
            </a:r>
            <a:r>
              <a:rPr lang="en-US" i="1" dirty="0">
                <a:solidFill>
                  <a:srgbClr val="002596"/>
                </a:solidFill>
                <a:latin typeface="Tw Cen MT"/>
                <a:cs typeface="Arial"/>
              </a:rPr>
              <a:t>.</a:t>
            </a:r>
            <a:endParaRPr lang="en-US" dirty="0"/>
          </a:p>
          <a:p>
            <a:pPr marL="0" lvl="1" algn="ctr">
              <a:spcBef>
                <a:spcPts val="800"/>
              </a:spcBef>
            </a:pPr>
            <a:endParaRPr lang="en-US" i="1" dirty="0">
              <a:solidFill>
                <a:srgbClr val="002596"/>
              </a:solidFill>
              <a:latin typeface="Tw Cen MT" panose="020B0602020104020603"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69A7FCE5-8BA6-28D4-7B5D-88861D21BA4D}"/>
              </a:ext>
            </a:extLst>
          </p:cNvPr>
          <p:cNvSpPr/>
          <p:nvPr/>
        </p:nvSpPr>
        <p:spPr>
          <a:xfrm>
            <a:off x="1336589" y="2022597"/>
            <a:ext cx="2949317" cy="890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w Cen MT" panose="020B0602020104020603" pitchFamily="34" charset="0"/>
              </a:rPr>
              <a:t>Mechanical Recycling</a:t>
            </a:r>
          </a:p>
        </p:txBody>
      </p:sp>
      <p:sp>
        <p:nvSpPr>
          <p:cNvPr id="25" name="Rectangle: Rounded Corners 24">
            <a:extLst>
              <a:ext uri="{FF2B5EF4-FFF2-40B4-BE49-F238E27FC236}">
                <a16:creationId xmlns:a16="http://schemas.microsoft.com/office/drawing/2014/main" id="{AEA84099-1C22-3409-416A-F43BACAA7ED6}"/>
              </a:ext>
            </a:extLst>
          </p:cNvPr>
          <p:cNvSpPr/>
          <p:nvPr/>
        </p:nvSpPr>
        <p:spPr>
          <a:xfrm>
            <a:off x="4695101" y="2008262"/>
            <a:ext cx="3009665" cy="890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w Cen MT" panose="020B0602020104020603" pitchFamily="34" charset="0"/>
              </a:rPr>
              <a:t>Advanced Recycling</a:t>
            </a:r>
          </a:p>
        </p:txBody>
      </p:sp>
      <p:sp>
        <p:nvSpPr>
          <p:cNvPr id="26" name="Rectangle: Rounded Corners 25">
            <a:extLst>
              <a:ext uri="{FF2B5EF4-FFF2-40B4-BE49-F238E27FC236}">
                <a16:creationId xmlns:a16="http://schemas.microsoft.com/office/drawing/2014/main" id="{189C8E39-6C0E-569F-98C0-0D53B58BD1A7}"/>
              </a:ext>
            </a:extLst>
          </p:cNvPr>
          <p:cNvSpPr/>
          <p:nvPr/>
        </p:nvSpPr>
        <p:spPr>
          <a:xfrm>
            <a:off x="8079130" y="2016354"/>
            <a:ext cx="2984148" cy="890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w Cen MT" panose="020B0602020104020603" pitchFamily="34" charset="0"/>
              </a:rPr>
              <a:t>Alternative Fuel</a:t>
            </a:r>
          </a:p>
        </p:txBody>
      </p:sp>
      <p:pic>
        <p:nvPicPr>
          <p:cNvPr id="27" name="Picture 26" descr="C:\Users\U397903\Documents\1-PSP Sustainability\4-HEB\5-End Markets\1-Recycle\Building Materials\ByFusion\Oct 2 2020 EB BiFusion Trial 2.jpg">
            <a:extLst>
              <a:ext uri="{FF2B5EF4-FFF2-40B4-BE49-F238E27FC236}">
                <a16:creationId xmlns:a16="http://schemas.microsoft.com/office/drawing/2014/main" id="{BBA1E423-8C3C-73B6-C3AC-B1D1D978AE6D}"/>
              </a:ext>
            </a:extLst>
          </p:cNvPr>
          <p:cNvPicPr/>
          <p:nvPr/>
        </p:nvPicPr>
        <p:blipFill rotWithShape="1">
          <a:blip r:embed="rId4" cstate="print">
            <a:extLst>
              <a:ext uri="{28A0092B-C50C-407E-A947-70E740481C1C}">
                <a14:useLocalDpi xmlns:a14="http://schemas.microsoft.com/office/drawing/2010/main" val="0"/>
              </a:ext>
            </a:extLst>
          </a:blip>
          <a:srcRect t="7030" b="17519"/>
          <a:stretch/>
        </p:blipFill>
        <p:spPr bwMode="auto">
          <a:xfrm>
            <a:off x="1407900" y="3861107"/>
            <a:ext cx="1312504" cy="1583067"/>
          </a:xfrm>
          <a:prstGeom prst="roundRect">
            <a:avLst/>
          </a:prstGeom>
          <a:noFill/>
          <a:ln w="25400">
            <a:solidFill>
              <a:schemeClr val="bg1"/>
            </a:solidFill>
          </a:ln>
        </p:spPr>
      </p:pic>
      <p:pic>
        <p:nvPicPr>
          <p:cNvPr id="13" name="Picture 12" descr="A picture containing grass, outdoor, building, wooden&#10;&#10;Description automatically generated">
            <a:extLst>
              <a:ext uri="{FF2B5EF4-FFF2-40B4-BE49-F238E27FC236}">
                <a16:creationId xmlns:a16="http://schemas.microsoft.com/office/drawing/2014/main" id="{CA72083C-1170-4215-B369-22A57D9406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07900" y="5671379"/>
            <a:ext cx="1312503" cy="934211"/>
          </a:xfrm>
          <a:prstGeom prst="roundRect">
            <a:avLst/>
          </a:prstGeom>
          <a:ln w="12700">
            <a:solidFill>
              <a:schemeClr val="bg1"/>
            </a:solidFill>
          </a:ln>
          <a:effectLst>
            <a:outerShdw blurRad="50800" dist="38100" dir="2700000" algn="tl" rotWithShape="0">
              <a:prstClr val="black">
                <a:alpha val="40000"/>
              </a:prstClr>
            </a:outerShdw>
          </a:effectLst>
        </p:spPr>
      </p:pic>
      <p:pic>
        <p:nvPicPr>
          <p:cNvPr id="28" name="Picture 4" descr="No alternative text description for this image">
            <a:extLst>
              <a:ext uri="{FF2B5EF4-FFF2-40B4-BE49-F238E27FC236}">
                <a16:creationId xmlns:a16="http://schemas.microsoft.com/office/drawing/2014/main" id="{F7EE1958-3DB8-650A-44E5-E8C07684F9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8125" y="4043640"/>
            <a:ext cx="773736" cy="773736"/>
          </a:xfrm>
          <a:prstGeom prst="round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B3B10468-2507-B35C-C562-8A7EBDC5450C}"/>
              </a:ext>
            </a:extLst>
          </p:cNvPr>
          <p:cNvPicPr>
            <a:picLocks noChangeAspect="1"/>
          </p:cNvPicPr>
          <p:nvPr/>
        </p:nvPicPr>
        <p:blipFill>
          <a:blip r:embed="rId7"/>
          <a:stretch>
            <a:fillRect/>
          </a:stretch>
        </p:blipFill>
        <p:spPr>
          <a:xfrm>
            <a:off x="2886886" y="5245477"/>
            <a:ext cx="1139759" cy="1413159"/>
          </a:xfrm>
          <a:prstGeom prst="roundRect">
            <a:avLst/>
          </a:prstGeom>
          <a:ln w="25400">
            <a:solidFill>
              <a:schemeClr val="bg1"/>
            </a:solidFill>
          </a:ln>
        </p:spPr>
      </p:pic>
      <p:pic>
        <p:nvPicPr>
          <p:cNvPr id="23" name="Picture 22" descr="A picture containing wooden, wood&#10;&#10;Description automatically generated">
            <a:extLst>
              <a:ext uri="{FF2B5EF4-FFF2-40B4-BE49-F238E27FC236}">
                <a16:creationId xmlns:a16="http://schemas.microsoft.com/office/drawing/2014/main" id="{6B6567A2-A0D8-4FCF-AF8C-3945479C78C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543747" y="4158602"/>
            <a:ext cx="2114218" cy="1381621"/>
          </a:xfrm>
          <a:prstGeom prst="roundRect">
            <a:avLst/>
          </a:prstGeom>
          <a:ln w="12700">
            <a:solidFill>
              <a:schemeClr val="bg1"/>
            </a:solidFill>
          </a:ln>
          <a:effectLst>
            <a:outerShdw blurRad="50800" dist="38100" dir="2700000" algn="tl" rotWithShape="0">
              <a:prstClr val="black">
                <a:alpha val="40000"/>
              </a:prstClr>
            </a:outerShdw>
          </a:effectLst>
        </p:spPr>
      </p:pic>
      <p:sp>
        <p:nvSpPr>
          <p:cNvPr id="31" name="Arrow: Left-Right 30">
            <a:extLst>
              <a:ext uri="{FF2B5EF4-FFF2-40B4-BE49-F238E27FC236}">
                <a16:creationId xmlns:a16="http://schemas.microsoft.com/office/drawing/2014/main" id="{4C9BC5CC-C6D0-8BFF-A711-78D30D4AC4D1}"/>
              </a:ext>
            </a:extLst>
          </p:cNvPr>
          <p:cNvSpPr/>
          <p:nvPr/>
        </p:nvSpPr>
        <p:spPr>
          <a:xfrm>
            <a:off x="424657" y="1334769"/>
            <a:ext cx="11007524" cy="646331"/>
          </a:xfrm>
          <a:prstGeom prst="leftRightArrow">
            <a:avLst/>
          </a:prstGeom>
          <a:noFill/>
          <a:ln w="349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lastic Pellet">
            <a:extLst>
              <a:ext uri="{FF2B5EF4-FFF2-40B4-BE49-F238E27FC236}">
                <a16:creationId xmlns:a16="http://schemas.microsoft.com/office/drawing/2014/main" id="{2A4024D0-BB82-DD25-D5E6-44418E9E27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68963" y="3927742"/>
            <a:ext cx="1854650" cy="1854650"/>
          </a:xfrm>
          <a:prstGeom prst="round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512783"/>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object 2"/>
          <p:cNvGrpSpPr/>
          <p:nvPr/>
        </p:nvGrpSpPr>
        <p:grpSpPr>
          <a:xfrm>
            <a:off x="0" y="3117022"/>
            <a:ext cx="12192000" cy="2979420"/>
            <a:chOff x="0" y="2337766"/>
            <a:chExt cx="9144000" cy="2234565"/>
          </a:xfrm>
        </p:grpSpPr>
        <p:pic>
          <p:nvPicPr>
            <p:cNvPr id="3" name="object 3"/>
            <p:cNvPicPr/>
            <p:nvPr/>
          </p:nvPicPr>
          <p:blipFill>
            <a:blip r:embed="rId3" cstate="print"/>
            <a:stretch>
              <a:fillRect/>
            </a:stretch>
          </p:blipFill>
          <p:spPr>
            <a:xfrm>
              <a:off x="0" y="2337766"/>
              <a:ext cx="9143999" cy="2234257"/>
            </a:xfrm>
            <a:prstGeom prst="rect">
              <a:avLst/>
            </a:prstGeom>
          </p:spPr>
        </p:pic>
        <p:sp>
          <p:nvSpPr>
            <p:cNvPr id="4" name="object 4"/>
            <p:cNvSpPr/>
            <p:nvPr/>
          </p:nvSpPr>
          <p:spPr>
            <a:xfrm>
              <a:off x="0" y="2345435"/>
              <a:ext cx="9144000" cy="2159635"/>
            </a:xfrm>
            <a:custGeom>
              <a:avLst/>
              <a:gdLst/>
              <a:ahLst/>
              <a:cxnLst/>
              <a:rect l="l" t="t" r="r" b="b"/>
              <a:pathLst>
                <a:path w="9144000" h="2159635">
                  <a:moveTo>
                    <a:pt x="9144000" y="0"/>
                  </a:moveTo>
                  <a:lnTo>
                    <a:pt x="0" y="0"/>
                  </a:lnTo>
                  <a:lnTo>
                    <a:pt x="0" y="2159508"/>
                  </a:lnTo>
                  <a:lnTo>
                    <a:pt x="9144000" y="2159508"/>
                  </a:lnTo>
                  <a:lnTo>
                    <a:pt x="9144000" y="0"/>
                  </a:lnTo>
                  <a:close/>
                </a:path>
              </a:pathLst>
            </a:custGeom>
            <a:solidFill>
              <a:srgbClr val="EF4E22"/>
            </a:solidFill>
          </p:spPr>
          <p:txBody>
            <a:bodyPr wrap="square" lIns="0" tIns="0" rIns="0" bIns="0" rtlCol="0"/>
            <a:lstStyle/>
            <a:p>
              <a:endParaRPr sz="2400"/>
            </a:p>
          </p:txBody>
        </p:sp>
      </p:grpSp>
      <p:sp>
        <p:nvSpPr>
          <p:cNvPr id="5" name="object 5"/>
          <p:cNvSpPr/>
          <p:nvPr/>
        </p:nvSpPr>
        <p:spPr>
          <a:xfrm>
            <a:off x="-2030" y="489713"/>
            <a:ext cx="11584940" cy="715433"/>
          </a:xfrm>
          <a:custGeom>
            <a:avLst/>
            <a:gdLst/>
            <a:ahLst/>
            <a:cxnLst/>
            <a:rect l="l" t="t" r="r" b="b"/>
            <a:pathLst>
              <a:path w="8688705" h="536575">
                <a:moveTo>
                  <a:pt x="8688324" y="0"/>
                </a:moveTo>
                <a:lnTo>
                  <a:pt x="0" y="0"/>
                </a:lnTo>
                <a:lnTo>
                  <a:pt x="0" y="536448"/>
                </a:lnTo>
                <a:lnTo>
                  <a:pt x="8688324" y="536448"/>
                </a:lnTo>
                <a:lnTo>
                  <a:pt x="8688324" y="0"/>
                </a:lnTo>
                <a:close/>
              </a:path>
            </a:pathLst>
          </a:custGeom>
          <a:solidFill>
            <a:srgbClr val="000000">
              <a:alpha val="85096"/>
            </a:srgbClr>
          </a:solidFill>
        </p:spPr>
        <p:txBody>
          <a:bodyPr wrap="square" lIns="0" tIns="0" rIns="0" bIns="0" rtlCol="0"/>
          <a:lstStyle/>
          <a:p>
            <a:endParaRPr sz="2400"/>
          </a:p>
        </p:txBody>
      </p:sp>
      <p:sp>
        <p:nvSpPr>
          <p:cNvPr id="6" name="object 6"/>
          <p:cNvSpPr txBox="1">
            <a:spLocks noGrp="1"/>
          </p:cNvSpPr>
          <p:nvPr>
            <p:ph type="title"/>
          </p:nvPr>
        </p:nvSpPr>
        <p:spPr>
          <a:xfrm>
            <a:off x="463498" y="517865"/>
            <a:ext cx="10771260" cy="626496"/>
          </a:xfrm>
          <a:prstGeom prst="rect">
            <a:avLst/>
          </a:prstGeom>
        </p:spPr>
        <p:txBody>
          <a:bodyPr vert="horz" lIns="91440" tIns="45720" rIns="91440" bIns="45720" rtlCol="0" anchor="ctr">
            <a:normAutofit fontScale="90000"/>
          </a:bodyPr>
          <a:lstStyle/>
          <a:p>
            <a:r>
              <a:rPr lang="en-US" dirty="0">
                <a:solidFill>
                  <a:schemeClr val="bg1"/>
                </a:solidFill>
                <a:latin typeface="+mn-lt"/>
              </a:rPr>
              <a:t>Mechanical Recycling</a:t>
            </a:r>
            <a:endParaRPr dirty="0">
              <a:solidFill>
                <a:schemeClr val="bg1"/>
              </a:solidFill>
              <a:latin typeface="+mn-lt"/>
            </a:endParaRPr>
          </a:p>
        </p:txBody>
      </p:sp>
      <p:sp>
        <p:nvSpPr>
          <p:cNvPr id="52" name="Oval 51">
            <a:extLst>
              <a:ext uri="{FF2B5EF4-FFF2-40B4-BE49-F238E27FC236}">
                <a16:creationId xmlns:a16="http://schemas.microsoft.com/office/drawing/2014/main" id="{C61A5712-6EA9-4B0F-BCEC-CD973847BA04}"/>
              </a:ext>
            </a:extLst>
          </p:cNvPr>
          <p:cNvSpPr/>
          <p:nvPr/>
        </p:nvSpPr>
        <p:spPr>
          <a:xfrm>
            <a:off x="1081565" y="3728686"/>
            <a:ext cx="931448" cy="89289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prstClr val="white"/>
              </a:solidFill>
            </a:endParaRPr>
          </a:p>
        </p:txBody>
      </p:sp>
      <p:sp>
        <p:nvSpPr>
          <p:cNvPr id="56" name="Oval 55">
            <a:extLst>
              <a:ext uri="{FF2B5EF4-FFF2-40B4-BE49-F238E27FC236}">
                <a16:creationId xmlns:a16="http://schemas.microsoft.com/office/drawing/2014/main" id="{B591BD9A-9966-49D4-8C20-B13CA1E84E3D}"/>
              </a:ext>
            </a:extLst>
          </p:cNvPr>
          <p:cNvSpPr/>
          <p:nvPr/>
        </p:nvSpPr>
        <p:spPr>
          <a:xfrm>
            <a:off x="654017" y="4437526"/>
            <a:ext cx="931448" cy="89289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prstClr val="white"/>
              </a:solidFill>
            </a:endParaRPr>
          </a:p>
        </p:txBody>
      </p:sp>
      <p:sp>
        <p:nvSpPr>
          <p:cNvPr id="57" name="Oval 56">
            <a:extLst>
              <a:ext uri="{FF2B5EF4-FFF2-40B4-BE49-F238E27FC236}">
                <a16:creationId xmlns:a16="http://schemas.microsoft.com/office/drawing/2014/main" id="{848FF2E8-58E2-44A3-B8B8-1A7F9E039089}"/>
              </a:ext>
            </a:extLst>
          </p:cNvPr>
          <p:cNvSpPr/>
          <p:nvPr/>
        </p:nvSpPr>
        <p:spPr>
          <a:xfrm>
            <a:off x="1957992" y="3728686"/>
            <a:ext cx="931448" cy="89289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prstClr val="white"/>
              </a:solidFill>
            </a:endParaRPr>
          </a:p>
        </p:txBody>
      </p:sp>
      <p:sp>
        <p:nvSpPr>
          <p:cNvPr id="58" name="Oval 57">
            <a:extLst>
              <a:ext uri="{FF2B5EF4-FFF2-40B4-BE49-F238E27FC236}">
                <a16:creationId xmlns:a16="http://schemas.microsoft.com/office/drawing/2014/main" id="{FE1B8F21-7796-4E1B-AD21-658E2C9555FA}"/>
              </a:ext>
            </a:extLst>
          </p:cNvPr>
          <p:cNvSpPr/>
          <p:nvPr/>
        </p:nvSpPr>
        <p:spPr>
          <a:xfrm>
            <a:off x="1549937" y="4437526"/>
            <a:ext cx="931448" cy="89289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prstClr val="white"/>
              </a:solidFill>
            </a:endParaRPr>
          </a:p>
        </p:txBody>
      </p:sp>
      <p:pic>
        <p:nvPicPr>
          <p:cNvPr id="59" name="Picture 58" descr="bench.png">
            <a:extLst>
              <a:ext uri="{FF2B5EF4-FFF2-40B4-BE49-F238E27FC236}">
                <a16:creationId xmlns:a16="http://schemas.microsoft.com/office/drawing/2014/main" id="{2D71F33B-7F32-44D1-8C99-1948AC2242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2244" y="3886744"/>
            <a:ext cx="719993" cy="564208"/>
          </a:xfrm>
          <a:prstGeom prst="rect">
            <a:avLst/>
          </a:prstGeom>
        </p:spPr>
      </p:pic>
      <p:pic>
        <p:nvPicPr>
          <p:cNvPr id="60" name="Picture 59" descr="asphalt.png">
            <a:extLst>
              <a:ext uri="{FF2B5EF4-FFF2-40B4-BE49-F238E27FC236}">
                <a16:creationId xmlns:a16="http://schemas.microsoft.com/office/drawing/2014/main" id="{1457D51E-DE4F-45D1-8666-CCE66598D8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21" y="4523913"/>
            <a:ext cx="589611" cy="588520"/>
          </a:xfrm>
          <a:prstGeom prst="rect">
            <a:avLst/>
          </a:prstGeom>
        </p:spPr>
      </p:pic>
      <p:pic>
        <p:nvPicPr>
          <p:cNvPr id="61" name="Picture 60" descr="railroad ties.png">
            <a:extLst>
              <a:ext uri="{FF2B5EF4-FFF2-40B4-BE49-F238E27FC236}">
                <a16:creationId xmlns:a16="http://schemas.microsoft.com/office/drawing/2014/main" id="{4E605DAD-53EA-4494-97EF-70A3DF771C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4076" y="3876541"/>
            <a:ext cx="674963" cy="560985"/>
          </a:xfrm>
          <a:prstGeom prst="rect">
            <a:avLst/>
          </a:prstGeom>
        </p:spPr>
      </p:pic>
      <p:pic>
        <p:nvPicPr>
          <p:cNvPr id="62" name="Picture 61" descr="filler.png">
            <a:extLst>
              <a:ext uri="{FF2B5EF4-FFF2-40B4-BE49-F238E27FC236}">
                <a16:creationId xmlns:a16="http://schemas.microsoft.com/office/drawing/2014/main" id="{8C151F48-8B67-4AD1-8352-8574247130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2810" y="4509308"/>
            <a:ext cx="611461" cy="713168"/>
          </a:xfrm>
          <a:prstGeom prst="rect">
            <a:avLst/>
          </a:prstGeom>
        </p:spPr>
      </p:pic>
      <p:sp>
        <p:nvSpPr>
          <p:cNvPr id="63" name="TextBox 62">
            <a:extLst>
              <a:ext uri="{FF2B5EF4-FFF2-40B4-BE49-F238E27FC236}">
                <a16:creationId xmlns:a16="http://schemas.microsoft.com/office/drawing/2014/main" id="{8E3B7630-E9F4-4BFE-A3A1-D80CE7656776}"/>
              </a:ext>
            </a:extLst>
          </p:cNvPr>
          <p:cNvSpPr txBox="1"/>
          <p:nvPr/>
        </p:nvSpPr>
        <p:spPr>
          <a:xfrm>
            <a:off x="202864" y="5275705"/>
            <a:ext cx="3206824" cy="677301"/>
          </a:xfrm>
          <a:prstGeom prst="rect">
            <a:avLst/>
          </a:prstGeom>
          <a:noFill/>
        </p:spPr>
        <p:txBody>
          <a:bodyPr wrap="square" lIns="0" tIns="0" rIns="0" bIns="0" rtlCol="0">
            <a:spAutoFit/>
          </a:bodyPr>
          <a:lstStyle/>
          <a:p>
            <a:pPr defTabSz="914365"/>
            <a:r>
              <a:rPr lang="en-US" sz="1467" dirty="0">
                <a:solidFill>
                  <a:schemeClr val="accent3">
                    <a:lumMod val="20000"/>
                    <a:lumOff val="80000"/>
                  </a:schemeClr>
                </a:solidFill>
                <a:latin typeface="Arial" panose="020B0604020202020204" pitchFamily="34" charset="0"/>
                <a:cs typeface="Arial" panose="020B0604020202020204" pitchFamily="34" charset="0"/>
              </a:rPr>
              <a:t>gravel, blocks, composite / lumber, roofing products, water drainage, infrastructure, other durable products</a:t>
            </a:r>
          </a:p>
        </p:txBody>
      </p:sp>
      <p:sp>
        <p:nvSpPr>
          <p:cNvPr id="64" name="Oval 63">
            <a:extLst>
              <a:ext uri="{FF2B5EF4-FFF2-40B4-BE49-F238E27FC236}">
                <a16:creationId xmlns:a16="http://schemas.microsoft.com/office/drawing/2014/main" id="{F30F7F59-39F8-4470-947C-039BC883BBC4}"/>
              </a:ext>
            </a:extLst>
          </p:cNvPr>
          <p:cNvSpPr/>
          <p:nvPr/>
        </p:nvSpPr>
        <p:spPr>
          <a:xfrm>
            <a:off x="160575" y="3728686"/>
            <a:ext cx="931448" cy="89289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prstClr val="white"/>
              </a:solidFill>
            </a:endParaRPr>
          </a:p>
        </p:txBody>
      </p:sp>
      <p:pic>
        <p:nvPicPr>
          <p:cNvPr id="65" name="Picture 64" descr="pallet.png">
            <a:extLst>
              <a:ext uri="{FF2B5EF4-FFF2-40B4-BE49-F238E27FC236}">
                <a16:creationId xmlns:a16="http://schemas.microsoft.com/office/drawing/2014/main" id="{CEE71354-DE02-4058-BDDD-CF1A1BB9AA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02436" y="3955173"/>
            <a:ext cx="833917" cy="397788"/>
          </a:xfrm>
          <a:prstGeom prst="rect">
            <a:avLst/>
          </a:prstGeom>
        </p:spPr>
      </p:pic>
      <p:pic>
        <p:nvPicPr>
          <p:cNvPr id="66" name="Picture 65">
            <a:extLst>
              <a:ext uri="{FF2B5EF4-FFF2-40B4-BE49-F238E27FC236}">
                <a16:creationId xmlns:a16="http://schemas.microsoft.com/office/drawing/2014/main" id="{F3ACEE6D-4696-451F-AA08-9F6629693F9F}"/>
              </a:ext>
            </a:extLst>
          </p:cNvPr>
          <p:cNvPicPr>
            <a:picLocks noChangeAspect="1"/>
          </p:cNvPicPr>
          <p:nvPr/>
        </p:nvPicPr>
        <p:blipFill rotWithShape="1">
          <a:blip r:embed="rId9"/>
          <a:srcRect t="26193" b="20022"/>
          <a:stretch/>
        </p:blipFill>
        <p:spPr>
          <a:xfrm>
            <a:off x="9203378" y="2096429"/>
            <a:ext cx="2680359" cy="1189464"/>
          </a:xfrm>
          <a:prstGeom prst="rect">
            <a:avLst/>
          </a:prstGeom>
        </p:spPr>
      </p:pic>
      <p:pic>
        <p:nvPicPr>
          <p:cNvPr id="68" name="Picture 67">
            <a:extLst>
              <a:ext uri="{FF2B5EF4-FFF2-40B4-BE49-F238E27FC236}">
                <a16:creationId xmlns:a16="http://schemas.microsoft.com/office/drawing/2014/main" id="{CCB335DF-8F8E-4DC7-89EA-76004FA81138}"/>
              </a:ext>
            </a:extLst>
          </p:cNvPr>
          <p:cNvPicPr>
            <a:picLocks noChangeAspect="1"/>
          </p:cNvPicPr>
          <p:nvPr/>
        </p:nvPicPr>
        <p:blipFill>
          <a:blip r:embed="rId10">
            <a:extLst>
              <a:ext uri="{28A0092B-C50C-407E-A947-70E740481C1C}">
                <a14:useLocalDpi xmlns:a14="http://schemas.microsoft.com/office/drawing/2010/main" val="0"/>
              </a:ext>
            </a:extLst>
          </a:blip>
          <a:srcRect t="22399" b="22399"/>
          <a:stretch/>
        </p:blipFill>
        <p:spPr>
          <a:xfrm>
            <a:off x="7519285" y="3887636"/>
            <a:ext cx="3917343" cy="2129349"/>
          </a:xfrm>
          <a:prstGeom prst="rect">
            <a:avLst/>
          </a:prstGeom>
        </p:spPr>
      </p:pic>
      <p:pic>
        <p:nvPicPr>
          <p:cNvPr id="69" name="Picture 68">
            <a:extLst>
              <a:ext uri="{FF2B5EF4-FFF2-40B4-BE49-F238E27FC236}">
                <a16:creationId xmlns:a16="http://schemas.microsoft.com/office/drawing/2014/main" id="{4DE53A1D-460B-4FD8-9197-8AD1C8008058}"/>
              </a:ext>
            </a:extLst>
          </p:cNvPr>
          <p:cNvPicPr>
            <a:picLocks noChangeAspect="1"/>
          </p:cNvPicPr>
          <p:nvPr/>
        </p:nvPicPr>
        <p:blipFill>
          <a:blip r:embed="rId11"/>
          <a:stretch>
            <a:fillRect/>
          </a:stretch>
        </p:blipFill>
        <p:spPr>
          <a:xfrm>
            <a:off x="158889" y="1480353"/>
            <a:ext cx="3575011" cy="2018756"/>
          </a:xfrm>
          <a:prstGeom prst="rect">
            <a:avLst/>
          </a:prstGeom>
        </p:spPr>
      </p:pic>
      <p:pic>
        <p:nvPicPr>
          <p:cNvPr id="72" name="Picture 71" descr="C:\Users\U397903\Documents\1-PSP Sustainability\4-HEB\5-End Markets\1-Recycle\Building Materials\ByFusion\Oct 2 2020 EB BiFusion Trial 2.jpg">
            <a:extLst>
              <a:ext uri="{FF2B5EF4-FFF2-40B4-BE49-F238E27FC236}">
                <a16:creationId xmlns:a16="http://schemas.microsoft.com/office/drawing/2014/main" id="{4E5C40A4-87CF-4AF4-BFAF-CCE865A26B4E}"/>
              </a:ext>
            </a:extLst>
          </p:cNvPr>
          <p:cNvPicPr/>
          <p:nvPr/>
        </p:nvPicPr>
        <p:blipFill rotWithShape="1">
          <a:blip r:embed="rId12" cstate="print">
            <a:extLst>
              <a:ext uri="{28A0092B-C50C-407E-A947-70E740481C1C}">
                <a14:useLocalDpi xmlns:a14="http://schemas.microsoft.com/office/drawing/2010/main" val="0"/>
              </a:ext>
            </a:extLst>
          </a:blip>
          <a:srcRect t="7030" b="17519"/>
          <a:stretch/>
        </p:blipFill>
        <p:spPr bwMode="auto">
          <a:xfrm>
            <a:off x="4589184" y="1474870"/>
            <a:ext cx="1731113" cy="2054161"/>
          </a:xfrm>
          <a:prstGeom prst="rect">
            <a:avLst/>
          </a:prstGeom>
          <a:noFill/>
          <a:ln>
            <a:noFill/>
          </a:ln>
        </p:spPr>
      </p:pic>
      <p:pic>
        <p:nvPicPr>
          <p:cNvPr id="1026" name="Picture 13">
            <a:extLst>
              <a:ext uri="{FF2B5EF4-FFF2-40B4-BE49-F238E27FC236}">
                <a16:creationId xmlns:a16="http://schemas.microsoft.com/office/drawing/2014/main" id="{5E4A1328-CCDD-4D07-907A-F7D994FFE5A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13195" y="1294916"/>
            <a:ext cx="1957260" cy="242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16DB0590-1BB1-4F72-A7CB-6F9509ED9889}"/>
              </a:ext>
            </a:extLst>
          </p:cNvPr>
          <p:cNvSpPr/>
          <p:nvPr/>
        </p:nvSpPr>
        <p:spPr>
          <a:xfrm>
            <a:off x="-2" y="6496655"/>
            <a:ext cx="12192001" cy="3709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31" name="Picture 42">
            <a:extLst>
              <a:ext uri="{FF2B5EF4-FFF2-40B4-BE49-F238E27FC236}">
                <a16:creationId xmlns:a16="http://schemas.microsoft.com/office/drawing/2014/main" id="{707403A4-79FE-47EB-85BB-C8FF199BCA88}"/>
              </a:ext>
            </a:extLst>
          </p:cNvPr>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565776" y="6316849"/>
            <a:ext cx="1060449" cy="365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4" descr="No alternative text description for this image">
            <a:extLst>
              <a:ext uri="{FF2B5EF4-FFF2-40B4-BE49-F238E27FC236}">
                <a16:creationId xmlns:a16="http://schemas.microsoft.com/office/drawing/2014/main" id="{2C8703B1-B4DC-4C05-BDB3-A2C00597759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71310" y="3784538"/>
            <a:ext cx="2113852" cy="21138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A5B8216-3817-2B66-25B2-DA2F421188B4}"/>
              </a:ext>
            </a:extLst>
          </p:cNvPr>
          <p:cNvSpPr/>
          <p:nvPr/>
        </p:nvSpPr>
        <p:spPr>
          <a:xfrm>
            <a:off x="2776108" y="5951619"/>
            <a:ext cx="6215310" cy="2524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Jen use some of these on the prior slide</a:t>
            </a:r>
          </a:p>
        </p:txBody>
      </p:sp>
    </p:spTree>
    <p:extLst>
      <p:ext uri="{BB962C8B-B14F-4D97-AF65-F5344CB8AC3E}">
        <p14:creationId xmlns:p14="http://schemas.microsoft.com/office/powerpoint/2010/main" val="2450473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159164" y="6354547"/>
            <a:ext cx="2743200" cy="365125"/>
          </a:xfrm>
        </p:spPr>
        <p:txBody>
          <a:bodyPr/>
          <a:lstStyle/>
          <a:p>
            <a:fld id="{0D941629-746E-3B46-AF83-39989CE000A3}" type="slidenum">
              <a:rPr lang="en-US" smtClean="0">
                <a:solidFill>
                  <a:srgbClr val="002596"/>
                </a:solidFill>
              </a:rPr>
              <a:t>12</a:t>
            </a:fld>
            <a:endParaRPr lang="en-US">
              <a:solidFill>
                <a:srgbClr val="002596"/>
              </a:solidFill>
            </a:endParaRPr>
          </a:p>
        </p:txBody>
      </p:sp>
      <p:sp>
        <p:nvSpPr>
          <p:cNvPr id="4" name="Title 3"/>
          <p:cNvSpPr>
            <a:spLocks noGrp="1"/>
          </p:cNvSpPr>
          <p:nvPr>
            <p:ph type="title"/>
          </p:nvPr>
        </p:nvSpPr>
        <p:spPr/>
        <p:txBody>
          <a:bodyPr vert="horz" lIns="91440" tIns="45720" rIns="91440" bIns="45720" rtlCol="0" anchor="ctr">
            <a:normAutofit/>
          </a:bodyPr>
          <a:lstStyle/>
          <a:p>
            <a:r>
              <a:rPr lang="en-US" sz="4800"/>
              <a:t>End Market Forecast</a:t>
            </a:r>
          </a:p>
        </p:txBody>
      </p:sp>
      <p:graphicFrame>
        <p:nvGraphicFramePr>
          <p:cNvPr id="6" name="Table 5"/>
          <p:cNvGraphicFramePr>
            <a:graphicFrameLocks noGrp="1"/>
          </p:cNvGraphicFramePr>
          <p:nvPr>
            <p:extLst>
              <p:ext uri="{D42A27DB-BD31-4B8C-83A1-F6EECF244321}">
                <p14:modId xmlns:p14="http://schemas.microsoft.com/office/powerpoint/2010/main" val="2623621208"/>
              </p:ext>
            </p:extLst>
          </p:nvPr>
        </p:nvGraphicFramePr>
        <p:xfrm>
          <a:off x="1441324" y="1599259"/>
          <a:ext cx="9309351" cy="1478280"/>
        </p:xfrm>
        <a:graphic>
          <a:graphicData uri="http://schemas.openxmlformats.org/drawingml/2006/table">
            <a:tbl>
              <a:tblPr firstRow="1" bandRow="1">
                <a:tableStyleId>{5C22544A-7EE6-4342-B048-85BDC9FD1C3A}</a:tableStyleId>
              </a:tblPr>
              <a:tblGrid>
                <a:gridCol w="1792161">
                  <a:extLst>
                    <a:ext uri="{9D8B030D-6E8A-4147-A177-3AD203B41FA5}">
                      <a16:colId xmlns:a16="http://schemas.microsoft.com/office/drawing/2014/main" val="4046489224"/>
                    </a:ext>
                  </a:extLst>
                </a:gridCol>
                <a:gridCol w="1173301">
                  <a:extLst>
                    <a:ext uri="{9D8B030D-6E8A-4147-A177-3AD203B41FA5}">
                      <a16:colId xmlns:a16="http://schemas.microsoft.com/office/drawing/2014/main" val="4173353893"/>
                    </a:ext>
                  </a:extLst>
                </a:gridCol>
                <a:gridCol w="1173301">
                  <a:extLst>
                    <a:ext uri="{9D8B030D-6E8A-4147-A177-3AD203B41FA5}">
                      <a16:colId xmlns:a16="http://schemas.microsoft.com/office/drawing/2014/main" val="3730882234"/>
                    </a:ext>
                  </a:extLst>
                </a:gridCol>
                <a:gridCol w="1211743">
                  <a:extLst>
                    <a:ext uri="{9D8B030D-6E8A-4147-A177-3AD203B41FA5}">
                      <a16:colId xmlns:a16="http://schemas.microsoft.com/office/drawing/2014/main" val="1453890692"/>
                    </a:ext>
                  </a:extLst>
                </a:gridCol>
                <a:gridCol w="1319615">
                  <a:extLst>
                    <a:ext uri="{9D8B030D-6E8A-4147-A177-3AD203B41FA5}">
                      <a16:colId xmlns:a16="http://schemas.microsoft.com/office/drawing/2014/main" val="401898628"/>
                    </a:ext>
                  </a:extLst>
                </a:gridCol>
                <a:gridCol w="1319615">
                  <a:extLst>
                    <a:ext uri="{9D8B030D-6E8A-4147-A177-3AD203B41FA5}">
                      <a16:colId xmlns:a16="http://schemas.microsoft.com/office/drawing/2014/main" val="3260242751"/>
                    </a:ext>
                  </a:extLst>
                </a:gridCol>
                <a:gridCol w="1319615">
                  <a:extLst>
                    <a:ext uri="{9D8B030D-6E8A-4147-A177-3AD203B41FA5}">
                      <a16:colId xmlns:a16="http://schemas.microsoft.com/office/drawing/2014/main" val="3121274162"/>
                    </a:ext>
                  </a:extLst>
                </a:gridCol>
              </a:tblGrid>
              <a:tr h="0">
                <a:tc>
                  <a:txBody>
                    <a:bodyPr/>
                    <a:lstStyle/>
                    <a:p>
                      <a:pPr algn="ctr"/>
                      <a:endParaRPr lang="en-US" dirty="0">
                        <a:latin typeface="Tw Cen MT" panose="020B0602020104020603" pitchFamily="34" charset="0"/>
                      </a:endParaRPr>
                    </a:p>
                  </a:txBody>
                  <a:tcPr/>
                </a:tc>
                <a:tc>
                  <a:txBody>
                    <a:bodyPr/>
                    <a:lstStyle/>
                    <a:p>
                      <a:pPr algn="ctr"/>
                      <a:r>
                        <a:rPr lang="en-US" dirty="0">
                          <a:latin typeface="Tw Cen MT" panose="020B0602020104020603" pitchFamily="34" charset="0"/>
                        </a:rPr>
                        <a:t>2016 Act</a:t>
                      </a:r>
                    </a:p>
                  </a:txBody>
                  <a:tcPr/>
                </a:tc>
                <a:tc>
                  <a:txBody>
                    <a:bodyPr/>
                    <a:lstStyle/>
                    <a:p>
                      <a:pPr algn="ctr"/>
                      <a:r>
                        <a:rPr lang="en-US">
                          <a:latin typeface="Tw Cen MT" panose="020B0602020104020603" pitchFamily="34" charset="0"/>
                        </a:rPr>
                        <a:t>2021 Act</a:t>
                      </a:r>
                    </a:p>
                  </a:txBody>
                  <a:tcPr/>
                </a:tc>
                <a:tc>
                  <a:txBody>
                    <a:bodyPr/>
                    <a:lstStyle/>
                    <a:p>
                      <a:pPr algn="ctr"/>
                      <a:r>
                        <a:rPr lang="en-US">
                          <a:latin typeface="Tw Cen MT" panose="020B0602020104020603" pitchFamily="34" charset="0"/>
                        </a:rPr>
                        <a:t>2022 Act</a:t>
                      </a:r>
                    </a:p>
                  </a:txBody>
                  <a:tcPr/>
                </a:tc>
                <a:tc>
                  <a:txBody>
                    <a:bodyPr/>
                    <a:lstStyle/>
                    <a:p>
                      <a:pPr algn="ctr"/>
                      <a:r>
                        <a:rPr lang="en-US">
                          <a:latin typeface="Tw Cen MT" panose="020B0602020104020603" pitchFamily="34" charset="0"/>
                        </a:rPr>
                        <a:t>2023 YTD</a:t>
                      </a:r>
                    </a:p>
                  </a:txBody>
                  <a:tcPr/>
                </a:tc>
                <a:tc>
                  <a:txBody>
                    <a:bodyPr/>
                    <a:lstStyle/>
                    <a:p>
                      <a:pPr algn="ctr"/>
                      <a:r>
                        <a:rPr lang="en-US">
                          <a:latin typeface="Tw Cen MT" panose="020B0602020104020603" pitchFamily="34" charset="0"/>
                        </a:rPr>
                        <a:t>2024 </a:t>
                      </a:r>
                      <a:r>
                        <a:rPr lang="en-US" err="1">
                          <a:latin typeface="Tw Cen MT" panose="020B0602020104020603" pitchFamily="34" charset="0"/>
                        </a:rPr>
                        <a:t>Fcst</a:t>
                      </a:r>
                      <a:endParaRPr lang="en-US">
                        <a:latin typeface="Tw Cen MT" panose="020B0602020104020603" pitchFamily="34" charset="0"/>
                      </a:endParaRPr>
                    </a:p>
                  </a:txBody>
                  <a:tcPr/>
                </a:tc>
                <a:tc>
                  <a:txBody>
                    <a:bodyPr/>
                    <a:lstStyle/>
                    <a:p>
                      <a:pPr algn="ctr"/>
                      <a:r>
                        <a:rPr lang="en-US">
                          <a:latin typeface="Tw Cen MT" panose="020B0602020104020603" pitchFamily="34" charset="0"/>
                        </a:rPr>
                        <a:t>2025 </a:t>
                      </a:r>
                      <a:r>
                        <a:rPr lang="en-US" err="1">
                          <a:latin typeface="Tw Cen MT" panose="020B0602020104020603" pitchFamily="34" charset="0"/>
                        </a:rPr>
                        <a:t>Fcst</a:t>
                      </a:r>
                      <a:endParaRPr lang="en-US">
                        <a:latin typeface="Tw Cen MT" panose="020B0602020104020603" pitchFamily="34" charset="0"/>
                      </a:endParaRPr>
                    </a:p>
                  </a:txBody>
                  <a:tcPr/>
                </a:tc>
                <a:extLst>
                  <a:ext uri="{0D108BD9-81ED-4DB2-BD59-A6C34878D82A}">
                    <a16:rowId xmlns:a16="http://schemas.microsoft.com/office/drawing/2014/main" val="1241305244"/>
                  </a:ext>
                </a:extLst>
              </a:tr>
              <a:tr h="370840">
                <a:tc>
                  <a:txBody>
                    <a:bodyPr/>
                    <a:lstStyle/>
                    <a:p>
                      <a:r>
                        <a:rPr lang="en-US">
                          <a:solidFill>
                            <a:srgbClr val="002496"/>
                          </a:solidFill>
                          <a:latin typeface="Tw Cen MT" panose="020B0602020104020603" pitchFamily="34" charset="0"/>
                        </a:rPr>
                        <a:t>Mechanical</a:t>
                      </a:r>
                    </a:p>
                  </a:txBody>
                  <a:tcPr/>
                </a:tc>
                <a:tc>
                  <a:txBody>
                    <a:bodyPr/>
                    <a:lstStyle/>
                    <a:p>
                      <a:pPr algn="ctr"/>
                      <a:r>
                        <a:rPr lang="en-US" dirty="0">
                          <a:solidFill>
                            <a:srgbClr val="002496"/>
                          </a:solidFill>
                          <a:latin typeface="Tw Cen MT" panose="020B0602020104020603" pitchFamily="34" charset="0"/>
                        </a:rPr>
                        <a:t>0%</a:t>
                      </a:r>
                    </a:p>
                  </a:txBody>
                  <a:tcPr/>
                </a:tc>
                <a:tc>
                  <a:txBody>
                    <a:bodyPr/>
                    <a:lstStyle/>
                    <a:p>
                      <a:pPr algn="ctr"/>
                      <a:r>
                        <a:rPr lang="en-US" dirty="0">
                          <a:solidFill>
                            <a:srgbClr val="002496"/>
                          </a:solidFill>
                          <a:latin typeface="Tw Cen MT" panose="020B0602020104020603" pitchFamily="34" charset="0"/>
                        </a:rPr>
                        <a:t>5%</a:t>
                      </a:r>
                    </a:p>
                  </a:txBody>
                  <a:tcPr/>
                </a:tc>
                <a:tc>
                  <a:txBody>
                    <a:bodyPr/>
                    <a:lstStyle/>
                    <a:p>
                      <a:pPr algn="ctr"/>
                      <a:r>
                        <a:rPr lang="en-US">
                          <a:solidFill>
                            <a:srgbClr val="002496"/>
                          </a:solidFill>
                          <a:latin typeface="Tw Cen MT" panose="020B0602020104020603" pitchFamily="34" charset="0"/>
                        </a:rPr>
                        <a:t>51%</a:t>
                      </a:r>
                    </a:p>
                  </a:txBody>
                  <a:tcPr/>
                </a:tc>
                <a:tc>
                  <a:txBody>
                    <a:bodyPr/>
                    <a:lstStyle/>
                    <a:p>
                      <a:pPr algn="ctr"/>
                      <a:r>
                        <a:rPr lang="en-US">
                          <a:solidFill>
                            <a:srgbClr val="002496"/>
                          </a:solidFill>
                          <a:latin typeface="Tw Cen MT" panose="020B0602020104020603" pitchFamily="34" charset="0"/>
                        </a:rPr>
                        <a:t>60%</a:t>
                      </a:r>
                    </a:p>
                  </a:txBody>
                  <a:tcPr/>
                </a:tc>
                <a:tc>
                  <a:txBody>
                    <a:bodyPr/>
                    <a:lstStyle/>
                    <a:p>
                      <a:pPr algn="ctr"/>
                      <a:r>
                        <a:rPr lang="en-US">
                          <a:solidFill>
                            <a:srgbClr val="002496"/>
                          </a:solidFill>
                          <a:latin typeface="Tw Cen MT" panose="020B0602020104020603" pitchFamily="34" charset="0"/>
                        </a:rPr>
                        <a:t>60%</a:t>
                      </a:r>
                    </a:p>
                  </a:txBody>
                  <a:tcPr/>
                </a:tc>
                <a:tc>
                  <a:txBody>
                    <a:bodyPr/>
                    <a:lstStyle/>
                    <a:p>
                      <a:pPr algn="ctr"/>
                      <a:r>
                        <a:rPr lang="en-US">
                          <a:solidFill>
                            <a:srgbClr val="002496"/>
                          </a:solidFill>
                          <a:latin typeface="Tw Cen MT" panose="020B0602020104020603" pitchFamily="34" charset="0"/>
                        </a:rPr>
                        <a:t>60%</a:t>
                      </a:r>
                    </a:p>
                  </a:txBody>
                  <a:tcPr/>
                </a:tc>
                <a:extLst>
                  <a:ext uri="{0D108BD9-81ED-4DB2-BD59-A6C34878D82A}">
                    <a16:rowId xmlns:a16="http://schemas.microsoft.com/office/drawing/2014/main" val="3106682887"/>
                  </a:ext>
                </a:extLst>
              </a:tr>
              <a:tr h="370840">
                <a:tc>
                  <a:txBody>
                    <a:bodyPr/>
                    <a:lstStyle/>
                    <a:p>
                      <a:r>
                        <a:rPr lang="en-US" dirty="0">
                          <a:solidFill>
                            <a:srgbClr val="002496"/>
                          </a:solidFill>
                          <a:latin typeface="Tw Cen MT" panose="020B0602020104020603" pitchFamily="34" charset="0"/>
                        </a:rPr>
                        <a:t>Adv. Recycling</a:t>
                      </a:r>
                    </a:p>
                  </a:txBody>
                  <a:tcPr/>
                </a:tc>
                <a:tc>
                  <a:txBody>
                    <a:bodyPr/>
                    <a:lstStyle/>
                    <a:p>
                      <a:pPr algn="ctr"/>
                      <a:r>
                        <a:rPr lang="en-US">
                          <a:solidFill>
                            <a:srgbClr val="002496"/>
                          </a:solidFill>
                          <a:latin typeface="Tw Cen MT" panose="020B0602020104020603" pitchFamily="34" charset="0"/>
                        </a:rPr>
                        <a:t>0%</a:t>
                      </a:r>
                    </a:p>
                  </a:txBody>
                  <a:tcPr/>
                </a:tc>
                <a:tc>
                  <a:txBody>
                    <a:bodyPr/>
                    <a:lstStyle/>
                    <a:p>
                      <a:pPr algn="ctr"/>
                      <a:r>
                        <a:rPr lang="en-US" dirty="0">
                          <a:solidFill>
                            <a:srgbClr val="002496"/>
                          </a:solidFill>
                          <a:latin typeface="Tw Cen MT" panose="020B0602020104020603" pitchFamily="34" charset="0"/>
                        </a:rPr>
                        <a:t>5%</a:t>
                      </a:r>
                    </a:p>
                  </a:txBody>
                  <a:tcPr/>
                </a:tc>
                <a:tc>
                  <a:txBody>
                    <a:bodyPr/>
                    <a:lstStyle/>
                    <a:p>
                      <a:pPr algn="ctr"/>
                      <a:r>
                        <a:rPr lang="en-US" dirty="0">
                          <a:solidFill>
                            <a:srgbClr val="002496"/>
                          </a:solidFill>
                          <a:latin typeface="Tw Cen MT" panose="020B0602020104020603" pitchFamily="34" charset="0"/>
                        </a:rPr>
                        <a:t>6%</a:t>
                      </a:r>
                    </a:p>
                  </a:txBody>
                  <a:tcPr/>
                </a:tc>
                <a:tc>
                  <a:txBody>
                    <a:bodyPr/>
                    <a:lstStyle/>
                    <a:p>
                      <a:pPr algn="ctr"/>
                      <a:r>
                        <a:rPr lang="en-US">
                          <a:solidFill>
                            <a:srgbClr val="002496"/>
                          </a:solidFill>
                          <a:latin typeface="Tw Cen MT" panose="020B0602020104020603" pitchFamily="34" charset="0"/>
                        </a:rPr>
                        <a:t>0%</a:t>
                      </a:r>
                    </a:p>
                  </a:txBody>
                  <a:tcPr/>
                </a:tc>
                <a:tc>
                  <a:txBody>
                    <a:bodyPr/>
                    <a:lstStyle/>
                    <a:p>
                      <a:pPr algn="ctr"/>
                      <a:r>
                        <a:rPr lang="en-US">
                          <a:solidFill>
                            <a:srgbClr val="002496"/>
                          </a:solidFill>
                          <a:latin typeface="Tw Cen MT" panose="020B0602020104020603" pitchFamily="34" charset="0"/>
                        </a:rPr>
                        <a:t>20%</a:t>
                      </a:r>
                    </a:p>
                  </a:txBody>
                  <a:tcPr/>
                </a:tc>
                <a:tc>
                  <a:txBody>
                    <a:bodyPr/>
                    <a:lstStyle/>
                    <a:p>
                      <a:pPr algn="ctr"/>
                      <a:r>
                        <a:rPr lang="en-US">
                          <a:solidFill>
                            <a:srgbClr val="002496"/>
                          </a:solidFill>
                          <a:latin typeface="Tw Cen MT" panose="020B0602020104020603" pitchFamily="34" charset="0"/>
                        </a:rPr>
                        <a:t>30%</a:t>
                      </a:r>
                    </a:p>
                  </a:txBody>
                  <a:tcPr/>
                </a:tc>
                <a:extLst>
                  <a:ext uri="{0D108BD9-81ED-4DB2-BD59-A6C34878D82A}">
                    <a16:rowId xmlns:a16="http://schemas.microsoft.com/office/drawing/2014/main" val="1132832087"/>
                  </a:ext>
                </a:extLst>
              </a:tr>
              <a:tr h="370840">
                <a:tc>
                  <a:txBody>
                    <a:bodyPr/>
                    <a:lstStyle/>
                    <a:p>
                      <a:r>
                        <a:rPr lang="en-US">
                          <a:solidFill>
                            <a:srgbClr val="002496"/>
                          </a:solidFill>
                          <a:latin typeface="Tw Cen MT" panose="020B0602020104020603" pitchFamily="34" charset="0"/>
                        </a:rPr>
                        <a:t>Alternative Fuels</a:t>
                      </a:r>
                    </a:p>
                  </a:txBody>
                  <a:tcPr/>
                </a:tc>
                <a:tc>
                  <a:txBody>
                    <a:bodyPr/>
                    <a:lstStyle/>
                    <a:p>
                      <a:pPr algn="ctr"/>
                      <a:r>
                        <a:rPr lang="en-US">
                          <a:solidFill>
                            <a:srgbClr val="002496"/>
                          </a:solidFill>
                          <a:latin typeface="Tw Cen MT" panose="020B0602020104020603" pitchFamily="34" charset="0"/>
                        </a:rPr>
                        <a:t>100%</a:t>
                      </a:r>
                    </a:p>
                  </a:txBody>
                  <a:tcPr/>
                </a:tc>
                <a:tc>
                  <a:txBody>
                    <a:bodyPr/>
                    <a:lstStyle/>
                    <a:p>
                      <a:pPr algn="ctr"/>
                      <a:r>
                        <a:rPr lang="en-US">
                          <a:solidFill>
                            <a:srgbClr val="002496"/>
                          </a:solidFill>
                          <a:latin typeface="Tw Cen MT" panose="020B0602020104020603" pitchFamily="34" charset="0"/>
                        </a:rPr>
                        <a:t>90%</a:t>
                      </a:r>
                    </a:p>
                  </a:txBody>
                  <a:tcPr/>
                </a:tc>
                <a:tc>
                  <a:txBody>
                    <a:bodyPr/>
                    <a:lstStyle/>
                    <a:p>
                      <a:pPr algn="ctr"/>
                      <a:r>
                        <a:rPr lang="en-US" dirty="0">
                          <a:solidFill>
                            <a:srgbClr val="002496"/>
                          </a:solidFill>
                          <a:latin typeface="Tw Cen MT" panose="020B0602020104020603" pitchFamily="34" charset="0"/>
                        </a:rPr>
                        <a:t>43%</a:t>
                      </a:r>
                    </a:p>
                  </a:txBody>
                  <a:tcPr/>
                </a:tc>
                <a:tc>
                  <a:txBody>
                    <a:bodyPr/>
                    <a:lstStyle/>
                    <a:p>
                      <a:pPr algn="ctr"/>
                      <a:r>
                        <a:rPr lang="en-US" dirty="0">
                          <a:solidFill>
                            <a:srgbClr val="002496"/>
                          </a:solidFill>
                          <a:latin typeface="Tw Cen MT" panose="020B0602020104020603" pitchFamily="34" charset="0"/>
                        </a:rPr>
                        <a:t>40%</a:t>
                      </a:r>
                    </a:p>
                  </a:txBody>
                  <a:tcPr/>
                </a:tc>
                <a:tc>
                  <a:txBody>
                    <a:bodyPr/>
                    <a:lstStyle/>
                    <a:p>
                      <a:pPr algn="ctr"/>
                      <a:r>
                        <a:rPr lang="en-US" dirty="0">
                          <a:solidFill>
                            <a:srgbClr val="002496"/>
                          </a:solidFill>
                          <a:latin typeface="Tw Cen MT" panose="020B0602020104020603" pitchFamily="34" charset="0"/>
                        </a:rPr>
                        <a:t>20%</a:t>
                      </a:r>
                    </a:p>
                  </a:txBody>
                  <a:tcPr/>
                </a:tc>
                <a:tc>
                  <a:txBody>
                    <a:bodyPr/>
                    <a:lstStyle/>
                    <a:p>
                      <a:pPr algn="ctr"/>
                      <a:r>
                        <a:rPr lang="en-US" dirty="0">
                          <a:solidFill>
                            <a:srgbClr val="002496"/>
                          </a:solidFill>
                          <a:latin typeface="Tw Cen MT" panose="020B0602020104020603" pitchFamily="34" charset="0"/>
                        </a:rPr>
                        <a:t>10%</a:t>
                      </a:r>
                    </a:p>
                  </a:txBody>
                  <a:tcPr/>
                </a:tc>
                <a:extLst>
                  <a:ext uri="{0D108BD9-81ED-4DB2-BD59-A6C34878D82A}">
                    <a16:rowId xmlns:a16="http://schemas.microsoft.com/office/drawing/2014/main" val="3818878552"/>
                  </a:ext>
                </a:extLst>
              </a:tr>
            </a:tbl>
          </a:graphicData>
        </a:graphic>
      </p:graphicFrame>
      <p:sp>
        <p:nvSpPr>
          <p:cNvPr id="7" name="AutoShape 2" descr="https://usc-powerpoint.officeapps.live.com/pods/GetClipboardImage.ashx?Id=542910ff-e230-4a13-8f37-c8fddb919309&amp;DC=PUS1&amp;pkey=568f8144-add9-40be-bf8e-f332f506cdec&amp;wdwaccluster=PUS1"/>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1" name="Chart 10"/>
          <p:cNvGraphicFramePr>
            <a:graphicFrameLocks/>
          </p:cNvGraphicFramePr>
          <p:nvPr>
            <p:extLst>
              <p:ext uri="{D42A27DB-BD31-4B8C-83A1-F6EECF244321}">
                <p14:modId xmlns:p14="http://schemas.microsoft.com/office/powerpoint/2010/main" val="3524361805"/>
              </p:ext>
            </p:extLst>
          </p:nvPr>
        </p:nvGraphicFramePr>
        <p:xfrm>
          <a:off x="1661236" y="3314955"/>
          <a:ext cx="8320964" cy="32221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2662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a:xfrm rot="3395026">
            <a:off x="2767657" y="2573671"/>
            <a:ext cx="2691784" cy="3900646"/>
          </a:xfrm>
          <a:prstGeom prst="trapezoid">
            <a:avLst/>
          </a:prstGeom>
          <a:gradFill>
            <a:gsLst>
              <a:gs pos="0">
                <a:schemeClr val="accent1">
                  <a:lumMod val="5000"/>
                  <a:lumOff val="95000"/>
                </a:schemeClr>
              </a:gs>
              <a:gs pos="100000">
                <a:schemeClr val="accent1">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D52A0015-DD9E-6A74-41CB-8B9F418265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D24CC6-AAFD-B09A-A3BC-031CE42B7606}"/>
              </a:ext>
            </a:extLst>
          </p:cNvPr>
          <p:cNvSpPr>
            <a:spLocks noGrp="1"/>
          </p:cNvSpPr>
          <p:nvPr>
            <p:ph type="sldNum" sz="quarter" idx="12"/>
          </p:nvPr>
        </p:nvSpPr>
        <p:spPr/>
        <p:txBody>
          <a:bodyPr/>
          <a:lstStyle/>
          <a:p>
            <a:fld id="{82E65B8D-6A1B-174E-9F5B-07848F11A63B}" type="slidenum">
              <a:rPr lang="en-US" smtClean="0"/>
              <a:t>13</a:t>
            </a:fld>
            <a:endParaRPr lang="en-US"/>
          </a:p>
        </p:txBody>
      </p:sp>
      <p:sp>
        <p:nvSpPr>
          <p:cNvPr id="5" name="Title 4">
            <a:extLst>
              <a:ext uri="{FF2B5EF4-FFF2-40B4-BE49-F238E27FC236}">
                <a16:creationId xmlns:a16="http://schemas.microsoft.com/office/drawing/2014/main" id="{38B3E332-CA70-17FC-E959-1F99562304EE}"/>
              </a:ext>
            </a:extLst>
          </p:cNvPr>
          <p:cNvSpPr>
            <a:spLocks noGrp="1"/>
          </p:cNvSpPr>
          <p:nvPr>
            <p:ph type="title"/>
          </p:nvPr>
        </p:nvSpPr>
        <p:spPr>
          <a:xfrm>
            <a:off x="-1" y="10510"/>
            <a:ext cx="10867697" cy="1325563"/>
          </a:xfrm>
        </p:spPr>
        <p:txBody>
          <a:bodyPr/>
          <a:lstStyle/>
          <a:p>
            <a:r>
              <a:rPr lang="en-US"/>
              <a:t>Life Cycle Assessments Drive Program Decisions </a:t>
            </a:r>
          </a:p>
        </p:txBody>
      </p:sp>
      <p:pic>
        <p:nvPicPr>
          <p:cNvPr id="6" name="Picture 5"/>
          <p:cNvPicPr>
            <a:picLocks noChangeAspect="1"/>
          </p:cNvPicPr>
          <p:nvPr/>
        </p:nvPicPr>
        <p:blipFill>
          <a:blip r:embed="rId2"/>
          <a:stretch>
            <a:fillRect/>
          </a:stretch>
        </p:blipFill>
        <p:spPr>
          <a:xfrm>
            <a:off x="4512600" y="2556451"/>
            <a:ext cx="7094484" cy="3396738"/>
          </a:xfrm>
          <a:prstGeom prst="rect">
            <a:avLst/>
          </a:prstGeom>
          <a:ln w="38100">
            <a:solidFill>
              <a:schemeClr val="tx1"/>
            </a:solidFill>
          </a:ln>
          <a:effectLst>
            <a:softEdge rad="31750"/>
          </a:effectLst>
        </p:spPr>
      </p:pic>
      <p:grpSp>
        <p:nvGrpSpPr>
          <p:cNvPr id="12" name="Group 11"/>
          <p:cNvGrpSpPr/>
          <p:nvPr/>
        </p:nvGrpSpPr>
        <p:grpSpPr>
          <a:xfrm>
            <a:off x="104447" y="1388953"/>
            <a:ext cx="3579429" cy="5332522"/>
            <a:chOff x="204295" y="1336073"/>
            <a:chExt cx="3620785" cy="5262613"/>
          </a:xfrm>
        </p:grpSpPr>
        <p:pic>
          <p:nvPicPr>
            <p:cNvPr id="10" name="Picture 9"/>
            <p:cNvPicPr>
              <a:picLocks noChangeAspect="1"/>
            </p:cNvPicPr>
            <p:nvPr/>
          </p:nvPicPr>
          <p:blipFill>
            <a:blip r:embed="rId3"/>
            <a:stretch>
              <a:fillRect/>
            </a:stretch>
          </p:blipFill>
          <p:spPr>
            <a:xfrm>
              <a:off x="283288" y="1336073"/>
              <a:ext cx="3541792" cy="3938916"/>
            </a:xfrm>
            <a:prstGeom prst="rect">
              <a:avLst/>
            </a:prstGeom>
          </p:spPr>
        </p:pic>
        <p:pic>
          <p:nvPicPr>
            <p:cNvPr id="11" name="Picture 10"/>
            <p:cNvPicPr>
              <a:picLocks noChangeAspect="1"/>
            </p:cNvPicPr>
            <p:nvPr/>
          </p:nvPicPr>
          <p:blipFill rotWithShape="1">
            <a:blip r:embed="rId4"/>
            <a:srcRect b="13515"/>
            <a:stretch/>
          </p:blipFill>
          <p:spPr>
            <a:xfrm>
              <a:off x="204295" y="4939295"/>
              <a:ext cx="3620785" cy="1659391"/>
            </a:xfrm>
            <a:prstGeom prst="rect">
              <a:avLst/>
            </a:prstGeom>
          </p:spPr>
        </p:pic>
      </p:grpSp>
      <p:sp>
        <p:nvSpPr>
          <p:cNvPr id="2" name="Slide Number Placeholder 5">
            <a:extLst>
              <a:ext uri="{FF2B5EF4-FFF2-40B4-BE49-F238E27FC236}">
                <a16:creationId xmlns:a16="http://schemas.microsoft.com/office/drawing/2014/main" id="{ACDBEFCD-FCEB-C919-23E2-2ABDDFA7BDF3}"/>
              </a:ext>
            </a:extLst>
          </p:cNvPr>
          <p:cNvSpPr txBox="1">
            <a:spLocks/>
          </p:cNvSpPr>
          <p:nvPr/>
        </p:nvSpPr>
        <p:spPr>
          <a:xfrm>
            <a:off x="9880600" y="6305550"/>
            <a:ext cx="2235200" cy="4826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Tw Cen MT" panose="020B06020201040206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2E65B8D-6A1B-174E-9F5B-07848F11A63B}" type="slidenum">
              <a:rPr lang="en-US" smtClean="0">
                <a:solidFill>
                  <a:srgbClr val="002596"/>
                </a:solidFill>
              </a:rPr>
              <a:pPr/>
              <a:t>13</a:t>
            </a:fld>
            <a:endParaRPr lang="en-US" dirty="0">
              <a:solidFill>
                <a:srgbClr val="002596"/>
              </a:solidFill>
            </a:endParaRPr>
          </a:p>
        </p:txBody>
      </p:sp>
    </p:spTree>
    <p:extLst>
      <p:ext uri="{BB962C8B-B14F-4D97-AF65-F5344CB8AC3E}">
        <p14:creationId xmlns:p14="http://schemas.microsoft.com/office/powerpoint/2010/main" val="955115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New Market Support &amp; Education</a:t>
            </a:r>
          </a:p>
        </p:txBody>
      </p:sp>
      <p:sp>
        <p:nvSpPr>
          <p:cNvPr id="6" name="Slide Number Placeholder 5"/>
          <p:cNvSpPr>
            <a:spLocks noGrp="1"/>
          </p:cNvSpPr>
          <p:nvPr>
            <p:ph type="sldNum" sz="quarter" idx="12"/>
          </p:nvPr>
        </p:nvSpPr>
        <p:spPr>
          <a:xfrm>
            <a:off x="9880600" y="6305550"/>
            <a:ext cx="2235200" cy="482600"/>
          </a:xfrm>
        </p:spPr>
        <p:txBody>
          <a:bodyPr/>
          <a:lstStyle/>
          <a:p>
            <a:fld id="{82E65B8D-6A1B-174E-9F5B-07848F11A63B}" type="slidenum">
              <a:rPr lang="en-US" smtClean="0"/>
              <a:t>14</a:t>
            </a:fld>
            <a:endParaRPr lang="en-US"/>
          </a:p>
        </p:txBody>
      </p:sp>
      <p:sp>
        <p:nvSpPr>
          <p:cNvPr id="7" name="Footer Placeholder 6"/>
          <p:cNvSpPr>
            <a:spLocks noGrp="1"/>
          </p:cNvSpPr>
          <p:nvPr>
            <p:ph type="ftr" sz="quarter" idx="11"/>
          </p:nvPr>
        </p:nvSpPr>
        <p:spPr/>
        <p:txBody>
          <a:bodyPr/>
          <a:lstStyle/>
          <a:p>
            <a:r>
              <a:rPr lang="en-US"/>
              <a:t>Reynolds Consumer Products - Confidential</a:t>
            </a:r>
          </a:p>
        </p:txBody>
      </p:sp>
      <p:sp>
        <p:nvSpPr>
          <p:cNvPr id="41" name="Rectangle 40"/>
          <p:cNvSpPr/>
          <p:nvPr/>
        </p:nvSpPr>
        <p:spPr>
          <a:xfrm>
            <a:off x="402566" y="1434979"/>
            <a:ext cx="5307087" cy="1456400"/>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1610355" y="1519716"/>
            <a:ext cx="2587953" cy="461665"/>
          </a:xfrm>
          <a:prstGeom prst="rect">
            <a:avLst/>
          </a:prstGeom>
          <a:noFill/>
        </p:spPr>
        <p:txBody>
          <a:bodyPr wrap="none" rtlCol="0">
            <a:spAutoFit/>
          </a:bodyPr>
          <a:lstStyle/>
          <a:p>
            <a:r>
              <a:rPr lang="en-US" sz="2400" b="1">
                <a:solidFill>
                  <a:srgbClr val="F15922"/>
                </a:solidFill>
              </a:rPr>
              <a:t>FREE STARTER KITS</a:t>
            </a:r>
          </a:p>
        </p:txBody>
      </p:sp>
      <p:pic>
        <p:nvPicPr>
          <p:cNvPr id="48" name="Picture 47"/>
          <p:cNvPicPr>
            <a:picLocks noChangeAspect="1"/>
          </p:cNvPicPr>
          <p:nvPr/>
        </p:nvPicPr>
        <p:blipFill>
          <a:blip r:embed="rId3"/>
          <a:stretch>
            <a:fillRect/>
          </a:stretch>
        </p:blipFill>
        <p:spPr>
          <a:xfrm>
            <a:off x="519090" y="1555808"/>
            <a:ext cx="974744" cy="1247861"/>
          </a:xfrm>
          <a:prstGeom prst="rect">
            <a:avLst/>
          </a:prstGeom>
        </p:spPr>
      </p:pic>
      <p:sp>
        <p:nvSpPr>
          <p:cNvPr id="49" name="Rectangle 48"/>
          <p:cNvSpPr/>
          <p:nvPr/>
        </p:nvSpPr>
        <p:spPr>
          <a:xfrm>
            <a:off x="402568" y="3170892"/>
            <a:ext cx="5307087" cy="1456400"/>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02567" y="4802966"/>
            <a:ext cx="5307087" cy="1456400"/>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915876" y="1441794"/>
            <a:ext cx="5307087" cy="1456400"/>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915875" y="3142961"/>
            <a:ext cx="5307087" cy="1456400"/>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5916512" y="4775035"/>
            <a:ext cx="5307087" cy="1456400"/>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610355" y="3224496"/>
            <a:ext cx="2571538" cy="461665"/>
          </a:xfrm>
          <a:prstGeom prst="rect">
            <a:avLst/>
          </a:prstGeom>
          <a:noFill/>
        </p:spPr>
        <p:txBody>
          <a:bodyPr wrap="none" rtlCol="0">
            <a:spAutoFit/>
          </a:bodyPr>
          <a:lstStyle/>
          <a:p>
            <a:r>
              <a:rPr lang="en-US" sz="2400" b="1">
                <a:solidFill>
                  <a:srgbClr val="F15922"/>
                </a:solidFill>
              </a:rPr>
              <a:t>PUBLIC RELATIONS</a:t>
            </a:r>
          </a:p>
        </p:txBody>
      </p:sp>
      <p:sp>
        <p:nvSpPr>
          <p:cNvPr id="55" name="TextBox 54"/>
          <p:cNvSpPr txBox="1"/>
          <p:nvPr/>
        </p:nvSpPr>
        <p:spPr>
          <a:xfrm>
            <a:off x="1562230" y="4876623"/>
            <a:ext cx="1922834" cy="461665"/>
          </a:xfrm>
          <a:prstGeom prst="rect">
            <a:avLst/>
          </a:prstGeom>
          <a:noFill/>
        </p:spPr>
        <p:txBody>
          <a:bodyPr wrap="none" rtlCol="0">
            <a:spAutoFit/>
          </a:bodyPr>
          <a:lstStyle/>
          <a:p>
            <a:r>
              <a:rPr lang="en-US" sz="2400" b="1">
                <a:solidFill>
                  <a:srgbClr val="F15922"/>
                </a:solidFill>
              </a:rPr>
              <a:t>ADVERTISING</a:t>
            </a:r>
          </a:p>
        </p:txBody>
      </p:sp>
      <p:sp>
        <p:nvSpPr>
          <p:cNvPr id="58" name="TextBox 57"/>
          <p:cNvSpPr txBox="1"/>
          <p:nvPr/>
        </p:nvSpPr>
        <p:spPr>
          <a:xfrm>
            <a:off x="7546809" y="1870619"/>
            <a:ext cx="3409622" cy="1077218"/>
          </a:xfrm>
          <a:prstGeom prst="rect">
            <a:avLst/>
          </a:prstGeom>
          <a:noFill/>
        </p:spPr>
        <p:txBody>
          <a:bodyPr wrap="square" rtlCol="0">
            <a:spAutoFit/>
          </a:bodyPr>
          <a:lstStyle/>
          <a:p>
            <a:pPr>
              <a:spcAft>
                <a:spcPts val="600"/>
              </a:spcAft>
            </a:pPr>
            <a:r>
              <a:rPr lang="en-US">
                <a:solidFill>
                  <a:srgbClr val="002496"/>
                </a:solidFill>
              </a:rPr>
              <a:t>*Educational videos  * LCA  * FAQs</a:t>
            </a:r>
          </a:p>
          <a:p>
            <a:pPr>
              <a:spcAft>
                <a:spcPts val="600"/>
              </a:spcAft>
            </a:pPr>
            <a:r>
              <a:rPr lang="en-US">
                <a:solidFill>
                  <a:srgbClr val="002496"/>
                </a:solidFill>
              </a:rPr>
              <a:t>*Complete list of accepted items</a:t>
            </a:r>
          </a:p>
          <a:p>
            <a:pPr>
              <a:spcAft>
                <a:spcPts val="600"/>
              </a:spcAft>
            </a:pPr>
            <a:r>
              <a:rPr lang="en-US">
                <a:solidFill>
                  <a:srgbClr val="002496"/>
                </a:solidFill>
              </a:rPr>
              <a:t>*Customer Service for questions</a:t>
            </a:r>
          </a:p>
        </p:txBody>
      </p:sp>
      <p:sp>
        <p:nvSpPr>
          <p:cNvPr id="59" name="TextBox 58"/>
          <p:cNvSpPr txBox="1"/>
          <p:nvPr/>
        </p:nvSpPr>
        <p:spPr>
          <a:xfrm>
            <a:off x="7139417" y="1523139"/>
            <a:ext cx="2457083" cy="461665"/>
          </a:xfrm>
          <a:prstGeom prst="rect">
            <a:avLst/>
          </a:prstGeom>
          <a:noFill/>
        </p:spPr>
        <p:txBody>
          <a:bodyPr wrap="none" rtlCol="0">
            <a:spAutoFit/>
          </a:bodyPr>
          <a:lstStyle/>
          <a:p>
            <a:r>
              <a:rPr lang="en-US" sz="2400" b="1">
                <a:solidFill>
                  <a:srgbClr val="F15922"/>
                </a:solidFill>
              </a:rPr>
              <a:t>ONLINE CONTENT</a:t>
            </a:r>
          </a:p>
        </p:txBody>
      </p:sp>
      <p:sp>
        <p:nvSpPr>
          <p:cNvPr id="61" name="TextBox 60"/>
          <p:cNvSpPr txBox="1"/>
          <p:nvPr/>
        </p:nvSpPr>
        <p:spPr>
          <a:xfrm>
            <a:off x="7096636" y="3154057"/>
            <a:ext cx="3918445" cy="461665"/>
          </a:xfrm>
          <a:prstGeom prst="rect">
            <a:avLst/>
          </a:prstGeom>
          <a:noFill/>
        </p:spPr>
        <p:txBody>
          <a:bodyPr wrap="none" rtlCol="0">
            <a:spAutoFit/>
          </a:bodyPr>
          <a:lstStyle/>
          <a:p>
            <a:r>
              <a:rPr lang="en-US" sz="2400" b="1">
                <a:solidFill>
                  <a:srgbClr val="F15922"/>
                </a:solidFill>
              </a:rPr>
              <a:t>COMMUNITY MANAGEMENT</a:t>
            </a:r>
          </a:p>
        </p:txBody>
      </p:sp>
      <p:sp>
        <p:nvSpPr>
          <p:cNvPr id="62" name="TextBox 61"/>
          <p:cNvSpPr txBox="1"/>
          <p:nvPr/>
        </p:nvSpPr>
        <p:spPr>
          <a:xfrm>
            <a:off x="7139417" y="4815449"/>
            <a:ext cx="2861424" cy="461665"/>
          </a:xfrm>
          <a:prstGeom prst="rect">
            <a:avLst/>
          </a:prstGeom>
          <a:noFill/>
        </p:spPr>
        <p:txBody>
          <a:bodyPr wrap="none" rtlCol="0">
            <a:spAutoFit/>
          </a:bodyPr>
          <a:lstStyle/>
          <a:p>
            <a:r>
              <a:rPr lang="en-US" sz="2400" b="1">
                <a:solidFill>
                  <a:srgbClr val="F15922"/>
                </a:solidFill>
              </a:rPr>
              <a:t>EDUCATION TOOLKIT</a:t>
            </a:r>
          </a:p>
        </p:txBody>
      </p:sp>
      <p:pic>
        <p:nvPicPr>
          <p:cNvPr id="27" name="Picture 26"/>
          <p:cNvPicPr>
            <a:picLocks noChangeAspect="1"/>
          </p:cNvPicPr>
          <p:nvPr/>
        </p:nvPicPr>
        <p:blipFill>
          <a:blip r:embed="rId4"/>
          <a:stretch>
            <a:fillRect/>
          </a:stretch>
        </p:blipFill>
        <p:spPr>
          <a:xfrm>
            <a:off x="5977105" y="1523138"/>
            <a:ext cx="1072148" cy="650507"/>
          </a:xfrm>
          <a:prstGeom prst="rect">
            <a:avLst/>
          </a:prstGeom>
        </p:spPr>
      </p:pic>
      <p:pic>
        <p:nvPicPr>
          <p:cNvPr id="28" name="Picture 27"/>
          <p:cNvPicPr>
            <a:picLocks noChangeAspect="1"/>
          </p:cNvPicPr>
          <p:nvPr/>
        </p:nvPicPr>
        <p:blipFill>
          <a:blip r:embed="rId5"/>
          <a:stretch>
            <a:fillRect/>
          </a:stretch>
        </p:blipFill>
        <p:spPr>
          <a:xfrm>
            <a:off x="6251963" y="2214059"/>
            <a:ext cx="1226969" cy="597934"/>
          </a:xfrm>
          <a:prstGeom prst="rect">
            <a:avLst/>
          </a:prstGeom>
        </p:spPr>
      </p:pic>
      <p:sp>
        <p:nvSpPr>
          <p:cNvPr id="64" name="TextBox 63"/>
          <p:cNvSpPr txBox="1"/>
          <p:nvPr/>
        </p:nvSpPr>
        <p:spPr>
          <a:xfrm>
            <a:off x="7130066" y="3656136"/>
            <a:ext cx="3797386" cy="1077218"/>
          </a:xfrm>
          <a:prstGeom prst="rect">
            <a:avLst/>
          </a:prstGeom>
          <a:noFill/>
        </p:spPr>
        <p:txBody>
          <a:bodyPr wrap="none" rtlCol="0">
            <a:spAutoFit/>
          </a:bodyPr>
          <a:lstStyle/>
          <a:p>
            <a:pPr>
              <a:spcAft>
                <a:spcPts val="600"/>
              </a:spcAft>
            </a:pPr>
            <a:r>
              <a:rPr lang="en-US">
                <a:solidFill>
                  <a:srgbClr val="002496"/>
                </a:solidFill>
              </a:rPr>
              <a:t>*Proactive conversation analysis</a:t>
            </a:r>
          </a:p>
          <a:p>
            <a:pPr>
              <a:spcAft>
                <a:spcPts val="600"/>
              </a:spcAft>
            </a:pPr>
            <a:r>
              <a:rPr lang="en-US">
                <a:solidFill>
                  <a:srgbClr val="002496"/>
                </a:solidFill>
              </a:rPr>
              <a:t>*Monitor inquiries (Consumer + Press)</a:t>
            </a:r>
          </a:p>
          <a:p>
            <a:pPr>
              <a:spcAft>
                <a:spcPts val="600"/>
              </a:spcAft>
            </a:pPr>
            <a:endParaRPr lang="en-US">
              <a:solidFill>
                <a:srgbClr val="002496"/>
              </a:solidFill>
            </a:endParaRPr>
          </a:p>
        </p:txBody>
      </p:sp>
      <p:sp>
        <p:nvSpPr>
          <p:cNvPr id="65" name="Rectangle 64"/>
          <p:cNvSpPr/>
          <p:nvPr/>
        </p:nvSpPr>
        <p:spPr>
          <a:xfrm>
            <a:off x="1580245" y="1926648"/>
            <a:ext cx="3795739" cy="723275"/>
          </a:xfrm>
          <a:prstGeom prst="rect">
            <a:avLst/>
          </a:prstGeom>
        </p:spPr>
        <p:txBody>
          <a:bodyPr wrap="square">
            <a:spAutoFit/>
          </a:bodyPr>
          <a:lstStyle/>
          <a:p>
            <a:pPr>
              <a:spcAft>
                <a:spcPts val="600"/>
              </a:spcAft>
            </a:pPr>
            <a:r>
              <a:rPr lang="en-US">
                <a:solidFill>
                  <a:srgbClr val="002496"/>
                </a:solidFill>
              </a:rPr>
              <a:t>*How it works  *What goes in the bag</a:t>
            </a:r>
          </a:p>
          <a:p>
            <a:pPr>
              <a:spcAft>
                <a:spcPts val="600"/>
              </a:spcAft>
            </a:pPr>
            <a:r>
              <a:rPr lang="en-US">
                <a:solidFill>
                  <a:srgbClr val="002496"/>
                </a:solidFill>
              </a:rPr>
              <a:t>*Where to buy *Where to learn more</a:t>
            </a:r>
          </a:p>
        </p:txBody>
      </p:sp>
      <p:pic>
        <p:nvPicPr>
          <p:cNvPr id="66" name="Picture 65">
            <a:extLst>
              <a:ext uri="{FF2B5EF4-FFF2-40B4-BE49-F238E27FC236}">
                <a16:creationId xmlns:a16="http://schemas.microsoft.com/office/drawing/2014/main" id="{78E4C441-796E-49BB-A546-E98E395C397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003737" y="4862868"/>
            <a:ext cx="430132" cy="550923"/>
          </a:xfrm>
          <a:prstGeom prst="rect">
            <a:avLst/>
          </a:prstGeom>
        </p:spPr>
      </p:pic>
      <p:pic>
        <p:nvPicPr>
          <p:cNvPr id="67" name="Picture 66">
            <a:extLst>
              <a:ext uri="{FF2B5EF4-FFF2-40B4-BE49-F238E27FC236}">
                <a16:creationId xmlns:a16="http://schemas.microsoft.com/office/drawing/2014/main" id="{3D24FB8A-A1BD-75E6-C582-048E77B8AA2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433869" y="4859615"/>
            <a:ext cx="431578" cy="552774"/>
          </a:xfrm>
          <a:prstGeom prst="rect">
            <a:avLst/>
          </a:prstGeom>
        </p:spPr>
      </p:pic>
      <p:pic>
        <p:nvPicPr>
          <p:cNvPr id="68" name="Picture 67">
            <a:extLst>
              <a:ext uri="{FF2B5EF4-FFF2-40B4-BE49-F238E27FC236}">
                <a16:creationId xmlns:a16="http://schemas.microsoft.com/office/drawing/2014/main" id="{09B762E3-908E-F0B7-E2FC-95A140F535F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003737" y="5420036"/>
            <a:ext cx="443421" cy="567943"/>
          </a:xfrm>
          <a:prstGeom prst="rect">
            <a:avLst/>
          </a:prstGeom>
        </p:spPr>
      </p:pic>
      <p:pic>
        <p:nvPicPr>
          <p:cNvPr id="69" name="Picture 68">
            <a:extLst>
              <a:ext uri="{FF2B5EF4-FFF2-40B4-BE49-F238E27FC236}">
                <a16:creationId xmlns:a16="http://schemas.microsoft.com/office/drawing/2014/main" id="{AB2CE1DC-3FEC-86DB-1808-B1C968B06BA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453585" y="5431016"/>
            <a:ext cx="401123" cy="556963"/>
          </a:xfrm>
          <a:prstGeom prst="rect">
            <a:avLst/>
          </a:prstGeom>
        </p:spPr>
      </p:pic>
      <p:sp>
        <p:nvSpPr>
          <p:cNvPr id="70" name="TextBox 69"/>
          <p:cNvSpPr txBox="1"/>
          <p:nvPr/>
        </p:nvSpPr>
        <p:spPr>
          <a:xfrm>
            <a:off x="1610355" y="3600874"/>
            <a:ext cx="4061162" cy="1077218"/>
          </a:xfrm>
          <a:prstGeom prst="rect">
            <a:avLst/>
          </a:prstGeom>
          <a:noFill/>
        </p:spPr>
        <p:txBody>
          <a:bodyPr wrap="square" rtlCol="0">
            <a:spAutoFit/>
          </a:bodyPr>
          <a:lstStyle/>
          <a:p>
            <a:pPr>
              <a:spcAft>
                <a:spcPts val="600"/>
              </a:spcAft>
            </a:pPr>
            <a:r>
              <a:rPr lang="en-US">
                <a:solidFill>
                  <a:srgbClr val="002496"/>
                </a:solidFill>
              </a:rPr>
              <a:t>*Research Driven Insights</a:t>
            </a:r>
          </a:p>
          <a:p>
            <a:pPr>
              <a:spcAft>
                <a:spcPts val="600"/>
              </a:spcAft>
            </a:pPr>
            <a:r>
              <a:rPr lang="en-US">
                <a:solidFill>
                  <a:srgbClr val="002496"/>
                </a:solidFill>
              </a:rPr>
              <a:t>*On demand digital hub (assets + FAQs)</a:t>
            </a:r>
          </a:p>
          <a:p>
            <a:pPr>
              <a:spcAft>
                <a:spcPts val="600"/>
              </a:spcAft>
            </a:pPr>
            <a:r>
              <a:rPr lang="en-US">
                <a:solidFill>
                  <a:srgbClr val="002496"/>
                </a:solidFill>
              </a:rPr>
              <a:t>*Brand Reputation Management</a:t>
            </a:r>
          </a:p>
        </p:txBody>
      </p:sp>
      <p:sp>
        <p:nvSpPr>
          <p:cNvPr id="71" name="TextBox 70"/>
          <p:cNvSpPr txBox="1"/>
          <p:nvPr/>
        </p:nvSpPr>
        <p:spPr>
          <a:xfrm>
            <a:off x="7565919" y="5172940"/>
            <a:ext cx="4061162" cy="1077218"/>
          </a:xfrm>
          <a:prstGeom prst="rect">
            <a:avLst/>
          </a:prstGeom>
          <a:noFill/>
        </p:spPr>
        <p:txBody>
          <a:bodyPr wrap="square" rtlCol="0">
            <a:spAutoFit/>
          </a:bodyPr>
          <a:lstStyle/>
          <a:p>
            <a:pPr>
              <a:spcAft>
                <a:spcPts val="600"/>
              </a:spcAft>
            </a:pPr>
            <a:r>
              <a:rPr lang="en-US" dirty="0">
                <a:solidFill>
                  <a:srgbClr val="002496"/>
                </a:solidFill>
              </a:rPr>
              <a:t>*Recycling tips *Activities (adult/kids)</a:t>
            </a:r>
          </a:p>
          <a:p>
            <a:pPr>
              <a:spcAft>
                <a:spcPts val="600"/>
              </a:spcAft>
            </a:pPr>
            <a:r>
              <a:rPr lang="en-US" dirty="0">
                <a:solidFill>
                  <a:srgbClr val="002496"/>
                </a:solidFill>
              </a:rPr>
              <a:t>*Program information</a:t>
            </a:r>
          </a:p>
          <a:p>
            <a:pPr>
              <a:spcAft>
                <a:spcPts val="600"/>
              </a:spcAft>
            </a:pPr>
            <a:r>
              <a:rPr lang="en-US" dirty="0">
                <a:solidFill>
                  <a:srgbClr val="002496"/>
                </a:solidFill>
              </a:rPr>
              <a:t>*Take home reminders</a:t>
            </a:r>
          </a:p>
        </p:txBody>
      </p:sp>
      <p:pic>
        <p:nvPicPr>
          <p:cNvPr id="72" name="Picture 71"/>
          <p:cNvPicPr>
            <a:picLocks noChangeAspect="1"/>
          </p:cNvPicPr>
          <p:nvPr/>
        </p:nvPicPr>
        <p:blipFill>
          <a:blip r:embed="rId10"/>
          <a:stretch>
            <a:fillRect/>
          </a:stretch>
        </p:blipFill>
        <p:spPr>
          <a:xfrm>
            <a:off x="6285015" y="5150116"/>
            <a:ext cx="1359637" cy="1118764"/>
          </a:xfrm>
          <a:prstGeom prst="rect">
            <a:avLst/>
          </a:prstGeom>
        </p:spPr>
      </p:pic>
      <p:sp>
        <p:nvSpPr>
          <p:cNvPr id="73" name="TextBox 72"/>
          <p:cNvSpPr txBox="1"/>
          <p:nvPr/>
        </p:nvSpPr>
        <p:spPr>
          <a:xfrm>
            <a:off x="1632312" y="5294635"/>
            <a:ext cx="2680157" cy="723275"/>
          </a:xfrm>
          <a:prstGeom prst="rect">
            <a:avLst/>
          </a:prstGeom>
          <a:noFill/>
        </p:spPr>
        <p:txBody>
          <a:bodyPr wrap="none" rtlCol="0">
            <a:spAutoFit/>
          </a:bodyPr>
          <a:lstStyle/>
          <a:p>
            <a:pPr>
              <a:spcAft>
                <a:spcPts val="600"/>
              </a:spcAft>
            </a:pPr>
            <a:r>
              <a:rPr lang="en-US">
                <a:solidFill>
                  <a:srgbClr val="002496"/>
                </a:solidFill>
              </a:rPr>
              <a:t>*Zip code targeted</a:t>
            </a:r>
          </a:p>
          <a:p>
            <a:pPr>
              <a:spcAft>
                <a:spcPts val="600"/>
              </a:spcAft>
            </a:pPr>
            <a:r>
              <a:rPr lang="en-US">
                <a:solidFill>
                  <a:srgbClr val="002496"/>
                </a:solidFill>
              </a:rPr>
              <a:t>*Focus on program impact</a:t>
            </a:r>
          </a:p>
        </p:txBody>
      </p:sp>
      <p:pic>
        <p:nvPicPr>
          <p:cNvPr id="74" name="Picture 73"/>
          <p:cNvPicPr>
            <a:picLocks noChangeAspect="1"/>
          </p:cNvPicPr>
          <p:nvPr/>
        </p:nvPicPr>
        <p:blipFill>
          <a:blip r:embed="rId11"/>
          <a:stretch>
            <a:fillRect/>
          </a:stretch>
        </p:blipFill>
        <p:spPr>
          <a:xfrm>
            <a:off x="575529" y="3996259"/>
            <a:ext cx="855461" cy="527868"/>
          </a:xfrm>
          <a:prstGeom prst="rect">
            <a:avLst/>
          </a:prstGeom>
        </p:spPr>
      </p:pic>
      <p:pic>
        <p:nvPicPr>
          <p:cNvPr id="75" name="Picture 74"/>
          <p:cNvPicPr>
            <a:picLocks noChangeAspect="1"/>
          </p:cNvPicPr>
          <p:nvPr/>
        </p:nvPicPr>
        <p:blipFill>
          <a:blip r:embed="rId12"/>
          <a:stretch>
            <a:fillRect/>
          </a:stretch>
        </p:blipFill>
        <p:spPr>
          <a:xfrm>
            <a:off x="533540" y="3282590"/>
            <a:ext cx="469720" cy="601971"/>
          </a:xfrm>
          <a:prstGeom prst="rect">
            <a:avLst/>
          </a:prstGeom>
        </p:spPr>
      </p:pic>
      <p:pic>
        <p:nvPicPr>
          <p:cNvPr id="76" name="Picture 75"/>
          <p:cNvPicPr>
            <a:picLocks noChangeAspect="1"/>
          </p:cNvPicPr>
          <p:nvPr/>
        </p:nvPicPr>
        <p:blipFill>
          <a:blip r:embed="rId13"/>
          <a:stretch>
            <a:fillRect/>
          </a:stretch>
        </p:blipFill>
        <p:spPr>
          <a:xfrm>
            <a:off x="6015801" y="3376839"/>
            <a:ext cx="1076127" cy="1069895"/>
          </a:xfrm>
          <a:prstGeom prst="rect">
            <a:avLst/>
          </a:prstGeom>
        </p:spPr>
      </p:pic>
      <p:pic>
        <p:nvPicPr>
          <p:cNvPr id="3" name="Picture 2"/>
          <p:cNvPicPr>
            <a:picLocks noChangeAspect="1"/>
          </p:cNvPicPr>
          <p:nvPr/>
        </p:nvPicPr>
        <p:blipFill>
          <a:blip r:embed="rId14"/>
          <a:stretch>
            <a:fillRect/>
          </a:stretch>
        </p:blipFill>
        <p:spPr>
          <a:xfrm>
            <a:off x="525247" y="5023412"/>
            <a:ext cx="960548" cy="946211"/>
          </a:xfrm>
          <a:prstGeom prst="rect">
            <a:avLst/>
          </a:prstGeom>
        </p:spPr>
      </p:pic>
    </p:spTree>
    <p:extLst>
      <p:ext uri="{BB962C8B-B14F-4D97-AF65-F5344CB8AC3E}">
        <p14:creationId xmlns:p14="http://schemas.microsoft.com/office/powerpoint/2010/main" val="1525909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A0D97928-CD4A-51E8-7008-B7E2D726E82D}"/>
              </a:ext>
            </a:extLst>
          </p:cNvPr>
          <p:cNvSpPr/>
          <p:nvPr/>
        </p:nvSpPr>
        <p:spPr>
          <a:xfrm>
            <a:off x="216857" y="5496056"/>
            <a:ext cx="11045310" cy="1314286"/>
          </a:xfrm>
          <a:prstGeom prst="roundRect">
            <a:avLst/>
          </a:prstGeom>
          <a:gradFill flip="none" rotWithShape="1">
            <a:gsLst>
              <a:gs pos="0">
                <a:schemeClr val="accent1">
                  <a:lumMod val="5000"/>
                  <a:lumOff val="95000"/>
                </a:schemeClr>
              </a:gs>
              <a:gs pos="60000">
                <a:schemeClr val="accent1">
                  <a:lumMod val="20000"/>
                  <a:lumOff val="80000"/>
                </a:schemeClr>
              </a:gs>
              <a:gs pos="100000">
                <a:schemeClr val="accent1">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4F8E6CD0-647E-32FE-ADFE-1EF9AF9FF922}"/>
              </a:ext>
            </a:extLst>
          </p:cNvPr>
          <p:cNvSpPr/>
          <p:nvPr/>
        </p:nvSpPr>
        <p:spPr>
          <a:xfrm>
            <a:off x="216857" y="4109635"/>
            <a:ext cx="11045310" cy="1314286"/>
          </a:xfrm>
          <a:prstGeom prst="roundRect">
            <a:avLst/>
          </a:prstGeom>
          <a:gradFill flip="none" rotWithShape="1">
            <a:gsLst>
              <a:gs pos="0">
                <a:schemeClr val="accent1">
                  <a:lumMod val="5000"/>
                  <a:lumOff val="95000"/>
                </a:schemeClr>
              </a:gs>
              <a:gs pos="60000">
                <a:schemeClr val="accent1">
                  <a:lumMod val="20000"/>
                  <a:lumOff val="80000"/>
                </a:schemeClr>
              </a:gs>
              <a:gs pos="100000">
                <a:schemeClr val="accent1">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4F24F130-AC0C-1D10-BC35-E479B3B9BEFC}"/>
              </a:ext>
            </a:extLst>
          </p:cNvPr>
          <p:cNvSpPr/>
          <p:nvPr/>
        </p:nvSpPr>
        <p:spPr>
          <a:xfrm>
            <a:off x="216857" y="2746340"/>
            <a:ext cx="11045310" cy="1314286"/>
          </a:xfrm>
          <a:prstGeom prst="roundRect">
            <a:avLst/>
          </a:prstGeom>
          <a:gradFill flip="none" rotWithShape="1">
            <a:gsLst>
              <a:gs pos="0">
                <a:schemeClr val="accent1">
                  <a:lumMod val="5000"/>
                  <a:lumOff val="95000"/>
                </a:schemeClr>
              </a:gs>
              <a:gs pos="60000">
                <a:schemeClr val="accent1">
                  <a:lumMod val="20000"/>
                  <a:lumOff val="80000"/>
                </a:schemeClr>
              </a:gs>
              <a:gs pos="100000">
                <a:schemeClr val="accent1">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BE33B737-4A89-E91D-3940-47047605EDD0}"/>
              </a:ext>
            </a:extLst>
          </p:cNvPr>
          <p:cNvSpPr/>
          <p:nvPr/>
        </p:nvSpPr>
        <p:spPr>
          <a:xfrm>
            <a:off x="216857" y="1321942"/>
            <a:ext cx="11045310" cy="1314286"/>
          </a:xfrm>
          <a:prstGeom prst="roundRect">
            <a:avLst/>
          </a:prstGeom>
          <a:gradFill flip="none" rotWithShape="1">
            <a:gsLst>
              <a:gs pos="0">
                <a:schemeClr val="accent1">
                  <a:lumMod val="5000"/>
                  <a:lumOff val="95000"/>
                </a:schemeClr>
              </a:gs>
              <a:gs pos="60000">
                <a:schemeClr val="accent1">
                  <a:lumMod val="20000"/>
                  <a:lumOff val="80000"/>
                </a:schemeClr>
              </a:gs>
              <a:gs pos="100000">
                <a:schemeClr val="accent1">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E7CF0E1F-DCE7-BC35-EBF4-771E2C81BD54}"/>
              </a:ext>
            </a:extLst>
          </p:cNvPr>
          <p:cNvSpPr>
            <a:spLocks noGrp="1"/>
          </p:cNvSpPr>
          <p:nvPr>
            <p:ph idx="1"/>
          </p:nvPr>
        </p:nvSpPr>
        <p:spPr>
          <a:xfrm>
            <a:off x="3172592" y="2888190"/>
            <a:ext cx="4482829" cy="749312"/>
          </a:xfrm>
        </p:spPr>
        <p:txBody>
          <a:bodyPr>
            <a:normAutofit lnSpcReduction="10000"/>
          </a:bodyPr>
          <a:lstStyle/>
          <a:p>
            <a:r>
              <a:rPr lang="en-US" sz="2400" dirty="0">
                <a:ea typeface="+mn-lt"/>
                <a:cs typeface="+mn-lt"/>
              </a:rPr>
              <a:t>Minimal burden or additional costs for MRFs</a:t>
            </a:r>
            <a:endParaRPr lang="en-US" sz="2400" dirty="0"/>
          </a:p>
          <a:p>
            <a:endParaRPr lang="en-US" sz="2400" dirty="0">
              <a:cs typeface="Calibri"/>
            </a:endParaRPr>
          </a:p>
        </p:txBody>
      </p:sp>
      <p:sp>
        <p:nvSpPr>
          <p:cNvPr id="3" name="Slide Number Placeholder 2">
            <a:extLst>
              <a:ext uri="{FF2B5EF4-FFF2-40B4-BE49-F238E27FC236}">
                <a16:creationId xmlns:a16="http://schemas.microsoft.com/office/drawing/2014/main" id="{402D6ED1-B141-A880-C7EA-B36E350CD720}"/>
              </a:ext>
            </a:extLst>
          </p:cNvPr>
          <p:cNvSpPr>
            <a:spLocks noGrp="1"/>
          </p:cNvSpPr>
          <p:nvPr>
            <p:ph type="sldNum" sz="quarter" idx="12"/>
          </p:nvPr>
        </p:nvSpPr>
        <p:spPr/>
        <p:txBody>
          <a:bodyPr/>
          <a:lstStyle/>
          <a:p>
            <a:fld id="{0D941629-746E-3B46-AF83-39989CE000A3}" type="slidenum">
              <a:rPr lang="en-US" smtClean="0">
                <a:solidFill>
                  <a:srgbClr val="002596"/>
                </a:solidFill>
              </a:rPr>
              <a:t>15</a:t>
            </a:fld>
            <a:endParaRPr lang="en-US">
              <a:solidFill>
                <a:srgbClr val="002596"/>
              </a:solidFill>
            </a:endParaRPr>
          </a:p>
        </p:txBody>
      </p:sp>
      <p:sp>
        <p:nvSpPr>
          <p:cNvPr id="4" name="Title 3">
            <a:extLst>
              <a:ext uri="{FF2B5EF4-FFF2-40B4-BE49-F238E27FC236}">
                <a16:creationId xmlns:a16="http://schemas.microsoft.com/office/drawing/2014/main" id="{85176DF1-ED73-9F77-5068-9E8EF051CE2F}"/>
              </a:ext>
            </a:extLst>
          </p:cNvPr>
          <p:cNvSpPr>
            <a:spLocks noGrp="1"/>
          </p:cNvSpPr>
          <p:nvPr>
            <p:ph type="title"/>
          </p:nvPr>
        </p:nvSpPr>
        <p:spPr/>
        <p:txBody>
          <a:bodyPr vert="horz" lIns="91440" tIns="45720" rIns="91440" bIns="45720" rtlCol="0" anchor="ctr">
            <a:normAutofit/>
          </a:bodyPr>
          <a:lstStyle/>
          <a:p>
            <a:r>
              <a:rPr lang="en-US" dirty="0">
                <a:latin typeface="+mn-lt"/>
              </a:rPr>
              <a:t>Collection is Key to Innovation</a:t>
            </a:r>
          </a:p>
        </p:txBody>
      </p:sp>
      <p:pic>
        <p:nvPicPr>
          <p:cNvPr id="11" name="Picture 10">
            <a:extLst>
              <a:ext uri="{FF2B5EF4-FFF2-40B4-BE49-F238E27FC236}">
                <a16:creationId xmlns:a16="http://schemas.microsoft.com/office/drawing/2014/main" id="{A2FCB1D8-9B40-B400-7A19-DB0712CE13D2}"/>
              </a:ext>
            </a:extLst>
          </p:cNvPr>
          <p:cNvPicPr>
            <a:picLocks noChangeAspect="1"/>
          </p:cNvPicPr>
          <p:nvPr/>
        </p:nvPicPr>
        <p:blipFill>
          <a:blip r:embed="rId3"/>
          <a:stretch>
            <a:fillRect/>
          </a:stretch>
        </p:blipFill>
        <p:spPr>
          <a:xfrm>
            <a:off x="838200" y="2852597"/>
            <a:ext cx="1477526" cy="1152118"/>
          </a:xfrm>
          <a:prstGeom prst="ellipse">
            <a:avLst/>
          </a:prstGeom>
        </p:spPr>
      </p:pic>
      <p:pic>
        <p:nvPicPr>
          <p:cNvPr id="13" name="Picture 12">
            <a:extLst>
              <a:ext uri="{FF2B5EF4-FFF2-40B4-BE49-F238E27FC236}">
                <a16:creationId xmlns:a16="http://schemas.microsoft.com/office/drawing/2014/main" id="{0A39C208-E25B-396C-95FB-F8E0D36103C5}"/>
              </a:ext>
            </a:extLst>
          </p:cNvPr>
          <p:cNvPicPr>
            <a:picLocks noChangeAspect="1"/>
          </p:cNvPicPr>
          <p:nvPr/>
        </p:nvPicPr>
        <p:blipFill>
          <a:blip r:embed="rId4"/>
          <a:stretch>
            <a:fillRect/>
          </a:stretch>
        </p:blipFill>
        <p:spPr>
          <a:xfrm>
            <a:off x="464100" y="1465873"/>
            <a:ext cx="2555881" cy="1103844"/>
          </a:xfrm>
          <a:prstGeom prst="roundRect">
            <a:avLst/>
          </a:prstGeom>
        </p:spPr>
      </p:pic>
      <p:sp>
        <p:nvSpPr>
          <p:cNvPr id="15" name="TextBox 14">
            <a:extLst>
              <a:ext uri="{FF2B5EF4-FFF2-40B4-BE49-F238E27FC236}">
                <a16:creationId xmlns:a16="http://schemas.microsoft.com/office/drawing/2014/main" id="{AD703D0C-3027-A9B8-80BF-CF14BB3F09D5}"/>
              </a:ext>
            </a:extLst>
          </p:cNvPr>
          <p:cNvSpPr txBox="1"/>
          <p:nvPr/>
        </p:nvSpPr>
        <p:spPr>
          <a:xfrm>
            <a:off x="3172592" y="1452713"/>
            <a:ext cx="5291229" cy="830997"/>
          </a:xfrm>
          <a:prstGeom prst="rect">
            <a:avLst/>
          </a:prstGeom>
          <a:noFill/>
        </p:spPr>
        <p:txBody>
          <a:bodyPr wrap="square">
            <a:spAutoFit/>
          </a:bodyPr>
          <a:lstStyle/>
          <a:p>
            <a:pPr marL="231775" indent="-231775">
              <a:buFont typeface="Arial" panose="020B0604020202020204" pitchFamily="34" charset="0"/>
              <a:buChar char="•"/>
            </a:pPr>
            <a:r>
              <a:rPr lang="en-US" sz="2400" dirty="0">
                <a:solidFill>
                  <a:srgbClr val="002496"/>
                </a:solidFill>
                <a:latin typeface="Tw Cen MT" panose="020B0602020104020603" pitchFamily="34" charset="77"/>
                <a:ea typeface="+mn-lt"/>
                <a:cs typeface="+mn-lt"/>
              </a:rPr>
              <a:t>Simple collection mechanism</a:t>
            </a:r>
          </a:p>
          <a:p>
            <a:pPr marL="231775" indent="-231775">
              <a:buFont typeface="Arial" panose="020B0604020202020204" pitchFamily="34" charset="0"/>
              <a:buChar char="•"/>
            </a:pPr>
            <a:r>
              <a:rPr lang="en-US" sz="2400" dirty="0">
                <a:solidFill>
                  <a:srgbClr val="002496"/>
                </a:solidFill>
                <a:latin typeface="Tw Cen MT" panose="020B0602020104020603" pitchFamily="34" charset="77"/>
                <a:ea typeface="+mn-lt"/>
                <a:cs typeface="+mn-lt"/>
              </a:rPr>
              <a:t>Current recycling pickup systems </a:t>
            </a:r>
          </a:p>
        </p:txBody>
      </p:sp>
      <p:sp>
        <p:nvSpPr>
          <p:cNvPr id="17" name="TextBox 16">
            <a:extLst>
              <a:ext uri="{FF2B5EF4-FFF2-40B4-BE49-F238E27FC236}">
                <a16:creationId xmlns:a16="http://schemas.microsoft.com/office/drawing/2014/main" id="{97159662-EF3D-AFB1-87DE-C5D1C3D6E468}"/>
              </a:ext>
            </a:extLst>
          </p:cNvPr>
          <p:cNvSpPr txBox="1"/>
          <p:nvPr/>
        </p:nvSpPr>
        <p:spPr>
          <a:xfrm>
            <a:off x="3154083" y="4304589"/>
            <a:ext cx="8309493" cy="757130"/>
          </a:xfrm>
          <a:prstGeom prst="rect">
            <a:avLst/>
          </a:prstGeom>
          <a:noFill/>
        </p:spPr>
        <p:txBody>
          <a:bodyPr wrap="square">
            <a:spAutoFit/>
          </a:bodyPr>
          <a:lstStyle/>
          <a:p>
            <a:pPr marL="228600" indent="-228600" defTabSz="914400">
              <a:lnSpc>
                <a:spcPct val="90000"/>
              </a:lnSpc>
              <a:spcBef>
                <a:spcPts val="1000"/>
              </a:spcBef>
              <a:buFont typeface="Arial" panose="020B0604020202020204" pitchFamily="34" charset="0"/>
              <a:buChar char="•"/>
            </a:pPr>
            <a:r>
              <a:rPr lang="en-US" sz="2400" dirty="0">
                <a:solidFill>
                  <a:srgbClr val="002496"/>
                </a:solidFill>
                <a:latin typeface="Tw Cen MT" panose="020B0602020104020603" pitchFamily="34" charset="77"/>
                <a:ea typeface="+mn-lt"/>
                <a:cs typeface="+mn-lt"/>
              </a:rPr>
              <a:t>Hard to recycle materials are collected in one bag instead of loose in carts and bins which contaminate the recycling stream</a:t>
            </a:r>
          </a:p>
        </p:txBody>
      </p:sp>
      <p:sp>
        <p:nvSpPr>
          <p:cNvPr id="19" name="TextBox 18">
            <a:extLst>
              <a:ext uri="{FF2B5EF4-FFF2-40B4-BE49-F238E27FC236}">
                <a16:creationId xmlns:a16="http://schemas.microsoft.com/office/drawing/2014/main" id="{CCDEBC84-3D28-C5D1-1323-2F5207AF74F9}"/>
              </a:ext>
            </a:extLst>
          </p:cNvPr>
          <p:cNvSpPr txBox="1"/>
          <p:nvPr/>
        </p:nvSpPr>
        <p:spPr>
          <a:xfrm>
            <a:off x="3172592" y="5599220"/>
            <a:ext cx="8176428" cy="1089529"/>
          </a:xfrm>
          <a:prstGeom prst="rect">
            <a:avLst/>
          </a:prstGeom>
          <a:noFill/>
        </p:spPr>
        <p:txBody>
          <a:bodyPr wrap="square">
            <a:spAutoFit/>
          </a:bodyPr>
          <a:lstStyle/>
          <a:p>
            <a:pPr marL="228600" indent="-228600" defTabSz="914400">
              <a:lnSpc>
                <a:spcPct val="90000"/>
              </a:lnSpc>
              <a:spcBef>
                <a:spcPts val="1000"/>
              </a:spcBef>
              <a:buFont typeface="Arial" panose="020B0604020202020204" pitchFamily="34" charset="0"/>
              <a:buChar char="•"/>
            </a:pPr>
            <a:r>
              <a:rPr lang="en-US" sz="2400" dirty="0">
                <a:solidFill>
                  <a:srgbClr val="002496"/>
                </a:solidFill>
                <a:latin typeface="Tw Cen MT" panose="020B0602020104020603" pitchFamily="34" charset="77"/>
                <a:ea typeface="+mn-lt"/>
                <a:cs typeface="+mn-lt"/>
              </a:rPr>
              <a:t>Hefty ReNew™ program takes material NOT accepted in current recycling programs BUT uses the same carts and hauling trucks </a:t>
            </a:r>
          </a:p>
        </p:txBody>
      </p:sp>
      <p:pic>
        <p:nvPicPr>
          <p:cNvPr id="21" name="Picture 20" descr="A blue recycle bin with a plastic bag in it&#10;&#10;Description automatically generated">
            <a:extLst>
              <a:ext uri="{FF2B5EF4-FFF2-40B4-BE49-F238E27FC236}">
                <a16:creationId xmlns:a16="http://schemas.microsoft.com/office/drawing/2014/main" id="{BBC00CF5-4AEE-3212-087C-906AF3C0F30B}"/>
              </a:ext>
            </a:extLst>
          </p:cNvPr>
          <p:cNvPicPr>
            <a:picLocks noChangeAspect="1"/>
          </p:cNvPicPr>
          <p:nvPr/>
        </p:nvPicPr>
        <p:blipFill>
          <a:blip r:embed="rId5"/>
          <a:stretch>
            <a:fillRect/>
          </a:stretch>
        </p:blipFill>
        <p:spPr>
          <a:xfrm>
            <a:off x="1011820" y="4159928"/>
            <a:ext cx="1303906" cy="1159073"/>
          </a:xfrm>
          <a:prstGeom prst="rect">
            <a:avLst/>
          </a:prstGeom>
        </p:spPr>
      </p:pic>
      <p:pic>
        <p:nvPicPr>
          <p:cNvPr id="23" name="Picture 22">
            <a:extLst>
              <a:ext uri="{FF2B5EF4-FFF2-40B4-BE49-F238E27FC236}">
                <a16:creationId xmlns:a16="http://schemas.microsoft.com/office/drawing/2014/main" id="{957CCA7D-11CA-5D14-2067-0D95EB451B07}"/>
              </a:ext>
            </a:extLst>
          </p:cNvPr>
          <p:cNvPicPr>
            <a:picLocks noChangeAspect="1"/>
          </p:cNvPicPr>
          <p:nvPr/>
        </p:nvPicPr>
        <p:blipFill>
          <a:blip r:embed="rId6"/>
          <a:stretch>
            <a:fillRect/>
          </a:stretch>
        </p:blipFill>
        <p:spPr>
          <a:xfrm>
            <a:off x="557554" y="5551770"/>
            <a:ext cx="995988" cy="1211122"/>
          </a:xfrm>
          <a:prstGeom prst="rect">
            <a:avLst/>
          </a:prstGeom>
        </p:spPr>
      </p:pic>
      <p:pic>
        <p:nvPicPr>
          <p:cNvPr id="25" name="Picture 24">
            <a:extLst>
              <a:ext uri="{FF2B5EF4-FFF2-40B4-BE49-F238E27FC236}">
                <a16:creationId xmlns:a16="http://schemas.microsoft.com/office/drawing/2014/main" id="{8CB54CDA-F135-F3B7-885C-4C211B1E967D}"/>
              </a:ext>
            </a:extLst>
          </p:cNvPr>
          <p:cNvPicPr>
            <a:picLocks noChangeAspect="1"/>
          </p:cNvPicPr>
          <p:nvPr/>
        </p:nvPicPr>
        <p:blipFill>
          <a:blip r:embed="rId7"/>
          <a:stretch>
            <a:fillRect/>
          </a:stretch>
        </p:blipFill>
        <p:spPr>
          <a:xfrm>
            <a:off x="1640395" y="5551770"/>
            <a:ext cx="947350" cy="1211122"/>
          </a:xfrm>
          <a:prstGeom prst="rect">
            <a:avLst/>
          </a:prstGeom>
        </p:spPr>
      </p:pic>
    </p:spTree>
    <p:extLst>
      <p:ext uri="{BB962C8B-B14F-4D97-AF65-F5344CB8AC3E}">
        <p14:creationId xmlns:p14="http://schemas.microsoft.com/office/powerpoint/2010/main" val="1690302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CB6781-7C3C-CC5F-841D-4F872608159B}"/>
              </a:ext>
            </a:extLst>
          </p:cNvPr>
          <p:cNvSpPr>
            <a:spLocks noGrp="1"/>
          </p:cNvSpPr>
          <p:nvPr>
            <p:ph idx="1"/>
          </p:nvPr>
        </p:nvSpPr>
        <p:spPr>
          <a:xfrm>
            <a:off x="8048022" y="2466012"/>
            <a:ext cx="3516935" cy="3982671"/>
          </a:xfrm>
          <a:noFill/>
        </p:spPr>
        <p:txBody>
          <a:bodyPr>
            <a:normAutofit/>
          </a:bodyPr>
          <a:lstStyle/>
          <a:p>
            <a:pPr marL="285750" indent="-285750" defTabSz="457200"/>
            <a:r>
              <a:rPr lang="en-US" sz="2000" dirty="0">
                <a:solidFill>
                  <a:srgbClr val="002596"/>
                </a:solidFill>
                <a:latin typeface="Tw Cen MT" panose="020B0602020104020603" pitchFamily="34" charset="0"/>
                <a:ea typeface="+mn-lt"/>
                <a:cs typeface="+mn-lt"/>
              </a:rPr>
              <a:t>Enhances communication and recycling education investments</a:t>
            </a:r>
          </a:p>
          <a:p>
            <a:pPr marL="285750" indent="-285750" defTabSz="457200"/>
            <a:r>
              <a:rPr lang="en-US" sz="2000" dirty="0">
                <a:solidFill>
                  <a:srgbClr val="002596"/>
                </a:solidFill>
                <a:latin typeface="Tw Cen MT" panose="020B0602020104020603" pitchFamily="34" charset="0"/>
                <a:ea typeface="+mn-lt"/>
                <a:cs typeface="+mn-lt"/>
              </a:rPr>
              <a:t>Consumers “trust in recycling” doubled after pilot program</a:t>
            </a:r>
          </a:p>
          <a:p>
            <a:pPr marL="285750" indent="-285750" defTabSz="457200"/>
            <a:r>
              <a:rPr lang="en-US" sz="2000" dirty="0">
                <a:solidFill>
                  <a:srgbClr val="002596"/>
                </a:solidFill>
                <a:latin typeface="Tw Cen MT" panose="020B0602020104020603" pitchFamily="34" charset="0"/>
                <a:ea typeface="+mn-lt"/>
                <a:cs typeface="+mn-lt"/>
              </a:rPr>
              <a:t>Retailers, government, and community leaders working together</a:t>
            </a:r>
          </a:p>
          <a:p>
            <a:endParaRPr lang="en-US" sz="3200" dirty="0"/>
          </a:p>
          <a:p>
            <a:endParaRPr lang="en-US" sz="3200" dirty="0">
              <a:cs typeface="Calibri" panose="020F0502020204030204"/>
            </a:endParaRPr>
          </a:p>
          <a:p>
            <a:endParaRPr lang="en-US" sz="3200" dirty="0">
              <a:cs typeface="Calibri" panose="020F0502020204030204"/>
            </a:endParaRPr>
          </a:p>
          <a:p>
            <a:endParaRPr lang="en-US" sz="3200" dirty="0">
              <a:cs typeface="Calibri" panose="020F0502020204030204"/>
            </a:endParaRPr>
          </a:p>
        </p:txBody>
      </p:sp>
      <p:sp>
        <p:nvSpPr>
          <p:cNvPr id="3" name="Slide Number Placeholder 2">
            <a:extLst>
              <a:ext uri="{FF2B5EF4-FFF2-40B4-BE49-F238E27FC236}">
                <a16:creationId xmlns:a16="http://schemas.microsoft.com/office/drawing/2014/main" id="{CFB10F71-FD57-F79E-CCCB-0FEFE1AC0F0A}"/>
              </a:ext>
            </a:extLst>
          </p:cNvPr>
          <p:cNvSpPr>
            <a:spLocks noGrp="1"/>
          </p:cNvSpPr>
          <p:nvPr>
            <p:ph type="sldNum" sz="quarter" idx="12"/>
          </p:nvPr>
        </p:nvSpPr>
        <p:spPr/>
        <p:txBody>
          <a:bodyPr/>
          <a:lstStyle/>
          <a:p>
            <a:fld id="{0D941629-746E-3B46-AF83-39989CE000A3}" type="slidenum">
              <a:rPr lang="en-US" smtClean="0"/>
              <a:t>16</a:t>
            </a:fld>
            <a:endParaRPr lang="en-US"/>
          </a:p>
        </p:txBody>
      </p:sp>
      <p:sp>
        <p:nvSpPr>
          <p:cNvPr id="4" name="Title 3">
            <a:extLst>
              <a:ext uri="{FF2B5EF4-FFF2-40B4-BE49-F238E27FC236}">
                <a16:creationId xmlns:a16="http://schemas.microsoft.com/office/drawing/2014/main" id="{83BB1A62-C12C-A5A5-F1A8-43F0DF9419EE}"/>
              </a:ext>
            </a:extLst>
          </p:cNvPr>
          <p:cNvSpPr>
            <a:spLocks noGrp="1"/>
          </p:cNvSpPr>
          <p:nvPr>
            <p:ph type="title"/>
          </p:nvPr>
        </p:nvSpPr>
        <p:spPr/>
        <p:txBody>
          <a:bodyPr vert="horz" lIns="91440" tIns="45720" rIns="91440" bIns="45720" rtlCol="0" anchor="ctr">
            <a:normAutofit/>
          </a:bodyPr>
          <a:lstStyle/>
          <a:p>
            <a:r>
              <a:rPr lang="en-US" dirty="0">
                <a:latin typeface="Tw Cen MT" panose="020B0602020104020603" pitchFamily="34" charset="0"/>
              </a:rPr>
              <a:t>Program Value to the MRF &amp; Communities</a:t>
            </a:r>
          </a:p>
        </p:txBody>
      </p:sp>
      <p:sp>
        <p:nvSpPr>
          <p:cNvPr id="12" name="TextBox 11">
            <a:extLst>
              <a:ext uri="{FF2B5EF4-FFF2-40B4-BE49-F238E27FC236}">
                <a16:creationId xmlns:a16="http://schemas.microsoft.com/office/drawing/2014/main" id="{9C3CC32D-6690-DE9D-5466-7AD7BC7AE889}"/>
              </a:ext>
            </a:extLst>
          </p:cNvPr>
          <p:cNvSpPr txBox="1"/>
          <p:nvPr/>
        </p:nvSpPr>
        <p:spPr>
          <a:xfrm>
            <a:off x="339088" y="2422195"/>
            <a:ext cx="3421988" cy="347787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000" dirty="0">
                <a:solidFill>
                  <a:srgbClr val="002596"/>
                </a:solidFill>
                <a:latin typeface="Tw Cen MT"/>
                <a:ea typeface="+mn-lt"/>
                <a:cs typeface="+mn-lt"/>
              </a:rPr>
              <a:t>Improves the value of all collected materials</a:t>
            </a:r>
          </a:p>
          <a:p>
            <a:pPr marL="285750" indent="-285750">
              <a:buFont typeface="Arial" panose="020B0604020202020204" pitchFamily="34" charset="0"/>
              <a:buChar char="•"/>
            </a:pPr>
            <a:r>
              <a:rPr lang="en-US" sz="2000" dirty="0">
                <a:solidFill>
                  <a:srgbClr val="002596"/>
                </a:solidFill>
                <a:latin typeface="Tw Cen MT"/>
                <a:ea typeface="+mn-lt"/>
                <a:cs typeface="+mn-lt"/>
              </a:rPr>
              <a:t>The Hefty Renew™ program does not take away from current materials</a:t>
            </a:r>
            <a:endParaRPr lang="en-US" sz="2000" dirty="0">
              <a:solidFill>
                <a:srgbClr val="002596"/>
              </a:solidFill>
              <a:latin typeface="Tw Cen MT" panose="020B0602020104020603" pitchFamily="34" charset="0"/>
              <a:cs typeface="Calibri"/>
            </a:endParaRPr>
          </a:p>
          <a:p>
            <a:pPr marL="285750" indent="-285750">
              <a:buFont typeface="Arial" panose="020B0604020202020204" pitchFamily="34" charset="0"/>
              <a:buChar char="•"/>
            </a:pPr>
            <a:r>
              <a:rPr lang="en-US" sz="2000" dirty="0">
                <a:solidFill>
                  <a:srgbClr val="002596"/>
                </a:solidFill>
                <a:latin typeface="Tw Cen MT" panose="020B0602020104020603" pitchFamily="34" charset="0"/>
                <a:ea typeface="+mn-lt"/>
                <a:cs typeface="+mn-lt"/>
              </a:rPr>
              <a:t>Printed guidelines on bag, box and marketing reduce loose contamination</a:t>
            </a:r>
          </a:p>
          <a:p>
            <a:pPr marL="285750" indent="-285750">
              <a:buFont typeface="Arial" panose="020B0604020202020204" pitchFamily="34" charset="0"/>
              <a:buChar char="•"/>
            </a:pPr>
            <a:r>
              <a:rPr lang="en-US" sz="2000" dirty="0">
                <a:solidFill>
                  <a:srgbClr val="002596"/>
                </a:solidFill>
                <a:latin typeface="Tw Cen MT"/>
              </a:rPr>
              <a:t>Reduces litter and contamination, increases landfill diversion</a:t>
            </a:r>
          </a:p>
        </p:txBody>
      </p:sp>
      <p:sp>
        <p:nvSpPr>
          <p:cNvPr id="17" name="TextBox 16">
            <a:extLst>
              <a:ext uri="{FF2B5EF4-FFF2-40B4-BE49-F238E27FC236}">
                <a16:creationId xmlns:a16="http://schemas.microsoft.com/office/drawing/2014/main" id="{8306A2F1-B427-2928-6791-393F4590CB6B}"/>
              </a:ext>
            </a:extLst>
          </p:cNvPr>
          <p:cNvSpPr txBox="1"/>
          <p:nvPr/>
        </p:nvSpPr>
        <p:spPr>
          <a:xfrm>
            <a:off x="4198931" y="2422195"/>
            <a:ext cx="3516935" cy="4093428"/>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000" dirty="0">
                <a:solidFill>
                  <a:srgbClr val="002596"/>
                </a:solidFill>
                <a:latin typeface="Tw Cen MT"/>
                <a:ea typeface="+mn-lt"/>
                <a:cs typeface="+mn-lt"/>
              </a:rPr>
              <a:t>Orange Bag is designed and tested to perform through collection, compaction and processing</a:t>
            </a:r>
          </a:p>
          <a:p>
            <a:pPr marL="285750" indent="-285750">
              <a:buFont typeface="Arial" panose="020B0604020202020204" pitchFamily="34" charset="0"/>
              <a:buChar char="•"/>
            </a:pPr>
            <a:r>
              <a:rPr lang="en-US" sz="2000" dirty="0">
                <a:solidFill>
                  <a:srgbClr val="002596"/>
                </a:solidFill>
                <a:latin typeface="Tw Cen MT"/>
                <a:ea typeface="+mn-lt"/>
                <a:cs typeface="+mn-lt"/>
              </a:rPr>
              <a:t>Orange bags easily identified and sorted at MRF </a:t>
            </a:r>
            <a:endParaRPr lang="en-US" sz="2000" strike="sngStrike">
              <a:solidFill>
                <a:srgbClr val="002596"/>
              </a:solidFill>
              <a:latin typeface="Tw Cen MT"/>
              <a:ea typeface="+mn-lt"/>
              <a:cs typeface="+mn-lt"/>
            </a:endParaRPr>
          </a:p>
          <a:p>
            <a:pPr marL="285750" indent="-285750">
              <a:buFont typeface="Arial" panose="020B0604020202020204" pitchFamily="34" charset="0"/>
              <a:buChar char="•"/>
            </a:pPr>
            <a:r>
              <a:rPr lang="en-US" sz="2000" dirty="0">
                <a:solidFill>
                  <a:srgbClr val="002596"/>
                </a:solidFill>
                <a:latin typeface="Tw Cen MT"/>
                <a:ea typeface="+mn-lt"/>
                <a:cs typeface="+mn-lt"/>
              </a:rPr>
              <a:t>Bags can be baled on site for end markets with shipping paid by Hefty Renew™ team and partners</a:t>
            </a:r>
          </a:p>
          <a:p>
            <a:pPr marL="285750" indent="-285750">
              <a:buFont typeface="Arial" panose="020B0604020202020204" pitchFamily="34" charset="0"/>
              <a:buChar char="•"/>
            </a:pPr>
            <a:r>
              <a:rPr lang="en-US" sz="2000" dirty="0">
                <a:solidFill>
                  <a:srgbClr val="002596"/>
                </a:solidFill>
                <a:latin typeface="Tw Cen MT" panose="020B0602020104020603" pitchFamily="34" charset="0"/>
                <a:ea typeface="+mn-lt"/>
                <a:cs typeface="+mn-lt"/>
              </a:rPr>
              <a:t>Connects to end markets for hard to recycle materials</a:t>
            </a:r>
            <a:endParaRPr lang="en-US" sz="2000" dirty="0">
              <a:solidFill>
                <a:srgbClr val="002596"/>
              </a:solidFill>
              <a:latin typeface="Tw Cen MT" panose="020B0602020104020603" pitchFamily="34" charset="0"/>
              <a:cs typeface="Calibri"/>
            </a:endParaRPr>
          </a:p>
          <a:p>
            <a:endParaRPr lang="en-US" sz="2000" dirty="0">
              <a:solidFill>
                <a:srgbClr val="002596"/>
              </a:solidFill>
              <a:latin typeface="Tw Cen MT" panose="020B0602020104020603" pitchFamily="34" charset="0"/>
              <a:ea typeface="+mn-lt"/>
              <a:cs typeface="+mn-lt"/>
            </a:endParaRPr>
          </a:p>
        </p:txBody>
      </p:sp>
      <p:pic>
        <p:nvPicPr>
          <p:cNvPr id="19" name="Picture 18">
            <a:extLst>
              <a:ext uri="{FF2B5EF4-FFF2-40B4-BE49-F238E27FC236}">
                <a16:creationId xmlns:a16="http://schemas.microsoft.com/office/drawing/2014/main" id="{9BE4E635-BFE8-6CE9-EEF9-2C7037D9024B}"/>
              </a:ext>
            </a:extLst>
          </p:cNvPr>
          <p:cNvPicPr>
            <a:picLocks noChangeAspect="1"/>
          </p:cNvPicPr>
          <p:nvPr/>
        </p:nvPicPr>
        <p:blipFill rotWithShape="1">
          <a:blip r:embed="rId3"/>
          <a:srcRect l="1" t="5776" r="1932"/>
          <a:stretch/>
        </p:blipFill>
        <p:spPr>
          <a:xfrm>
            <a:off x="8048022" y="1462426"/>
            <a:ext cx="1184014" cy="923330"/>
          </a:xfrm>
          <a:prstGeom prst="rect">
            <a:avLst/>
          </a:prstGeom>
        </p:spPr>
      </p:pic>
      <p:sp>
        <p:nvSpPr>
          <p:cNvPr id="20" name="TextBox 19">
            <a:extLst>
              <a:ext uri="{FF2B5EF4-FFF2-40B4-BE49-F238E27FC236}">
                <a16:creationId xmlns:a16="http://schemas.microsoft.com/office/drawing/2014/main" id="{395CF6D0-F57C-A58E-8D6C-ED10100458FB}"/>
              </a:ext>
            </a:extLst>
          </p:cNvPr>
          <p:cNvSpPr txBox="1"/>
          <p:nvPr/>
        </p:nvSpPr>
        <p:spPr>
          <a:xfrm>
            <a:off x="5182494" y="1321942"/>
            <a:ext cx="2277940" cy="1107996"/>
          </a:xfrm>
          <a:prstGeom prst="rect">
            <a:avLst/>
          </a:prstGeom>
          <a:noFill/>
        </p:spPr>
        <p:txBody>
          <a:bodyPr wrap="square" rtlCol="0">
            <a:spAutoFit/>
          </a:bodyPr>
          <a:lstStyle/>
          <a:p>
            <a:r>
              <a:rPr lang="en-US" sz="2200" b="1" dirty="0">
                <a:solidFill>
                  <a:srgbClr val="FF6600"/>
                </a:solidFill>
                <a:latin typeface="Tw Cen MT" panose="020B0602020104020603" pitchFamily="34" charset="0"/>
              </a:rPr>
              <a:t>Program Process Fits Easily into MRF Processes</a:t>
            </a:r>
          </a:p>
        </p:txBody>
      </p:sp>
      <p:sp>
        <p:nvSpPr>
          <p:cNvPr id="21" name="TextBox 20">
            <a:extLst>
              <a:ext uri="{FF2B5EF4-FFF2-40B4-BE49-F238E27FC236}">
                <a16:creationId xmlns:a16="http://schemas.microsoft.com/office/drawing/2014/main" id="{2BFFCD1C-9D46-536A-A47B-30238D62BB77}"/>
              </a:ext>
            </a:extLst>
          </p:cNvPr>
          <p:cNvSpPr txBox="1"/>
          <p:nvPr/>
        </p:nvSpPr>
        <p:spPr>
          <a:xfrm>
            <a:off x="9329242" y="1370093"/>
            <a:ext cx="3086486" cy="1107996"/>
          </a:xfrm>
          <a:prstGeom prst="rect">
            <a:avLst/>
          </a:prstGeom>
          <a:noFill/>
        </p:spPr>
        <p:txBody>
          <a:bodyPr wrap="square" rtlCol="0">
            <a:spAutoFit/>
          </a:bodyPr>
          <a:lstStyle/>
          <a:p>
            <a:r>
              <a:rPr lang="en-US" sz="2200" b="1" dirty="0">
                <a:solidFill>
                  <a:srgbClr val="FF6600"/>
                </a:solidFill>
                <a:latin typeface="Tw Cen MT" panose="020B0602020104020603" pitchFamily="34" charset="0"/>
              </a:rPr>
              <a:t>Working Together to Benefit the Whole Community</a:t>
            </a:r>
          </a:p>
        </p:txBody>
      </p:sp>
      <p:sp>
        <p:nvSpPr>
          <p:cNvPr id="22" name="TextBox 21">
            <a:extLst>
              <a:ext uri="{FF2B5EF4-FFF2-40B4-BE49-F238E27FC236}">
                <a16:creationId xmlns:a16="http://schemas.microsoft.com/office/drawing/2014/main" id="{16C716CE-6971-3C7A-5184-AF8B72D72A8B}"/>
              </a:ext>
            </a:extLst>
          </p:cNvPr>
          <p:cNvSpPr txBox="1"/>
          <p:nvPr/>
        </p:nvSpPr>
        <p:spPr>
          <a:xfrm>
            <a:off x="1319515" y="1324396"/>
            <a:ext cx="2496723" cy="1107996"/>
          </a:xfrm>
          <a:prstGeom prst="rect">
            <a:avLst/>
          </a:prstGeom>
          <a:noFill/>
        </p:spPr>
        <p:txBody>
          <a:bodyPr wrap="square" rtlCol="0">
            <a:spAutoFit/>
          </a:bodyPr>
          <a:lstStyle/>
          <a:p>
            <a:r>
              <a:rPr lang="en-US" sz="2200" b="1" dirty="0">
                <a:solidFill>
                  <a:srgbClr val="FF6600"/>
                </a:solidFill>
                <a:latin typeface="Tw Cen MT" panose="020B0602020104020603" pitchFamily="34" charset="0"/>
              </a:rPr>
              <a:t>Program Improves Collection Quality and Value</a:t>
            </a:r>
          </a:p>
        </p:txBody>
      </p:sp>
      <p:pic>
        <p:nvPicPr>
          <p:cNvPr id="23" name="Picture 22">
            <a:extLst>
              <a:ext uri="{FF2B5EF4-FFF2-40B4-BE49-F238E27FC236}">
                <a16:creationId xmlns:a16="http://schemas.microsoft.com/office/drawing/2014/main" id="{A5FDEEC0-F540-5BA8-095D-8462D6AD0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7809" y="1370093"/>
            <a:ext cx="831756" cy="955431"/>
          </a:xfrm>
          <a:prstGeom prst="rect">
            <a:avLst/>
          </a:prstGeom>
        </p:spPr>
      </p:pic>
      <p:pic>
        <p:nvPicPr>
          <p:cNvPr id="24" name="Picture 23">
            <a:extLst>
              <a:ext uri="{FF2B5EF4-FFF2-40B4-BE49-F238E27FC236}">
                <a16:creationId xmlns:a16="http://schemas.microsoft.com/office/drawing/2014/main" id="{ACEBE862-9425-CC4C-CBB5-74ED549B03D8}"/>
              </a:ext>
            </a:extLst>
          </p:cNvPr>
          <p:cNvPicPr>
            <a:picLocks noChangeAspect="1"/>
          </p:cNvPicPr>
          <p:nvPr/>
        </p:nvPicPr>
        <p:blipFill rotWithShape="1">
          <a:blip r:embed="rId5"/>
          <a:srcRect l="14868" t="4489" r="20911" b="6953"/>
          <a:stretch/>
        </p:blipFill>
        <p:spPr>
          <a:xfrm>
            <a:off x="636681" y="1487000"/>
            <a:ext cx="592962" cy="817677"/>
          </a:xfrm>
          <a:prstGeom prst="rect">
            <a:avLst/>
          </a:prstGeom>
        </p:spPr>
      </p:pic>
    </p:spTree>
    <p:extLst>
      <p:ext uri="{BB962C8B-B14F-4D97-AF65-F5344CB8AC3E}">
        <p14:creationId xmlns:p14="http://schemas.microsoft.com/office/powerpoint/2010/main" val="3677418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Question marks in a line and one question mark is lit">
            <a:extLst>
              <a:ext uri="{FF2B5EF4-FFF2-40B4-BE49-F238E27FC236}">
                <a16:creationId xmlns:a16="http://schemas.microsoft.com/office/drawing/2014/main" id="{C9DF9BF3-9E0D-100D-0881-873EC65989DE}"/>
              </a:ext>
            </a:extLst>
          </p:cNvPr>
          <p:cNvPicPr>
            <a:picLocks noChangeAspect="1"/>
          </p:cNvPicPr>
          <p:nvPr/>
        </p:nvPicPr>
        <p:blipFill rotWithShape="1">
          <a:blip r:embed="rId3"/>
          <a:srcRect t="13195" r="36493" b="24813"/>
          <a:stretch/>
        </p:blipFill>
        <p:spPr>
          <a:xfrm>
            <a:off x="5567423" y="1698305"/>
            <a:ext cx="5849073" cy="3811154"/>
          </a:xfrm>
          <a:prstGeom prst="rect">
            <a:avLst/>
          </a:prstGeom>
          <a:noFill/>
        </p:spPr>
      </p:pic>
      <p:sp>
        <p:nvSpPr>
          <p:cNvPr id="3" name="Slide Number Placeholder 2">
            <a:extLst>
              <a:ext uri="{FF2B5EF4-FFF2-40B4-BE49-F238E27FC236}">
                <a16:creationId xmlns:a16="http://schemas.microsoft.com/office/drawing/2014/main" id="{8A380657-DA26-27B9-8244-89A4D498B5F1}"/>
              </a:ext>
            </a:extLst>
          </p:cNvPr>
          <p:cNvSpPr>
            <a:spLocks noGrp="1"/>
          </p:cNvSpPr>
          <p:nvPr>
            <p:ph type="sldNum" sz="quarter" idx="12"/>
          </p:nvPr>
        </p:nvSpPr>
        <p:spPr>
          <a:xfrm>
            <a:off x="8610601" y="6356351"/>
            <a:ext cx="2743200" cy="365125"/>
          </a:xfrm>
        </p:spPr>
        <p:txBody>
          <a:bodyPr anchor="ctr">
            <a:normAutofit/>
          </a:bodyPr>
          <a:lstStyle/>
          <a:p>
            <a:pPr>
              <a:spcAft>
                <a:spcPts val="600"/>
              </a:spcAft>
            </a:pPr>
            <a:fld id="{0D941629-746E-3B46-AF83-39989CE000A3}" type="slidenum">
              <a:rPr lang="en-US" smtClean="0"/>
              <a:pPr>
                <a:spcAft>
                  <a:spcPts val="600"/>
                </a:spcAft>
              </a:pPr>
              <a:t>17</a:t>
            </a:fld>
            <a:endParaRPr lang="en-US"/>
          </a:p>
        </p:txBody>
      </p:sp>
      <p:sp>
        <p:nvSpPr>
          <p:cNvPr id="4" name="Title 3">
            <a:extLst>
              <a:ext uri="{FF2B5EF4-FFF2-40B4-BE49-F238E27FC236}">
                <a16:creationId xmlns:a16="http://schemas.microsoft.com/office/drawing/2014/main" id="{0BA80846-9CCD-B409-E5B4-E1099271DE6B}"/>
              </a:ext>
            </a:extLst>
          </p:cNvPr>
          <p:cNvSpPr>
            <a:spLocks noGrp="1"/>
          </p:cNvSpPr>
          <p:nvPr>
            <p:ph type="title"/>
          </p:nvPr>
        </p:nvSpPr>
        <p:spPr>
          <a:xfrm>
            <a:off x="775504" y="1825626"/>
            <a:ext cx="3532546" cy="2746375"/>
          </a:xfrm>
        </p:spPr>
        <p:txBody>
          <a:bodyPr anchor="ctr">
            <a:normAutofit/>
          </a:bodyPr>
          <a:lstStyle/>
          <a:p>
            <a:r>
              <a:rPr lang="en-US" dirty="0"/>
              <a:t>QUESTIONS ?</a:t>
            </a:r>
          </a:p>
        </p:txBody>
      </p:sp>
    </p:spTree>
    <p:extLst>
      <p:ext uri="{BB962C8B-B14F-4D97-AF65-F5344CB8AC3E}">
        <p14:creationId xmlns:p14="http://schemas.microsoft.com/office/powerpoint/2010/main" val="280470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Paul Benvenuti (813) 505-3087</a:t>
            </a:r>
          </a:p>
          <a:p>
            <a:pPr marL="0" indent="0">
              <a:buNone/>
            </a:pPr>
            <a:r>
              <a:rPr lang="en-US" dirty="0">
                <a:hlinkClick r:id="rId3">
                  <a:extLst>
                    <a:ext uri="{A12FA001-AC4F-418D-AE19-62706E023703}">
                      <ahyp:hlinkClr xmlns:ahyp="http://schemas.microsoft.com/office/drawing/2018/hyperlinkcolor" val="tx"/>
                    </a:ext>
                  </a:extLst>
                </a:hlinkClick>
              </a:rPr>
              <a:t>Paul.Benvenuti@reynoldsbrands.com</a:t>
            </a:r>
            <a:endParaRPr lang="en-US" dirty="0"/>
          </a:p>
          <a:p>
            <a:pPr marL="0" indent="0">
              <a:buNone/>
            </a:pPr>
            <a:endParaRPr lang="en-US" dirty="0"/>
          </a:p>
          <a:p>
            <a:r>
              <a:rPr lang="en-US" dirty="0"/>
              <a:t>Catherine Chertudi (208) 861-4601</a:t>
            </a:r>
          </a:p>
          <a:p>
            <a:pPr marL="0" indent="0">
              <a:buNone/>
            </a:pPr>
            <a:r>
              <a:rPr lang="en-US" dirty="0">
                <a:hlinkClick r:id="rId4">
                  <a:extLst>
                    <a:ext uri="{A12FA001-AC4F-418D-AE19-62706E023703}">
                      <ahyp:hlinkClr xmlns:ahyp="http://schemas.microsoft.com/office/drawing/2018/hyperlinkcolor" val="tx"/>
                    </a:ext>
                  </a:extLst>
                </a:hlinkClick>
              </a:rPr>
              <a:t>cachertudi@outlook.com</a:t>
            </a:r>
            <a:r>
              <a:rPr lang="en-US" dirty="0"/>
              <a:t> </a:t>
            </a:r>
          </a:p>
          <a:p>
            <a:pPr marL="0" indent="0">
              <a:buNone/>
            </a:pPr>
            <a:endParaRPr lang="en-US" dirty="0"/>
          </a:p>
          <a:p>
            <a:r>
              <a:rPr lang="en-US" dirty="0"/>
              <a:t>Lynnette Hinch (224) 441-7179</a:t>
            </a:r>
          </a:p>
          <a:p>
            <a:pPr marL="0" indent="0">
              <a:buNone/>
            </a:pPr>
            <a:r>
              <a:rPr lang="en-US" dirty="0">
                <a:hlinkClick r:id="rId5">
                  <a:extLst>
                    <a:ext uri="{A12FA001-AC4F-418D-AE19-62706E023703}">
                      <ahyp:hlinkClr xmlns:ahyp="http://schemas.microsoft.com/office/drawing/2018/hyperlinkcolor" val="tx"/>
                    </a:ext>
                  </a:extLst>
                </a:hlinkClick>
              </a:rPr>
              <a:t>Lynnette.Hinch@reynoldsbrands.com</a:t>
            </a:r>
            <a:r>
              <a:rPr lang="en-US" dirty="0"/>
              <a:t> </a:t>
            </a:r>
          </a:p>
          <a:p>
            <a:pPr marL="0" indent="0">
              <a:buNone/>
            </a:pPr>
            <a:endParaRPr lang="en-US" dirty="0"/>
          </a:p>
        </p:txBody>
      </p:sp>
      <p:sp>
        <p:nvSpPr>
          <p:cNvPr id="3" name="Slide Number Placeholder 2"/>
          <p:cNvSpPr>
            <a:spLocks noGrp="1"/>
          </p:cNvSpPr>
          <p:nvPr>
            <p:ph type="sldNum" sz="quarter" idx="4"/>
          </p:nvPr>
        </p:nvSpPr>
        <p:spPr/>
        <p:txBody>
          <a:bodyPr/>
          <a:lstStyle/>
          <a:p>
            <a:fld id="{0D941629-746E-3B46-AF83-39989CE000A3}" type="slidenum">
              <a:rPr lang="en-US" smtClean="0"/>
              <a:pPr/>
              <a:t>18</a:t>
            </a:fld>
            <a:endParaRPr lang="en-US"/>
          </a:p>
        </p:txBody>
      </p:sp>
    </p:spTree>
    <p:extLst>
      <p:ext uri="{BB962C8B-B14F-4D97-AF65-F5344CB8AC3E}">
        <p14:creationId xmlns:p14="http://schemas.microsoft.com/office/powerpoint/2010/main" val="41923015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36B75B-8AA7-5DAD-9198-73AD57CF88DF}"/>
              </a:ext>
            </a:extLst>
          </p:cNvPr>
          <p:cNvSpPr>
            <a:spLocks noGrp="1"/>
          </p:cNvSpPr>
          <p:nvPr>
            <p:ph idx="1"/>
          </p:nvPr>
        </p:nvSpPr>
        <p:spPr/>
        <p:txBody>
          <a:bodyPr>
            <a:normAutofit/>
          </a:bodyPr>
          <a:lstStyle/>
          <a:p>
            <a:r>
              <a:rPr lang="en-US" sz="4800" dirty="0"/>
              <a:t>APPENDIX</a:t>
            </a:r>
          </a:p>
        </p:txBody>
      </p:sp>
      <p:sp>
        <p:nvSpPr>
          <p:cNvPr id="3" name="Slide Number Placeholder 2">
            <a:extLst>
              <a:ext uri="{FF2B5EF4-FFF2-40B4-BE49-F238E27FC236}">
                <a16:creationId xmlns:a16="http://schemas.microsoft.com/office/drawing/2014/main" id="{96ADFC64-6B9D-1B81-D950-3EBA1D293392}"/>
              </a:ext>
            </a:extLst>
          </p:cNvPr>
          <p:cNvSpPr>
            <a:spLocks noGrp="1"/>
          </p:cNvSpPr>
          <p:nvPr>
            <p:ph type="sldNum" sz="quarter" idx="4"/>
          </p:nvPr>
        </p:nvSpPr>
        <p:spPr/>
        <p:txBody>
          <a:bodyPr/>
          <a:lstStyle/>
          <a:p>
            <a:fld id="{0D941629-746E-3B46-AF83-39989CE000A3}" type="slidenum">
              <a:rPr lang="en-US" smtClean="0"/>
              <a:pPr/>
              <a:t>19</a:t>
            </a:fld>
            <a:endParaRPr lang="en-US"/>
          </a:p>
        </p:txBody>
      </p:sp>
    </p:spTree>
    <p:extLst>
      <p:ext uri="{BB962C8B-B14F-4D97-AF65-F5344CB8AC3E}">
        <p14:creationId xmlns:p14="http://schemas.microsoft.com/office/powerpoint/2010/main" val="3935165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847FEC-F482-C80F-3083-3A01D55A54F5}"/>
              </a:ext>
            </a:extLst>
          </p:cNvPr>
          <p:cNvSpPr/>
          <p:nvPr/>
        </p:nvSpPr>
        <p:spPr>
          <a:xfrm>
            <a:off x="462986" y="1546918"/>
            <a:ext cx="10313043" cy="733295"/>
          </a:xfrm>
          <a:prstGeom prst="rect">
            <a:avLst/>
          </a:prstGeom>
          <a:gradFill flip="none" rotWithShape="1">
            <a:gsLst>
              <a:gs pos="0">
                <a:schemeClr val="accent1">
                  <a:lumMod val="5000"/>
                  <a:lumOff val="95000"/>
                </a:schemeClr>
              </a:gs>
              <a:gs pos="60000">
                <a:srgbClr val="EFB9A1"/>
              </a:gs>
              <a:gs pos="100000">
                <a:srgbClr val="FF66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1">
            <a:extLst>
              <a:ext uri="{FF2B5EF4-FFF2-40B4-BE49-F238E27FC236}">
                <a16:creationId xmlns:a16="http://schemas.microsoft.com/office/drawing/2014/main" id="{7765A07A-6082-A34F-B8BB-9DEDE779A40B}"/>
              </a:ext>
            </a:extLst>
          </p:cNvPr>
          <p:cNvSpPr>
            <a:spLocks noGrp="1"/>
          </p:cNvSpPr>
          <p:nvPr>
            <p:ph type="sldNum" sz="quarter" idx="1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941629-746E-3B46-AF83-39989CE000A3}"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EFDABAA-F47B-A840-849C-861B95A82276}"/>
              </a:ext>
            </a:extLst>
          </p:cNvPr>
          <p:cNvSpPr>
            <a:spLocks noGrp="1"/>
          </p:cNvSpPr>
          <p:nvPr>
            <p:ph type="title"/>
          </p:nvPr>
        </p:nvSpPr>
        <p:spPr>
          <a:xfrm>
            <a:off x="162560" y="1"/>
            <a:ext cx="11055773" cy="1325563"/>
          </a:xfrm>
        </p:spPr>
        <p:txBody>
          <a:bodyPr vert="horz" lIns="91440" tIns="45720" rIns="91440" bIns="45720" rtlCol="0" anchor="ctr">
            <a:normAutofit/>
          </a:bodyPr>
          <a:lstStyle/>
          <a:p>
            <a:r>
              <a:rPr lang="en-US" dirty="0">
                <a:latin typeface="+mn-lt"/>
              </a:rPr>
              <a:t>The Hefty ReNew™ Program</a:t>
            </a:r>
          </a:p>
        </p:txBody>
      </p:sp>
      <p:sp>
        <p:nvSpPr>
          <p:cNvPr id="6" name="Content Placeholder 5"/>
          <p:cNvSpPr txBox="1">
            <a:spLocks/>
          </p:cNvSpPr>
          <p:nvPr/>
        </p:nvSpPr>
        <p:spPr>
          <a:xfrm>
            <a:off x="550332" y="2280213"/>
            <a:ext cx="10313043" cy="4441262"/>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pitchFamily="2"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Wingdings 3" pitchFamily="18"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srgbClr val="002596"/>
                </a:solidFill>
                <a:effectLst/>
                <a:uLnTx/>
                <a:uFillTx/>
                <a:latin typeface="Tw Cen MT" panose="020B0602020104020603" pitchFamily="34" charset="0"/>
              </a:rPr>
              <a:t>Advance development of a circular economy by enabling responsible end-of-life solutions for post-consumer plastic waste</a:t>
            </a:r>
            <a:endParaRPr lang="en-US" sz="2800" b="0" i="0" u="none" strike="noStrike" kern="1200" cap="none" spc="0" normalizeH="0" baseline="0" noProof="0" dirty="0">
              <a:ln>
                <a:noFill/>
              </a:ln>
              <a:solidFill>
                <a:srgbClr val="002596"/>
              </a:solidFill>
              <a:effectLst/>
              <a:uLnTx/>
              <a:uFillTx/>
              <a:latin typeface="Tw Cen MT" panose="020B0602020104020603" pitchFamily="34" charset="0"/>
              <a:cs typeface="Calibri"/>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effectLst/>
              <a:uLnTx/>
              <a:uFillTx/>
              <a:latin typeface="Calibri"/>
              <a:ea typeface="+mn-ea"/>
              <a:cs typeface="+mn-cs"/>
            </a:endParaRPr>
          </a:p>
          <a:p>
            <a:pPr>
              <a:defRPr/>
            </a:pPr>
            <a:r>
              <a:rPr lang="en-US" sz="2800" dirty="0">
                <a:solidFill>
                  <a:srgbClr val="002596"/>
                </a:solidFill>
                <a:latin typeface="Tw Cen MT" panose="020B0602020104020603" pitchFamily="34" charset="0"/>
              </a:rPr>
              <a:t>Educate and engage</a:t>
            </a:r>
            <a:r>
              <a:rPr kumimoji="0" lang="en-US" sz="2800" b="0" i="0" u="none" strike="noStrike" kern="1200" cap="none" spc="0" normalizeH="0" baseline="0" noProof="0" dirty="0">
                <a:ln>
                  <a:noFill/>
                </a:ln>
                <a:solidFill>
                  <a:srgbClr val="002596"/>
                </a:solidFill>
                <a:effectLst/>
                <a:uLnTx/>
                <a:uFillTx/>
                <a:latin typeface="Tw Cen MT" panose="020B0602020104020603" pitchFamily="34" charset="0"/>
              </a:rPr>
              <a:t> consumers in diverting plastics from landfills</a:t>
            </a:r>
            <a:endParaRPr lang="en-US" sz="2800" b="0" i="0" u="none" strike="noStrike" kern="1200" cap="none" spc="0" normalizeH="0" baseline="0" noProof="0" dirty="0">
              <a:ln>
                <a:noFill/>
              </a:ln>
              <a:solidFill>
                <a:srgbClr val="002596"/>
              </a:solidFill>
              <a:effectLst/>
              <a:uLnTx/>
              <a:uFillTx/>
              <a:latin typeface="Tw Cen MT" panose="020B0602020104020603" pitchFamily="34" charset="0"/>
              <a:cs typeface="Calibri"/>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srgbClr val="002596"/>
                </a:solidFill>
                <a:effectLst/>
                <a:uLnTx/>
                <a:uFillTx/>
                <a:latin typeface="Tw Cen MT" panose="020B0602020104020603" pitchFamily="34" charset="0"/>
              </a:rPr>
              <a:t>Simplify collection and reduce contamination at Materials Recovery Facilities (MRFs)</a:t>
            </a:r>
            <a:endParaRPr lang="en-US" sz="2800" b="0" i="0" u="none" strike="noStrike" kern="1200" cap="none" spc="0" normalizeH="0" baseline="0" noProof="0" dirty="0">
              <a:ln>
                <a:noFill/>
              </a:ln>
              <a:solidFill>
                <a:srgbClr val="002596"/>
              </a:solidFill>
              <a:effectLst/>
              <a:uLnTx/>
              <a:uFillTx/>
              <a:latin typeface="Tw Cen MT" panose="020B0602020104020603" pitchFamily="34" charset="0"/>
              <a:cs typeface="Calibri"/>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srgbClr val="002596"/>
                </a:solidFill>
                <a:effectLst/>
                <a:uLnTx/>
                <a:uFillTx/>
                <a:latin typeface="Tw Cen MT" panose="020B0602020104020603" pitchFamily="34" charset="0"/>
              </a:rPr>
              <a:t>Convert plastics to higher value resources following the EPA hierarchy</a:t>
            </a:r>
            <a:endParaRPr lang="en-US" sz="2800" b="0" i="0" u="none" strike="noStrike" kern="1200" cap="none" spc="0" normalizeH="0" baseline="0" noProof="0" dirty="0">
              <a:ln>
                <a:noFill/>
              </a:ln>
              <a:solidFill>
                <a:srgbClr val="002596"/>
              </a:solidFill>
              <a:effectLst/>
              <a:uLnTx/>
              <a:uFillTx/>
              <a:latin typeface="Tw Cen MT" panose="020B0602020104020603" pitchFamily="34" charset="0"/>
              <a:cs typeface="Calibri"/>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2" name="TextBox 1"/>
          <p:cNvSpPr txBox="1"/>
          <p:nvPr/>
        </p:nvSpPr>
        <p:spPr>
          <a:xfrm>
            <a:off x="4563845" y="3205663"/>
            <a:ext cx="2438400" cy="769441"/>
          </a:xfrm>
          <a:prstGeom prst="rect">
            <a:avLst/>
          </a:prstGeom>
          <a:noFill/>
        </p:spPr>
        <p:txBody>
          <a:bodyPr wrap="square" rtlCol="0">
            <a:spAutoFit/>
          </a:bodyPr>
          <a:lstStyle/>
          <a:p>
            <a:pPr lvl="0" algn="ctr">
              <a:spcBef>
                <a:spcPct val="20000"/>
              </a:spcBef>
              <a:defRPr/>
            </a:pPr>
            <a:r>
              <a:rPr lang="en-US" sz="4400" b="1" dirty="0">
                <a:solidFill>
                  <a:srgbClr val="00B050"/>
                </a:solidFill>
              </a:rPr>
              <a:t>TODAY</a:t>
            </a:r>
          </a:p>
        </p:txBody>
      </p:sp>
      <p:sp>
        <p:nvSpPr>
          <p:cNvPr id="4" name="TextBox 3">
            <a:extLst>
              <a:ext uri="{FF2B5EF4-FFF2-40B4-BE49-F238E27FC236}">
                <a16:creationId xmlns:a16="http://schemas.microsoft.com/office/drawing/2014/main" id="{CFCC1727-AB67-8830-5357-02F77160C60B}"/>
              </a:ext>
            </a:extLst>
          </p:cNvPr>
          <p:cNvSpPr txBox="1"/>
          <p:nvPr/>
        </p:nvSpPr>
        <p:spPr>
          <a:xfrm>
            <a:off x="550333" y="1546918"/>
            <a:ext cx="1401666" cy="646331"/>
          </a:xfrm>
          <a:prstGeom prst="rect">
            <a:avLst/>
          </a:prstGeom>
          <a:noFill/>
        </p:spPr>
        <p:txBody>
          <a:bodyPr wrap="none" rtlCol="0">
            <a:spAutoFit/>
          </a:bodyPr>
          <a:lstStyle/>
          <a:p>
            <a:r>
              <a:rPr lang="en-US" sz="3600" b="1" dirty="0">
                <a:solidFill>
                  <a:schemeClr val="bg1"/>
                </a:solidFill>
                <a:latin typeface="Tw Cen MT" panose="020B0602020104020603" pitchFamily="34" charset="0"/>
              </a:rPr>
              <a:t>Vision</a:t>
            </a:r>
          </a:p>
        </p:txBody>
      </p:sp>
      <p:sp>
        <p:nvSpPr>
          <p:cNvPr id="8" name="Rectangle 7">
            <a:extLst>
              <a:ext uri="{FF2B5EF4-FFF2-40B4-BE49-F238E27FC236}">
                <a16:creationId xmlns:a16="http://schemas.microsoft.com/office/drawing/2014/main" id="{1F81DE38-C207-BFCF-31EA-EF590EA8ABCE}"/>
              </a:ext>
            </a:extLst>
          </p:cNvPr>
          <p:cNvSpPr/>
          <p:nvPr/>
        </p:nvSpPr>
        <p:spPr>
          <a:xfrm>
            <a:off x="462985" y="3996605"/>
            <a:ext cx="10313043" cy="733295"/>
          </a:xfrm>
          <a:prstGeom prst="rect">
            <a:avLst/>
          </a:prstGeom>
          <a:gradFill flip="none" rotWithShape="1">
            <a:gsLst>
              <a:gs pos="0">
                <a:schemeClr val="accent1">
                  <a:lumMod val="5000"/>
                  <a:lumOff val="95000"/>
                </a:schemeClr>
              </a:gs>
              <a:gs pos="60000">
                <a:srgbClr val="EFB9A1"/>
              </a:gs>
              <a:gs pos="100000">
                <a:srgbClr val="FF66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09F84B3-5281-4BB1-AF54-D1C1B9801F1E}"/>
              </a:ext>
            </a:extLst>
          </p:cNvPr>
          <p:cNvSpPr txBox="1"/>
          <p:nvPr/>
        </p:nvSpPr>
        <p:spPr>
          <a:xfrm>
            <a:off x="550332" y="4027546"/>
            <a:ext cx="1765740" cy="646331"/>
          </a:xfrm>
          <a:prstGeom prst="rect">
            <a:avLst/>
          </a:prstGeom>
          <a:noFill/>
        </p:spPr>
        <p:txBody>
          <a:bodyPr wrap="none" rtlCol="0">
            <a:spAutoFit/>
          </a:bodyPr>
          <a:lstStyle/>
          <a:p>
            <a:r>
              <a:rPr lang="en-US" sz="3600" b="1" dirty="0">
                <a:solidFill>
                  <a:schemeClr val="bg1"/>
                </a:solidFill>
                <a:latin typeface="Tw Cen MT" panose="020B0602020104020603" pitchFamily="34" charset="0"/>
              </a:rPr>
              <a:t>Strategy</a:t>
            </a:r>
          </a:p>
        </p:txBody>
      </p:sp>
    </p:spTree>
    <p:extLst>
      <p:ext uri="{BB962C8B-B14F-4D97-AF65-F5344CB8AC3E}">
        <p14:creationId xmlns:p14="http://schemas.microsoft.com/office/powerpoint/2010/main" val="17986628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8871293" y="6336271"/>
            <a:ext cx="2462554" cy="521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82E65B8D-6A1B-174E-9F5B-07848F11A63B}" type="slidenum">
              <a:rPr lang="en-US" smtClean="0"/>
              <a:t>20</a:t>
            </a:fld>
            <a:endParaRPr lang="en-US"/>
          </a:p>
        </p:txBody>
      </p:sp>
      <p:sp>
        <p:nvSpPr>
          <p:cNvPr id="5" name="Title 4"/>
          <p:cNvSpPr>
            <a:spLocks noGrp="1"/>
          </p:cNvSpPr>
          <p:nvPr>
            <p:ph type="title"/>
          </p:nvPr>
        </p:nvSpPr>
        <p:spPr/>
        <p:txBody>
          <a:bodyPr/>
          <a:lstStyle/>
          <a:p>
            <a:r>
              <a:rPr lang="en-US" dirty="0"/>
              <a:t>Program Perceptions</a:t>
            </a:r>
          </a:p>
        </p:txBody>
      </p:sp>
      <p:sp>
        <p:nvSpPr>
          <p:cNvPr id="9" name="Rectangle 8"/>
          <p:cNvSpPr/>
          <p:nvPr/>
        </p:nvSpPr>
        <p:spPr>
          <a:xfrm>
            <a:off x="2035535" y="2402465"/>
            <a:ext cx="2550818" cy="584775"/>
          </a:xfrm>
          <a:prstGeom prst="rect">
            <a:avLst/>
          </a:prstGeom>
        </p:spPr>
        <p:txBody>
          <a:bodyPr wrap="square">
            <a:spAutoFit/>
          </a:bodyPr>
          <a:lstStyle/>
          <a:p>
            <a:r>
              <a:rPr lang="en-US" sz="1600" i="1" dirty="0">
                <a:solidFill>
                  <a:srgbClr val="002596"/>
                </a:solidFill>
              </a:rPr>
              <a:t>are using less plastic since starting the program</a:t>
            </a:r>
          </a:p>
        </p:txBody>
      </p:sp>
      <p:sp>
        <p:nvSpPr>
          <p:cNvPr id="10" name="TextBox 9"/>
          <p:cNvSpPr txBox="1"/>
          <p:nvPr/>
        </p:nvSpPr>
        <p:spPr>
          <a:xfrm>
            <a:off x="558327" y="3087841"/>
            <a:ext cx="3657600" cy="369332"/>
          </a:xfrm>
          <a:prstGeom prst="rect">
            <a:avLst/>
          </a:prstGeom>
          <a:noFill/>
        </p:spPr>
        <p:txBody>
          <a:bodyPr wrap="square" rtlCol="0">
            <a:spAutoFit/>
          </a:bodyPr>
          <a:lstStyle/>
          <a:p>
            <a:pPr algn="ctr"/>
            <a:r>
              <a:rPr lang="en-US" b="1" dirty="0">
                <a:solidFill>
                  <a:srgbClr val="002596"/>
                </a:solidFill>
              </a:rPr>
              <a:t>Top Motivators to Participate</a:t>
            </a:r>
          </a:p>
        </p:txBody>
      </p:sp>
      <p:sp>
        <p:nvSpPr>
          <p:cNvPr id="11" name="Rectangle 10"/>
          <p:cNvSpPr/>
          <p:nvPr/>
        </p:nvSpPr>
        <p:spPr>
          <a:xfrm>
            <a:off x="966219" y="3415202"/>
            <a:ext cx="4195138" cy="738664"/>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F15722"/>
                </a:solidFill>
                <a:latin typeface="Arial" panose="020B0604020202020204"/>
              </a:rPr>
              <a:t>Positive environmental impact (27%)</a:t>
            </a:r>
          </a:p>
          <a:p>
            <a:pPr marL="285750" indent="-285750">
              <a:buFont typeface="Arial" panose="020B0604020202020204" pitchFamily="34" charset="0"/>
              <a:buChar char="•"/>
            </a:pPr>
            <a:r>
              <a:rPr lang="en-US" sz="1400" dirty="0">
                <a:solidFill>
                  <a:srgbClr val="F15722"/>
                </a:solidFill>
                <a:latin typeface="Arial" panose="020B0604020202020204"/>
              </a:rPr>
              <a:t>Convenience (24%)</a:t>
            </a:r>
          </a:p>
          <a:p>
            <a:pPr marL="285750" indent="-285750">
              <a:buFont typeface="Arial" panose="020B0604020202020204" pitchFamily="34" charset="0"/>
              <a:buChar char="•"/>
            </a:pPr>
            <a:r>
              <a:rPr lang="en-US" sz="1400" dirty="0">
                <a:solidFill>
                  <a:srgbClr val="F15722"/>
                </a:solidFill>
                <a:latin typeface="Arial" panose="020B0604020202020204"/>
              </a:rPr>
              <a:t>Price (22%)</a:t>
            </a:r>
            <a:endParaRPr lang="en-US" sz="1400" dirty="0">
              <a:solidFill>
                <a:srgbClr val="F15722"/>
              </a:solidFill>
            </a:endParaRPr>
          </a:p>
        </p:txBody>
      </p:sp>
      <p:sp>
        <p:nvSpPr>
          <p:cNvPr id="12" name="TextBox 11"/>
          <p:cNvSpPr txBox="1"/>
          <p:nvPr/>
        </p:nvSpPr>
        <p:spPr>
          <a:xfrm>
            <a:off x="962488" y="6657456"/>
            <a:ext cx="7603428" cy="276999"/>
          </a:xfrm>
          <a:prstGeom prst="rect">
            <a:avLst/>
          </a:prstGeom>
          <a:noFill/>
        </p:spPr>
        <p:txBody>
          <a:bodyPr wrap="none" rtlCol="0">
            <a:spAutoFit/>
          </a:bodyPr>
          <a:lstStyle/>
          <a:p>
            <a:r>
              <a:rPr lang="en-US" sz="1200" i="1" dirty="0"/>
              <a:t>Source: *Harris Poll, January 2023, n=602, **Harris Pre-Launch Survey (Chattanooga &amp; Dayton) November 2022, n=360</a:t>
            </a:r>
          </a:p>
        </p:txBody>
      </p:sp>
      <p:sp>
        <p:nvSpPr>
          <p:cNvPr id="13" name="TextBox 12"/>
          <p:cNvSpPr txBox="1"/>
          <p:nvPr/>
        </p:nvSpPr>
        <p:spPr>
          <a:xfrm>
            <a:off x="891451" y="1525039"/>
            <a:ext cx="1167307" cy="769441"/>
          </a:xfrm>
          <a:prstGeom prst="rect">
            <a:avLst/>
          </a:prstGeom>
          <a:noFill/>
        </p:spPr>
        <p:txBody>
          <a:bodyPr wrap="none" rtlCol="0">
            <a:spAutoFit/>
          </a:bodyPr>
          <a:lstStyle/>
          <a:p>
            <a:r>
              <a:rPr lang="en-US" sz="4400" b="1" dirty="0">
                <a:solidFill>
                  <a:srgbClr val="F15722"/>
                </a:solidFill>
              </a:rPr>
              <a:t>90%</a:t>
            </a:r>
            <a:endParaRPr lang="en-US" sz="2000" dirty="0"/>
          </a:p>
        </p:txBody>
      </p:sp>
      <p:sp>
        <p:nvSpPr>
          <p:cNvPr id="14" name="TextBox 13">
            <a:extLst>
              <a:ext uri="{FF2B5EF4-FFF2-40B4-BE49-F238E27FC236}">
                <a16:creationId xmlns:a16="http://schemas.microsoft.com/office/drawing/2014/main" id="{46627EA6-2694-438C-A21A-9B5365B35660}"/>
              </a:ext>
            </a:extLst>
          </p:cNvPr>
          <p:cNvSpPr txBox="1"/>
          <p:nvPr/>
        </p:nvSpPr>
        <p:spPr>
          <a:xfrm>
            <a:off x="4783160" y="2716449"/>
            <a:ext cx="5813721" cy="1565027"/>
          </a:xfrm>
          <a:prstGeom prst="rect">
            <a:avLst/>
          </a:prstGeom>
          <a:solidFill>
            <a:srgbClr val="EFF4FF"/>
          </a:solidFill>
        </p:spPr>
        <p:txBody>
          <a:bodyPr wrap="square">
            <a:noAutofit/>
          </a:bodyPr>
          <a:lstStyle/>
          <a:p>
            <a:endParaRPr lang="en-US" sz="1200" dirty="0">
              <a:solidFill>
                <a:schemeClr val="bg1"/>
              </a:solidFill>
            </a:endParaRPr>
          </a:p>
        </p:txBody>
      </p:sp>
      <p:sp>
        <p:nvSpPr>
          <p:cNvPr id="15" name="TextBox 14">
            <a:extLst>
              <a:ext uri="{FF2B5EF4-FFF2-40B4-BE49-F238E27FC236}">
                <a16:creationId xmlns:a16="http://schemas.microsoft.com/office/drawing/2014/main" id="{5683F746-2E0A-4A27-9BD6-3F6E3B79F6E8}"/>
              </a:ext>
            </a:extLst>
          </p:cNvPr>
          <p:cNvSpPr txBox="1"/>
          <p:nvPr/>
        </p:nvSpPr>
        <p:spPr>
          <a:xfrm>
            <a:off x="4783160" y="1368219"/>
            <a:ext cx="5813720" cy="1464285"/>
          </a:xfrm>
          <a:prstGeom prst="rect">
            <a:avLst/>
          </a:prstGeom>
          <a:solidFill>
            <a:srgbClr val="FEF6F0"/>
          </a:solidFill>
        </p:spPr>
        <p:txBody>
          <a:bodyPr wrap="square">
            <a:noAutofit/>
          </a:bodyPr>
          <a:lstStyle/>
          <a:p>
            <a:endParaRPr lang="en-US" sz="1200" dirty="0">
              <a:solidFill>
                <a:schemeClr val="bg1"/>
              </a:solidFill>
            </a:endParaRPr>
          </a:p>
        </p:txBody>
      </p:sp>
      <p:sp>
        <p:nvSpPr>
          <p:cNvPr id="16" name="TextBox 15">
            <a:extLst>
              <a:ext uri="{FF2B5EF4-FFF2-40B4-BE49-F238E27FC236}">
                <a16:creationId xmlns:a16="http://schemas.microsoft.com/office/drawing/2014/main" id="{29E93001-0DD7-4331-AC59-9989BAF3ADDE}"/>
              </a:ext>
            </a:extLst>
          </p:cNvPr>
          <p:cNvSpPr txBox="1"/>
          <p:nvPr/>
        </p:nvSpPr>
        <p:spPr>
          <a:xfrm>
            <a:off x="5766217" y="1416565"/>
            <a:ext cx="3185369" cy="338554"/>
          </a:xfrm>
          <a:prstGeom prst="rect">
            <a:avLst/>
          </a:prstGeom>
          <a:noFill/>
        </p:spPr>
        <p:txBody>
          <a:bodyPr wrap="square">
            <a:spAutoFit/>
          </a:bodyPr>
          <a:lstStyle/>
          <a:p>
            <a:pPr algn="ctr" rtl="0">
              <a:defRPr sz="1200" b="1" i="0" u="none" strike="noStrike" kern="1200" cap="all" spc="0" baseline="0">
                <a:solidFill>
                  <a:srgbClr val="004D99"/>
                </a:solidFill>
                <a:latin typeface="+mn-lt"/>
                <a:ea typeface="+mn-ea"/>
                <a:cs typeface="+mn-cs"/>
              </a:defRPr>
            </a:pPr>
            <a:r>
              <a:rPr lang="en-US" sz="1600" b="1" i="0" cap="none" baseline="0" dirty="0">
                <a:solidFill>
                  <a:srgbClr val="F74700"/>
                </a:solidFill>
                <a:effectLst/>
              </a:rPr>
              <a:t>Program Satisfaction</a:t>
            </a:r>
            <a:endParaRPr lang="en-US" sz="1600" dirty="0">
              <a:solidFill>
                <a:srgbClr val="F74700"/>
              </a:solidFill>
              <a:effectLst/>
            </a:endParaRPr>
          </a:p>
        </p:txBody>
      </p:sp>
      <p:graphicFrame>
        <p:nvGraphicFramePr>
          <p:cNvPr id="18" name="Chart 17">
            <a:extLst>
              <a:ext uri="{FF2B5EF4-FFF2-40B4-BE49-F238E27FC236}">
                <a16:creationId xmlns:a16="http://schemas.microsoft.com/office/drawing/2014/main" id="{AAB9E68A-4279-44C6-8040-5AFED328A579}"/>
              </a:ext>
            </a:extLst>
          </p:cNvPr>
          <p:cNvGraphicFramePr/>
          <p:nvPr/>
        </p:nvGraphicFramePr>
        <p:xfrm>
          <a:off x="6464911" y="1508902"/>
          <a:ext cx="4064642" cy="1362430"/>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1AB747E4-7FFD-4C64-81B0-BEE7F20537DB}"/>
              </a:ext>
            </a:extLst>
          </p:cNvPr>
          <p:cNvSpPr txBox="1"/>
          <p:nvPr/>
        </p:nvSpPr>
        <p:spPr>
          <a:xfrm>
            <a:off x="6040012" y="2889405"/>
            <a:ext cx="3185369" cy="338554"/>
          </a:xfrm>
          <a:prstGeom prst="rect">
            <a:avLst/>
          </a:prstGeom>
          <a:noFill/>
        </p:spPr>
        <p:txBody>
          <a:bodyPr wrap="square">
            <a:spAutoFit/>
          </a:bodyPr>
          <a:lstStyle/>
          <a:p>
            <a:pPr algn="ctr" rtl="0">
              <a:defRPr sz="1200" b="1" i="0" u="none" strike="noStrike" kern="1200" cap="all" spc="0" baseline="0">
                <a:solidFill>
                  <a:srgbClr val="004D99"/>
                </a:solidFill>
                <a:latin typeface="+mn-lt"/>
                <a:ea typeface="+mn-ea"/>
                <a:cs typeface="+mn-cs"/>
              </a:defRPr>
            </a:pPr>
            <a:r>
              <a:rPr lang="en-US" sz="1600" b="1" i="0" cap="none" baseline="0" dirty="0">
                <a:solidFill>
                  <a:srgbClr val="004D99"/>
                </a:solidFill>
                <a:effectLst/>
              </a:rPr>
              <a:t>Likelihood to Recommend</a:t>
            </a:r>
            <a:endParaRPr lang="en-US" sz="1600" dirty="0">
              <a:solidFill>
                <a:srgbClr val="004D99"/>
              </a:solidFill>
              <a:effectLst/>
            </a:endParaRPr>
          </a:p>
        </p:txBody>
      </p:sp>
      <p:pic>
        <p:nvPicPr>
          <p:cNvPr id="21" name="Graphic 13" descr="Thumbs up sign with solid fill">
            <a:extLst>
              <a:ext uri="{FF2B5EF4-FFF2-40B4-BE49-F238E27FC236}">
                <a16:creationId xmlns:a16="http://schemas.microsoft.com/office/drawing/2014/main" id="{9F566CD4-53E8-41CE-AC09-AEFBDA3B11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10479" y="1388598"/>
            <a:ext cx="1364189" cy="1364189"/>
          </a:xfrm>
          <a:prstGeom prst="rect">
            <a:avLst/>
          </a:prstGeom>
        </p:spPr>
      </p:pic>
      <p:sp>
        <p:nvSpPr>
          <p:cNvPr id="22" name="TextBox 21">
            <a:extLst>
              <a:ext uri="{FF2B5EF4-FFF2-40B4-BE49-F238E27FC236}">
                <a16:creationId xmlns:a16="http://schemas.microsoft.com/office/drawing/2014/main" id="{5DE6AFBC-F4E8-4F67-8A0D-0FAFE71E0943}"/>
              </a:ext>
            </a:extLst>
          </p:cNvPr>
          <p:cNvSpPr txBox="1"/>
          <p:nvPr/>
        </p:nvSpPr>
        <p:spPr>
          <a:xfrm>
            <a:off x="5413167" y="1992382"/>
            <a:ext cx="1071915" cy="461665"/>
          </a:xfrm>
          <a:prstGeom prst="rect">
            <a:avLst/>
          </a:prstGeom>
          <a:noFill/>
        </p:spPr>
        <p:txBody>
          <a:bodyPr wrap="square">
            <a:spAutoFit/>
          </a:bodyPr>
          <a:lstStyle>
            <a:defPPr>
              <a:defRPr lang="en-US"/>
            </a:defPPr>
            <a:lvl1pPr algn="ctr">
              <a:defRPr sz="1200" b="1" i="0" u="none" strike="noStrike" cap="none" spc="0" baseline="0">
                <a:solidFill>
                  <a:srgbClr val="004D99"/>
                </a:solidFill>
                <a:effectLst/>
              </a:defRPr>
            </a:lvl1pPr>
          </a:lstStyle>
          <a:p>
            <a:r>
              <a:rPr lang="en-US" dirty="0">
                <a:solidFill>
                  <a:schemeClr val="bg1"/>
                </a:solidFill>
              </a:rPr>
              <a:t>Satisfied</a:t>
            </a:r>
          </a:p>
          <a:p>
            <a:r>
              <a:rPr lang="en-US" dirty="0">
                <a:solidFill>
                  <a:schemeClr val="bg1"/>
                </a:solidFill>
              </a:rPr>
              <a:t>85%</a:t>
            </a:r>
          </a:p>
        </p:txBody>
      </p:sp>
      <p:pic>
        <p:nvPicPr>
          <p:cNvPr id="23" name="Graphic 4" descr="Megaphone with solid fill">
            <a:extLst>
              <a:ext uri="{FF2B5EF4-FFF2-40B4-BE49-F238E27FC236}">
                <a16:creationId xmlns:a16="http://schemas.microsoft.com/office/drawing/2014/main" id="{22EC59B6-64E5-47F8-8698-CB982D1FC6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6041" y="2656461"/>
            <a:ext cx="1532828" cy="1532828"/>
          </a:xfrm>
          <a:prstGeom prst="rect">
            <a:avLst/>
          </a:prstGeom>
        </p:spPr>
      </p:pic>
      <p:sp>
        <p:nvSpPr>
          <p:cNvPr id="24" name="TextBox 23">
            <a:extLst>
              <a:ext uri="{FF2B5EF4-FFF2-40B4-BE49-F238E27FC236}">
                <a16:creationId xmlns:a16="http://schemas.microsoft.com/office/drawing/2014/main" id="{AED52BC7-BCD2-4BF5-A16D-713EF95CE8F6}"/>
              </a:ext>
            </a:extLst>
          </p:cNvPr>
          <p:cNvSpPr txBox="1"/>
          <p:nvPr/>
        </p:nvSpPr>
        <p:spPr>
          <a:xfrm>
            <a:off x="5380617" y="3361440"/>
            <a:ext cx="1071915" cy="461665"/>
          </a:xfrm>
          <a:prstGeom prst="rect">
            <a:avLst/>
          </a:prstGeom>
          <a:noFill/>
        </p:spPr>
        <p:txBody>
          <a:bodyPr wrap="square">
            <a:spAutoFit/>
          </a:bodyPr>
          <a:lstStyle>
            <a:defPPr>
              <a:defRPr lang="en-US"/>
            </a:defPPr>
            <a:lvl1pPr algn="ctr">
              <a:defRPr sz="1200" b="1" i="0" u="none" strike="noStrike" cap="none" spc="0" baseline="0">
                <a:solidFill>
                  <a:srgbClr val="004D99"/>
                </a:solidFill>
                <a:effectLst/>
              </a:defRPr>
            </a:lvl1pPr>
          </a:lstStyle>
          <a:p>
            <a:r>
              <a:rPr lang="en-US" dirty="0">
                <a:solidFill>
                  <a:schemeClr val="bg1"/>
                </a:solidFill>
              </a:rPr>
              <a:t>Likely</a:t>
            </a:r>
          </a:p>
          <a:p>
            <a:r>
              <a:rPr lang="en-US" dirty="0">
                <a:solidFill>
                  <a:schemeClr val="bg1"/>
                </a:solidFill>
              </a:rPr>
              <a:t>91%</a:t>
            </a:r>
          </a:p>
        </p:txBody>
      </p:sp>
      <p:graphicFrame>
        <p:nvGraphicFramePr>
          <p:cNvPr id="25" name="Chart 24">
            <a:extLst>
              <a:ext uri="{FF2B5EF4-FFF2-40B4-BE49-F238E27FC236}">
                <a16:creationId xmlns:a16="http://schemas.microsoft.com/office/drawing/2014/main" id="{A043F05B-9BD9-4E30-AF87-5E1E40A5E487}"/>
              </a:ext>
            </a:extLst>
          </p:cNvPr>
          <p:cNvGraphicFramePr/>
          <p:nvPr/>
        </p:nvGraphicFramePr>
        <p:xfrm>
          <a:off x="6503924" y="3057883"/>
          <a:ext cx="4064642" cy="1284395"/>
        </p:xfrm>
        <a:graphic>
          <a:graphicData uri="http://schemas.openxmlformats.org/drawingml/2006/chart">
            <c:chart xmlns:c="http://schemas.openxmlformats.org/drawingml/2006/chart" xmlns:r="http://schemas.openxmlformats.org/officeDocument/2006/relationships" r:id="rId9"/>
          </a:graphicData>
        </a:graphic>
      </p:graphicFrame>
      <p:sp>
        <p:nvSpPr>
          <p:cNvPr id="27" name="Rectangle 26"/>
          <p:cNvSpPr/>
          <p:nvPr/>
        </p:nvSpPr>
        <p:spPr>
          <a:xfrm rot="16200000">
            <a:off x="-931352" y="2600253"/>
            <a:ext cx="2754454" cy="577740"/>
          </a:xfrm>
          <a:prstGeom prst="rect">
            <a:avLst/>
          </a:prstGeom>
          <a:solidFill>
            <a:srgbClr val="0025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CURRENT  MARKETS*</a:t>
            </a:r>
          </a:p>
        </p:txBody>
      </p:sp>
      <p:sp>
        <p:nvSpPr>
          <p:cNvPr id="28" name="Rectangle 27"/>
          <p:cNvSpPr/>
          <p:nvPr/>
        </p:nvSpPr>
        <p:spPr>
          <a:xfrm>
            <a:off x="2009107" y="1600913"/>
            <a:ext cx="2059201" cy="584775"/>
          </a:xfrm>
          <a:prstGeom prst="rect">
            <a:avLst/>
          </a:prstGeom>
        </p:spPr>
        <p:txBody>
          <a:bodyPr wrap="square">
            <a:spAutoFit/>
          </a:bodyPr>
          <a:lstStyle/>
          <a:p>
            <a:r>
              <a:rPr lang="en-US" sz="1600" i="1" dirty="0">
                <a:solidFill>
                  <a:srgbClr val="002596"/>
                </a:solidFill>
              </a:rPr>
              <a:t>who start the program plan to continue</a:t>
            </a:r>
          </a:p>
        </p:txBody>
      </p:sp>
      <p:sp>
        <p:nvSpPr>
          <p:cNvPr id="29" name="TextBox 28"/>
          <p:cNvSpPr txBox="1"/>
          <p:nvPr/>
        </p:nvSpPr>
        <p:spPr>
          <a:xfrm>
            <a:off x="923320" y="2312419"/>
            <a:ext cx="997389" cy="769441"/>
          </a:xfrm>
          <a:prstGeom prst="rect">
            <a:avLst/>
          </a:prstGeom>
          <a:noFill/>
        </p:spPr>
        <p:txBody>
          <a:bodyPr wrap="none" rtlCol="0">
            <a:spAutoFit/>
          </a:bodyPr>
          <a:lstStyle/>
          <a:p>
            <a:r>
              <a:rPr lang="en-US" sz="4400" b="1" dirty="0">
                <a:solidFill>
                  <a:srgbClr val="F15722"/>
                </a:solidFill>
              </a:rPr>
              <a:t>2/5</a:t>
            </a:r>
            <a:endParaRPr lang="en-US" sz="2000" dirty="0"/>
          </a:p>
        </p:txBody>
      </p:sp>
      <p:sp>
        <p:nvSpPr>
          <p:cNvPr id="30" name="Rectangle 29"/>
          <p:cNvSpPr/>
          <p:nvPr/>
        </p:nvSpPr>
        <p:spPr>
          <a:xfrm>
            <a:off x="8487144" y="3145964"/>
            <a:ext cx="1969094" cy="1000889"/>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774470" y="1503064"/>
            <a:ext cx="1567709" cy="1086726"/>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16200000">
            <a:off x="-703469" y="5283261"/>
            <a:ext cx="2298690" cy="577739"/>
          </a:xfrm>
          <a:prstGeom prst="rect">
            <a:avLst/>
          </a:prstGeom>
          <a:solidFill>
            <a:srgbClr val="0025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PRE-LAUNCH MARKETS</a:t>
            </a:r>
            <a:r>
              <a:rPr lang="en-US" sz="1050" b="1" dirty="0">
                <a:solidFill>
                  <a:schemeClr val="bg1"/>
                </a:solidFill>
              </a:rPr>
              <a:t>**</a:t>
            </a:r>
            <a:endParaRPr lang="en-US" sz="700" b="1" dirty="0">
              <a:solidFill>
                <a:schemeClr val="bg1"/>
              </a:solidFill>
            </a:endParaRPr>
          </a:p>
        </p:txBody>
      </p:sp>
      <p:sp>
        <p:nvSpPr>
          <p:cNvPr id="33" name="TextBox 32"/>
          <p:cNvSpPr txBox="1"/>
          <p:nvPr/>
        </p:nvSpPr>
        <p:spPr>
          <a:xfrm>
            <a:off x="835754" y="5703300"/>
            <a:ext cx="997389" cy="769441"/>
          </a:xfrm>
          <a:prstGeom prst="rect">
            <a:avLst/>
          </a:prstGeom>
          <a:noFill/>
        </p:spPr>
        <p:txBody>
          <a:bodyPr wrap="none" rtlCol="0">
            <a:spAutoFit/>
          </a:bodyPr>
          <a:lstStyle/>
          <a:p>
            <a:r>
              <a:rPr lang="en-US" sz="4400" b="1" dirty="0">
                <a:solidFill>
                  <a:srgbClr val="F15722"/>
                </a:solidFill>
              </a:rPr>
              <a:t>1/2</a:t>
            </a:r>
            <a:endParaRPr lang="en-US" sz="2000" dirty="0"/>
          </a:p>
        </p:txBody>
      </p:sp>
      <p:sp>
        <p:nvSpPr>
          <p:cNvPr id="34" name="Rectangle 33"/>
          <p:cNvSpPr/>
          <p:nvPr/>
        </p:nvSpPr>
        <p:spPr>
          <a:xfrm>
            <a:off x="1827466" y="4854830"/>
            <a:ext cx="2550818" cy="338554"/>
          </a:xfrm>
          <a:prstGeom prst="rect">
            <a:avLst/>
          </a:prstGeom>
        </p:spPr>
        <p:txBody>
          <a:bodyPr wrap="square">
            <a:spAutoFit/>
          </a:bodyPr>
          <a:lstStyle/>
          <a:p>
            <a:r>
              <a:rPr lang="en-US" sz="1600" i="1" dirty="0">
                <a:solidFill>
                  <a:srgbClr val="002596"/>
                </a:solidFill>
              </a:rPr>
              <a:t>find the program appealing</a:t>
            </a:r>
          </a:p>
        </p:txBody>
      </p:sp>
      <p:sp>
        <p:nvSpPr>
          <p:cNvPr id="37" name="TextBox 36"/>
          <p:cNvSpPr txBox="1"/>
          <p:nvPr/>
        </p:nvSpPr>
        <p:spPr>
          <a:xfrm>
            <a:off x="835754" y="4658286"/>
            <a:ext cx="997389" cy="769441"/>
          </a:xfrm>
          <a:prstGeom prst="rect">
            <a:avLst/>
          </a:prstGeom>
          <a:noFill/>
        </p:spPr>
        <p:txBody>
          <a:bodyPr wrap="none" rtlCol="0">
            <a:spAutoFit/>
          </a:bodyPr>
          <a:lstStyle/>
          <a:p>
            <a:r>
              <a:rPr lang="en-US" sz="4400" b="1" dirty="0">
                <a:solidFill>
                  <a:srgbClr val="F15722"/>
                </a:solidFill>
              </a:rPr>
              <a:t>2/3</a:t>
            </a:r>
            <a:endParaRPr lang="en-US" sz="2000" dirty="0"/>
          </a:p>
        </p:txBody>
      </p:sp>
      <p:sp>
        <p:nvSpPr>
          <p:cNvPr id="38" name="Rectangle 37"/>
          <p:cNvSpPr/>
          <p:nvPr/>
        </p:nvSpPr>
        <p:spPr>
          <a:xfrm>
            <a:off x="1809068" y="5772972"/>
            <a:ext cx="3559473" cy="584775"/>
          </a:xfrm>
          <a:prstGeom prst="rect">
            <a:avLst/>
          </a:prstGeom>
        </p:spPr>
        <p:txBody>
          <a:bodyPr wrap="square">
            <a:spAutoFit/>
          </a:bodyPr>
          <a:lstStyle/>
          <a:p>
            <a:r>
              <a:rPr lang="en-US" sz="1600" i="1" dirty="0">
                <a:solidFill>
                  <a:srgbClr val="002596"/>
                </a:solidFill>
              </a:rPr>
              <a:t>of </a:t>
            </a:r>
            <a:r>
              <a:rPr lang="en-US" sz="1600" b="1" i="1" dirty="0">
                <a:solidFill>
                  <a:srgbClr val="002596"/>
                </a:solidFill>
              </a:rPr>
              <a:t>NON</a:t>
            </a:r>
            <a:r>
              <a:rPr lang="en-US" sz="1600" i="1" dirty="0">
                <a:solidFill>
                  <a:srgbClr val="002596"/>
                </a:solidFill>
              </a:rPr>
              <a:t>-recyclers find the program appealing and would be willing to try it!</a:t>
            </a:r>
          </a:p>
        </p:txBody>
      </p:sp>
      <p:graphicFrame>
        <p:nvGraphicFramePr>
          <p:cNvPr id="39" name="Chart 38">
            <a:extLst>
              <a:ext uri="{FF2B5EF4-FFF2-40B4-BE49-F238E27FC236}">
                <a16:creationId xmlns:a16="http://schemas.microsoft.com/office/drawing/2014/main" id="{AECBE348-B86A-454F-AC8F-F83FF428C2E9}"/>
              </a:ext>
            </a:extLst>
          </p:cNvPr>
          <p:cNvGraphicFramePr/>
          <p:nvPr/>
        </p:nvGraphicFramePr>
        <p:xfrm>
          <a:off x="5068350" y="5017182"/>
          <a:ext cx="1659344" cy="1488302"/>
        </p:xfrm>
        <a:graphic>
          <a:graphicData uri="http://schemas.openxmlformats.org/drawingml/2006/chart">
            <c:chart xmlns:c="http://schemas.openxmlformats.org/drawingml/2006/chart" xmlns:r="http://schemas.openxmlformats.org/officeDocument/2006/relationships" r:id="rId10"/>
          </a:graphicData>
        </a:graphic>
      </p:graphicFrame>
      <p:sp>
        <p:nvSpPr>
          <p:cNvPr id="40" name="TextBox 39">
            <a:extLst>
              <a:ext uri="{FF2B5EF4-FFF2-40B4-BE49-F238E27FC236}">
                <a16:creationId xmlns:a16="http://schemas.microsoft.com/office/drawing/2014/main" id="{93492A03-CA40-0A50-3E87-B22BF4BB9516}"/>
              </a:ext>
            </a:extLst>
          </p:cNvPr>
          <p:cNvSpPr txBox="1"/>
          <p:nvPr/>
        </p:nvSpPr>
        <p:spPr>
          <a:xfrm>
            <a:off x="4363956" y="4602637"/>
            <a:ext cx="2994946" cy="492443"/>
          </a:xfrm>
          <a:prstGeom prst="rect">
            <a:avLst/>
          </a:prstGeom>
          <a:noFill/>
        </p:spPr>
        <p:txBody>
          <a:bodyPr wrap="square">
            <a:spAutoFit/>
          </a:bodyPr>
          <a:lstStyle/>
          <a:p>
            <a:pPr algn="ctr" rtl="0">
              <a:defRPr sz="1200" b="1" i="0" u="none" strike="noStrike" kern="1200" cap="all" spc="0" baseline="0">
                <a:solidFill>
                  <a:srgbClr val="004D99"/>
                </a:solidFill>
                <a:latin typeface="+mn-lt"/>
                <a:ea typeface="+mn-ea"/>
                <a:cs typeface="+mn-cs"/>
              </a:defRPr>
            </a:pPr>
            <a:r>
              <a:rPr lang="en-US" sz="1600" b="1" i="0" cap="none" baseline="0" dirty="0">
                <a:solidFill>
                  <a:srgbClr val="004D99"/>
                </a:solidFill>
                <a:effectLst/>
              </a:rPr>
              <a:t>Impression </a:t>
            </a:r>
          </a:p>
          <a:p>
            <a:pPr algn="ctr" rtl="0">
              <a:defRPr sz="1200" b="1" i="0" u="none" strike="noStrike" kern="1200" cap="all" spc="0" baseline="0">
                <a:solidFill>
                  <a:srgbClr val="004D99"/>
                </a:solidFill>
                <a:latin typeface="+mn-lt"/>
                <a:ea typeface="+mn-ea"/>
                <a:cs typeface="+mn-cs"/>
              </a:defRPr>
            </a:pPr>
            <a:r>
              <a:rPr lang="en-US" sz="1000" b="1" i="0" cap="none" baseline="0" dirty="0">
                <a:solidFill>
                  <a:srgbClr val="004D99"/>
                </a:solidFill>
                <a:effectLst/>
              </a:rPr>
              <a:t>% Like a Lot/Somewhat</a:t>
            </a:r>
            <a:r>
              <a:rPr lang="en-US" sz="1000" b="1" i="0" cap="none" baseline="0" dirty="0">
                <a:solidFill>
                  <a:srgbClr val="004D99"/>
                </a:solidFill>
              </a:rPr>
              <a:t> </a:t>
            </a:r>
            <a:endParaRPr lang="en-US" sz="1000" b="1" i="0" cap="none" baseline="0" dirty="0">
              <a:solidFill>
                <a:srgbClr val="004D99"/>
              </a:solidFill>
              <a:effectLst/>
            </a:endParaRPr>
          </a:p>
        </p:txBody>
      </p:sp>
      <p:sp>
        <p:nvSpPr>
          <p:cNvPr id="41" name="TextBox 40">
            <a:extLst>
              <a:ext uri="{FF2B5EF4-FFF2-40B4-BE49-F238E27FC236}">
                <a16:creationId xmlns:a16="http://schemas.microsoft.com/office/drawing/2014/main" id="{387BF1F1-3530-48F1-AAE6-C837BB6249D5}"/>
              </a:ext>
            </a:extLst>
          </p:cNvPr>
          <p:cNvSpPr txBox="1"/>
          <p:nvPr/>
        </p:nvSpPr>
        <p:spPr>
          <a:xfrm>
            <a:off x="5551996" y="5514382"/>
            <a:ext cx="720069" cy="461665"/>
          </a:xfrm>
          <a:prstGeom prst="rect">
            <a:avLst/>
          </a:prstGeom>
          <a:noFill/>
        </p:spPr>
        <p:txBody>
          <a:bodyPr wrap="none" rtlCol="0">
            <a:spAutoFit/>
          </a:bodyPr>
          <a:lstStyle/>
          <a:p>
            <a:r>
              <a:rPr lang="en-US" sz="2400" b="1" dirty="0">
                <a:solidFill>
                  <a:srgbClr val="F15722"/>
                </a:solidFill>
              </a:rPr>
              <a:t>63%</a:t>
            </a:r>
          </a:p>
        </p:txBody>
      </p:sp>
      <p:sp>
        <p:nvSpPr>
          <p:cNvPr id="42" name="TextBox 41">
            <a:extLst>
              <a:ext uri="{FF2B5EF4-FFF2-40B4-BE49-F238E27FC236}">
                <a16:creationId xmlns:a16="http://schemas.microsoft.com/office/drawing/2014/main" id="{27B34B6D-45CF-4CD7-BAC2-787A902F97D5}"/>
              </a:ext>
            </a:extLst>
          </p:cNvPr>
          <p:cNvSpPr txBox="1"/>
          <p:nvPr/>
        </p:nvSpPr>
        <p:spPr>
          <a:xfrm>
            <a:off x="6179890" y="4624991"/>
            <a:ext cx="2994946" cy="492443"/>
          </a:xfrm>
          <a:prstGeom prst="rect">
            <a:avLst/>
          </a:prstGeom>
          <a:noFill/>
        </p:spPr>
        <p:txBody>
          <a:bodyPr wrap="square">
            <a:spAutoFit/>
          </a:bodyPr>
          <a:lstStyle/>
          <a:p>
            <a:pPr algn="ctr" rtl="0">
              <a:defRPr sz="1200" b="1" i="0" u="none" strike="noStrike" kern="1200" cap="all" spc="0" baseline="0">
                <a:solidFill>
                  <a:srgbClr val="004D99"/>
                </a:solidFill>
                <a:latin typeface="+mn-lt"/>
                <a:ea typeface="+mn-ea"/>
                <a:cs typeface="+mn-cs"/>
              </a:defRPr>
            </a:pPr>
            <a:r>
              <a:rPr lang="en-US" sz="1600" b="1" dirty="0">
                <a:solidFill>
                  <a:srgbClr val="004D99"/>
                </a:solidFill>
              </a:rPr>
              <a:t>L</a:t>
            </a:r>
            <a:r>
              <a:rPr lang="en-US" sz="1600" b="1" i="0" cap="none" baseline="0" dirty="0">
                <a:solidFill>
                  <a:srgbClr val="004D99"/>
                </a:solidFill>
                <a:effectLst/>
              </a:rPr>
              <a:t>ikelihood to Participate </a:t>
            </a:r>
          </a:p>
          <a:p>
            <a:pPr algn="ctr" rtl="0">
              <a:defRPr sz="1200" b="1" i="0" u="none" strike="noStrike" kern="1200" cap="all" spc="0" baseline="0">
                <a:solidFill>
                  <a:srgbClr val="004D99"/>
                </a:solidFill>
                <a:latin typeface="+mn-lt"/>
                <a:ea typeface="+mn-ea"/>
                <a:cs typeface="+mn-cs"/>
              </a:defRPr>
            </a:pPr>
            <a:r>
              <a:rPr lang="en-US" sz="1000" b="1" i="0" cap="none" baseline="0" dirty="0">
                <a:solidFill>
                  <a:srgbClr val="004D99"/>
                </a:solidFill>
                <a:effectLst/>
              </a:rPr>
              <a:t>% Very/</a:t>
            </a:r>
            <a:r>
              <a:rPr lang="en-US" sz="1000" b="1" dirty="0">
                <a:solidFill>
                  <a:srgbClr val="004D99"/>
                </a:solidFill>
              </a:rPr>
              <a:t>S</a:t>
            </a:r>
            <a:r>
              <a:rPr lang="en-US" sz="1000" b="1" i="0" cap="none" baseline="0" dirty="0">
                <a:solidFill>
                  <a:srgbClr val="004D99"/>
                </a:solidFill>
                <a:effectLst/>
              </a:rPr>
              <a:t>omewhat Likely</a:t>
            </a:r>
            <a:r>
              <a:rPr lang="en-US" sz="1000" b="1" i="0" cap="none" baseline="0" dirty="0">
                <a:solidFill>
                  <a:srgbClr val="004D99"/>
                </a:solidFill>
              </a:rPr>
              <a:t> </a:t>
            </a:r>
            <a:endParaRPr lang="en-US" sz="1000" b="1" i="0" cap="none" baseline="0" dirty="0">
              <a:solidFill>
                <a:srgbClr val="004D99"/>
              </a:solidFill>
              <a:effectLst/>
            </a:endParaRPr>
          </a:p>
        </p:txBody>
      </p:sp>
      <p:graphicFrame>
        <p:nvGraphicFramePr>
          <p:cNvPr id="43" name="Chart 42">
            <a:extLst>
              <a:ext uri="{FF2B5EF4-FFF2-40B4-BE49-F238E27FC236}">
                <a16:creationId xmlns:a16="http://schemas.microsoft.com/office/drawing/2014/main" id="{0B6DEF3E-F67C-4F9D-A2FF-46AEC642CEC2}"/>
              </a:ext>
            </a:extLst>
          </p:cNvPr>
          <p:cNvGraphicFramePr/>
          <p:nvPr/>
        </p:nvGraphicFramePr>
        <p:xfrm>
          <a:off x="6803025" y="5016409"/>
          <a:ext cx="1659344" cy="1488302"/>
        </p:xfrm>
        <a:graphic>
          <a:graphicData uri="http://schemas.openxmlformats.org/drawingml/2006/chart">
            <c:chart xmlns:c="http://schemas.openxmlformats.org/drawingml/2006/chart" xmlns:r="http://schemas.openxmlformats.org/officeDocument/2006/relationships" r:id="rId11"/>
          </a:graphicData>
        </a:graphic>
      </p:graphicFrame>
      <p:sp>
        <p:nvSpPr>
          <p:cNvPr id="44" name="TextBox 43">
            <a:extLst>
              <a:ext uri="{FF2B5EF4-FFF2-40B4-BE49-F238E27FC236}">
                <a16:creationId xmlns:a16="http://schemas.microsoft.com/office/drawing/2014/main" id="{6901F1A6-F986-47EA-B59C-7241517E17D8}"/>
              </a:ext>
            </a:extLst>
          </p:cNvPr>
          <p:cNvSpPr txBox="1"/>
          <p:nvPr/>
        </p:nvSpPr>
        <p:spPr>
          <a:xfrm>
            <a:off x="7300137" y="5510694"/>
            <a:ext cx="720069" cy="461665"/>
          </a:xfrm>
          <a:prstGeom prst="rect">
            <a:avLst/>
          </a:prstGeom>
          <a:noFill/>
        </p:spPr>
        <p:txBody>
          <a:bodyPr wrap="none" rtlCol="0">
            <a:spAutoFit/>
          </a:bodyPr>
          <a:lstStyle/>
          <a:p>
            <a:r>
              <a:rPr lang="en-US" sz="2400" b="1" dirty="0">
                <a:solidFill>
                  <a:srgbClr val="F15722"/>
                </a:solidFill>
              </a:rPr>
              <a:t>70%</a:t>
            </a:r>
          </a:p>
        </p:txBody>
      </p:sp>
      <p:sp>
        <p:nvSpPr>
          <p:cNvPr id="45" name="TextBox 44">
            <a:extLst>
              <a:ext uri="{FF2B5EF4-FFF2-40B4-BE49-F238E27FC236}">
                <a16:creationId xmlns:a16="http://schemas.microsoft.com/office/drawing/2014/main" id="{783660C3-D783-6BCC-0B40-6E1463EF9652}"/>
              </a:ext>
            </a:extLst>
          </p:cNvPr>
          <p:cNvSpPr txBox="1"/>
          <p:nvPr/>
        </p:nvSpPr>
        <p:spPr>
          <a:xfrm>
            <a:off x="8212020" y="5942733"/>
            <a:ext cx="1318546" cy="415498"/>
          </a:xfrm>
          <a:prstGeom prst="rect">
            <a:avLst/>
          </a:prstGeom>
          <a:noFill/>
        </p:spPr>
        <p:txBody>
          <a:bodyPr wrap="square">
            <a:spAutoFit/>
          </a:bodyPr>
          <a:lstStyle/>
          <a:p>
            <a:pPr rtl="0">
              <a:defRPr sz="1200" b="1" i="0" u="none" strike="noStrike" kern="1200" cap="all" spc="0" baseline="0">
                <a:solidFill>
                  <a:srgbClr val="004D99"/>
                </a:solidFill>
                <a:latin typeface="+mn-lt"/>
                <a:ea typeface="+mn-ea"/>
                <a:cs typeface="+mn-cs"/>
              </a:defRPr>
            </a:pPr>
            <a:r>
              <a:rPr lang="en-US" sz="1050" b="1" i="0" cap="none" baseline="0" dirty="0">
                <a:solidFill>
                  <a:srgbClr val="002596"/>
                </a:solidFill>
                <a:effectLst/>
              </a:rPr>
              <a:t>Gen X (79%) </a:t>
            </a:r>
            <a:r>
              <a:rPr lang="en-US" sz="1050" b="1" i="0" cap="none" baseline="0" dirty="0">
                <a:solidFill>
                  <a:srgbClr val="002596"/>
                </a:solidFill>
                <a:effectLst/>
                <a:cs typeface="Arial" panose="020B0604020202020204" pitchFamily="34" charset="0"/>
              </a:rPr>
              <a:t>↑ </a:t>
            </a:r>
          </a:p>
          <a:p>
            <a:pPr rtl="0">
              <a:defRPr sz="1200" b="1" i="0" u="none" strike="noStrike" kern="1200" cap="all" spc="0" baseline="0">
                <a:solidFill>
                  <a:srgbClr val="004D99"/>
                </a:solidFill>
                <a:latin typeface="+mn-lt"/>
                <a:ea typeface="+mn-ea"/>
                <a:cs typeface="+mn-cs"/>
              </a:defRPr>
            </a:pPr>
            <a:r>
              <a:rPr lang="en-US" sz="1050" b="1" i="0" cap="none" baseline="0" dirty="0">
                <a:solidFill>
                  <a:srgbClr val="002596"/>
                </a:solidFill>
                <a:effectLst/>
                <a:cs typeface="Arial" panose="020B0604020202020204" pitchFamily="34" charset="0"/>
              </a:rPr>
              <a:t>vs. Boomers (60%)</a:t>
            </a:r>
            <a:endParaRPr lang="en-US" sz="1050" b="1" i="0" cap="none" baseline="0" dirty="0">
              <a:solidFill>
                <a:srgbClr val="002596"/>
              </a:solidFill>
              <a:effectLst/>
            </a:endParaRPr>
          </a:p>
        </p:txBody>
      </p:sp>
      <p:sp>
        <p:nvSpPr>
          <p:cNvPr id="46" name="TextBox 45">
            <a:extLst>
              <a:ext uri="{FF2B5EF4-FFF2-40B4-BE49-F238E27FC236}">
                <a16:creationId xmlns:a16="http://schemas.microsoft.com/office/drawing/2014/main" id="{5BE270D4-2753-196F-9795-FB413C2AAF44}"/>
              </a:ext>
            </a:extLst>
          </p:cNvPr>
          <p:cNvSpPr txBox="1"/>
          <p:nvPr/>
        </p:nvSpPr>
        <p:spPr>
          <a:xfrm>
            <a:off x="8677448" y="4603848"/>
            <a:ext cx="2346287" cy="584775"/>
          </a:xfrm>
          <a:prstGeom prst="rect">
            <a:avLst/>
          </a:prstGeom>
          <a:noFill/>
        </p:spPr>
        <p:txBody>
          <a:bodyPr wrap="square">
            <a:spAutoFit/>
          </a:bodyPr>
          <a:lstStyle/>
          <a:p>
            <a:pPr algn="ctr" rtl="0">
              <a:defRPr sz="1200" b="1" i="0" u="none" strike="noStrike" kern="1200" cap="all" spc="0" baseline="0">
                <a:solidFill>
                  <a:srgbClr val="004D99"/>
                </a:solidFill>
                <a:latin typeface="+mn-lt"/>
                <a:ea typeface="+mn-ea"/>
                <a:cs typeface="+mn-cs"/>
              </a:defRPr>
            </a:pPr>
            <a:r>
              <a:rPr lang="en-US" sz="1600" b="1" i="0" cap="none" baseline="0" dirty="0">
                <a:solidFill>
                  <a:srgbClr val="004D99"/>
                </a:solidFill>
                <a:effectLst/>
              </a:rPr>
              <a:t>Perceived Program Impact</a:t>
            </a:r>
          </a:p>
        </p:txBody>
      </p:sp>
      <p:graphicFrame>
        <p:nvGraphicFramePr>
          <p:cNvPr id="47" name="Chart 46">
            <a:extLst>
              <a:ext uri="{FF2B5EF4-FFF2-40B4-BE49-F238E27FC236}">
                <a16:creationId xmlns:a16="http://schemas.microsoft.com/office/drawing/2014/main" id="{C2634A8F-6000-8833-935D-7F7A9C99D633}"/>
              </a:ext>
            </a:extLst>
          </p:cNvPr>
          <p:cNvGraphicFramePr/>
          <p:nvPr/>
        </p:nvGraphicFramePr>
        <p:xfrm>
          <a:off x="8427099" y="5064331"/>
          <a:ext cx="2906748" cy="1667699"/>
        </p:xfrm>
        <a:graphic>
          <a:graphicData uri="http://schemas.openxmlformats.org/drawingml/2006/chart">
            <c:chart xmlns:c="http://schemas.openxmlformats.org/drawingml/2006/chart" xmlns:r="http://schemas.openxmlformats.org/officeDocument/2006/relationships" r:id="rId12"/>
          </a:graphicData>
        </a:graphic>
      </p:graphicFrame>
      <p:sp>
        <p:nvSpPr>
          <p:cNvPr id="48" name="TextBox 47">
            <a:extLst>
              <a:ext uri="{FF2B5EF4-FFF2-40B4-BE49-F238E27FC236}">
                <a16:creationId xmlns:a16="http://schemas.microsoft.com/office/drawing/2014/main" id="{006799F6-7D70-0A1E-7F66-789F02A90974}"/>
              </a:ext>
            </a:extLst>
          </p:cNvPr>
          <p:cNvSpPr txBox="1"/>
          <p:nvPr/>
        </p:nvSpPr>
        <p:spPr>
          <a:xfrm>
            <a:off x="10754244" y="4861906"/>
            <a:ext cx="1741714" cy="738664"/>
          </a:xfrm>
          <a:prstGeom prst="rect">
            <a:avLst/>
          </a:prstGeom>
          <a:noFill/>
        </p:spPr>
        <p:txBody>
          <a:bodyPr wrap="square">
            <a:spAutoFit/>
          </a:bodyPr>
          <a:lstStyle/>
          <a:p>
            <a:pPr>
              <a:defRPr sz="1200" b="1" i="0" u="none" strike="noStrike" kern="1200" cap="all" spc="0" baseline="0">
                <a:solidFill>
                  <a:srgbClr val="004D99"/>
                </a:solidFill>
                <a:latin typeface="+mn-lt"/>
                <a:ea typeface="+mn-ea"/>
                <a:cs typeface="+mn-cs"/>
              </a:defRPr>
            </a:pPr>
            <a:r>
              <a:rPr lang="en-US" sz="1050" b="1" dirty="0">
                <a:solidFill>
                  <a:srgbClr val="002596"/>
                </a:solidFill>
              </a:rPr>
              <a:t>Strong/Moderate</a:t>
            </a:r>
          </a:p>
          <a:p>
            <a:pPr>
              <a:defRPr sz="1200" b="1" i="0" u="none" strike="noStrike" kern="1200" cap="all" spc="0" baseline="0">
                <a:solidFill>
                  <a:srgbClr val="004D99"/>
                </a:solidFill>
                <a:latin typeface="+mn-lt"/>
                <a:ea typeface="+mn-ea"/>
                <a:cs typeface="+mn-cs"/>
              </a:defRPr>
            </a:pPr>
            <a:r>
              <a:rPr lang="en-US" sz="1050" b="1" dirty="0">
                <a:solidFill>
                  <a:srgbClr val="002596"/>
                </a:solidFill>
              </a:rPr>
              <a:t>Millennials </a:t>
            </a:r>
          </a:p>
          <a:p>
            <a:pPr>
              <a:defRPr sz="1200" b="1" i="0" u="none" strike="noStrike" kern="1200" cap="all" spc="0" baseline="0">
                <a:solidFill>
                  <a:srgbClr val="004D99"/>
                </a:solidFill>
                <a:latin typeface="+mn-lt"/>
                <a:ea typeface="+mn-ea"/>
                <a:cs typeface="+mn-cs"/>
              </a:defRPr>
            </a:pPr>
            <a:r>
              <a:rPr lang="en-US" sz="1050" b="1" dirty="0">
                <a:solidFill>
                  <a:srgbClr val="002596"/>
                </a:solidFill>
              </a:rPr>
              <a:t>(72%) ↑ </a:t>
            </a:r>
          </a:p>
          <a:p>
            <a:pPr>
              <a:defRPr sz="1200" b="1" i="0" u="none" strike="noStrike" kern="1200" cap="all" spc="0" baseline="0">
                <a:solidFill>
                  <a:srgbClr val="004D99"/>
                </a:solidFill>
                <a:latin typeface="+mn-lt"/>
                <a:ea typeface="+mn-ea"/>
                <a:cs typeface="+mn-cs"/>
              </a:defRPr>
            </a:pPr>
            <a:r>
              <a:rPr lang="en-US" sz="1050" b="1" dirty="0">
                <a:solidFill>
                  <a:srgbClr val="002596"/>
                </a:solidFill>
              </a:rPr>
              <a:t>vs. Boomers (53%)</a:t>
            </a:r>
          </a:p>
        </p:txBody>
      </p:sp>
    </p:spTree>
    <p:extLst>
      <p:ext uri="{BB962C8B-B14F-4D97-AF65-F5344CB8AC3E}">
        <p14:creationId xmlns:p14="http://schemas.microsoft.com/office/powerpoint/2010/main" val="2295816535"/>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5374360" y="2102689"/>
          <a:ext cx="6121196" cy="4588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lide Number Placeholder 2"/>
          <p:cNvSpPr>
            <a:spLocks noGrp="1"/>
          </p:cNvSpPr>
          <p:nvPr>
            <p:ph type="sldNum" sz="quarter" idx="12"/>
          </p:nvPr>
        </p:nvSpPr>
        <p:spPr/>
        <p:txBody>
          <a:bodyPr/>
          <a:lstStyle/>
          <a:p>
            <a:fld id="{0D941629-746E-3B46-AF83-39989CE000A3}" type="slidenum">
              <a:rPr lang="en-US" smtClean="0"/>
              <a:t>21</a:t>
            </a:fld>
            <a:endParaRPr lang="en-US"/>
          </a:p>
        </p:txBody>
      </p:sp>
      <p:sp>
        <p:nvSpPr>
          <p:cNvPr id="9" name="Title 8"/>
          <p:cNvSpPr>
            <a:spLocks noGrp="1"/>
          </p:cNvSpPr>
          <p:nvPr>
            <p:ph type="title"/>
          </p:nvPr>
        </p:nvSpPr>
        <p:spPr>
          <a:xfrm>
            <a:off x="249621" y="-33254"/>
            <a:ext cx="10515600" cy="1325563"/>
          </a:xfrm>
        </p:spPr>
        <p:txBody>
          <a:bodyPr>
            <a:normAutofit/>
          </a:bodyPr>
          <a:lstStyle/>
          <a:p>
            <a:r>
              <a:rPr lang="en-US" dirty="0">
                <a:solidFill>
                  <a:schemeClr val="bg1"/>
                </a:solidFill>
                <a:latin typeface="Tw Cen MT" panose="020B0602020104020603" pitchFamily="34" charset="0"/>
              </a:rPr>
              <a:t>The Hefty ReNew® Offering</a:t>
            </a:r>
          </a:p>
        </p:txBody>
      </p:sp>
      <p:sp>
        <p:nvSpPr>
          <p:cNvPr id="6" name="Rectangle 5"/>
          <p:cNvSpPr/>
          <p:nvPr/>
        </p:nvSpPr>
        <p:spPr>
          <a:xfrm>
            <a:off x="6096000" y="1394803"/>
            <a:ext cx="4382814" cy="707886"/>
          </a:xfrm>
          <a:prstGeom prst="rect">
            <a:avLst/>
          </a:prstGeom>
        </p:spPr>
        <p:txBody>
          <a:bodyPr wrap="square">
            <a:spAutoFit/>
          </a:bodyPr>
          <a:lstStyle/>
          <a:p>
            <a:pPr algn="ctr"/>
            <a:r>
              <a:rPr lang="en-US" sz="2000" b="1" i="1">
                <a:solidFill>
                  <a:srgbClr val="002596"/>
                </a:solidFill>
                <a:latin typeface="Tw Cen MT"/>
                <a:cs typeface="Arial"/>
              </a:rPr>
              <a:t>Bag costs help support ongoing program operations and expenses</a:t>
            </a:r>
          </a:p>
        </p:txBody>
      </p:sp>
      <p:sp>
        <p:nvSpPr>
          <p:cNvPr id="10" name="Footer Placeholder 4"/>
          <p:cNvSpPr txBox="1">
            <a:spLocks/>
          </p:cNvSpPr>
          <p:nvPr/>
        </p:nvSpPr>
        <p:spPr>
          <a:xfrm>
            <a:off x="4587700" y="6545988"/>
            <a:ext cx="2895600" cy="211959"/>
          </a:xfrm>
          <a:prstGeom prst="rect">
            <a:avLst/>
          </a:prstGeom>
        </p:spPr>
        <p:txBody>
          <a:bodyP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schemeClr>
                </a:solidFill>
              </a:rPr>
              <a:t>Reynolds Consumer Products Confidential</a:t>
            </a:r>
          </a:p>
        </p:txBody>
      </p:sp>
      <p:sp>
        <p:nvSpPr>
          <p:cNvPr id="24" name="TextBox 23">
            <a:extLst>
              <a:ext uri="{FF2B5EF4-FFF2-40B4-BE49-F238E27FC236}">
                <a16:creationId xmlns:a16="http://schemas.microsoft.com/office/drawing/2014/main" id="{A842BAAE-3FFA-8363-A91E-D25E84A8D3B6}"/>
              </a:ext>
            </a:extLst>
          </p:cNvPr>
          <p:cNvSpPr txBox="1"/>
          <p:nvPr/>
        </p:nvSpPr>
        <p:spPr>
          <a:xfrm>
            <a:off x="2045459" y="1910620"/>
            <a:ext cx="3205770" cy="3131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500"/>
              </a:spcAft>
              <a:buFont typeface="Arial"/>
              <a:buChar char="•"/>
            </a:pPr>
            <a:r>
              <a:rPr lang="en-US" sz="2000" i="1">
                <a:solidFill>
                  <a:srgbClr val="002596"/>
                </a:solidFill>
                <a:latin typeface="Tw Cen MT"/>
                <a:cs typeface="Arial"/>
              </a:rPr>
              <a:t>20% Recycled Materials​</a:t>
            </a:r>
            <a:endParaRPr lang="en-US" sz="2000" i="1">
              <a:solidFill>
                <a:srgbClr val="002596"/>
              </a:solidFill>
              <a:latin typeface="Tw Cen MT"/>
              <a:cs typeface="Calibri"/>
            </a:endParaRPr>
          </a:p>
          <a:p>
            <a:pPr marL="285750" indent="-285750">
              <a:spcAft>
                <a:spcPts val="1500"/>
              </a:spcAft>
              <a:buFont typeface="Arial"/>
              <a:buChar char="•"/>
            </a:pPr>
            <a:r>
              <a:rPr lang="en-US" sz="2000" i="1">
                <a:solidFill>
                  <a:srgbClr val="002596"/>
                </a:solidFill>
                <a:latin typeface="Tw Cen MT"/>
                <a:cs typeface="Arial"/>
              </a:rPr>
              <a:t>Bright </a:t>
            </a:r>
            <a:r>
              <a:rPr lang="en-US" sz="2000" i="1">
                <a:solidFill>
                  <a:srgbClr val="F15922"/>
                </a:solidFill>
                <a:latin typeface="Tw Cen MT"/>
                <a:cs typeface="Arial"/>
              </a:rPr>
              <a:t>orange </a:t>
            </a:r>
            <a:r>
              <a:rPr lang="en-US" sz="2000" i="1">
                <a:solidFill>
                  <a:srgbClr val="002596"/>
                </a:solidFill>
                <a:latin typeface="Tw Cen MT"/>
                <a:cs typeface="Arial"/>
              </a:rPr>
              <a:t>bag easily identifiable​</a:t>
            </a:r>
          </a:p>
          <a:p>
            <a:pPr marL="285750" indent="-285750">
              <a:spcAft>
                <a:spcPts val="1500"/>
              </a:spcAft>
              <a:buFont typeface="Arial"/>
              <a:buChar char="•"/>
            </a:pPr>
            <a:r>
              <a:rPr lang="en-US" sz="2000" i="1">
                <a:solidFill>
                  <a:srgbClr val="002596"/>
                </a:solidFill>
                <a:latin typeface="Tw Cen MT"/>
                <a:cs typeface="Arial"/>
              </a:rPr>
              <a:t>Printing on bag lists acceptable &amp; unacceptable items​</a:t>
            </a:r>
          </a:p>
          <a:p>
            <a:pPr marL="285750" indent="-285750">
              <a:spcAft>
                <a:spcPts val="1500"/>
              </a:spcAft>
              <a:buFont typeface="Arial"/>
              <a:buChar char="•"/>
            </a:pPr>
            <a:r>
              <a:rPr lang="en-US" sz="2000" i="1">
                <a:solidFill>
                  <a:srgbClr val="002596"/>
                </a:solidFill>
                <a:latin typeface="Tw Cen MT"/>
                <a:cs typeface="Arial"/>
              </a:rPr>
              <a:t>Packaged in 100% recycled paperboard carton</a:t>
            </a:r>
          </a:p>
        </p:txBody>
      </p:sp>
      <p:pic>
        <p:nvPicPr>
          <p:cNvPr id="12" name="Picture 11"/>
          <p:cNvPicPr>
            <a:picLocks noChangeAspect="1"/>
          </p:cNvPicPr>
          <p:nvPr/>
        </p:nvPicPr>
        <p:blipFill rotWithShape="1">
          <a:blip r:embed="rId8"/>
          <a:srcRect l="42440" t="10963" r="42500" b="9885"/>
          <a:stretch/>
        </p:blipFill>
        <p:spPr>
          <a:xfrm>
            <a:off x="598572" y="1637945"/>
            <a:ext cx="1323756" cy="3913713"/>
          </a:xfrm>
          <a:prstGeom prst="rect">
            <a:avLst/>
          </a:prstGeom>
        </p:spPr>
      </p:pic>
      <p:pic>
        <p:nvPicPr>
          <p:cNvPr id="15" name="Picture 14"/>
          <p:cNvPicPr>
            <a:picLocks noChangeAspect="1"/>
          </p:cNvPicPr>
          <p:nvPr/>
        </p:nvPicPr>
        <p:blipFill rotWithShape="1">
          <a:blip r:embed="rId8"/>
          <a:srcRect l="42440" t="10963" r="42500" b="9885"/>
          <a:stretch/>
        </p:blipFill>
        <p:spPr>
          <a:xfrm>
            <a:off x="8123429" y="3339310"/>
            <a:ext cx="623058" cy="1842083"/>
          </a:xfrm>
          <a:prstGeom prst="rect">
            <a:avLst/>
          </a:prstGeom>
        </p:spPr>
      </p:pic>
    </p:spTree>
    <p:extLst>
      <p:ext uri="{BB962C8B-B14F-4D97-AF65-F5344CB8AC3E}">
        <p14:creationId xmlns:p14="http://schemas.microsoft.com/office/powerpoint/2010/main" val="951368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A251D36-EFF9-1D1C-4698-14403D23A64E}"/>
              </a:ext>
            </a:extLst>
          </p:cNvPr>
          <p:cNvGrpSpPr/>
          <p:nvPr/>
        </p:nvGrpSpPr>
        <p:grpSpPr>
          <a:xfrm>
            <a:off x="3872912" y="3794499"/>
            <a:ext cx="3968464" cy="1045808"/>
            <a:chOff x="3562740" y="4150030"/>
            <a:chExt cx="4682893" cy="1103354"/>
          </a:xfrm>
        </p:grpSpPr>
        <p:pic>
          <p:nvPicPr>
            <p:cNvPr id="13" name="Picture 12">
              <a:extLst>
                <a:ext uri="{FF2B5EF4-FFF2-40B4-BE49-F238E27FC236}">
                  <a16:creationId xmlns:a16="http://schemas.microsoft.com/office/drawing/2014/main" id="{5795FF1C-7FAD-6F0F-6740-755957C2C213}"/>
                </a:ext>
              </a:extLst>
            </p:cNvPr>
            <p:cNvPicPr>
              <a:picLocks noChangeAspect="1"/>
            </p:cNvPicPr>
            <p:nvPr/>
          </p:nvPicPr>
          <p:blipFill rotWithShape="1">
            <a:blip r:embed="rId3"/>
            <a:srcRect t="14399" r="3562" b="3878"/>
            <a:stretch/>
          </p:blipFill>
          <p:spPr>
            <a:xfrm>
              <a:off x="3562740" y="4298516"/>
              <a:ext cx="4590659" cy="954868"/>
            </a:xfrm>
            <a:prstGeom prst="rect">
              <a:avLst/>
            </a:prstGeom>
          </p:spPr>
        </p:pic>
        <p:sp>
          <p:nvSpPr>
            <p:cNvPr id="22" name="Rectangle: Rounded Corners 21">
              <a:extLst>
                <a:ext uri="{FF2B5EF4-FFF2-40B4-BE49-F238E27FC236}">
                  <a16:creationId xmlns:a16="http://schemas.microsoft.com/office/drawing/2014/main" id="{30E3A997-8260-EEF2-8F19-6243C62230E3}"/>
                </a:ext>
              </a:extLst>
            </p:cNvPr>
            <p:cNvSpPr/>
            <p:nvPr/>
          </p:nvSpPr>
          <p:spPr>
            <a:xfrm>
              <a:off x="4749873" y="4150030"/>
              <a:ext cx="3495760" cy="3651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6D71503B-1717-E805-2369-C9683208A616}"/>
              </a:ext>
            </a:extLst>
          </p:cNvPr>
          <p:cNvSpPr>
            <a:spLocks noGrp="1"/>
          </p:cNvSpPr>
          <p:nvPr>
            <p:ph type="ftr" sz="quarter" idx="11"/>
          </p:nvPr>
        </p:nvSpPr>
        <p:spPr>
          <a:xfrm>
            <a:off x="4038600" y="6557719"/>
            <a:ext cx="4114800" cy="365125"/>
          </a:xfrm>
        </p:spPr>
        <p:txBody>
          <a:bodyPr/>
          <a:lstStyle/>
          <a:p>
            <a:endParaRPr lang="en-US"/>
          </a:p>
        </p:txBody>
      </p:sp>
      <p:sp>
        <p:nvSpPr>
          <p:cNvPr id="4" name="Slide Number Placeholder 3">
            <a:extLst>
              <a:ext uri="{FF2B5EF4-FFF2-40B4-BE49-F238E27FC236}">
                <a16:creationId xmlns:a16="http://schemas.microsoft.com/office/drawing/2014/main" id="{54A0441B-7525-A7D1-905A-AE6968E630A1}"/>
              </a:ext>
            </a:extLst>
          </p:cNvPr>
          <p:cNvSpPr>
            <a:spLocks noGrp="1"/>
          </p:cNvSpPr>
          <p:nvPr>
            <p:ph type="sldNum" sz="quarter" idx="12"/>
          </p:nvPr>
        </p:nvSpPr>
        <p:spPr>
          <a:xfrm>
            <a:off x="8610600" y="6557719"/>
            <a:ext cx="2743200" cy="365125"/>
          </a:xfrm>
        </p:spPr>
        <p:txBody>
          <a:bodyPr/>
          <a:lstStyle/>
          <a:p>
            <a:fld id="{82E65B8D-6A1B-174E-9F5B-07848F11A63B}" type="slidenum">
              <a:rPr lang="en-US" smtClean="0"/>
              <a:t>22</a:t>
            </a:fld>
            <a:endParaRPr lang="en-US" dirty="0"/>
          </a:p>
        </p:txBody>
      </p:sp>
      <p:sp>
        <p:nvSpPr>
          <p:cNvPr id="5" name="Title 4">
            <a:extLst>
              <a:ext uri="{FF2B5EF4-FFF2-40B4-BE49-F238E27FC236}">
                <a16:creationId xmlns:a16="http://schemas.microsoft.com/office/drawing/2014/main" id="{1F159A02-0CCB-1E36-A633-041720B00480}"/>
              </a:ext>
            </a:extLst>
          </p:cNvPr>
          <p:cNvSpPr>
            <a:spLocks noGrp="1"/>
          </p:cNvSpPr>
          <p:nvPr>
            <p:ph type="title"/>
          </p:nvPr>
        </p:nvSpPr>
        <p:spPr/>
        <p:txBody>
          <a:bodyPr/>
          <a:lstStyle/>
          <a:p>
            <a:r>
              <a:rPr lang="en-US" dirty="0"/>
              <a:t>What can be accepted in the Hefty® ReNew® Bag? </a:t>
            </a:r>
          </a:p>
        </p:txBody>
      </p:sp>
      <p:pic>
        <p:nvPicPr>
          <p:cNvPr id="11" name="Picture 10">
            <a:extLst>
              <a:ext uri="{FF2B5EF4-FFF2-40B4-BE49-F238E27FC236}">
                <a16:creationId xmlns:a16="http://schemas.microsoft.com/office/drawing/2014/main" id="{5806F237-D844-BDE2-C2FC-DFE4F8C2EFD9}"/>
              </a:ext>
            </a:extLst>
          </p:cNvPr>
          <p:cNvPicPr>
            <a:picLocks noChangeAspect="1"/>
          </p:cNvPicPr>
          <p:nvPr/>
        </p:nvPicPr>
        <p:blipFill rotWithShape="1">
          <a:blip r:embed="rId4"/>
          <a:srcRect t="9119" r="3073" b="9471"/>
          <a:stretch/>
        </p:blipFill>
        <p:spPr>
          <a:xfrm>
            <a:off x="7751395" y="1723485"/>
            <a:ext cx="4224940" cy="814607"/>
          </a:xfrm>
          <a:prstGeom prst="rect">
            <a:avLst/>
          </a:prstGeom>
        </p:spPr>
      </p:pic>
      <p:grpSp>
        <p:nvGrpSpPr>
          <p:cNvPr id="19" name="Group 18">
            <a:extLst>
              <a:ext uri="{FF2B5EF4-FFF2-40B4-BE49-F238E27FC236}">
                <a16:creationId xmlns:a16="http://schemas.microsoft.com/office/drawing/2014/main" id="{F4E7C7B7-76F5-76FA-5196-A96FF23DA68C}"/>
              </a:ext>
            </a:extLst>
          </p:cNvPr>
          <p:cNvGrpSpPr/>
          <p:nvPr/>
        </p:nvGrpSpPr>
        <p:grpSpPr>
          <a:xfrm>
            <a:off x="89778" y="1670681"/>
            <a:ext cx="3474878" cy="837987"/>
            <a:chOff x="89778" y="1469312"/>
            <a:chExt cx="3474878" cy="837987"/>
          </a:xfrm>
        </p:grpSpPr>
        <p:pic>
          <p:nvPicPr>
            <p:cNvPr id="6" name="Picture 5">
              <a:extLst>
                <a:ext uri="{FF2B5EF4-FFF2-40B4-BE49-F238E27FC236}">
                  <a16:creationId xmlns:a16="http://schemas.microsoft.com/office/drawing/2014/main" id="{3A735F81-097A-5E8C-A506-218E2CE43164}"/>
                </a:ext>
              </a:extLst>
            </p:cNvPr>
            <p:cNvPicPr>
              <a:picLocks noChangeAspect="1"/>
            </p:cNvPicPr>
            <p:nvPr/>
          </p:nvPicPr>
          <p:blipFill rotWithShape="1">
            <a:blip r:embed="rId5"/>
            <a:srcRect l="6662" t="22313" r="7873" b="9309"/>
            <a:stretch/>
          </p:blipFill>
          <p:spPr>
            <a:xfrm>
              <a:off x="89778" y="1469312"/>
              <a:ext cx="3474878" cy="755108"/>
            </a:xfrm>
            <a:prstGeom prst="rect">
              <a:avLst/>
            </a:prstGeom>
          </p:spPr>
        </p:pic>
        <p:sp>
          <p:nvSpPr>
            <p:cNvPr id="18" name="Rectangle: Rounded Corners 17">
              <a:extLst>
                <a:ext uri="{FF2B5EF4-FFF2-40B4-BE49-F238E27FC236}">
                  <a16:creationId xmlns:a16="http://schemas.microsoft.com/office/drawing/2014/main" id="{75F703EC-C05D-3A81-2E8F-A005C93E4F8E}"/>
                </a:ext>
              </a:extLst>
            </p:cNvPr>
            <p:cNvSpPr/>
            <p:nvPr/>
          </p:nvSpPr>
          <p:spPr>
            <a:xfrm>
              <a:off x="838200" y="2098650"/>
              <a:ext cx="886481" cy="2086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B12778FB-0D76-01A0-7305-35A06519C32E}"/>
              </a:ext>
            </a:extLst>
          </p:cNvPr>
          <p:cNvGrpSpPr/>
          <p:nvPr/>
        </p:nvGrpSpPr>
        <p:grpSpPr>
          <a:xfrm>
            <a:off x="3760232" y="1643676"/>
            <a:ext cx="3991163" cy="1024757"/>
            <a:chOff x="3709012" y="1515529"/>
            <a:chExt cx="3991163" cy="909379"/>
          </a:xfrm>
        </p:grpSpPr>
        <p:pic>
          <p:nvPicPr>
            <p:cNvPr id="9" name="Picture 8">
              <a:extLst>
                <a:ext uri="{FF2B5EF4-FFF2-40B4-BE49-F238E27FC236}">
                  <a16:creationId xmlns:a16="http://schemas.microsoft.com/office/drawing/2014/main" id="{692C6225-3281-3C7C-9702-DA4708F0DC30}"/>
                </a:ext>
              </a:extLst>
            </p:cNvPr>
            <p:cNvPicPr>
              <a:picLocks noChangeAspect="1"/>
            </p:cNvPicPr>
            <p:nvPr/>
          </p:nvPicPr>
          <p:blipFill>
            <a:blip r:embed="rId6"/>
            <a:stretch>
              <a:fillRect/>
            </a:stretch>
          </p:blipFill>
          <p:spPr>
            <a:xfrm>
              <a:off x="3709012" y="1515529"/>
              <a:ext cx="3991163" cy="909379"/>
            </a:xfrm>
            <a:prstGeom prst="rect">
              <a:avLst/>
            </a:prstGeom>
          </p:spPr>
        </p:pic>
        <p:sp>
          <p:nvSpPr>
            <p:cNvPr id="20" name="Rectangle: Rounded Corners 19">
              <a:extLst>
                <a:ext uri="{FF2B5EF4-FFF2-40B4-BE49-F238E27FC236}">
                  <a16:creationId xmlns:a16="http://schemas.microsoft.com/office/drawing/2014/main" id="{6A6D54F1-8525-7E73-E4CE-12237A453A78}"/>
                </a:ext>
              </a:extLst>
            </p:cNvPr>
            <p:cNvSpPr/>
            <p:nvPr/>
          </p:nvSpPr>
          <p:spPr>
            <a:xfrm>
              <a:off x="4552108" y="2224420"/>
              <a:ext cx="1987588" cy="1546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FD4AACAB-E7C8-D602-9D32-9DC50B3557C2}"/>
              </a:ext>
            </a:extLst>
          </p:cNvPr>
          <p:cNvSpPr txBox="1"/>
          <p:nvPr/>
        </p:nvSpPr>
        <p:spPr>
          <a:xfrm>
            <a:off x="758710" y="2275807"/>
            <a:ext cx="3204182" cy="45243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596"/>
                </a:solidFill>
                <a:latin typeface="Tw Cen MT" panose="020B0602020104020603" pitchFamily="34" charset="0"/>
              </a:rPr>
              <a:t>Candy wrappers</a:t>
            </a:r>
          </a:p>
          <a:p>
            <a:pPr marL="285750" indent="-285750">
              <a:buFont typeface="Arial" panose="020B0604020202020204" pitchFamily="34" charset="0"/>
              <a:buChar char="•"/>
            </a:pPr>
            <a:r>
              <a:rPr lang="en-US" dirty="0">
                <a:solidFill>
                  <a:srgbClr val="002596"/>
                </a:solidFill>
                <a:latin typeface="Tw Cen MT" panose="020B0602020104020603" pitchFamily="34" charset="0"/>
              </a:rPr>
              <a:t>Cereal box liners</a:t>
            </a:r>
          </a:p>
          <a:p>
            <a:pPr marL="285750" indent="-285750">
              <a:buFont typeface="Arial" panose="020B0604020202020204" pitchFamily="34" charset="0"/>
              <a:buChar char="•"/>
            </a:pPr>
            <a:r>
              <a:rPr lang="en-US" dirty="0">
                <a:solidFill>
                  <a:srgbClr val="002596"/>
                </a:solidFill>
                <a:latin typeface="Tw Cen MT" panose="020B0602020104020603" pitchFamily="34" charset="0"/>
              </a:rPr>
              <a:t>Chip Bags</a:t>
            </a:r>
          </a:p>
          <a:p>
            <a:pPr marL="285750" indent="-285750">
              <a:buFont typeface="Arial" panose="020B0604020202020204" pitchFamily="34" charset="0"/>
              <a:buChar char="•"/>
            </a:pPr>
            <a:r>
              <a:rPr lang="en-US" dirty="0">
                <a:solidFill>
                  <a:srgbClr val="002596"/>
                </a:solidFill>
                <a:latin typeface="Tw Cen MT" panose="020B0602020104020603" pitchFamily="34" charset="0"/>
              </a:rPr>
              <a:t>Cookie/cracker box liners</a:t>
            </a:r>
          </a:p>
          <a:p>
            <a:pPr marL="285750" indent="-285750">
              <a:buFont typeface="Arial" panose="020B0604020202020204" pitchFamily="34" charset="0"/>
              <a:buChar char="•"/>
            </a:pPr>
            <a:r>
              <a:rPr lang="en-US" dirty="0">
                <a:solidFill>
                  <a:srgbClr val="002596"/>
                </a:solidFill>
                <a:latin typeface="Tw Cen MT" panose="020B0602020104020603" pitchFamily="34" charset="0"/>
              </a:rPr>
              <a:t>Dry mix liners (cake, powder mixes)</a:t>
            </a:r>
          </a:p>
          <a:p>
            <a:pPr marL="285750" indent="-285750">
              <a:buFont typeface="Arial" panose="020B0604020202020204" pitchFamily="34" charset="0"/>
              <a:buChar char="•"/>
            </a:pPr>
            <a:r>
              <a:rPr lang="en-US" dirty="0">
                <a:solidFill>
                  <a:srgbClr val="002596"/>
                </a:solidFill>
                <a:latin typeface="Tw Cen MT" panose="020B0602020104020603" pitchFamily="34" charset="0"/>
              </a:rPr>
              <a:t>Fresh/frozen vegetable &amp; fruit bags</a:t>
            </a:r>
          </a:p>
          <a:p>
            <a:pPr marL="285750" indent="-285750">
              <a:buFont typeface="Arial" panose="020B0604020202020204" pitchFamily="34" charset="0"/>
              <a:buChar char="•"/>
            </a:pPr>
            <a:r>
              <a:rPr lang="en-US" dirty="0">
                <a:solidFill>
                  <a:srgbClr val="002596"/>
                </a:solidFill>
                <a:latin typeface="Tw Cen MT" panose="020B0602020104020603" pitchFamily="34" charset="0"/>
              </a:rPr>
              <a:t>Foam egg cartons</a:t>
            </a:r>
          </a:p>
          <a:p>
            <a:pPr marL="285750" indent="-285750">
              <a:buFont typeface="Arial" panose="020B0604020202020204" pitchFamily="34" charset="0"/>
              <a:buChar char="•"/>
            </a:pPr>
            <a:r>
              <a:rPr lang="en-US" dirty="0">
                <a:solidFill>
                  <a:srgbClr val="002596"/>
                </a:solidFill>
                <a:latin typeface="Tw Cen MT" panose="020B0602020104020603" pitchFamily="34" charset="0"/>
              </a:rPr>
              <a:t>Granola &amp; energy bar wrappers</a:t>
            </a:r>
          </a:p>
          <a:p>
            <a:pPr marL="285750" indent="-285750">
              <a:buFont typeface="Arial" panose="020B0604020202020204" pitchFamily="34" charset="0"/>
              <a:buChar char="•"/>
            </a:pPr>
            <a:r>
              <a:rPr lang="en-US" dirty="0">
                <a:solidFill>
                  <a:srgbClr val="002596"/>
                </a:solidFill>
                <a:latin typeface="Tw Cen MT" panose="020B0602020104020603" pitchFamily="34" charset="0"/>
              </a:rPr>
              <a:t>Plastic Pet food bags</a:t>
            </a:r>
          </a:p>
          <a:p>
            <a:pPr marL="285750" indent="-285750">
              <a:buFont typeface="Arial" panose="020B0604020202020204" pitchFamily="34" charset="0"/>
              <a:buChar char="•"/>
            </a:pPr>
            <a:r>
              <a:rPr lang="en-US" dirty="0">
                <a:solidFill>
                  <a:srgbClr val="002596"/>
                </a:solidFill>
                <a:latin typeface="Tw Cen MT" panose="020B0602020104020603" pitchFamily="34" charset="0"/>
              </a:rPr>
              <a:t>Salad bags</a:t>
            </a:r>
          </a:p>
          <a:p>
            <a:pPr marL="285750" indent="-285750">
              <a:buFont typeface="Arial" panose="020B0604020202020204" pitchFamily="34" charset="0"/>
              <a:buChar char="•"/>
            </a:pPr>
            <a:r>
              <a:rPr lang="en-US" dirty="0">
                <a:solidFill>
                  <a:srgbClr val="002596"/>
                </a:solidFill>
                <a:latin typeface="Tw Cen MT" panose="020B0602020104020603" pitchFamily="34" charset="0"/>
              </a:rPr>
              <a:t>Shredded cheese packages</a:t>
            </a:r>
          </a:p>
          <a:p>
            <a:pPr marL="285750" indent="-285750">
              <a:buFont typeface="Arial" panose="020B0604020202020204" pitchFamily="34" charset="0"/>
              <a:buChar char="•"/>
            </a:pPr>
            <a:r>
              <a:rPr lang="en-US" dirty="0">
                <a:solidFill>
                  <a:srgbClr val="002596"/>
                </a:solidFill>
                <a:latin typeface="Tw Cen MT" panose="020B0602020104020603" pitchFamily="34" charset="0"/>
              </a:rPr>
              <a:t>Snack food bags</a:t>
            </a:r>
          </a:p>
          <a:p>
            <a:pPr marL="285750" indent="-285750">
              <a:buFont typeface="Arial" panose="020B0604020202020204" pitchFamily="34" charset="0"/>
              <a:buChar char="•"/>
            </a:pPr>
            <a:r>
              <a:rPr lang="en-US" dirty="0">
                <a:solidFill>
                  <a:srgbClr val="002596"/>
                </a:solidFill>
                <a:latin typeface="Tw Cen MT" panose="020B0602020104020603" pitchFamily="34" charset="0"/>
              </a:rPr>
              <a:t>Stand up pouches</a:t>
            </a:r>
          </a:p>
        </p:txBody>
      </p:sp>
      <p:sp>
        <p:nvSpPr>
          <p:cNvPr id="16" name="TextBox 15">
            <a:extLst>
              <a:ext uri="{FF2B5EF4-FFF2-40B4-BE49-F238E27FC236}">
                <a16:creationId xmlns:a16="http://schemas.microsoft.com/office/drawing/2014/main" id="{3F17F92F-EB90-4EB7-0C85-99DB36121EBB}"/>
              </a:ext>
            </a:extLst>
          </p:cNvPr>
          <p:cNvSpPr txBox="1"/>
          <p:nvPr/>
        </p:nvSpPr>
        <p:spPr>
          <a:xfrm>
            <a:off x="4538526" y="2320074"/>
            <a:ext cx="3495760" cy="147732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solidFill>
                  <a:srgbClr val="002596"/>
                </a:solidFill>
                <a:latin typeface="Tw Cen MT" panose="020B0602020104020603" pitchFamily="34" charset="0"/>
              </a:rPr>
              <a:t>Bubble Wrap</a:t>
            </a:r>
          </a:p>
          <a:p>
            <a:pPr marL="285750" indent="-285750">
              <a:buFont typeface="Arial" panose="020B0604020202020204" pitchFamily="34" charset="0"/>
              <a:buChar char="•"/>
            </a:pPr>
            <a:r>
              <a:rPr lang="en-US" dirty="0">
                <a:solidFill>
                  <a:srgbClr val="002596"/>
                </a:solidFill>
                <a:latin typeface="Tw Cen MT" panose="020B0602020104020603" pitchFamily="34" charset="0"/>
              </a:rPr>
              <a:t>Clear plastic overwraps (on shipped clothing, toys etc.)</a:t>
            </a:r>
          </a:p>
          <a:p>
            <a:pPr marL="285750" indent="-285750">
              <a:buFont typeface="Arial" panose="020B0604020202020204" pitchFamily="34" charset="0"/>
              <a:buChar char="•"/>
            </a:pPr>
            <a:r>
              <a:rPr lang="en-US" dirty="0">
                <a:solidFill>
                  <a:srgbClr val="002596"/>
                </a:solidFill>
                <a:latin typeface="Tw Cen MT" panose="020B0602020104020603" pitchFamily="34" charset="0"/>
              </a:rPr>
              <a:t>Foam peanuts</a:t>
            </a:r>
          </a:p>
          <a:p>
            <a:pPr marL="285750" indent="-285750">
              <a:buFont typeface="Arial" panose="020B0604020202020204" pitchFamily="34" charset="0"/>
              <a:buChar char="•"/>
            </a:pPr>
            <a:r>
              <a:rPr lang="en-US" dirty="0">
                <a:solidFill>
                  <a:srgbClr val="002596"/>
                </a:solidFill>
                <a:latin typeface="Tw Cen MT" panose="020B0602020104020603" pitchFamily="34" charset="0"/>
              </a:rPr>
              <a:t>Plastic air pillow packs</a:t>
            </a:r>
          </a:p>
        </p:txBody>
      </p:sp>
      <p:sp>
        <p:nvSpPr>
          <p:cNvPr id="24" name="TextBox 23">
            <a:extLst>
              <a:ext uri="{FF2B5EF4-FFF2-40B4-BE49-F238E27FC236}">
                <a16:creationId xmlns:a16="http://schemas.microsoft.com/office/drawing/2014/main" id="{6F2B1E25-2EB0-BAC9-B9C0-BF5768350547}"/>
              </a:ext>
            </a:extLst>
          </p:cNvPr>
          <p:cNvSpPr txBox="1"/>
          <p:nvPr/>
        </p:nvSpPr>
        <p:spPr>
          <a:xfrm>
            <a:off x="4603328" y="4837404"/>
            <a:ext cx="3495760" cy="147732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solidFill>
                  <a:srgbClr val="002596"/>
                </a:solidFill>
                <a:latin typeface="Tw Cen MT" panose="020B0602020104020603" pitchFamily="34" charset="0"/>
              </a:rPr>
              <a:t>Foam cups</a:t>
            </a:r>
          </a:p>
          <a:p>
            <a:pPr marL="285750" indent="-285750">
              <a:buFont typeface="Arial" panose="020B0604020202020204" pitchFamily="34" charset="0"/>
              <a:buChar char="•"/>
            </a:pPr>
            <a:r>
              <a:rPr lang="en-US" dirty="0">
                <a:solidFill>
                  <a:srgbClr val="002596"/>
                </a:solidFill>
                <a:latin typeface="Tw Cen MT" panose="020B0602020104020603" pitchFamily="34" charset="0"/>
              </a:rPr>
              <a:t>Foam to-go boxes</a:t>
            </a:r>
          </a:p>
          <a:p>
            <a:pPr marL="285750" indent="-285750">
              <a:buFont typeface="Arial" panose="020B0604020202020204" pitchFamily="34" charset="0"/>
              <a:buChar char="•"/>
            </a:pPr>
            <a:r>
              <a:rPr lang="en-US" dirty="0">
                <a:solidFill>
                  <a:srgbClr val="002596"/>
                </a:solidFill>
                <a:latin typeface="Tw Cen MT" panose="020B0602020104020603" pitchFamily="34" charset="0"/>
              </a:rPr>
              <a:t>Plastic colored cups</a:t>
            </a:r>
          </a:p>
          <a:p>
            <a:pPr marL="285750" indent="-285750">
              <a:buFont typeface="Arial" panose="020B0604020202020204" pitchFamily="34" charset="0"/>
              <a:buChar char="•"/>
            </a:pPr>
            <a:r>
              <a:rPr lang="en-US" dirty="0">
                <a:solidFill>
                  <a:srgbClr val="002596"/>
                </a:solidFill>
                <a:latin typeface="Tw Cen MT" panose="020B0602020104020603" pitchFamily="34" charset="0"/>
              </a:rPr>
              <a:t>Plastic straws and stirrers</a:t>
            </a:r>
          </a:p>
          <a:p>
            <a:pPr marL="285750" indent="-285750">
              <a:buFont typeface="Arial" panose="020B0604020202020204" pitchFamily="34" charset="0"/>
              <a:buChar char="•"/>
            </a:pPr>
            <a:r>
              <a:rPr lang="en-US" dirty="0">
                <a:solidFill>
                  <a:srgbClr val="002596"/>
                </a:solidFill>
                <a:latin typeface="Tw Cen MT" panose="020B0602020104020603" pitchFamily="34" charset="0"/>
              </a:rPr>
              <a:t>Plastic utensils</a:t>
            </a:r>
          </a:p>
        </p:txBody>
      </p:sp>
      <p:pic>
        <p:nvPicPr>
          <p:cNvPr id="15" name="Picture 14">
            <a:extLst>
              <a:ext uri="{FF2B5EF4-FFF2-40B4-BE49-F238E27FC236}">
                <a16:creationId xmlns:a16="http://schemas.microsoft.com/office/drawing/2014/main" id="{6BB7ED10-3BA5-D5E8-3F44-AD1E12C54241}"/>
              </a:ext>
            </a:extLst>
          </p:cNvPr>
          <p:cNvPicPr>
            <a:picLocks noChangeAspect="1"/>
          </p:cNvPicPr>
          <p:nvPr/>
        </p:nvPicPr>
        <p:blipFill>
          <a:blip r:embed="rId7"/>
          <a:stretch>
            <a:fillRect/>
          </a:stretch>
        </p:blipFill>
        <p:spPr>
          <a:xfrm>
            <a:off x="7751395" y="4493373"/>
            <a:ext cx="4401972" cy="1753328"/>
          </a:xfrm>
          <a:prstGeom prst="rect">
            <a:avLst/>
          </a:prstGeom>
        </p:spPr>
      </p:pic>
      <p:sp>
        <p:nvSpPr>
          <p:cNvPr id="25" name="TextBox 24">
            <a:extLst>
              <a:ext uri="{FF2B5EF4-FFF2-40B4-BE49-F238E27FC236}">
                <a16:creationId xmlns:a16="http://schemas.microsoft.com/office/drawing/2014/main" id="{CB145F05-8CDA-601B-4B2A-CF9B194275C8}"/>
              </a:ext>
            </a:extLst>
          </p:cNvPr>
          <p:cNvSpPr txBox="1"/>
          <p:nvPr/>
        </p:nvSpPr>
        <p:spPr>
          <a:xfrm>
            <a:off x="8811048" y="2300019"/>
            <a:ext cx="3291174" cy="2031325"/>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solidFill>
                  <a:srgbClr val="002596"/>
                </a:solidFill>
                <a:latin typeface="Tw Cen MT" panose="020B0602020104020603" pitchFamily="34" charset="0"/>
              </a:rPr>
              <a:t>Dry and wet disposable cleaning cloths</a:t>
            </a:r>
          </a:p>
          <a:p>
            <a:pPr marL="285750" indent="-285750">
              <a:buFont typeface="Arial" panose="020B0604020202020204" pitchFamily="34" charset="0"/>
              <a:buChar char="•"/>
            </a:pPr>
            <a:r>
              <a:rPr lang="en-US" dirty="0">
                <a:solidFill>
                  <a:srgbClr val="002596"/>
                </a:solidFill>
                <a:latin typeface="Tw Cen MT" panose="020B0602020104020603" pitchFamily="34" charset="0"/>
              </a:rPr>
              <a:t>Food storage bags</a:t>
            </a:r>
          </a:p>
          <a:p>
            <a:pPr marL="285750" indent="-285750">
              <a:buFont typeface="Arial" panose="020B0604020202020204" pitchFamily="34" charset="0"/>
              <a:buChar char="•"/>
            </a:pPr>
            <a:r>
              <a:rPr lang="en-US" dirty="0">
                <a:solidFill>
                  <a:srgbClr val="002596"/>
                </a:solidFill>
                <a:latin typeface="Tw Cen MT" panose="020B0602020104020603" pitchFamily="34" charset="0"/>
              </a:rPr>
              <a:t>Plastic food wrap</a:t>
            </a:r>
          </a:p>
          <a:p>
            <a:pPr marL="285750" indent="-285750">
              <a:buFont typeface="Arial" panose="020B0604020202020204" pitchFamily="34" charset="0"/>
              <a:buChar char="•"/>
            </a:pPr>
            <a:r>
              <a:rPr lang="en-US" dirty="0">
                <a:solidFill>
                  <a:srgbClr val="002596"/>
                </a:solidFill>
                <a:latin typeface="Tw Cen MT" panose="020B0602020104020603" pitchFamily="34" charset="0"/>
              </a:rPr>
              <a:t>Plastic grocery bags</a:t>
            </a:r>
          </a:p>
          <a:p>
            <a:pPr marL="285750" indent="-285750">
              <a:buFont typeface="Arial" panose="020B0604020202020204" pitchFamily="34" charset="0"/>
              <a:buChar char="•"/>
            </a:pPr>
            <a:r>
              <a:rPr lang="en-US" dirty="0">
                <a:solidFill>
                  <a:srgbClr val="002596"/>
                </a:solidFill>
                <a:latin typeface="Tw Cen MT" panose="020B0602020104020603" pitchFamily="34" charset="0"/>
              </a:rPr>
              <a:t>Plastic wraps on paper towels and toilet paper</a:t>
            </a:r>
          </a:p>
        </p:txBody>
      </p:sp>
      <p:sp>
        <p:nvSpPr>
          <p:cNvPr id="26" name="TextBox 25">
            <a:extLst>
              <a:ext uri="{FF2B5EF4-FFF2-40B4-BE49-F238E27FC236}">
                <a16:creationId xmlns:a16="http://schemas.microsoft.com/office/drawing/2014/main" id="{F9721331-C516-6572-29E1-D18644178950}"/>
              </a:ext>
            </a:extLst>
          </p:cNvPr>
          <p:cNvSpPr txBox="1"/>
          <p:nvPr/>
        </p:nvSpPr>
        <p:spPr>
          <a:xfrm>
            <a:off x="3196794" y="1300439"/>
            <a:ext cx="4222310" cy="338554"/>
          </a:xfrm>
          <a:prstGeom prst="rect">
            <a:avLst/>
          </a:prstGeom>
          <a:noFill/>
        </p:spPr>
        <p:txBody>
          <a:bodyPr wrap="none" rtlCol="0">
            <a:spAutoFit/>
          </a:bodyPr>
          <a:lstStyle/>
          <a:p>
            <a:r>
              <a:rPr lang="en-US" sz="1600" i="1" dirty="0">
                <a:solidFill>
                  <a:srgbClr val="002596"/>
                </a:solidFill>
                <a:latin typeface="Tw Cen MT" panose="020B0602020104020603" pitchFamily="34" charset="0"/>
              </a:rPr>
              <a:t>All items must be clean, dry and free of foil lining</a:t>
            </a:r>
          </a:p>
        </p:txBody>
      </p:sp>
    </p:spTree>
    <p:extLst>
      <p:ext uri="{BB962C8B-B14F-4D97-AF65-F5344CB8AC3E}">
        <p14:creationId xmlns:p14="http://schemas.microsoft.com/office/powerpoint/2010/main" val="1717341338"/>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71199" y="1804616"/>
            <a:ext cx="1018803" cy="1298502"/>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0800000" scaled="1"/>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649957AE-C5A7-472D-97BD-F352D32A59BF}"/>
              </a:ext>
            </a:extLst>
          </p:cNvPr>
          <p:cNvSpPr/>
          <p:nvPr/>
        </p:nvSpPr>
        <p:spPr>
          <a:xfrm>
            <a:off x="548218" y="3937002"/>
            <a:ext cx="8024281" cy="2289077"/>
          </a:xfrm>
          <a:prstGeom prst="roundRect">
            <a:avLst>
              <a:gd name="adj" fmla="val 15126"/>
            </a:avLst>
          </a:prstGeom>
          <a:solidFill>
            <a:schemeClr val="bg1"/>
          </a:solidFill>
          <a:ln w="762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60" name="Group 59">
            <a:extLst>
              <a:ext uri="{FF2B5EF4-FFF2-40B4-BE49-F238E27FC236}">
                <a16:creationId xmlns:a16="http://schemas.microsoft.com/office/drawing/2014/main" id="{43AADA16-D28E-4702-B9BE-5510CDCD83AB}"/>
              </a:ext>
            </a:extLst>
          </p:cNvPr>
          <p:cNvGrpSpPr/>
          <p:nvPr/>
        </p:nvGrpSpPr>
        <p:grpSpPr>
          <a:xfrm>
            <a:off x="335096" y="3678710"/>
            <a:ext cx="1540779" cy="677365"/>
            <a:chOff x="3240733" y="2852546"/>
            <a:chExt cx="959792" cy="347854"/>
          </a:xfrm>
        </p:grpSpPr>
        <p:sp>
          <p:nvSpPr>
            <p:cNvPr id="59" name="Oval 58">
              <a:extLst>
                <a:ext uri="{FF2B5EF4-FFF2-40B4-BE49-F238E27FC236}">
                  <a16:creationId xmlns:a16="http://schemas.microsoft.com/office/drawing/2014/main" id="{3FB5AEAC-C2AF-4C7B-B9CE-85168465CCE2}"/>
                </a:ext>
              </a:extLst>
            </p:cNvPr>
            <p:cNvSpPr/>
            <p:nvPr/>
          </p:nvSpPr>
          <p:spPr>
            <a:xfrm>
              <a:off x="3240733" y="2852546"/>
              <a:ext cx="959792" cy="347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8" name="Picture 42">
              <a:extLst>
                <a:ext uri="{FF2B5EF4-FFF2-40B4-BE49-F238E27FC236}">
                  <a16:creationId xmlns:a16="http://schemas.microsoft.com/office/drawing/2014/main" id="{1ED8230A-1446-4BA8-B180-504242821AE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16998" y="2876394"/>
              <a:ext cx="593945" cy="204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1" name="Arrow: Circular 50">
            <a:extLst>
              <a:ext uri="{FF2B5EF4-FFF2-40B4-BE49-F238E27FC236}">
                <a16:creationId xmlns:a16="http://schemas.microsoft.com/office/drawing/2014/main" id="{34D8562B-10ED-49AE-914B-02E7F8EB4E9A}"/>
              </a:ext>
            </a:extLst>
          </p:cNvPr>
          <p:cNvSpPr/>
          <p:nvPr/>
        </p:nvSpPr>
        <p:spPr>
          <a:xfrm rot="15295121">
            <a:off x="4017223" y="-1834281"/>
            <a:ext cx="4165499" cy="10154496"/>
          </a:xfrm>
          <a:prstGeom prst="circularArrow">
            <a:avLst>
              <a:gd name="adj1" fmla="val 4558"/>
              <a:gd name="adj2" fmla="val 465622"/>
              <a:gd name="adj3" fmla="val 13422100"/>
              <a:gd name="adj4" fmla="val 17592427"/>
              <a:gd name="adj5" fmla="val 8326"/>
            </a:avLst>
          </a:prstGeom>
          <a:solidFill>
            <a:srgbClr val="EA693E"/>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object 3">
            <a:extLst>
              <a:ext uri="{FF2B5EF4-FFF2-40B4-BE49-F238E27FC236}">
                <a16:creationId xmlns:a16="http://schemas.microsoft.com/office/drawing/2014/main" id="{B3983970-36DB-461F-83F9-C375EF8B2729}"/>
              </a:ext>
            </a:extLst>
          </p:cNvPr>
          <p:cNvSpPr txBox="1"/>
          <p:nvPr/>
        </p:nvSpPr>
        <p:spPr>
          <a:xfrm>
            <a:off x="8820972" y="4518102"/>
            <a:ext cx="2383880" cy="915892"/>
          </a:xfrm>
          <a:prstGeom prst="rect">
            <a:avLst/>
          </a:prstGeom>
        </p:spPr>
        <p:txBody>
          <a:bodyPr vert="horz" wrap="square" lIns="0" tIns="12700" rIns="0" bIns="0" rtlCol="0">
            <a:spAutoFit/>
          </a:bodyPr>
          <a:lstStyle/>
          <a:p>
            <a:pPr marL="12065" marR="5080" algn="ctr">
              <a:spcBef>
                <a:spcPts val="100"/>
              </a:spcBef>
            </a:pPr>
            <a:r>
              <a:rPr sz="1467" spc="-5" dirty="0">
                <a:latin typeface="Arial" panose="020B0604020202020204" pitchFamily="34" charset="0"/>
                <a:cs typeface="Arial" panose="020B0604020202020204" pitchFamily="34" charset="0"/>
              </a:rPr>
              <a:t>Bags</a:t>
            </a:r>
            <a:r>
              <a:rPr sz="1467" spc="-15"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are</a:t>
            </a:r>
            <a:r>
              <a:rPr sz="1467"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sent </a:t>
            </a:r>
            <a:r>
              <a:rPr sz="1467" dirty="0">
                <a:latin typeface="Arial" panose="020B0604020202020204" pitchFamily="34" charset="0"/>
                <a:cs typeface="Arial" panose="020B0604020202020204" pitchFamily="34" charset="0"/>
              </a:rPr>
              <a:t>to</a:t>
            </a:r>
            <a:r>
              <a:rPr sz="1467" spc="-15"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and</a:t>
            </a:r>
            <a:r>
              <a:rPr sz="1467" spc="5"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pulled</a:t>
            </a:r>
            <a:r>
              <a:rPr sz="1467" spc="5"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out</a:t>
            </a:r>
            <a:r>
              <a:rPr sz="1467" dirty="0">
                <a:latin typeface="Arial" panose="020B0604020202020204" pitchFamily="34" charset="0"/>
                <a:cs typeface="Arial" panose="020B0604020202020204" pitchFamily="34" charset="0"/>
              </a:rPr>
              <a:t> at </a:t>
            </a:r>
            <a:r>
              <a:rPr sz="1467" spc="-484" dirty="0">
                <a:latin typeface="Arial" panose="020B0604020202020204" pitchFamily="34" charset="0"/>
                <a:cs typeface="Arial" panose="020B0604020202020204" pitchFamily="34" charset="0"/>
              </a:rPr>
              <a:t> </a:t>
            </a:r>
            <a:r>
              <a:rPr sz="1467" dirty="0">
                <a:latin typeface="Arial" panose="020B0604020202020204" pitchFamily="34" charset="0"/>
                <a:cs typeface="Arial" panose="020B0604020202020204" pitchFamily="34" charset="0"/>
              </a:rPr>
              <a:t>the </a:t>
            </a:r>
            <a:r>
              <a:rPr sz="1467" spc="-5" dirty="0">
                <a:latin typeface="Arial" panose="020B0604020202020204" pitchFamily="34" charset="0"/>
                <a:cs typeface="Arial" panose="020B0604020202020204" pitchFamily="34" charset="0"/>
              </a:rPr>
              <a:t>front end of </a:t>
            </a:r>
            <a:r>
              <a:rPr sz="1467" dirty="0">
                <a:latin typeface="Arial" panose="020B0604020202020204" pitchFamily="34" charset="0"/>
                <a:cs typeface="Arial" panose="020B0604020202020204" pitchFamily="34" charset="0"/>
              </a:rPr>
              <a:t>the </a:t>
            </a:r>
            <a:r>
              <a:rPr sz="1467" spc="-5" dirty="0">
                <a:latin typeface="Arial" panose="020B0604020202020204" pitchFamily="34" charset="0"/>
                <a:cs typeface="Arial" panose="020B0604020202020204" pitchFamily="34" charset="0"/>
              </a:rPr>
              <a:t>local Material</a:t>
            </a:r>
            <a:r>
              <a:rPr sz="1467" dirty="0">
                <a:latin typeface="Arial" panose="020B0604020202020204" pitchFamily="34" charset="0"/>
                <a:cs typeface="Arial" panose="020B0604020202020204" pitchFamily="34" charset="0"/>
              </a:rPr>
              <a:t> </a:t>
            </a:r>
            <a:r>
              <a:rPr sz="1467" spc="-11" dirty="0">
                <a:latin typeface="Arial" panose="020B0604020202020204" pitchFamily="34" charset="0"/>
                <a:cs typeface="Arial" panose="020B0604020202020204" pitchFamily="34" charset="0"/>
              </a:rPr>
              <a:t>Recycling</a:t>
            </a:r>
            <a:r>
              <a:rPr sz="1467" spc="35"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Facility</a:t>
            </a:r>
            <a:r>
              <a:rPr sz="1467" dirty="0">
                <a:latin typeface="Arial" panose="020B0604020202020204" pitchFamily="34" charset="0"/>
                <a:cs typeface="Arial" panose="020B0604020202020204" pitchFamily="34" charset="0"/>
              </a:rPr>
              <a:t> (MRF)</a:t>
            </a:r>
          </a:p>
        </p:txBody>
      </p:sp>
      <p:sp>
        <p:nvSpPr>
          <p:cNvPr id="9" name="object 4">
            <a:extLst>
              <a:ext uri="{FF2B5EF4-FFF2-40B4-BE49-F238E27FC236}">
                <a16:creationId xmlns:a16="http://schemas.microsoft.com/office/drawing/2014/main" id="{FFD41104-B420-48F9-B0DC-7EF4E0DD7BD5}"/>
              </a:ext>
            </a:extLst>
          </p:cNvPr>
          <p:cNvSpPr txBox="1"/>
          <p:nvPr/>
        </p:nvSpPr>
        <p:spPr>
          <a:xfrm>
            <a:off x="310924" y="5708907"/>
            <a:ext cx="4366555" cy="464358"/>
          </a:xfrm>
          <a:prstGeom prst="rect">
            <a:avLst/>
          </a:prstGeom>
        </p:spPr>
        <p:txBody>
          <a:bodyPr vert="horz" wrap="square" lIns="0" tIns="12700" rIns="0" bIns="0" rtlCol="0">
            <a:spAutoFit/>
          </a:bodyPr>
          <a:lstStyle/>
          <a:p>
            <a:pPr marL="12700" marR="5080" indent="358131" algn="ctr">
              <a:spcBef>
                <a:spcPts val="100"/>
              </a:spcBef>
            </a:pPr>
            <a:r>
              <a:rPr sz="1467" spc="-5" dirty="0">
                <a:latin typeface="Arial" panose="020B0604020202020204" pitchFamily="34" charset="0"/>
                <a:cs typeface="Arial" panose="020B0604020202020204" pitchFamily="34" charset="0"/>
              </a:rPr>
              <a:t>Hefty®</a:t>
            </a:r>
            <a:r>
              <a:rPr sz="1467" spc="15" dirty="0">
                <a:latin typeface="Arial" panose="020B0604020202020204" pitchFamily="34" charset="0"/>
                <a:cs typeface="Arial" panose="020B0604020202020204" pitchFamily="34" charset="0"/>
              </a:rPr>
              <a:t> </a:t>
            </a:r>
            <a:r>
              <a:rPr lang="en-US" sz="1467" spc="-11" dirty="0">
                <a:latin typeface="Arial" panose="020B0604020202020204" pitchFamily="34" charset="0"/>
                <a:cs typeface="Arial" panose="020B0604020202020204" pitchFamily="34" charset="0"/>
              </a:rPr>
              <a:t>ReNew</a:t>
            </a:r>
            <a:r>
              <a:rPr sz="1467" spc="-11" dirty="0">
                <a:latin typeface="Arial" panose="020B0604020202020204" pitchFamily="34" charset="0"/>
                <a:cs typeface="Arial" panose="020B0604020202020204" pitchFamily="34" charset="0"/>
              </a:rPr>
              <a:t>®</a:t>
            </a:r>
            <a:r>
              <a:rPr sz="1467" spc="35"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orange</a:t>
            </a:r>
            <a:r>
              <a:rPr sz="1467"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bags</a:t>
            </a:r>
            <a:r>
              <a:rPr sz="1467"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and contents</a:t>
            </a:r>
            <a:r>
              <a:rPr sz="1467"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are</a:t>
            </a:r>
            <a:r>
              <a:rPr sz="1467" spc="5"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converted</a:t>
            </a:r>
            <a:r>
              <a:rPr sz="1467" dirty="0">
                <a:latin typeface="Arial" panose="020B0604020202020204" pitchFamily="34" charset="0"/>
                <a:cs typeface="Arial" panose="020B0604020202020204" pitchFamily="34" charset="0"/>
              </a:rPr>
              <a:t> to</a:t>
            </a:r>
            <a:r>
              <a:rPr sz="1467" spc="-11"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valuable</a:t>
            </a:r>
            <a:r>
              <a:rPr sz="1467" spc="15"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resources</a:t>
            </a:r>
            <a:endParaRPr sz="1467" dirty="0">
              <a:latin typeface="Arial" panose="020B0604020202020204" pitchFamily="34" charset="0"/>
              <a:cs typeface="Arial" panose="020B0604020202020204" pitchFamily="34" charset="0"/>
            </a:endParaRPr>
          </a:p>
        </p:txBody>
      </p:sp>
      <p:pic>
        <p:nvPicPr>
          <p:cNvPr id="11" name="object 12">
            <a:extLst>
              <a:ext uri="{FF2B5EF4-FFF2-40B4-BE49-F238E27FC236}">
                <a16:creationId xmlns:a16="http://schemas.microsoft.com/office/drawing/2014/main" id="{5D4A9E30-C2C5-49F1-BB4D-F2B35528A15E}"/>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68461" y="1050759"/>
            <a:ext cx="1338835" cy="1408176"/>
          </a:xfrm>
          <a:prstGeom prst="snip2DiagRect">
            <a:avLst/>
          </a:prstGeom>
        </p:spPr>
      </p:pic>
      <p:pic>
        <p:nvPicPr>
          <p:cNvPr id="12" name="object 13">
            <a:extLst>
              <a:ext uri="{FF2B5EF4-FFF2-40B4-BE49-F238E27FC236}">
                <a16:creationId xmlns:a16="http://schemas.microsoft.com/office/drawing/2014/main" id="{4FB6B90C-84B0-4406-9BF0-169C544AD3B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72745" y="824535"/>
            <a:ext cx="1472184" cy="1365504"/>
          </a:xfrm>
          <a:prstGeom prst="snip2DiagRect">
            <a:avLst/>
          </a:prstGeom>
        </p:spPr>
      </p:pic>
      <p:pic>
        <p:nvPicPr>
          <p:cNvPr id="13" name="object 15">
            <a:extLst>
              <a:ext uri="{FF2B5EF4-FFF2-40B4-BE49-F238E27FC236}">
                <a16:creationId xmlns:a16="http://schemas.microsoft.com/office/drawing/2014/main" id="{6234CBD5-F7EF-430D-997A-C675CAAD112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143788" y="1164535"/>
            <a:ext cx="1536192" cy="1280160"/>
          </a:xfrm>
          <a:prstGeom prst="snip2DiagRect">
            <a:avLst/>
          </a:prstGeom>
        </p:spPr>
      </p:pic>
      <p:pic>
        <p:nvPicPr>
          <p:cNvPr id="14" name="object 16">
            <a:extLst>
              <a:ext uri="{FF2B5EF4-FFF2-40B4-BE49-F238E27FC236}">
                <a16:creationId xmlns:a16="http://schemas.microsoft.com/office/drawing/2014/main" id="{02C87DDB-EE8F-4469-8661-26F52031BCD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46112" y="3103117"/>
            <a:ext cx="2133600" cy="1280160"/>
          </a:xfrm>
          <a:prstGeom prst="snip2DiagRect">
            <a:avLst/>
          </a:prstGeom>
        </p:spPr>
      </p:pic>
      <p:pic>
        <p:nvPicPr>
          <p:cNvPr id="15" name="object 18">
            <a:extLst>
              <a:ext uri="{FF2B5EF4-FFF2-40B4-BE49-F238E27FC236}">
                <a16:creationId xmlns:a16="http://schemas.microsoft.com/office/drawing/2014/main" id="{BFCEDFEA-0B13-4D91-B333-1E452D18CDAE}"/>
              </a:ext>
            </a:extLst>
          </p:cNvPr>
          <p:cNvPicPr>
            <a:picLocks noChangeAspect="1"/>
          </p:cNvPicPr>
          <p:nvPr/>
        </p:nvPicPr>
        <p:blipFill>
          <a:blip r:embed="rId8" cstate="print">
            <a:clrChange>
              <a:clrFrom>
                <a:srgbClr val="FFFFFF"/>
              </a:clrFrom>
              <a:clrTo>
                <a:srgbClr val="FFFFFF">
                  <a:alpha val="0"/>
                </a:srgbClr>
              </a:clrTo>
            </a:clrChange>
          </a:blip>
          <a:stretch>
            <a:fillRect/>
          </a:stretch>
        </p:blipFill>
        <p:spPr>
          <a:xfrm>
            <a:off x="6090604" y="4070667"/>
            <a:ext cx="1389696" cy="1527413"/>
          </a:xfrm>
          <a:prstGeom prst="snip2DiagRect">
            <a:avLst/>
          </a:prstGeom>
        </p:spPr>
      </p:pic>
      <p:sp>
        <p:nvSpPr>
          <p:cNvPr id="16" name="object 20">
            <a:extLst>
              <a:ext uri="{FF2B5EF4-FFF2-40B4-BE49-F238E27FC236}">
                <a16:creationId xmlns:a16="http://schemas.microsoft.com/office/drawing/2014/main" id="{BD65771A-CB82-41B3-8AD0-110365590991}"/>
              </a:ext>
            </a:extLst>
          </p:cNvPr>
          <p:cNvSpPr txBox="1"/>
          <p:nvPr/>
        </p:nvSpPr>
        <p:spPr>
          <a:xfrm>
            <a:off x="4728280" y="5708907"/>
            <a:ext cx="3715051" cy="464358"/>
          </a:xfrm>
          <a:prstGeom prst="rect">
            <a:avLst/>
          </a:prstGeom>
        </p:spPr>
        <p:txBody>
          <a:bodyPr vert="horz" wrap="square" lIns="0" tIns="12700" rIns="0" bIns="0" rtlCol="0">
            <a:spAutoFit/>
          </a:bodyPr>
          <a:lstStyle/>
          <a:p>
            <a:pPr marL="12700" marR="5080" algn="ctr">
              <a:spcBef>
                <a:spcPts val="100"/>
              </a:spcBef>
            </a:pPr>
            <a:r>
              <a:rPr sz="1467" spc="-5" dirty="0">
                <a:latin typeface="Arial" panose="020B0604020202020204" pitchFamily="34" charset="0"/>
                <a:cs typeface="Arial" panose="020B0604020202020204" pitchFamily="34" charset="0"/>
              </a:rPr>
              <a:t>Sorted bags are baled and sent </a:t>
            </a:r>
            <a:r>
              <a:rPr sz="1467" spc="-491" dirty="0">
                <a:latin typeface="Arial" panose="020B0604020202020204" pitchFamily="34" charset="0"/>
                <a:cs typeface="Arial" panose="020B0604020202020204" pitchFamily="34" charset="0"/>
              </a:rPr>
              <a:t> </a:t>
            </a:r>
            <a:r>
              <a:rPr sz="1467" dirty="0">
                <a:latin typeface="Arial" panose="020B0604020202020204" pitchFamily="34" charset="0"/>
                <a:cs typeface="Arial" panose="020B0604020202020204" pitchFamily="34" charset="0"/>
              </a:rPr>
              <a:t>to</a:t>
            </a:r>
            <a:r>
              <a:rPr sz="1467" spc="-5" dirty="0">
                <a:latin typeface="Arial" panose="020B0604020202020204" pitchFamily="34" charset="0"/>
                <a:cs typeface="Arial" panose="020B0604020202020204" pitchFamily="34" charset="0"/>
              </a:rPr>
              <a:t> approved</a:t>
            </a:r>
            <a:r>
              <a:rPr sz="1467"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end</a:t>
            </a:r>
            <a:r>
              <a:rPr sz="1467"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market conversion</a:t>
            </a:r>
            <a:r>
              <a:rPr sz="1467" spc="15"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facilities</a:t>
            </a:r>
            <a:endParaRPr sz="1467" dirty="0">
              <a:latin typeface="Arial" panose="020B0604020202020204" pitchFamily="34" charset="0"/>
              <a:cs typeface="Arial" panose="020B0604020202020204" pitchFamily="34" charset="0"/>
            </a:endParaRPr>
          </a:p>
        </p:txBody>
      </p:sp>
      <p:sp>
        <p:nvSpPr>
          <p:cNvPr id="17" name="object 21">
            <a:extLst>
              <a:ext uri="{FF2B5EF4-FFF2-40B4-BE49-F238E27FC236}">
                <a16:creationId xmlns:a16="http://schemas.microsoft.com/office/drawing/2014/main" id="{A3B0ACDB-D87D-4525-8274-1497C099D3A0}"/>
              </a:ext>
            </a:extLst>
          </p:cNvPr>
          <p:cNvSpPr txBox="1"/>
          <p:nvPr/>
        </p:nvSpPr>
        <p:spPr>
          <a:xfrm>
            <a:off x="3757688" y="543458"/>
            <a:ext cx="2386331" cy="464358"/>
          </a:xfrm>
          <a:prstGeom prst="rect">
            <a:avLst/>
          </a:prstGeom>
        </p:spPr>
        <p:txBody>
          <a:bodyPr vert="horz" wrap="square" lIns="0" tIns="12700" rIns="0" bIns="0" rtlCol="0">
            <a:spAutoFit/>
          </a:bodyPr>
          <a:lstStyle/>
          <a:p>
            <a:pPr marL="18414" marR="5080" indent="-6351" algn="ctr">
              <a:spcBef>
                <a:spcPts val="100"/>
              </a:spcBef>
            </a:pPr>
            <a:r>
              <a:rPr sz="1467" spc="-5" dirty="0">
                <a:latin typeface="Arial" panose="020B0604020202020204" pitchFamily="34" charset="0"/>
                <a:cs typeface="Arial" panose="020B0604020202020204" pitchFamily="34" charset="0"/>
              </a:rPr>
              <a:t>Hard</a:t>
            </a:r>
            <a:r>
              <a:rPr sz="1467" spc="-15" dirty="0">
                <a:latin typeface="Arial" panose="020B0604020202020204" pitchFamily="34" charset="0"/>
                <a:cs typeface="Arial" panose="020B0604020202020204" pitchFamily="34" charset="0"/>
              </a:rPr>
              <a:t> </a:t>
            </a:r>
            <a:r>
              <a:rPr sz="1467" dirty="0">
                <a:latin typeface="Arial" panose="020B0604020202020204" pitchFamily="34" charset="0"/>
                <a:cs typeface="Arial" panose="020B0604020202020204" pitchFamily="34" charset="0"/>
              </a:rPr>
              <a:t>to</a:t>
            </a:r>
            <a:r>
              <a:rPr sz="1467" spc="-31"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recycle</a:t>
            </a:r>
            <a:r>
              <a:rPr sz="1467" spc="5"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plastics </a:t>
            </a:r>
            <a:r>
              <a:rPr sz="1467" spc="-484"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get</a:t>
            </a:r>
            <a:r>
              <a:rPr sz="1467" spc="-11"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collected</a:t>
            </a:r>
            <a:r>
              <a:rPr sz="1467" spc="-11"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in</a:t>
            </a:r>
            <a:r>
              <a:rPr sz="1467" spc="-11" dirty="0">
                <a:latin typeface="Arial" panose="020B0604020202020204" pitchFamily="34" charset="0"/>
                <a:cs typeface="Arial" panose="020B0604020202020204" pitchFamily="34" charset="0"/>
              </a:rPr>
              <a:t> </a:t>
            </a:r>
            <a:r>
              <a:rPr sz="1467" dirty="0">
                <a:latin typeface="Arial" panose="020B0604020202020204" pitchFamily="34" charset="0"/>
                <a:cs typeface="Arial" panose="020B0604020202020204" pitchFamily="34" charset="0"/>
              </a:rPr>
              <a:t>the</a:t>
            </a:r>
            <a:r>
              <a:rPr sz="1467" spc="-25"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bag</a:t>
            </a:r>
            <a:endParaRPr sz="1467" dirty="0">
              <a:latin typeface="Arial" panose="020B0604020202020204" pitchFamily="34" charset="0"/>
              <a:cs typeface="Arial" panose="020B0604020202020204" pitchFamily="34" charset="0"/>
            </a:endParaRPr>
          </a:p>
        </p:txBody>
      </p:sp>
      <p:sp>
        <p:nvSpPr>
          <p:cNvPr id="18" name="object 22">
            <a:extLst>
              <a:ext uri="{FF2B5EF4-FFF2-40B4-BE49-F238E27FC236}">
                <a16:creationId xmlns:a16="http://schemas.microsoft.com/office/drawing/2014/main" id="{85946861-2780-4122-8F2D-611D7E7C523D}"/>
              </a:ext>
            </a:extLst>
          </p:cNvPr>
          <p:cNvSpPr txBox="1"/>
          <p:nvPr/>
        </p:nvSpPr>
        <p:spPr>
          <a:xfrm>
            <a:off x="6289643" y="356627"/>
            <a:ext cx="2719379" cy="464358"/>
          </a:xfrm>
          <a:prstGeom prst="rect">
            <a:avLst/>
          </a:prstGeom>
        </p:spPr>
        <p:txBody>
          <a:bodyPr vert="horz" wrap="square" lIns="0" tIns="12700" rIns="0" bIns="0" rtlCol="0">
            <a:spAutoFit/>
          </a:bodyPr>
          <a:lstStyle/>
          <a:p>
            <a:pPr marL="12700" marR="5080" algn="ctr">
              <a:spcBef>
                <a:spcPts val="100"/>
              </a:spcBef>
            </a:pPr>
            <a:r>
              <a:rPr sz="1467" spc="-5" dirty="0">
                <a:latin typeface="Arial" panose="020B0604020202020204" pitchFamily="34" charset="0"/>
                <a:cs typeface="Arial" panose="020B0604020202020204" pitchFamily="34" charset="0"/>
              </a:rPr>
              <a:t>Full</a:t>
            </a:r>
            <a:r>
              <a:rPr sz="1467" spc="-25"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bags go</a:t>
            </a:r>
            <a:r>
              <a:rPr sz="1467" spc="-20"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into </a:t>
            </a:r>
            <a:r>
              <a:rPr sz="1467" dirty="0">
                <a:latin typeface="Arial" panose="020B0604020202020204" pitchFamily="34" charset="0"/>
                <a:cs typeface="Arial" panose="020B0604020202020204" pitchFamily="34" charset="0"/>
              </a:rPr>
              <a:t>the </a:t>
            </a:r>
            <a:r>
              <a:rPr sz="1467" spc="-484"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curbside </a:t>
            </a:r>
            <a:r>
              <a:rPr sz="1467" dirty="0">
                <a:latin typeface="Arial" panose="020B0604020202020204" pitchFamily="34" charset="0"/>
                <a:cs typeface="Arial" panose="020B0604020202020204" pitchFamily="34" charset="0"/>
              </a:rPr>
              <a:t>cart </a:t>
            </a:r>
            <a:r>
              <a:rPr sz="1467" spc="-15" dirty="0">
                <a:latin typeface="Arial" panose="020B0604020202020204" pitchFamily="34" charset="0"/>
                <a:cs typeface="Arial" panose="020B0604020202020204" pitchFamily="34" charset="0"/>
              </a:rPr>
              <a:t>with </a:t>
            </a:r>
            <a:r>
              <a:rPr sz="1467" spc="-5" dirty="0">
                <a:latin typeface="Arial" panose="020B0604020202020204" pitchFamily="34" charset="0"/>
                <a:cs typeface="Arial" panose="020B0604020202020204" pitchFamily="34" charset="0"/>
              </a:rPr>
              <a:t>recyclables</a:t>
            </a:r>
            <a:endParaRPr sz="1467" dirty="0">
              <a:latin typeface="Arial" panose="020B0604020202020204" pitchFamily="34" charset="0"/>
              <a:cs typeface="Arial" panose="020B0604020202020204" pitchFamily="34" charset="0"/>
            </a:endParaRPr>
          </a:p>
        </p:txBody>
      </p:sp>
      <p:sp>
        <p:nvSpPr>
          <p:cNvPr id="19" name="object 23">
            <a:extLst>
              <a:ext uri="{FF2B5EF4-FFF2-40B4-BE49-F238E27FC236}">
                <a16:creationId xmlns:a16="http://schemas.microsoft.com/office/drawing/2014/main" id="{206880DE-09BE-42EC-861C-29E50F552F54}"/>
              </a:ext>
            </a:extLst>
          </p:cNvPr>
          <p:cNvSpPr txBox="1"/>
          <p:nvPr/>
        </p:nvSpPr>
        <p:spPr>
          <a:xfrm>
            <a:off x="9457290" y="490363"/>
            <a:ext cx="2237957" cy="690125"/>
          </a:xfrm>
          <a:prstGeom prst="rect">
            <a:avLst/>
          </a:prstGeom>
        </p:spPr>
        <p:txBody>
          <a:bodyPr vert="horz" wrap="square" lIns="0" tIns="12700" rIns="0" bIns="0" rtlCol="0">
            <a:spAutoFit/>
          </a:bodyPr>
          <a:lstStyle/>
          <a:p>
            <a:pPr marL="12700" marR="5080" algn="ctr">
              <a:spcBef>
                <a:spcPts val="100"/>
              </a:spcBef>
            </a:pPr>
            <a:r>
              <a:rPr sz="1467" spc="-5" dirty="0">
                <a:latin typeface="Arial" panose="020B0604020202020204" pitchFamily="34" charset="0"/>
                <a:cs typeface="Arial" panose="020B0604020202020204" pitchFamily="34" charset="0"/>
              </a:rPr>
              <a:t>Picked</a:t>
            </a:r>
            <a:r>
              <a:rPr sz="1467"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up</a:t>
            </a:r>
            <a:r>
              <a:rPr sz="1467" spc="-15"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by local</a:t>
            </a:r>
            <a:r>
              <a:rPr sz="1467"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haulers</a:t>
            </a:r>
            <a:r>
              <a:rPr sz="1467"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as </a:t>
            </a:r>
            <a:r>
              <a:rPr sz="1467" spc="-484"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a part </a:t>
            </a:r>
            <a:r>
              <a:rPr sz="1467" dirty="0">
                <a:latin typeface="Arial" panose="020B0604020202020204" pitchFamily="34" charset="0"/>
                <a:cs typeface="Arial" panose="020B0604020202020204" pitchFamily="34" charset="0"/>
              </a:rPr>
              <a:t>of</a:t>
            </a:r>
            <a:r>
              <a:rPr sz="1467" spc="-5" dirty="0">
                <a:latin typeface="Arial" panose="020B0604020202020204" pitchFamily="34" charset="0"/>
                <a:cs typeface="Arial" panose="020B0604020202020204" pitchFamily="34" charset="0"/>
              </a:rPr>
              <a:t> normal</a:t>
            </a:r>
            <a:r>
              <a:rPr sz="1467"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service </a:t>
            </a:r>
            <a:r>
              <a:rPr sz="1467" dirty="0">
                <a:latin typeface="Arial" panose="020B0604020202020204" pitchFamily="34" charset="0"/>
                <a:cs typeface="Arial" panose="020B0604020202020204" pitchFamily="34" charset="0"/>
              </a:rPr>
              <a:t>&amp; </a:t>
            </a:r>
            <a:r>
              <a:rPr sz="1467" spc="5" dirty="0">
                <a:latin typeface="Arial" panose="020B0604020202020204" pitchFamily="34" charset="0"/>
                <a:cs typeface="Arial" panose="020B0604020202020204" pitchFamily="34" charset="0"/>
              </a:rPr>
              <a:t> </a:t>
            </a:r>
            <a:r>
              <a:rPr sz="1467" spc="-5" dirty="0">
                <a:latin typeface="Arial" panose="020B0604020202020204" pitchFamily="34" charset="0"/>
                <a:cs typeface="Arial" panose="020B0604020202020204" pitchFamily="34" charset="0"/>
              </a:rPr>
              <a:t>schedule</a:t>
            </a:r>
            <a:endParaRPr sz="1467" dirty="0">
              <a:latin typeface="Arial" panose="020B0604020202020204" pitchFamily="34" charset="0"/>
              <a:cs typeface="Arial" panose="020B0604020202020204" pitchFamily="34" charset="0"/>
            </a:endParaRPr>
          </a:p>
        </p:txBody>
      </p:sp>
      <p:sp>
        <p:nvSpPr>
          <p:cNvPr id="20" name="object 24">
            <a:extLst>
              <a:ext uri="{FF2B5EF4-FFF2-40B4-BE49-F238E27FC236}">
                <a16:creationId xmlns:a16="http://schemas.microsoft.com/office/drawing/2014/main" id="{E19AD44B-7240-4193-A973-734BDC9EAE63}"/>
              </a:ext>
            </a:extLst>
          </p:cNvPr>
          <p:cNvSpPr txBox="1"/>
          <p:nvPr/>
        </p:nvSpPr>
        <p:spPr>
          <a:xfrm>
            <a:off x="257766" y="2389847"/>
            <a:ext cx="2103511" cy="682238"/>
          </a:xfrm>
          <a:prstGeom prst="rect">
            <a:avLst/>
          </a:prstGeom>
        </p:spPr>
        <p:txBody>
          <a:bodyPr vert="horz" wrap="square" lIns="0" tIns="12700" rIns="0" bIns="0" rtlCol="0" anchor="t">
            <a:spAutoFit/>
          </a:bodyPr>
          <a:lstStyle/>
          <a:p>
            <a:pPr algn="ctr">
              <a:spcBef>
                <a:spcPts val="100"/>
              </a:spcBef>
            </a:pPr>
            <a:r>
              <a:rPr sz="1450" spc="-5" dirty="0">
                <a:latin typeface="Arial"/>
                <a:cs typeface="Arial"/>
              </a:rPr>
              <a:t>Customers </a:t>
            </a:r>
            <a:r>
              <a:rPr lang="en-US" sz="1450" spc="-5" dirty="0">
                <a:latin typeface="Arial"/>
                <a:cs typeface="Arial"/>
              </a:rPr>
              <a:t>purchase </a:t>
            </a:r>
            <a:r>
              <a:rPr sz="1450" spc="-11" dirty="0">
                <a:latin typeface="Arial"/>
                <a:cs typeface="Arial"/>
              </a:rPr>
              <a:t>Hefty</a:t>
            </a:r>
            <a:r>
              <a:rPr sz="1450" spc="-11" baseline="30000" dirty="0">
                <a:latin typeface="Arial"/>
                <a:cs typeface="Arial"/>
              </a:rPr>
              <a:t>®</a:t>
            </a:r>
            <a:r>
              <a:rPr lang="en-US" sz="1450" baseline="30000" dirty="0">
                <a:latin typeface="Arial"/>
                <a:cs typeface="Arial"/>
              </a:rPr>
              <a:t> </a:t>
            </a:r>
            <a:r>
              <a:rPr lang="en-US" sz="1450" spc="-11" dirty="0">
                <a:latin typeface="Arial"/>
                <a:cs typeface="Arial"/>
              </a:rPr>
              <a:t>ReNew</a:t>
            </a:r>
            <a:r>
              <a:rPr sz="1450" spc="-11" baseline="30000" dirty="0">
                <a:latin typeface="Arial"/>
                <a:cs typeface="Arial"/>
              </a:rPr>
              <a:t>®</a:t>
            </a:r>
            <a:r>
              <a:rPr sz="1450" spc="15" dirty="0">
                <a:latin typeface="Arial"/>
                <a:cs typeface="Arial"/>
              </a:rPr>
              <a:t> </a:t>
            </a:r>
            <a:r>
              <a:rPr sz="1450" spc="-5" dirty="0">
                <a:latin typeface="Arial"/>
                <a:cs typeface="Arial"/>
              </a:rPr>
              <a:t>product</a:t>
            </a:r>
            <a:endParaRPr sz="1450" dirty="0">
              <a:latin typeface="Arial"/>
              <a:cs typeface="Arial"/>
            </a:endParaRPr>
          </a:p>
        </p:txBody>
      </p:sp>
      <p:grpSp>
        <p:nvGrpSpPr>
          <p:cNvPr id="3" name="Group 2">
            <a:extLst>
              <a:ext uri="{FF2B5EF4-FFF2-40B4-BE49-F238E27FC236}">
                <a16:creationId xmlns:a16="http://schemas.microsoft.com/office/drawing/2014/main" id="{ADD2923E-CD17-4405-BE19-D743A1F20157}"/>
              </a:ext>
            </a:extLst>
          </p:cNvPr>
          <p:cNvGrpSpPr/>
          <p:nvPr/>
        </p:nvGrpSpPr>
        <p:grpSpPr>
          <a:xfrm>
            <a:off x="777341" y="4315908"/>
            <a:ext cx="3433723" cy="1310192"/>
            <a:chOff x="-776732" y="2886019"/>
            <a:chExt cx="4409693" cy="1682592"/>
          </a:xfrm>
        </p:grpSpPr>
        <p:grpSp>
          <p:nvGrpSpPr>
            <p:cNvPr id="21" name="object 25">
              <a:extLst>
                <a:ext uri="{FF2B5EF4-FFF2-40B4-BE49-F238E27FC236}">
                  <a16:creationId xmlns:a16="http://schemas.microsoft.com/office/drawing/2014/main" id="{B36AE5F7-62B9-4593-AE84-23DC3A20764B}"/>
                </a:ext>
              </a:extLst>
            </p:cNvPr>
            <p:cNvGrpSpPr/>
            <p:nvPr/>
          </p:nvGrpSpPr>
          <p:grpSpPr>
            <a:xfrm>
              <a:off x="-384684" y="2886020"/>
              <a:ext cx="4017645" cy="1682591"/>
              <a:chOff x="905255" y="5481828"/>
              <a:chExt cx="5356860" cy="2243455"/>
            </a:xfrm>
          </p:grpSpPr>
          <p:sp>
            <p:nvSpPr>
              <p:cNvPr id="22" name="object 26">
                <a:extLst>
                  <a:ext uri="{FF2B5EF4-FFF2-40B4-BE49-F238E27FC236}">
                    <a16:creationId xmlns:a16="http://schemas.microsoft.com/office/drawing/2014/main" id="{8F3B54E8-E33E-447F-8F4B-7105653CF6F2}"/>
                  </a:ext>
                </a:extLst>
              </p:cNvPr>
              <p:cNvSpPr/>
              <p:nvPr/>
            </p:nvSpPr>
            <p:spPr>
              <a:xfrm>
                <a:off x="1610868" y="5481828"/>
                <a:ext cx="1099185" cy="1099185"/>
              </a:xfrm>
              <a:custGeom>
                <a:avLst/>
                <a:gdLst/>
                <a:ahLst/>
                <a:cxnLst/>
                <a:rect l="l" t="t" r="r" b="b"/>
                <a:pathLst>
                  <a:path w="1099185" h="1099184">
                    <a:moveTo>
                      <a:pt x="549401" y="0"/>
                    </a:moveTo>
                    <a:lnTo>
                      <a:pt x="502000" y="2016"/>
                    </a:lnTo>
                    <a:lnTo>
                      <a:pt x="455718" y="7957"/>
                    </a:lnTo>
                    <a:lnTo>
                      <a:pt x="410720" y="17656"/>
                    </a:lnTo>
                    <a:lnTo>
                      <a:pt x="367171" y="30949"/>
                    </a:lnTo>
                    <a:lnTo>
                      <a:pt x="325236" y="47670"/>
                    </a:lnTo>
                    <a:lnTo>
                      <a:pt x="285080" y="67656"/>
                    </a:lnTo>
                    <a:lnTo>
                      <a:pt x="246868" y="90740"/>
                    </a:lnTo>
                    <a:lnTo>
                      <a:pt x="210764" y="116758"/>
                    </a:lnTo>
                    <a:lnTo>
                      <a:pt x="176935" y="145544"/>
                    </a:lnTo>
                    <a:lnTo>
                      <a:pt x="145544" y="176935"/>
                    </a:lnTo>
                    <a:lnTo>
                      <a:pt x="116758" y="210764"/>
                    </a:lnTo>
                    <a:lnTo>
                      <a:pt x="90740" y="246868"/>
                    </a:lnTo>
                    <a:lnTo>
                      <a:pt x="67656" y="285080"/>
                    </a:lnTo>
                    <a:lnTo>
                      <a:pt x="47670" y="325236"/>
                    </a:lnTo>
                    <a:lnTo>
                      <a:pt x="30949" y="367171"/>
                    </a:lnTo>
                    <a:lnTo>
                      <a:pt x="17656" y="410720"/>
                    </a:lnTo>
                    <a:lnTo>
                      <a:pt x="7957" y="455718"/>
                    </a:lnTo>
                    <a:lnTo>
                      <a:pt x="2016" y="502000"/>
                    </a:lnTo>
                    <a:lnTo>
                      <a:pt x="0" y="549402"/>
                    </a:lnTo>
                    <a:lnTo>
                      <a:pt x="2016" y="596803"/>
                    </a:lnTo>
                    <a:lnTo>
                      <a:pt x="7957" y="643085"/>
                    </a:lnTo>
                    <a:lnTo>
                      <a:pt x="17656" y="688083"/>
                    </a:lnTo>
                    <a:lnTo>
                      <a:pt x="30949" y="731632"/>
                    </a:lnTo>
                    <a:lnTo>
                      <a:pt x="47670" y="773567"/>
                    </a:lnTo>
                    <a:lnTo>
                      <a:pt x="67656" y="813723"/>
                    </a:lnTo>
                    <a:lnTo>
                      <a:pt x="90740" y="851935"/>
                    </a:lnTo>
                    <a:lnTo>
                      <a:pt x="116758" y="888039"/>
                    </a:lnTo>
                    <a:lnTo>
                      <a:pt x="145544" y="921868"/>
                    </a:lnTo>
                    <a:lnTo>
                      <a:pt x="176935" y="953259"/>
                    </a:lnTo>
                    <a:lnTo>
                      <a:pt x="210764" y="982045"/>
                    </a:lnTo>
                    <a:lnTo>
                      <a:pt x="246868" y="1008063"/>
                    </a:lnTo>
                    <a:lnTo>
                      <a:pt x="285080" y="1031147"/>
                    </a:lnTo>
                    <a:lnTo>
                      <a:pt x="325236" y="1051133"/>
                    </a:lnTo>
                    <a:lnTo>
                      <a:pt x="367171" y="1067854"/>
                    </a:lnTo>
                    <a:lnTo>
                      <a:pt x="410720" y="1081147"/>
                    </a:lnTo>
                    <a:lnTo>
                      <a:pt x="455718" y="1090846"/>
                    </a:lnTo>
                    <a:lnTo>
                      <a:pt x="502000" y="1096787"/>
                    </a:lnTo>
                    <a:lnTo>
                      <a:pt x="549401" y="1098804"/>
                    </a:lnTo>
                    <a:lnTo>
                      <a:pt x="596803" y="1096787"/>
                    </a:lnTo>
                    <a:lnTo>
                      <a:pt x="643085" y="1090846"/>
                    </a:lnTo>
                    <a:lnTo>
                      <a:pt x="688083" y="1081147"/>
                    </a:lnTo>
                    <a:lnTo>
                      <a:pt x="731632" y="1067854"/>
                    </a:lnTo>
                    <a:lnTo>
                      <a:pt x="773567" y="1051133"/>
                    </a:lnTo>
                    <a:lnTo>
                      <a:pt x="813723" y="1031147"/>
                    </a:lnTo>
                    <a:lnTo>
                      <a:pt x="851935" y="1008063"/>
                    </a:lnTo>
                    <a:lnTo>
                      <a:pt x="888039" y="982045"/>
                    </a:lnTo>
                    <a:lnTo>
                      <a:pt x="921868" y="953259"/>
                    </a:lnTo>
                    <a:lnTo>
                      <a:pt x="953259" y="921868"/>
                    </a:lnTo>
                    <a:lnTo>
                      <a:pt x="982045" y="888039"/>
                    </a:lnTo>
                    <a:lnTo>
                      <a:pt x="1008063" y="851935"/>
                    </a:lnTo>
                    <a:lnTo>
                      <a:pt x="1031147" y="813723"/>
                    </a:lnTo>
                    <a:lnTo>
                      <a:pt x="1051133" y="773567"/>
                    </a:lnTo>
                    <a:lnTo>
                      <a:pt x="1067854" y="731632"/>
                    </a:lnTo>
                    <a:lnTo>
                      <a:pt x="1081147" y="688083"/>
                    </a:lnTo>
                    <a:lnTo>
                      <a:pt x="1090846" y="643085"/>
                    </a:lnTo>
                    <a:lnTo>
                      <a:pt x="1096787" y="596803"/>
                    </a:lnTo>
                    <a:lnTo>
                      <a:pt x="1098804" y="549402"/>
                    </a:lnTo>
                    <a:lnTo>
                      <a:pt x="1096787" y="502000"/>
                    </a:lnTo>
                    <a:lnTo>
                      <a:pt x="1090846" y="455718"/>
                    </a:lnTo>
                    <a:lnTo>
                      <a:pt x="1081147" y="410720"/>
                    </a:lnTo>
                    <a:lnTo>
                      <a:pt x="1067854" y="367171"/>
                    </a:lnTo>
                    <a:lnTo>
                      <a:pt x="1051133" y="325236"/>
                    </a:lnTo>
                    <a:lnTo>
                      <a:pt x="1031147" y="285080"/>
                    </a:lnTo>
                    <a:lnTo>
                      <a:pt x="1008063" y="246868"/>
                    </a:lnTo>
                    <a:lnTo>
                      <a:pt x="982045" y="210764"/>
                    </a:lnTo>
                    <a:lnTo>
                      <a:pt x="953259" y="176935"/>
                    </a:lnTo>
                    <a:lnTo>
                      <a:pt x="921868" y="145544"/>
                    </a:lnTo>
                    <a:lnTo>
                      <a:pt x="888039" y="116758"/>
                    </a:lnTo>
                    <a:lnTo>
                      <a:pt x="851935" y="90740"/>
                    </a:lnTo>
                    <a:lnTo>
                      <a:pt x="813723" y="67656"/>
                    </a:lnTo>
                    <a:lnTo>
                      <a:pt x="773567" y="47670"/>
                    </a:lnTo>
                    <a:lnTo>
                      <a:pt x="731632" y="30949"/>
                    </a:lnTo>
                    <a:lnTo>
                      <a:pt x="688083" y="17656"/>
                    </a:lnTo>
                    <a:lnTo>
                      <a:pt x="643085" y="7957"/>
                    </a:lnTo>
                    <a:lnTo>
                      <a:pt x="596803" y="2016"/>
                    </a:lnTo>
                    <a:lnTo>
                      <a:pt x="549401" y="0"/>
                    </a:lnTo>
                    <a:close/>
                  </a:path>
                </a:pathLst>
              </a:custGeom>
              <a:solidFill>
                <a:srgbClr val="7EC7E7"/>
              </a:solidFill>
            </p:spPr>
            <p:txBody>
              <a:bodyPr wrap="square" lIns="0" tIns="0" rIns="0" bIns="0" rtlCol="0"/>
              <a:lstStyle/>
              <a:p>
                <a:endParaRPr dirty="0">
                  <a:latin typeface="Arial" panose="020B0604020202020204" pitchFamily="34" charset="0"/>
                  <a:cs typeface="Arial" panose="020B0604020202020204" pitchFamily="34" charset="0"/>
                </a:endParaRPr>
              </a:p>
            </p:txBody>
          </p:sp>
          <p:pic>
            <p:nvPicPr>
              <p:cNvPr id="23" name="object 27">
                <a:extLst>
                  <a:ext uri="{FF2B5EF4-FFF2-40B4-BE49-F238E27FC236}">
                    <a16:creationId xmlns:a16="http://schemas.microsoft.com/office/drawing/2014/main" id="{72E99160-3EE4-4821-8982-F0DA7370CC3A}"/>
                  </a:ext>
                </a:extLst>
              </p:cNvPr>
              <p:cNvPicPr/>
              <p:nvPr/>
            </p:nvPicPr>
            <p:blipFill>
              <a:blip r:embed="rId9" cstate="print">
                <a:extLst>
                  <a:ext uri="{28A0092B-C50C-407E-A947-70E740481C1C}">
                    <a14:useLocalDpi xmlns:a14="http://schemas.microsoft.com/office/drawing/2010/main"/>
                  </a:ext>
                </a:extLst>
              </a:blip>
              <a:stretch>
                <a:fillRect/>
              </a:stretch>
            </p:blipFill>
            <p:spPr>
              <a:xfrm>
                <a:off x="1691639" y="5692140"/>
                <a:ext cx="848868" cy="665988"/>
              </a:xfrm>
              <a:prstGeom prst="rect">
                <a:avLst/>
              </a:prstGeom>
            </p:spPr>
          </p:pic>
          <p:sp>
            <p:nvSpPr>
              <p:cNvPr id="24" name="object 28">
                <a:extLst>
                  <a:ext uri="{FF2B5EF4-FFF2-40B4-BE49-F238E27FC236}">
                    <a16:creationId xmlns:a16="http://schemas.microsoft.com/office/drawing/2014/main" id="{EF9224D4-9D04-4860-8EBA-C0C552FD1DC6}"/>
                  </a:ext>
                </a:extLst>
              </p:cNvPr>
              <p:cNvSpPr/>
              <p:nvPr/>
            </p:nvSpPr>
            <p:spPr>
              <a:xfrm>
                <a:off x="2779776" y="5481828"/>
                <a:ext cx="1099185" cy="1099185"/>
              </a:xfrm>
              <a:custGeom>
                <a:avLst/>
                <a:gdLst/>
                <a:ahLst/>
                <a:cxnLst/>
                <a:rect l="l" t="t" r="r" b="b"/>
                <a:pathLst>
                  <a:path w="1099185" h="1099184">
                    <a:moveTo>
                      <a:pt x="549401" y="0"/>
                    </a:moveTo>
                    <a:lnTo>
                      <a:pt x="502000" y="2016"/>
                    </a:lnTo>
                    <a:lnTo>
                      <a:pt x="455718" y="7957"/>
                    </a:lnTo>
                    <a:lnTo>
                      <a:pt x="410720" y="17656"/>
                    </a:lnTo>
                    <a:lnTo>
                      <a:pt x="367171" y="30949"/>
                    </a:lnTo>
                    <a:lnTo>
                      <a:pt x="325236" y="47670"/>
                    </a:lnTo>
                    <a:lnTo>
                      <a:pt x="285080" y="67656"/>
                    </a:lnTo>
                    <a:lnTo>
                      <a:pt x="246868" y="90740"/>
                    </a:lnTo>
                    <a:lnTo>
                      <a:pt x="210764" y="116758"/>
                    </a:lnTo>
                    <a:lnTo>
                      <a:pt x="176935" y="145544"/>
                    </a:lnTo>
                    <a:lnTo>
                      <a:pt x="145544" y="176935"/>
                    </a:lnTo>
                    <a:lnTo>
                      <a:pt x="116758" y="210764"/>
                    </a:lnTo>
                    <a:lnTo>
                      <a:pt x="90740" y="246868"/>
                    </a:lnTo>
                    <a:lnTo>
                      <a:pt x="67656" y="285080"/>
                    </a:lnTo>
                    <a:lnTo>
                      <a:pt x="47670" y="325236"/>
                    </a:lnTo>
                    <a:lnTo>
                      <a:pt x="30949" y="367171"/>
                    </a:lnTo>
                    <a:lnTo>
                      <a:pt x="17656" y="410720"/>
                    </a:lnTo>
                    <a:lnTo>
                      <a:pt x="7957" y="455718"/>
                    </a:lnTo>
                    <a:lnTo>
                      <a:pt x="2016" y="502000"/>
                    </a:lnTo>
                    <a:lnTo>
                      <a:pt x="0" y="549402"/>
                    </a:lnTo>
                    <a:lnTo>
                      <a:pt x="2016" y="596803"/>
                    </a:lnTo>
                    <a:lnTo>
                      <a:pt x="7957" y="643085"/>
                    </a:lnTo>
                    <a:lnTo>
                      <a:pt x="17656" y="688083"/>
                    </a:lnTo>
                    <a:lnTo>
                      <a:pt x="30949" y="731632"/>
                    </a:lnTo>
                    <a:lnTo>
                      <a:pt x="47670" y="773567"/>
                    </a:lnTo>
                    <a:lnTo>
                      <a:pt x="67656" y="813723"/>
                    </a:lnTo>
                    <a:lnTo>
                      <a:pt x="90740" y="851935"/>
                    </a:lnTo>
                    <a:lnTo>
                      <a:pt x="116758" y="888039"/>
                    </a:lnTo>
                    <a:lnTo>
                      <a:pt x="145544" y="921868"/>
                    </a:lnTo>
                    <a:lnTo>
                      <a:pt x="176935" y="953259"/>
                    </a:lnTo>
                    <a:lnTo>
                      <a:pt x="210764" y="982045"/>
                    </a:lnTo>
                    <a:lnTo>
                      <a:pt x="246868" y="1008063"/>
                    </a:lnTo>
                    <a:lnTo>
                      <a:pt x="285080" y="1031147"/>
                    </a:lnTo>
                    <a:lnTo>
                      <a:pt x="325236" y="1051133"/>
                    </a:lnTo>
                    <a:lnTo>
                      <a:pt x="367171" y="1067854"/>
                    </a:lnTo>
                    <a:lnTo>
                      <a:pt x="410720" y="1081147"/>
                    </a:lnTo>
                    <a:lnTo>
                      <a:pt x="455718" y="1090846"/>
                    </a:lnTo>
                    <a:lnTo>
                      <a:pt x="502000" y="1096787"/>
                    </a:lnTo>
                    <a:lnTo>
                      <a:pt x="549401" y="1098804"/>
                    </a:lnTo>
                    <a:lnTo>
                      <a:pt x="596803" y="1096787"/>
                    </a:lnTo>
                    <a:lnTo>
                      <a:pt x="643085" y="1090846"/>
                    </a:lnTo>
                    <a:lnTo>
                      <a:pt x="688083" y="1081147"/>
                    </a:lnTo>
                    <a:lnTo>
                      <a:pt x="731632" y="1067854"/>
                    </a:lnTo>
                    <a:lnTo>
                      <a:pt x="773567" y="1051133"/>
                    </a:lnTo>
                    <a:lnTo>
                      <a:pt x="813723" y="1031147"/>
                    </a:lnTo>
                    <a:lnTo>
                      <a:pt x="851935" y="1008063"/>
                    </a:lnTo>
                    <a:lnTo>
                      <a:pt x="888039" y="982045"/>
                    </a:lnTo>
                    <a:lnTo>
                      <a:pt x="921868" y="953259"/>
                    </a:lnTo>
                    <a:lnTo>
                      <a:pt x="953259" y="921868"/>
                    </a:lnTo>
                    <a:lnTo>
                      <a:pt x="982045" y="888039"/>
                    </a:lnTo>
                    <a:lnTo>
                      <a:pt x="1008063" y="851935"/>
                    </a:lnTo>
                    <a:lnTo>
                      <a:pt x="1031147" y="813723"/>
                    </a:lnTo>
                    <a:lnTo>
                      <a:pt x="1051133" y="773567"/>
                    </a:lnTo>
                    <a:lnTo>
                      <a:pt x="1067854" y="731632"/>
                    </a:lnTo>
                    <a:lnTo>
                      <a:pt x="1081147" y="688083"/>
                    </a:lnTo>
                    <a:lnTo>
                      <a:pt x="1090846" y="643085"/>
                    </a:lnTo>
                    <a:lnTo>
                      <a:pt x="1096787" y="596803"/>
                    </a:lnTo>
                    <a:lnTo>
                      <a:pt x="1098803" y="549402"/>
                    </a:lnTo>
                    <a:lnTo>
                      <a:pt x="1096787" y="502000"/>
                    </a:lnTo>
                    <a:lnTo>
                      <a:pt x="1090846" y="455718"/>
                    </a:lnTo>
                    <a:lnTo>
                      <a:pt x="1081147" y="410720"/>
                    </a:lnTo>
                    <a:lnTo>
                      <a:pt x="1067854" y="367171"/>
                    </a:lnTo>
                    <a:lnTo>
                      <a:pt x="1051133" y="325236"/>
                    </a:lnTo>
                    <a:lnTo>
                      <a:pt x="1031147" y="285080"/>
                    </a:lnTo>
                    <a:lnTo>
                      <a:pt x="1008063" y="246868"/>
                    </a:lnTo>
                    <a:lnTo>
                      <a:pt x="982045" y="210764"/>
                    </a:lnTo>
                    <a:lnTo>
                      <a:pt x="953259" y="176935"/>
                    </a:lnTo>
                    <a:lnTo>
                      <a:pt x="921868" y="145544"/>
                    </a:lnTo>
                    <a:lnTo>
                      <a:pt x="888039" y="116758"/>
                    </a:lnTo>
                    <a:lnTo>
                      <a:pt x="851935" y="90740"/>
                    </a:lnTo>
                    <a:lnTo>
                      <a:pt x="813723" y="67656"/>
                    </a:lnTo>
                    <a:lnTo>
                      <a:pt x="773567" y="47670"/>
                    </a:lnTo>
                    <a:lnTo>
                      <a:pt x="731632" y="30949"/>
                    </a:lnTo>
                    <a:lnTo>
                      <a:pt x="688083" y="17656"/>
                    </a:lnTo>
                    <a:lnTo>
                      <a:pt x="643085" y="7957"/>
                    </a:lnTo>
                    <a:lnTo>
                      <a:pt x="596803" y="2016"/>
                    </a:lnTo>
                    <a:lnTo>
                      <a:pt x="549401" y="0"/>
                    </a:lnTo>
                    <a:close/>
                  </a:path>
                </a:pathLst>
              </a:custGeom>
              <a:solidFill>
                <a:srgbClr val="7EC7E7"/>
              </a:solidFill>
            </p:spPr>
            <p:txBody>
              <a:bodyPr wrap="square" lIns="0" tIns="0" rIns="0" bIns="0" rtlCol="0"/>
              <a:lstStyle/>
              <a:p>
                <a:endParaRPr dirty="0">
                  <a:latin typeface="Arial" panose="020B0604020202020204" pitchFamily="34" charset="0"/>
                  <a:cs typeface="Arial" panose="020B0604020202020204" pitchFamily="34" charset="0"/>
                </a:endParaRPr>
              </a:p>
            </p:txBody>
          </p:sp>
          <p:pic>
            <p:nvPicPr>
              <p:cNvPr id="25" name="object 29">
                <a:extLst>
                  <a:ext uri="{FF2B5EF4-FFF2-40B4-BE49-F238E27FC236}">
                    <a16:creationId xmlns:a16="http://schemas.microsoft.com/office/drawing/2014/main" id="{900673B1-FE9E-4683-A294-66B08B7154C6}"/>
                  </a:ext>
                </a:extLst>
              </p:cNvPr>
              <p:cNvPicPr/>
              <p:nvPr/>
            </p:nvPicPr>
            <p:blipFill>
              <a:blip r:embed="rId10" cstate="print">
                <a:extLst>
                  <a:ext uri="{28A0092B-C50C-407E-A947-70E740481C1C}">
                    <a14:useLocalDpi xmlns:a14="http://schemas.microsoft.com/office/drawing/2010/main"/>
                  </a:ext>
                </a:extLst>
              </a:blip>
              <a:stretch>
                <a:fillRect/>
              </a:stretch>
            </p:blipFill>
            <p:spPr>
              <a:xfrm>
                <a:off x="2961132" y="5678424"/>
                <a:ext cx="795528" cy="661415"/>
              </a:xfrm>
              <a:prstGeom prst="rect">
                <a:avLst/>
              </a:prstGeom>
            </p:spPr>
          </p:pic>
          <p:sp>
            <p:nvSpPr>
              <p:cNvPr id="26" name="object 30">
                <a:extLst>
                  <a:ext uri="{FF2B5EF4-FFF2-40B4-BE49-F238E27FC236}">
                    <a16:creationId xmlns:a16="http://schemas.microsoft.com/office/drawing/2014/main" id="{29B9AF5D-E581-43DE-8665-DB706EB32424}"/>
                  </a:ext>
                </a:extLst>
              </p:cNvPr>
              <p:cNvSpPr/>
              <p:nvPr/>
            </p:nvSpPr>
            <p:spPr>
              <a:xfrm>
                <a:off x="2186939" y="6605016"/>
                <a:ext cx="1099185" cy="1099185"/>
              </a:xfrm>
              <a:custGeom>
                <a:avLst/>
                <a:gdLst/>
                <a:ahLst/>
                <a:cxnLst/>
                <a:rect l="l" t="t" r="r" b="b"/>
                <a:pathLst>
                  <a:path w="1099185" h="1099184">
                    <a:moveTo>
                      <a:pt x="549402" y="0"/>
                    </a:moveTo>
                    <a:lnTo>
                      <a:pt x="502000" y="2016"/>
                    </a:lnTo>
                    <a:lnTo>
                      <a:pt x="455718" y="7957"/>
                    </a:lnTo>
                    <a:lnTo>
                      <a:pt x="410720" y="17656"/>
                    </a:lnTo>
                    <a:lnTo>
                      <a:pt x="367171" y="30949"/>
                    </a:lnTo>
                    <a:lnTo>
                      <a:pt x="325236" y="47670"/>
                    </a:lnTo>
                    <a:lnTo>
                      <a:pt x="285080" y="67656"/>
                    </a:lnTo>
                    <a:lnTo>
                      <a:pt x="246868" y="90740"/>
                    </a:lnTo>
                    <a:lnTo>
                      <a:pt x="210764" y="116758"/>
                    </a:lnTo>
                    <a:lnTo>
                      <a:pt x="176935" y="145544"/>
                    </a:lnTo>
                    <a:lnTo>
                      <a:pt x="145544" y="176935"/>
                    </a:lnTo>
                    <a:lnTo>
                      <a:pt x="116758" y="210764"/>
                    </a:lnTo>
                    <a:lnTo>
                      <a:pt x="90740" y="246868"/>
                    </a:lnTo>
                    <a:lnTo>
                      <a:pt x="67656" y="285080"/>
                    </a:lnTo>
                    <a:lnTo>
                      <a:pt x="47670" y="325236"/>
                    </a:lnTo>
                    <a:lnTo>
                      <a:pt x="30949" y="367171"/>
                    </a:lnTo>
                    <a:lnTo>
                      <a:pt x="17656" y="410720"/>
                    </a:lnTo>
                    <a:lnTo>
                      <a:pt x="7957" y="455718"/>
                    </a:lnTo>
                    <a:lnTo>
                      <a:pt x="2016" y="502000"/>
                    </a:lnTo>
                    <a:lnTo>
                      <a:pt x="0" y="549401"/>
                    </a:lnTo>
                    <a:lnTo>
                      <a:pt x="2016" y="596803"/>
                    </a:lnTo>
                    <a:lnTo>
                      <a:pt x="7957" y="643085"/>
                    </a:lnTo>
                    <a:lnTo>
                      <a:pt x="17656" y="688083"/>
                    </a:lnTo>
                    <a:lnTo>
                      <a:pt x="30949" y="731632"/>
                    </a:lnTo>
                    <a:lnTo>
                      <a:pt x="47670" y="773567"/>
                    </a:lnTo>
                    <a:lnTo>
                      <a:pt x="67656" y="813723"/>
                    </a:lnTo>
                    <a:lnTo>
                      <a:pt x="90740" y="851935"/>
                    </a:lnTo>
                    <a:lnTo>
                      <a:pt x="116758" y="888039"/>
                    </a:lnTo>
                    <a:lnTo>
                      <a:pt x="145544" y="921868"/>
                    </a:lnTo>
                    <a:lnTo>
                      <a:pt x="176935" y="953259"/>
                    </a:lnTo>
                    <a:lnTo>
                      <a:pt x="210764" y="982045"/>
                    </a:lnTo>
                    <a:lnTo>
                      <a:pt x="246868" y="1008063"/>
                    </a:lnTo>
                    <a:lnTo>
                      <a:pt x="285080" y="1031147"/>
                    </a:lnTo>
                    <a:lnTo>
                      <a:pt x="325236" y="1051133"/>
                    </a:lnTo>
                    <a:lnTo>
                      <a:pt x="367171" y="1067854"/>
                    </a:lnTo>
                    <a:lnTo>
                      <a:pt x="410720" y="1081147"/>
                    </a:lnTo>
                    <a:lnTo>
                      <a:pt x="455718" y="1090846"/>
                    </a:lnTo>
                    <a:lnTo>
                      <a:pt x="502000" y="1096787"/>
                    </a:lnTo>
                    <a:lnTo>
                      <a:pt x="549402" y="1098803"/>
                    </a:lnTo>
                    <a:lnTo>
                      <a:pt x="596803" y="1096787"/>
                    </a:lnTo>
                    <a:lnTo>
                      <a:pt x="643085" y="1090846"/>
                    </a:lnTo>
                    <a:lnTo>
                      <a:pt x="688083" y="1081147"/>
                    </a:lnTo>
                    <a:lnTo>
                      <a:pt x="731632" y="1067854"/>
                    </a:lnTo>
                    <a:lnTo>
                      <a:pt x="773567" y="1051133"/>
                    </a:lnTo>
                    <a:lnTo>
                      <a:pt x="813723" y="1031147"/>
                    </a:lnTo>
                    <a:lnTo>
                      <a:pt x="851935" y="1008063"/>
                    </a:lnTo>
                    <a:lnTo>
                      <a:pt x="888039" y="982045"/>
                    </a:lnTo>
                    <a:lnTo>
                      <a:pt x="921868" y="953259"/>
                    </a:lnTo>
                    <a:lnTo>
                      <a:pt x="953259" y="921868"/>
                    </a:lnTo>
                    <a:lnTo>
                      <a:pt x="982045" y="888039"/>
                    </a:lnTo>
                    <a:lnTo>
                      <a:pt x="1008063" y="851935"/>
                    </a:lnTo>
                    <a:lnTo>
                      <a:pt x="1031147" y="813723"/>
                    </a:lnTo>
                    <a:lnTo>
                      <a:pt x="1051133" y="773567"/>
                    </a:lnTo>
                    <a:lnTo>
                      <a:pt x="1067854" y="731632"/>
                    </a:lnTo>
                    <a:lnTo>
                      <a:pt x="1081147" y="688083"/>
                    </a:lnTo>
                    <a:lnTo>
                      <a:pt x="1090846" y="643085"/>
                    </a:lnTo>
                    <a:lnTo>
                      <a:pt x="1096787" y="596803"/>
                    </a:lnTo>
                    <a:lnTo>
                      <a:pt x="1098804" y="549401"/>
                    </a:lnTo>
                    <a:lnTo>
                      <a:pt x="1096787" y="502000"/>
                    </a:lnTo>
                    <a:lnTo>
                      <a:pt x="1090846" y="455718"/>
                    </a:lnTo>
                    <a:lnTo>
                      <a:pt x="1081147" y="410720"/>
                    </a:lnTo>
                    <a:lnTo>
                      <a:pt x="1067854" y="367171"/>
                    </a:lnTo>
                    <a:lnTo>
                      <a:pt x="1051133" y="325236"/>
                    </a:lnTo>
                    <a:lnTo>
                      <a:pt x="1031147" y="285080"/>
                    </a:lnTo>
                    <a:lnTo>
                      <a:pt x="1008063" y="246868"/>
                    </a:lnTo>
                    <a:lnTo>
                      <a:pt x="982045" y="210764"/>
                    </a:lnTo>
                    <a:lnTo>
                      <a:pt x="953259" y="176935"/>
                    </a:lnTo>
                    <a:lnTo>
                      <a:pt x="921868" y="145544"/>
                    </a:lnTo>
                    <a:lnTo>
                      <a:pt x="888039" y="116758"/>
                    </a:lnTo>
                    <a:lnTo>
                      <a:pt x="851935" y="90740"/>
                    </a:lnTo>
                    <a:lnTo>
                      <a:pt x="813723" y="67656"/>
                    </a:lnTo>
                    <a:lnTo>
                      <a:pt x="773567" y="47670"/>
                    </a:lnTo>
                    <a:lnTo>
                      <a:pt x="731632" y="30949"/>
                    </a:lnTo>
                    <a:lnTo>
                      <a:pt x="688083" y="17656"/>
                    </a:lnTo>
                    <a:lnTo>
                      <a:pt x="643085" y="7957"/>
                    </a:lnTo>
                    <a:lnTo>
                      <a:pt x="596803" y="2016"/>
                    </a:lnTo>
                    <a:lnTo>
                      <a:pt x="549402" y="0"/>
                    </a:lnTo>
                    <a:close/>
                  </a:path>
                </a:pathLst>
              </a:custGeom>
              <a:solidFill>
                <a:srgbClr val="7EC7E7"/>
              </a:solidFill>
            </p:spPr>
            <p:txBody>
              <a:bodyPr wrap="square" lIns="0" tIns="0" rIns="0" bIns="0" rtlCol="0"/>
              <a:lstStyle/>
              <a:p>
                <a:endParaRPr dirty="0">
                  <a:latin typeface="Arial" panose="020B0604020202020204" pitchFamily="34" charset="0"/>
                  <a:cs typeface="Arial" panose="020B0604020202020204" pitchFamily="34" charset="0"/>
                </a:endParaRPr>
              </a:p>
            </p:txBody>
          </p:sp>
          <p:pic>
            <p:nvPicPr>
              <p:cNvPr id="27" name="object 31">
                <a:extLst>
                  <a:ext uri="{FF2B5EF4-FFF2-40B4-BE49-F238E27FC236}">
                    <a16:creationId xmlns:a16="http://schemas.microsoft.com/office/drawing/2014/main" id="{52E161B3-1FD3-49C8-B4EA-72E44C5C2AEA}"/>
                  </a:ext>
                </a:extLst>
              </p:cNvPr>
              <p:cNvPicPr/>
              <p:nvPr/>
            </p:nvPicPr>
            <p:blipFill>
              <a:blip r:embed="rId11" cstate="print">
                <a:extLst>
                  <a:ext uri="{28A0092B-C50C-407E-A947-70E740481C1C}">
                    <a14:useLocalDpi xmlns:a14="http://schemas.microsoft.com/office/drawing/2010/main"/>
                  </a:ext>
                </a:extLst>
              </a:blip>
              <a:stretch>
                <a:fillRect/>
              </a:stretch>
            </p:blipFill>
            <p:spPr>
              <a:xfrm>
                <a:off x="2394203" y="6720840"/>
                <a:ext cx="684276" cy="813816"/>
              </a:xfrm>
              <a:prstGeom prst="rect">
                <a:avLst/>
              </a:prstGeom>
            </p:spPr>
          </p:pic>
          <p:sp>
            <p:nvSpPr>
              <p:cNvPr id="28" name="object 32">
                <a:extLst>
                  <a:ext uri="{FF2B5EF4-FFF2-40B4-BE49-F238E27FC236}">
                    <a16:creationId xmlns:a16="http://schemas.microsoft.com/office/drawing/2014/main" id="{D1033344-F3F1-449C-AE49-74AF2F72A7A3}"/>
                  </a:ext>
                </a:extLst>
              </p:cNvPr>
              <p:cNvSpPr/>
              <p:nvPr/>
            </p:nvSpPr>
            <p:spPr>
              <a:xfrm>
                <a:off x="905255" y="6626352"/>
                <a:ext cx="1100455" cy="1099185"/>
              </a:xfrm>
              <a:custGeom>
                <a:avLst/>
                <a:gdLst/>
                <a:ahLst/>
                <a:cxnLst/>
                <a:rect l="l" t="t" r="r" b="b"/>
                <a:pathLst>
                  <a:path w="1100455" h="1099184">
                    <a:moveTo>
                      <a:pt x="550163" y="0"/>
                    </a:moveTo>
                    <a:lnTo>
                      <a:pt x="502693" y="2016"/>
                    </a:lnTo>
                    <a:lnTo>
                      <a:pt x="456344" y="7957"/>
                    </a:lnTo>
                    <a:lnTo>
                      <a:pt x="411282" y="17656"/>
                    </a:lnTo>
                    <a:lnTo>
                      <a:pt x="367671" y="30949"/>
                    </a:lnTo>
                    <a:lnTo>
                      <a:pt x="325677" y="47670"/>
                    </a:lnTo>
                    <a:lnTo>
                      <a:pt x="285465" y="67656"/>
                    </a:lnTo>
                    <a:lnTo>
                      <a:pt x="247199" y="90740"/>
                    </a:lnTo>
                    <a:lnTo>
                      <a:pt x="211047" y="116758"/>
                    </a:lnTo>
                    <a:lnTo>
                      <a:pt x="177171" y="145544"/>
                    </a:lnTo>
                    <a:lnTo>
                      <a:pt x="145738" y="176935"/>
                    </a:lnTo>
                    <a:lnTo>
                      <a:pt x="116912" y="210764"/>
                    </a:lnTo>
                    <a:lnTo>
                      <a:pt x="90859" y="246868"/>
                    </a:lnTo>
                    <a:lnTo>
                      <a:pt x="67745" y="285080"/>
                    </a:lnTo>
                    <a:lnTo>
                      <a:pt x="47733" y="325236"/>
                    </a:lnTo>
                    <a:lnTo>
                      <a:pt x="30989" y="367171"/>
                    </a:lnTo>
                    <a:lnTo>
                      <a:pt x="17679" y="410720"/>
                    </a:lnTo>
                    <a:lnTo>
                      <a:pt x="7967" y="455718"/>
                    </a:lnTo>
                    <a:lnTo>
                      <a:pt x="2019" y="502000"/>
                    </a:lnTo>
                    <a:lnTo>
                      <a:pt x="0" y="549402"/>
                    </a:lnTo>
                    <a:lnTo>
                      <a:pt x="2019" y="596803"/>
                    </a:lnTo>
                    <a:lnTo>
                      <a:pt x="7967" y="643085"/>
                    </a:lnTo>
                    <a:lnTo>
                      <a:pt x="17679" y="688083"/>
                    </a:lnTo>
                    <a:lnTo>
                      <a:pt x="30989" y="731632"/>
                    </a:lnTo>
                    <a:lnTo>
                      <a:pt x="47733" y="773567"/>
                    </a:lnTo>
                    <a:lnTo>
                      <a:pt x="67745" y="813723"/>
                    </a:lnTo>
                    <a:lnTo>
                      <a:pt x="90859" y="851935"/>
                    </a:lnTo>
                    <a:lnTo>
                      <a:pt x="116912" y="888039"/>
                    </a:lnTo>
                    <a:lnTo>
                      <a:pt x="145738" y="921868"/>
                    </a:lnTo>
                    <a:lnTo>
                      <a:pt x="177171" y="953259"/>
                    </a:lnTo>
                    <a:lnTo>
                      <a:pt x="211047" y="982045"/>
                    </a:lnTo>
                    <a:lnTo>
                      <a:pt x="247199" y="1008063"/>
                    </a:lnTo>
                    <a:lnTo>
                      <a:pt x="285465" y="1031147"/>
                    </a:lnTo>
                    <a:lnTo>
                      <a:pt x="325677" y="1051133"/>
                    </a:lnTo>
                    <a:lnTo>
                      <a:pt x="367671" y="1067854"/>
                    </a:lnTo>
                    <a:lnTo>
                      <a:pt x="411282" y="1081147"/>
                    </a:lnTo>
                    <a:lnTo>
                      <a:pt x="456344" y="1090846"/>
                    </a:lnTo>
                    <a:lnTo>
                      <a:pt x="502693" y="1096787"/>
                    </a:lnTo>
                    <a:lnTo>
                      <a:pt x="550163" y="1098804"/>
                    </a:lnTo>
                    <a:lnTo>
                      <a:pt x="597625" y="1096787"/>
                    </a:lnTo>
                    <a:lnTo>
                      <a:pt x="643967" y="1090846"/>
                    </a:lnTo>
                    <a:lnTo>
                      <a:pt x="689024" y="1081147"/>
                    </a:lnTo>
                    <a:lnTo>
                      <a:pt x="732631" y="1067854"/>
                    </a:lnTo>
                    <a:lnTo>
                      <a:pt x="774623" y="1051133"/>
                    </a:lnTo>
                    <a:lnTo>
                      <a:pt x="814834" y="1031147"/>
                    </a:lnTo>
                    <a:lnTo>
                      <a:pt x="853100" y="1008063"/>
                    </a:lnTo>
                    <a:lnTo>
                      <a:pt x="889254" y="982045"/>
                    </a:lnTo>
                    <a:lnTo>
                      <a:pt x="923131" y="953259"/>
                    </a:lnTo>
                    <a:lnTo>
                      <a:pt x="954567" y="921868"/>
                    </a:lnTo>
                    <a:lnTo>
                      <a:pt x="983395" y="888039"/>
                    </a:lnTo>
                    <a:lnTo>
                      <a:pt x="1009451" y="851935"/>
                    </a:lnTo>
                    <a:lnTo>
                      <a:pt x="1032569" y="813723"/>
                    </a:lnTo>
                    <a:lnTo>
                      <a:pt x="1052584" y="773567"/>
                    </a:lnTo>
                    <a:lnTo>
                      <a:pt x="1069331" y="731632"/>
                    </a:lnTo>
                    <a:lnTo>
                      <a:pt x="1082644" y="688083"/>
                    </a:lnTo>
                    <a:lnTo>
                      <a:pt x="1092358" y="643085"/>
                    </a:lnTo>
                    <a:lnTo>
                      <a:pt x="1098308" y="596803"/>
                    </a:lnTo>
                    <a:lnTo>
                      <a:pt x="1100327" y="549402"/>
                    </a:lnTo>
                    <a:lnTo>
                      <a:pt x="1098308" y="502000"/>
                    </a:lnTo>
                    <a:lnTo>
                      <a:pt x="1092358" y="455718"/>
                    </a:lnTo>
                    <a:lnTo>
                      <a:pt x="1082644" y="410720"/>
                    </a:lnTo>
                    <a:lnTo>
                      <a:pt x="1069331" y="367171"/>
                    </a:lnTo>
                    <a:lnTo>
                      <a:pt x="1052584" y="325236"/>
                    </a:lnTo>
                    <a:lnTo>
                      <a:pt x="1032569" y="285080"/>
                    </a:lnTo>
                    <a:lnTo>
                      <a:pt x="1009451" y="246868"/>
                    </a:lnTo>
                    <a:lnTo>
                      <a:pt x="983395" y="210764"/>
                    </a:lnTo>
                    <a:lnTo>
                      <a:pt x="954567" y="176935"/>
                    </a:lnTo>
                    <a:lnTo>
                      <a:pt x="923131" y="145544"/>
                    </a:lnTo>
                    <a:lnTo>
                      <a:pt x="889254" y="116758"/>
                    </a:lnTo>
                    <a:lnTo>
                      <a:pt x="853100" y="90740"/>
                    </a:lnTo>
                    <a:lnTo>
                      <a:pt x="814834" y="67656"/>
                    </a:lnTo>
                    <a:lnTo>
                      <a:pt x="774623" y="47670"/>
                    </a:lnTo>
                    <a:lnTo>
                      <a:pt x="732631" y="30949"/>
                    </a:lnTo>
                    <a:lnTo>
                      <a:pt x="689024" y="17656"/>
                    </a:lnTo>
                    <a:lnTo>
                      <a:pt x="643967" y="7957"/>
                    </a:lnTo>
                    <a:lnTo>
                      <a:pt x="597625" y="2016"/>
                    </a:lnTo>
                    <a:lnTo>
                      <a:pt x="550163" y="0"/>
                    </a:lnTo>
                    <a:close/>
                  </a:path>
                </a:pathLst>
              </a:custGeom>
              <a:solidFill>
                <a:srgbClr val="7EC7E7"/>
              </a:solidFill>
            </p:spPr>
            <p:txBody>
              <a:bodyPr wrap="square" lIns="0" tIns="0" rIns="0" bIns="0" rtlCol="0"/>
              <a:lstStyle/>
              <a:p>
                <a:endParaRPr dirty="0">
                  <a:latin typeface="Arial" panose="020B0604020202020204" pitchFamily="34" charset="0"/>
                  <a:cs typeface="Arial" panose="020B0604020202020204" pitchFamily="34" charset="0"/>
                </a:endParaRPr>
              </a:p>
            </p:txBody>
          </p:sp>
          <p:sp>
            <p:nvSpPr>
              <p:cNvPr id="29" name="object 33">
                <a:extLst>
                  <a:ext uri="{FF2B5EF4-FFF2-40B4-BE49-F238E27FC236}">
                    <a16:creationId xmlns:a16="http://schemas.microsoft.com/office/drawing/2014/main" id="{E7821EE9-CF90-482E-9C93-59B89621AC68}"/>
                  </a:ext>
                </a:extLst>
              </p:cNvPr>
              <p:cNvSpPr/>
              <p:nvPr/>
            </p:nvSpPr>
            <p:spPr>
              <a:xfrm>
                <a:off x="3968495" y="5481828"/>
                <a:ext cx="1099185" cy="1099185"/>
              </a:xfrm>
              <a:custGeom>
                <a:avLst/>
                <a:gdLst/>
                <a:ahLst/>
                <a:cxnLst/>
                <a:rect l="l" t="t" r="r" b="b"/>
                <a:pathLst>
                  <a:path w="1099185" h="1099184">
                    <a:moveTo>
                      <a:pt x="549401" y="0"/>
                    </a:moveTo>
                    <a:lnTo>
                      <a:pt x="502000" y="2016"/>
                    </a:lnTo>
                    <a:lnTo>
                      <a:pt x="455718" y="7957"/>
                    </a:lnTo>
                    <a:lnTo>
                      <a:pt x="410720" y="17656"/>
                    </a:lnTo>
                    <a:lnTo>
                      <a:pt x="367171" y="30949"/>
                    </a:lnTo>
                    <a:lnTo>
                      <a:pt x="325236" y="47670"/>
                    </a:lnTo>
                    <a:lnTo>
                      <a:pt x="285080" y="67656"/>
                    </a:lnTo>
                    <a:lnTo>
                      <a:pt x="246868" y="90740"/>
                    </a:lnTo>
                    <a:lnTo>
                      <a:pt x="210764" y="116758"/>
                    </a:lnTo>
                    <a:lnTo>
                      <a:pt x="176935" y="145544"/>
                    </a:lnTo>
                    <a:lnTo>
                      <a:pt x="145544" y="176935"/>
                    </a:lnTo>
                    <a:lnTo>
                      <a:pt x="116758" y="210764"/>
                    </a:lnTo>
                    <a:lnTo>
                      <a:pt x="90740" y="246868"/>
                    </a:lnTo>
                    <a:lnTo>
                      <a:pt x="67656" y="285080"/>
                    </a:lnTo>
                    <a:lnTo>
                      <a:pt x="47670" y="325236"/>
                    </a:lnTo>
                    <a:lnTo>
                      <a:pt x="30949" y="367171"/>
                    </a:lnTo>
                    <a:lnTo>
                      <a:pt x="17656" y="410720"/>
                    </a:lnTo>
                    <a:lnTo>
                      <a:pt x="7957" y="455718"/>
                    </a:lnTo>
                    <a:lnTo>
                      <a:pt x="2016" y="502000"/>
                    </a:lnTo>
                    <a:lnTo>
                      <a:pt x="0" y="549402"/>
                    </a:lnTo>
                    <a:lnTo>
                      <a:pt x="2016" y="596803"/>
                    </a:lnTo>
                    <a:lnTo>
                      <a:pt x="7957" y="643085"/>
                    </a:lnTo>
                    <a:lnTo>
                      <a:pt x="17656" y="688083"/>
                    </a:lnTo>
                    <a:lnTo>
                      <a:pt x="30949" y="731632"/>
                    </a:lnTo>
                    <a:lnTo>
                      <a:pt x="47670" y="773567"/>
                    </a:lnTo>
                    <a:lnTo>
                      <a:pt x="67656" y="813723"/>
                    </a:lnTo>
                    <a:lnTo>
                      <a:pt x="90740" y="851935"/>
                    </a:lnTo>
                    <a:lnTo>
                      <a:pt x="116758" y="888039"/>
                    </a:lnTo>
                    <a:lnTo>
                      <a:pt x="145544" y="921868"/>
                    </a:lnTo>
                    <a:lnTo>
                      <a:pt x="176935" y="953259"/>
                    </a:lnTo>
                    <a:lnTo>
                      <a:pt x="210764" y="982045"/>
                    </a:lnTo>
                    <a:lnTo>
                      <a:pt x="246868" y="1008063"/>
                    </a:lnTo>
                    <a:lnTo>
                      <a:pt x="285080" y="1031147"/>
                    </a:lnTo>
                    <a:lnTo>
                      <a:pt x="325236" y="1051133"/>
                    </a:lnTo>
                    <a:lnTo>
                      <a:pt x="367171" y="1067854"/>
                    </a:lnTo>
                    <a:lnTo>
                      <a:pt x="410720" y="1081147"/>
                    </a:lnTo>
                    <a:lnTo>
                      <a:pt x="455718" y="1090846"/>
                    </a:lnTo>
                    <a:lnTo>
                      <a:pt x="502000" y="1096787"/>
                    </a:lnTo>
                    <a:lnTo>
                      <a:pt x="549401" y="1098804"/>
                    </a:lnTo>
                    <a:lnTo>
                      <a:pt x="596803" y="1096787"/>
                    </a:lnTo>
                    <a:lnTo>
                      <a:pt x="643085" y="1090846"/>
                    </a:lnTo>
                    <a:lnTo>
                      <a:pt x="688083" y="1081147"/>
                    </a:lnTo>
                    <a:lnTo>
                      <a:pt x="731632" y="1067854"/>
                    </a:lnTo>
                    <a:lnTo>
                      <a:pt x="773567" y="1051133"/>
                    </a:lnTo>
                    <a:lnTo>
                      <a:pt x="813723" y="1031147"/>
                    </a:lnTo>
                    <a:lnTo>
                      <a:pt x="851935" y="1008063"/>
                    </a:lnTo>
                    <a:lnTo>
                      <a:pt x="888039" y="982045"/>
                    </a:lnTo>
                    <a:lnTo>
                      <a:pt x="921868" y="953259"/>
                    </a:lnTo>
                    <a:lnTo>
                      <a:pt x="953259" y="921868"/>
                    </a:lnTo>
                    <a:lnTo>
                      <a:pt x="982045" y="888039"/>
                    </a:lnTo>
                    <a:lnTo>
                      <a:pt x="1008063" y="851935"/>
                    </a:lnTo>
                    <a:lnTo>
                      <a:pt x="1031147" y="813723"/>
                    </a:lnTo>
                    <a:lnTo>
                      <a:pt x="1051133" y="773567"/>
                    </a:lnTo>
                    <a:lnTo>
                      <a:pt x="1067854" y="731632"/>
                    </a:lnTo>
                    <a:lnTo>
                      <a:pt x="1081147" y="688083"/>
                    </a:lnTo>
                    <a:lnTo>
                      <a:pt x="1090846" y="643085"/>
                    </a:lnTo>
                    <a:lnTo>
                      <a:pt x="1096787" y="596803"/>
                    </a:lnTo>
                    <a:lnTo>
                      <a:pt x="1098803" y="549402"/>
                    </a:lnTo>
                    <a:lnTo>
                      <a:pt x="1096787" y="502000"/>
                    </a:lnTo>
                    <a:lnTo>
                      <a:pt x="1090846" y="455718"/>
                    </a:lnTo>
                    <a:lnTo>
                      <a:pt x="1081147" y="410720"/>
                    </a:lnTo>
                    <a:lnTo>
                      <a:pt x="1067854" y="367171"/>
                    </a:lnTo>
                    <a:lnTo>
                      <a:pt x="1051133" y="325236"/>
                    </a:lnTo>
                    <a:lnTo>
                      <a:pt x="1031147" y="285080"/>
                    </a:lnTo>
                    <a:lnTo>
                      <a:pt x="1008063" y="246868"/>
                    </a:lnTo>
                    <a:lnTo>
                      <a:pt x="982045" y="210764"/>
                    </a:lnTo>
                    <a:lnTo>
                      <a:pt x="953259" y="176935"/>
                    </a:lnTo>
                    <a:lnTo>
                      <a:pt x="921868" y="145544"/>
                    </a:lnTo>
                    <a:lnTo>
                      <a:pt x="888039" y="116758"/>
                    </a:lnTo>
                    <a:lnTo>
                      <a:pt x="851935" y="90740"/>
                    </a:lnTo>
                    <a:lnTo>
                      <a:pt x="813723" y="67656"/>
                    </a:lnTo>
                    <a:lnTo>
                      <a:pt x="773567" y="47670"/>
                    </a:lnTo>
                    <a:lnTo>
                      <a:pt x="731632" y="30949"/>
                    </a:lnTo>
                    <a:lnTo>
                      <a:pt x="688083" y="17656"/>
                    </a:lnTo>
                    <a:lnTo>
                      <a:pt x="643085" y="7957"/>
                    </a:lnTo>
                    <a:lnTo>
                      <a:pt x="596803" y="2016"/>
                    </a:lnTo>
                    <a:lnTo>
                      <a:pt x="549401" y="0"/>
                    </a:lnTo>
                    <a:close/>
                  </a:path>
                </a:pathLst>
              </a:custGeom>
              <a:solidFill>
                <a:srgbClr val="7EC7E7"/>
              </a:solidFill>
            </p:spPr>
            <p:txBody>
              <a:bodyPr wrap="square" lIns="0" tIns="0" rIns="0" bIns="0" rtlCol="0"/>
              <a:lstStyle/>
              <a:p>
                <a:endParaRPr dirty="0">
                  <a:latin typeface="Arial" panose="020B0604020202020204" pitchFamily="34" charset="0"/>
                  <a:cs typeface="Arial" panose="020B0604020202020204" pitchFamily="34" charset="0"/>
                </a:endParaRPr>
              </a:p>
            </p:txBody>
          </p:sp>
          <p:pic>
            <p:nvPicPr>
              <p:cNvPr id="30" name="object 34">
                <a:extLst>
                  <a:ext uri="{FF2B5EF4-FFF2-40B4-BE49-F238E27FC236}">
                    <a16:creationId xmlns:a16="http://schemas.microsoft.com/office/drawing/2014/main" id="{4D21503E-43BB-4864-83F3-259BFB59714A}"/>
                  </a:ext>
                </a:extLst>
              </p:cNvPr>
              <p:cNvPicPr/>
              <p:nvPr/>
            </p:nvPicPr>
            <p:blipFill>
              <a:blip r:embed="rId12" cstate="print">
                <a:extLst>
                  <a:ext uri="{28A0092B-C50C-407E-A947-70E740481C1C}">
                    <a14:useLocalDpi xmlns:a14="http://schemas.microsoft.com/office/drawing/2010/main"/>
                  </a:ext>
                </a:extLst>
              </a:blip>
              <a:stretch>
                <a:fillRect/>
              </a:stretch>
            </p:blipFill>
            <p:spPr>
              <a:xfrm>
                <a:off x="4181855" y="5596128"/>
                <a:ext cx="696468" cy="694944"/>
              </a:xfrm>
              <a:prstGeom prst="rect">
                <a:avLst/>
              </a:prstGeom>
            </p:spPr>
          </p:pic>
          <p:sp>
            <p:nvSpPr>
              <p:cNvPr id="31" name="object 35">
                <a:extLst>
                  <a:ext uri="{FF2B5EF4-FFF2-40B4-BE49-F238E27FC236}">
                    <a16:creationId xmlns:a16="http://schemas.microsoft.com/office/drawing/2014/main" id="{4F1CD283-747B-4E42-B93C-5AA3B95F9105}"/>
                  </a:ext>
                </a:extLst>
              </p:cNvPr>
              <p:cNvSpPr/>
              <p:nvPr/>
            </p:nvSpPr>
            <p:spPr>
              <a:xfrm>
                <a:off x="5163311" y="5481828"/>
                <a:ext cx="1099185" cy="1099185"/>
              </a:xfrm>
              <a:custGeom>
                <a:avLst/>
                <a:gdLst/>
                <a:ahLst/>
                <a:cxnLst/>
                <a:rect l="l" t="t" r="r" b="b"/>
                <a:pathLst>
                  <a:path w="1099185" h="1099184">
                    <a:moveTo>
                      <a:pt x="549401" y="0"/>
                    </a:moveTo>
                    <a:lnTo>
                      <a:pt x="502000" y="2016"/>
                    </a:lnTo>
                    <a:lnTo>
                      <a:pt x="455718" y="7957"/>
                    </a:lnTo>
                    <a:lnTo>
                      <a:pt x="410720" y="17656"/>
                    </a:lnTo>
                    <a:lnTo>
                      <a:pt x="367171" y="30949"/>
                    </a:lnTo>
                    <a:lnTo>
                      <a:pt x="325236" y="47670"/>
                    </a:lnTo>
                    <a:lnTo>
                      <a:pt x="285080" y="67656"/>
                    </a:lnTo>
                    <a:lnTo>
                      <a:pt x="246868" y="90740"/>
                    </a:lnTo>
                    <a:lnTo>
                      <a:pt x="210764" y="116758"/>
                    </a:lnTo>
                    <a:lnTo>
                      <a:pt x="176935" y="145544"/>
                    </a:lnTo>
                    <a:lnTo>
                      <a:pt x="145544" y="176935"/>
                    </a:lnTo>
                    <a:lnTo>
                      <a:pt x="116758" y="210764"/>
                    </a:lnTo>
                    <a:lnTo>
                      <a:pt x="90740" y="246868"/>
                    </a:lnTo>
                    <a:lnTo>
                      <a:pt x="67656" y="285080"/>
                    </a:lnTo>
                    <a:lnTo>
                      <a:pt x="47670" y="325236"/>
                    </a:lnTo>
                    <a:lnTo>
                      <a:pt x="30949" y="367171"/>
                    </a:lnTo>
                    <a:lnTo>
                      <a:pt x="17656" y="410720"/>
                    </a:lnTo>
                    <a:lnTo>
                      <a:pt x="7957" y="455718"/>
                    </a:lnTo>
                    <a:lnTo>
                      <a:pt x="2016" y="502000"/>
                    </a:lnTo>
                    <a:lnTo>
                      <a:pt x="0" y="549402"/>
                    </a:lnTo>
                    <a:lnTo>
                      <a:pt x="2016" y="596803"/>
                    </a:lnTo>
                    <a:lnTo>
                      <a:pt x="7957" y="643085"/>
                    </a:lnTo>
                    <a:lnTo>
                      <a:pt x="17656" y="688083"/>
                    </a:lnTo>
                    <a:lnTo>
                      <a:pt x="30949" y="731632"/>
                    </a:lnTo>
                    <a:lnTo>
                      <a:pt x="47670" y="773567"/>
                    </a:lnTo>
                    <a:lnTo>
                      <a:pt x="67656" y="813723"/>
                    </a:lnTo>
                    <a:lnTo>
                      <a:pt x="90740" y="851935"/>
                    </a:lnTo>
                    <a:lnTo>
                      <a:pt x="116758" y="888039"/>
                    </a:lnTo>
                    <a:lnTo>
                      <a:pt x="145544" y="921868"/>
                    </a:lnTo>
                    <a:lnTo>
                      <a:pt x="176935" y="953259"/>
                    </a:lnTo>
                    <a:lnTo>
                      <a:pt x="210764" y="982045"/>
                    </a:lnTo>
                    <a:lnTo>
                      <a:pt x="246868" y="1008063"/>
                    </a:lnTo>
                    <a:lnTo>
                      <a:pt x="285080" y="1031147"/>
                    </a:lnTo>
                    <a:lnTo>
                      <a:pt x="325236" y="1051133"/>
                    </a:lnTo>
                    <a:lnTo>
                      <a:pt x="367171" y="1067854"/>
                    </a:lnTo>
                    <a:lnTo>
                      <a:pt x="410720" y="1081147"/>
                    </a:lnTo>
                    <a:lnTo>
                      <a:pt x="455718" y="1090846"/>
                    </a:lnTo>
                    <a:lnTo>
                      <a:pt x="502000" y="1096787"/>
                    </a:lnTo>
                    <a:lnTo>
                      <a:pt x="549401" y="1098804"/>
                    </a:lnTo>
                    <a:lnTo>
                      <a:pt x="596803" y="1096787"/>
                    </a:lnTo>
                    <a:lnTo>
                      <a:pt x="643085" y="1090846"/>
                    </a:lnTo>
                    <a:lnTo>
                      <a:pt x="688083" y="1081147"/>
                    </a:lnTo>
                    <a:lnTo>
                      <a:pt x="731632" y="1067854"/>
                    </a:lnTo>
                    <a:lnTo>
                      <a:pt x="773567" y="1051133"/>
                    </a:lnTo>
                    <a:lnTo>
                      <a:pt x="813723" y="1031147"/>
                    </a:lnTo>
                    <a:lnTo>
                      <a:pt x="851935" y="1008063"/>
                    </a:lnTo>
                    <a:lnTo>
                      <a:pt x="888039" y="982045"/>
                    </a:lnTo>
                    <a:lnTo>
                      <a:pt x="921868" y="953259"/>
                    </a:lnTo>
                    <a:lnTo>
                      <a:pt x="953259" y="921868"/>
                    </a:lnTo>
                    <a:lnTo>
                      <a:pt x="982045" y="888039"/>
                    </a:lnTo>
                    <a:lnTo>
                      <a:pt x="1008063" y="851935"/>
                    </a:lnTo>
                    <a:lnTo>
                      <a:pt x="1031147" y="813723"/>
                    </a:lnTo>
                    <a:lnTo>
                      <a:pt x="1051133" y="773567"/>
                    </a:lnTo>
                    <a:lnTo>
                      <a:pt x="1067854" y="731632"/>
                    </a:lnTo>
                    <a:lnTo>
                      <a:pt x="1081147" y="688083"/>
                    </a:lnTo>
                    <a:lnTo>
                      <a:pt x="1090846" y="643085"/>
                    </a:lnTo>
                    <a:lnTo>
                      <a:pt x="1096787" y="596803"/>
                    </a:lnTo>
                    <a:lnTo>
                      <a:pt x="1098803" y="549402"/>
                    </a:lnTo>
                    <a:lnTo>
                      <a:pt x="1096787" y="502000"/>
                    </a:lnTo>
                    <a:lnTo>
                      <a:pt x="1090846" y="455718"/>
                    </a:lnTo>
                    <a:lnTo>
                      <a:pt x="1081147" y="410720"/>
                    </a:lnTo>
                    <a:lnTo>
                      <a:pt x="1067854" y="367171"/>
                    </a:lnTo>
                    <a:lnTo>
                      <a:pt x="1051133" y="325236"/>
                    </a:lnTo>
                    <a:lnTo>
                      <a:pt x="1031147" y="285080"/>
                    </a:lnTo>
                    <a:lnTo>
                      <a:pt x="1008063" y="246868"/>
                    </a:lnTo>
                    <a:lnTo>
                      <a:pt x="982045" y="210764"/>
                    </a:lnTo>
                    <a:lnTo>
                      <a:pt x="953259" y="176935"/>
                    </a:lnTo>
                    <a:lnTo>
                      <a:pt x="921868" y="145544"/>
                    </a:lnTo>
                    <a:lnTo>
                      <a:pt x="888039" y="116758"/>
                    </a:lnTo>
                    <a:lnTo>
                      <a:pt x="851935" y="90740"/>
                    </a:lnTo>
                    <a:lnTo>
                      <a:pt x="813723" y="67656"/>
                    </a:lnTo>
                    <a:lnTo>
                      <a:pt x="773567" y="47670"/>
                    </a:lnTo>
                    <a:lnTo>
                      <a:pt x="731632" y="30949"/>
                    </a:lnTo>
                    <a:lnTo>
                      <a:pt x="688083" y="17656"/>
                    </a:lnTo>
                    <a:lnTo>
                      <a:pt x="643085" y="7957"/>
                    </a:lnTo>
                    <a:lnTo>
                      <a:pt x="596803" y="2016"/>
                    </a:lnTo>
                    <a:lnTo>
                      <a:pt x="549401" y="0"/>
                    </a:lnTo>
                    <a:close/>
                  </a:path>
                </a:pathLst>
              </a:custGeom>
              <a:solidFill>
                <a:srgbClr val="7EC7E7"/>
              </a:solidFill>
            </p:spPr>
            <p:txBody>
              <a:bodyPr wrap="square" lIns="0" tIns="0" rIns="0" bIns="0" rtlCol="0"/>
              <a:lstStyle/>
              <a:p>
                <a:endParaRPr dirty="0">
                  <a:latin typeface="Arial" panose="020B0604020202020204" pitchFamily="34" charset="0"/>
                  <a:cs typeface="Arial" panose="020B0604020202020204" pitchFamily="34" charset="0"/>
                </a:endParaRPr>
              </a:p>
            </p:txBody>
          </p:sp>
          <p:pic>
            <p:nvPicPr>
              <p:cNvPr id="32" name="object 36">
                <a:extLst>
                  <a:ext uri="{FF2B5EF4-FFF2-40B4-BE49-F238E27FC236}">
                    <a16:creationId xmlns:a16="http://schemas.microsoft.com/office/drawing/2014/main" id="{212375AE-26A3-473E-B6C9-492479B09CA9}"/>
                  </a:ext>
                </a:extLst>
              </p:cNvPr>
              <p:cNvPicPr/>
              <p:nvPr/>
            </p:nvPicPr>
            <p:blipFill>
              <a:blip r:embed="rId13" cstate="print">
                <a:extLst>
                  <a:ext uri="{28A0092B-C50C-407E-A947-70E740481C1C}">
                    <a14:useLocalDpi xmlns:a14="http://schemas.microsoft.com/office/drawing/2010/main"/>
                  </a:ext>
                </a:extLst>
              </a:blip>
              <a:stretch>
                <a:fillRect/>
              </a:stretch>
            </p:blipFill>
            <p:spPr>
              <a:xfrm>
                <a:off x="5340096" y="5576316"/>
                <a:ext cx="722376" cy="842772"/>
              </a:xfrm>
              <a:prstGeom prst="rect">
                <a:avLst/>
              </a:prstGeom>
            </p:spPr>
          </p:pic>
          <p:sp>
            <p:nvSpPr>
              <p:cNvPr id="33" name="object 37">
                <a:extLst>
                  <a:ext uri="{FF2B5EF4-FFF2-40B4-BE49-F238E27FC236}">
                    <a16:creationId xmlns:a16="http://schemas.microsoft.com/office/drawing/2014/main" id="{A688403A-E959-4664-A936-F1DC31EB7839}"/>
                  </a:ext>
                </a:extLst>
              </p:cNvPr>
              <p:cNvSpPr/>
              <p:nvPr/>
            </p:nvSpPr>
            <p:spPr>
              <a:xfrm>
                <a:off x="4597908" y="6571488"/>
                <a:ext cx="1099185" cy="1099185"/>
              </a:xfrm>
              <a:custGeom>
                <a:avLst/>
                <a:gdLst/>
                <a:ahLst/>
                <a:cxnLst/>
                <a:rect l="l" t="t" r="r" b="b"/>
                <a:pathLst>
                  <a:path w="1099185" h="1099184">
                    <a:moveTo>
                      <a:pt x="549401" y="0"/>
                    </a:moveTo>
                    <a:lnTo>
                      <a:pt x="502000" y="2016"/>
                    </a:lnTo>
                    <a:lnTo>
                      <a:pt x="455718" y="7957"/>
                    </a:lnTo>
                    <a:lnTo>
                      <a:pt x="410720" y="17656"/>
                    </a:lnTo>
                    <a:lnTo>
                      <a:pt x="367171" y="30949"/>
                    </a:lnTo>
                    <a:lnTo>
                      <a:pt x="325236" y="47670"/>
                    </a:lnTo>
                    <a:lnTo>
                      <a:pt x="285080" y="67656"/>
                    </a:lnTo>
                    <a:lnTo>
                      <a:pt x="246868" y="90740"/>
                    </a:lnTo>
                    <a:lnTo>
                      <a:pt x="210764" y="116758"/>
                    </a:lnTo>
                    <a:lnTo>
                      <a:pt x="176935" y="145544"/>
                    </a:lnTo>
                    <a:lnTo>
                      <a:pt x="145544" y="176935"/>
                    </a:lnTo>
                    <a:lnTo>
                      <a:pt x="116758" y="210764"/>
                    </a:lnTo>
                    <a:lnTo>
                      <a:pt x="90740" y="246868"/>
                    </a:lnTo>
                    <a:lnTo>
                      <a:pt x="67656" y="285080"/>
                    </a:lnTo>
                    <a:lnTo>
                      <a:pt x="47670" y="325236"/>
                    </a:lnTo>
                    <a:lnTo>
                      <a:pt x="30949" y="367171"/>
                    </a:lnTo>
                    <a:lnTo>
                      <a:pt x="17656" y="410720"/>
                    </a:lnTo>
                    <a:lnTo>
                      <a:pt x="7957" y="455718"/>
                    </a:lnTo>
                    <a:lnTo>
                      <a:pt x="2016" y="502000"/>
                    </a:lnTo>
                    <a:lnTo>
                      <a:pt x="0" y="549401"/>
                    </a:lnTo>
                    <a:lnTo>
                      <a:pt x="2016" y="596803"/>
                    </a:lnTo>
                    <a:lnTo>
                      <a:pt x="7957" y="643085"/>
                    </a:lnTo>
                    <a:lnTo>
                      <a:pt x="17656" y="688083"/>
                    </a:lnTo>
                    <a:lnTo>
                      <a:pt x="30949" y="731632"/>
                    </a:lnTo>
                    <a:lnTo>
                      <a:pt x="47670" y="773567"/>
                    </a:lnTo>
                    <a:lnTo>
                      <a:pt x="67656" y="813723"/>
                    </a:lnTo>
                    <a:lnTo>
                      <a:pt x="90740" y="851935"/>
                    </a:lnTo>
                    <a:lnTo>
                      <a:pt x="116758" y="888039"/>
                    </a:lnTo>
                    <a:lnTo>
                      <a:pt x="145544" y="921868"/>
                    </a:lnTo>
                    <a:lnTo>
                      <a:pt x="176935" y="953259"/>
                    </a:lnTo>
                    <a:lnTo>
                      <a:pt x="210764" y="982045"/>
                    </a:lnTo>
                    <a:lnTo>
                      <a:pt x="246868" y="1008063"/>
                    </a:lnTo>
                    <a:lnTo>
                      <a:pt x="285080" y="1031147"/>
                    </a:lnTo>
                    <a:lnTo>
                      <a:pt x="325236" y="1051133"/>
                    </a:lnTo>
                    <a:lnTo>
                      <a:pt x="367171" y="1067854"/>
                    </a:lnTo>
                    <a:lnTo>
                      <a:pt x="410720" y="1081147"/>
                    </a:lnTo>
                    <a:lnTo>
                      <a:pt x="455718" y="1090846"/>
                    </a:lnTo>
                    <a:lnTo>
                      <a:pt x="502000" y="1096787"/>
                    </a:lnTo>
                    <a:lnTo>
                      <a:pt x="549401" y="1098803"/>
                    </a:lnTo>
                    <a:lnTo>
                      <a:pt x="596803" y="1096787"/>
                    </a:lnTo>
                    <a:lnTo>
                      <a:pt x="643085" y="1090846"/>
                    </a:lnTo>
                    <a:lnTo>
                      <a:pt x="688083" y="1081147"/>
                    </a:lnTo>
                    <a:lnTo>
                      <a:pt x="731632" y="1067854"/>
                    </a:lnTo>
                    <a:lnTo>
                      <a:pt x="773567" y="1051133"/>
                    </a:lnTo>
                    <a:lnTo>
                      <a:pt x="813723" y="1031147"/>
                    </a:lnTo>
                    <a:lnTo>
                      <a:pt x="851935" y="1008063"/>
                    </a:lnTo>
                    <a:lnTo>
                      <a:pt x="888039" y="982045"/>
                    </a:lnTo>
                    <a:lnTo>
                      <a:pt x="921868" y="953259"/>
                    </a:lnTo>
                    <a:lnTo>
                      <a:pt x="953259" y="921868"/>
                    </a:lnTo>
                    <a:lnTo>
                      <a:pt x="982045" y="888039"/>
                    </a:lnTo>
                    <a:lnTo>
                      <a:pt x="1008063" y="851935"/>
                    </a:lnTo>
                    <a:lnTo>
                      <a:pt x="1031147" y="813723"/>
                    </a:lnTo>
                    <a:lnTo>
                      <a:pt x="1051133" y="773567"/>
                    </a:lnTo>
                    <a:lnTo>
                      <a:pt x="1067854" y="731632"/>
                    </a:lnTo>
                    <a:lnTo>
                      <a:pt x="1081147" y="688083"/>
                    </a:lnTo>
                    <a:lnTo>
                      <a:pt x="1090846" y="643085"/>
                    </a:lnTo>
                    <a:lnTo>
                      <a:pt x="1096787" y="596803"/>
                    </a:lnTo>
                    <a:lnTo>
                      <a:pt x="1098803" y="549401"/>
                    </a:lnTo>
                    <a:lnTo>
                      <a:pt x="1096787" y="502000"/>
                    </a:lnTo>
                    <a:lnTo>
                      <a:pt x="1090846" y="455718"/>
                    </a:lnTo>
                    <a:lnTo>
                      <a:pt x="1081147" y="410720"/>
                    </a:lnTo>
                    <a:lnTo>
                      <a:pt x="1067854" y="367171"/>
                    </a:lnTo>
                    <a:lnTo>
                      <a:pt x="1051133" y="325236"/>
                    </a:lnTo>
                    <a:lnTo>
                      <a:pt x="1031147" y="285080"/>
                    </a:lnTo>
                    <a:lnTo>
                      <a:pt x="1008063" y="246868"/>
                    </a:lnTo>
                    <a:lnTo>
                      <a:pt x="982045" y="210764"/>
                    </a:lnTo>
                    <a:lnTo>
                      <a:pt x="953259" y="176935"/>
                    </a:lnTo>
                    <a:lnTo>
                      <a:pt x="921868" y="145544"/>
                    </a:lnTo>
                    <a:lnTo>
                      <a:pt x="888039" y="116758"/>
                    </a:lnTo>
                    <a:lnTo>
                      <a:pt x="851935" y="90740"/>
                    </a:lnTo>
                    <a:lnTo>
                      <a:pt x="813723" y="67656"/>
                    </a:lnTo>
                    <a:lnTo>
                      <a:pt x="773567" y="47670"/>
                    </a:lnTo>
                    <a:lnTo>
                      <a:pt x="731632" y="30949"/>
                    </a:lnTo>
                    <a:lnTo>
                      <a:pt x="688083" y="17656"/>
                    </a:lnTo>
                    <a:lnTo>
                      <a:pt x="643085" y="7957"/>
                    </a:lnTo>
                    <a:lnTo>
                      <a:pt x="596803" y="2016"/>
                    </a:lnTo>
                    <a:lnTo>
                      <a:pt x="549401" y="0"/>
                    </a:lnTo>
                    <a:close/>
                  </a:path>
                </a:pathLst>
              </a:custGeom>
              <a:solidFill>
                <a:srgbClr val="7EC7E7"/>
              </a:solidFill>
            </p:spPr>
            <p:txBody>
              <a:bodyPr wrap="square" lIns="0" tIns="0" rIns="0" bIns="0" rtlCol="0"/>
              <a:lstStyle/>
              <a:p>
                <a:endParaRPr dirty="0">
                  <a:latin typeface="Arial" panose="020B0604020202020204" pitchFamily="34" charset="0"/>
                  <a:cs typeface="Arial" panose="020B0604020202020204" pitchFamily="34" charset="0"/>
                </a:endParaRPr>
              </a:p>
            </p:txBody>
          </p:sp>
          <p:pic>
            <p:nvPicPr>
              <p:cNvPr id="34" name="object 38">
                <a:extLst>
                  <a:ext uri="{FF2B5EF4-FFF2-40B4-BE49-F238E27FC236}">
                    <a16:creationId xmlns:a16="http://schemas.microsoft.com/office/drawing/2014/main" id="{C9EC5256-BD88-496B-A32A-C718D296532C}"/>
                  </a:ext>
                </a:extLst>
              </p:cNvPr>
              <p:cNvPicPr/>
              <p:nvPr/>
            </p:nvPicPr>
            <p:blipFill>
              <a:blip r:embed="rId14" cstate="print">
                <a:extLst>
                  <a:ext uri="{28A0092B-C50C-407E-A947-70E740481C1C}">
                    <a14:useLocalDpi xmlns:a14="http://schemas.microsoft.com/office/drawing/2010/main"/>
                  </a:ext>
                </a:extLst>
              </a:blip>
              <a:stretch>
                <a:fillRect/>
              </a:stretch>
            </p:blipFill>
            <p:spPr>
              <a:xfrm>
                <a:off x="4840223" y="6848856"/>
                <a:ext cx="615696" cy="487680"/>
              </a:xfrm>
              <a:prstGeom prst="rect">
                <a:avLst/>
              </a:prstGeom>
            </p:spPr>
          </p:pic>
          <p:sp>
            <p:nvSpPr>
              <p:cNvPr id="35" name="object 39">
                <a:extLst>
                  <a:ext uri="{FF2B5EF4-FFF2-40B4-BE49-F238E27FC236}">
                    <a16:creationId xmlns:a16="http://schemas.microsoft.com/office/drawing/2014/main" id="{B33C7D3F-DBA4-42EA-9BF7-A5A16E553322}"/>
                  </a:ext>
                </a:extLst>
              </p:cNvPr>
              <p:cNvSpPr/>
              <p:nvPr/>
            </p:nvSpPr>
            <p:spPr>
              <a:xfrm>
                <a:off x="3416807" y="6597396"/>
                <a:ext cx="1099185" cy="1100455"/>
              </a:xfrm>
              <a:custGeom>
                <a:avLst/>
                <a:gdLst/>
                <a:ahLst/>
                <a:cxnLst/>
                <a:rect l="l" t="t" r="r" b="b"/>
                <a:pathLst>
                  <a:path w="1099185" h="1100454">
                    <a:moveTo>
                      <a:pt x="549401" y="0"/>
                    </a:moveTo>
                    <a:lnTo>
                      <a:pt x="502000" y="2018"/>
                    </a:lnTo>
                    <a:lnTo>
                      <a:pt x="455718" y="7965"/>
                    </a:lnTo>
                    <a:lnTo>
                      <a:pt x="410720" y="17675"/>
                    </a:lnTo>
                    <a:lnTo>
                      <a:pt x="367171" y="30983"/>
                    </a:lnTo>
                    <a:lnTo>
                      <a:pt x="325236" y="47723"/>
                    </a:lnTo>
                    <a:lnTo>
                      <a:pt x="285080" y="67732"/>
                    </a:lnTo>
                    <a:lnTo>
                      <a:pt x="246868" y="90843"/>
                    </a:lnTo>
                    <a:lnTo>
                      <a:pt x="210764" y="116893"/>
                    </a:lnTo>
                    <a:lnTo>
                      <a:pt x="176935" y="145715"/>
                    </a:lnTo>
                    <a:lnTo>
                      <a:pt x="145544" y="177146"/>
                    </a:lnTo>
                    <a:lnTo>
                      <a:pt x="116758" y="211020"/>
                    </a:lnTo>
                    <a:lnTo>
                      <a:pt x="90740" y="247171"/>
                    </a:lnTo>
                    <a:lnTo>
                      <a:pt x="67656" y="285436"/>
                    </a:lnTo>
                    <a:lnTo>
                      <a:pt x="47670" y="325650"/>
                    </a:lnTo>
                    <a:lnTo>
                      <a:pt x="30949" y="367646"/>
                    </a:lnTo>
                    <a:lnTo>
                      <a:pt x="17656" y="411260"/>
                    </a:lnTo>
                    <a:lnTo>
                      <a:pt x="7957" y="456328"/>
                    </a:lnTo>
                    <a:lnTo>
                      <a:pt x="2016" y="502684"/>
                    </a:lnTo>
                    <a:lnTo>
                      <a:pt x="0" y="550163"/>
                    </a:lnTo>
                    <a:lnTo>
                      <a:pt x="2016" y="597625"/>
                    </a:lnTo>
                    <a:lnTo>
                      <a:pt x="7957" y="643967"/>
                    </a:lnTo>
                    <a:lnTo>
                      <a:pt x="17656" y="689024"/>
                    </a:lnTo>
                    <a:lnTo>
                      <a:pt x="30949" y="732631"/>
                    </a:lnTo>
                    <a:lnTo>
                      <a:pt x="47670" y="774623"/>
                    </a:lnTo>
                    <a:lnTo>
                      <a:pt x="67656" y="814834"/>
                    </a:lnTo>
                    <a:lnTo>
                      <a:pt x="90740" y="853100"/>
                    </a:lnTo>
                    <a:lnTo>
                      <a:pt x="116758" y="889254"/>
                    </a:lnTo>
                    <a:lnTo>
                      <a:pt x="145544" y="923131"/>
                    </a:lnTo>
                    <a:lnTo>
                      <a:pt x="176935" y="954567"/>
                    </a:lnTo>
                    <a:lnTo>
                      <a:pt x="210764" y="983395"/>
                    </a:lnTo>
                    <a:lnTo>
                      <a:pt x="246868" y="1009451"/>
                    </a:lnTo>
                    <a:lnTo>
                      <a:pt x="285080" y="1032569"/>
                    </a:lnTo>
                    <a:lnTo>
                      <a:pt x="325236" y="1052584"/>
                    </a:lnTo>
                    <a:lnTo>
                      <a:pt x="367171" y="1069331"/>
                    </a:lnTo>
                    <a:lnTo>
                      <a:pt x="410720" y="1082644"/>
                    </a:lnTo>
                    <a:lnTo>
                      <a:pt x="455718" y="1092358"/>
                    </a:lnTo>
                    <a:lnTo>
                      <a:pt x="502000" y="1098308"/>
                    </a:lnTo>
                    <a:lnTo>
                      <a:pt x="549401" y="1100327"/>
                    </a:lnTo>
                    <a:lnTo>
                      <a:pt x="596803" y="1098308"/>
                    </a:lnTo>
                    <a:lnTo>
                      <a:pt x="643085" y="1092358"/>
                    </a:lnTo>
                    <a:lnTo>
                      <a:pt x="688083" y="1082644"/>
                    </a:lnTo>
                    <a:lnTo>
                      <a:pt x="731632" y="1069331"/>
                    </a:lnTo>
                    <a:lnTo>
                      <a:pt x="773567" y="1052584"/>
                    </a:lnTo>
                    <a:lnTo>
                      <a:pt x="813723" y="1032569"/>
                    </a:lnTo>
                    <a:lnTo>
                      <a:pt x="851935" y="1009451"/>
                    </a:lnTo>
                    <a:lnTo>
                      <a:pt x="888039" y="983395"/>
                    </a:lnTo>
                    <a:lnTo>
                      <a:pt x="921868" y="954567"/>
                    </a:lnTo>
                    <a:lnTo>
                      <a:pt x="953259" y="923131"/>
                    </a:lnTo>
                    <a:lnTo>
                      <a:pt x="982045" y="889254"/>
                    </a:lnTo>
                    <a:lnTo>
                      <a:pt x="1008063" y="853100"/>
                    </a:lnTo>
                    <a:lnTo>
                      <a:pt x="1031147" y="814834"/>
                    </a:lnTo>
                    <a:lnTo>
                      <a:pt x="1051133" y="774623"/>
                    </a:lnTo>
                    <a:lnTo>
                      <a:pt x="1067854" y="732631"/>
                    </a:lnTo>
                    <a:lnTo>
                      <a:pt x="1081147" y="689024"/>
                    </a:lnTo>
                    <a:lnTo>
                      <a:pt x="1090846" y="643967"/>
                    </a:lnTo>
                    <a:lnTo>
                      <a:pt x="1096787" y="597625"/>
                    </a:lnTo>
                    <a:lnTo>
                      <a:pt x="1098803" y="550163"/>
                    </a:lnTo>
                    <a:lnTo>
                      <a:pt x="1096787" y="502684"/>
                    </a:lnTo>
                    <a:lnTo>
                      <a:pt x="1090846" y="456328"/>
                    </a:lnTo>
                    <a:lnTo>
                      <a:pt x="1081147" y="411260"/>
                    </a:lnTo>
                    <a:lnTo>
                      <a:pt x="1067854" y="367646"/>
                    </a:lnTo>
                    <a:lnTo>
                      <a:pt x="1051133" y="325650"/>
                    </a:lnTo>
                    <a:lnTo>
                      <a:pt x="1031147" y="285436"/>
                    </a:lnTo>
                    <a:lnTo>
                      <a:pt x="1008063" y="247171"/>
                    </a:lnTo>
                    <a:lnTo>
                      <a:pt x="982045" y="211020"/>
                    </a:lnTo>
                    <a:lnTo>
                      <a:pt x="953259" y="177146"/>
                    </a:lnTo>
                    <a:lnTo>
                      <a:pt x="921868" y="145715"/>
                    </a:lnTo>
                    <a:lnTo>
                      <a:pt x="888039" y="116893"/>
                    </a:lnTo>
                    <a:lnTo>
                      <a:pt x="851935" y="90843"/>
                    </a:lnTo>
                    <a:lnTo>
                      <a:pt x="813723" y="67732"/>
                    </a:lnTo>
                    <a:lnTo>
                      <a:pt x="773567" y="47723"/>
                    </a:lnTo>
                    <a:lnTo>
                      <a:pt x="731632" y="30983"/>
                    </a:lnTo>
                    <a:lnTo>
                      <a:pt x="688083" y="17675"/>
                    </a:lnTo>
                    <a:lnTo>
                      <a:pt x="643085" y="7965"/>
                    </a:lnTo>
                    <a:lnTo>
                      <a:pt x="596803" y="2018"/>
                    </a:lnTo>
                    <a:lnTo>
                      <a:pt x="549401" y="0"/>
                    </a:lnTo>
                    <a:close/>
                  </a:path>
                </a:pathLst>
              </a:custGeom>
              <a:solidFill>
                <a:srgbClr val="7EC7E7"/>
              </a:solidFill>
            </p:spPr>
            <p:txBody>
              <a:bodyPr wrap="square" lIns="0" tIns="0" rIns="0" bIns="0" rtlCol="0"/>
              <a:lstStyle/>
              <a:p>
                <a:endParaRPr dirty="0">
                  <a:latin typeface="Arial" panose="020B0604020202020204" pitchFamily="34" charset="0"/>
                  <a:cs typeface="Arial" panose="020B0604020202020204" pitchFamily="34" charset="0"/>
                </a:endParaRPr>
              </a:p>
            </p:txBody>
          </p:sp>
          <p:pic>
            <p:nvPicPr>
              <p:cNvPr id="36" name="object 40">
                <a:extLst>
                  <a:ext uri="{FF2B5EF4-FFF2-40B4-BE49-F238E27FC236}">
                    <a16:creationId xmlns:a16="http://schemas.microsoft.com/office/drawing/2014/main" id="{9E7EC8FC-9F3C-49CC-A5D2-1C517DE632C7}"/>
                  </a:ext>
                </a:extLst>
              </p:cNvPr>
              <p:cNvPicPr/>
              <p:nvPr/>
            </p:nvPicPr>
            <p:blipFill>
              <a:blip r:embed="rId15" cstate="print">
                <a:extLst>
                  <a:ext uri="{28A0092B-C50C-407E-A947-70E740481C1C}">
                    <a14:useLocalDpi xmlns:a14="http://schemas.microsoft.com/office/drawing/2010/main"/>
                  </a:ext>
                </a:extLst>
              </a:blip>
              <a:stretch>
                <a:fillRect/>
              </a:stretch>
            </p:blipFill>
            <p:spPr>
              <a:xfrm>
                <a:off x="3570732" y="6736080"/>
                <a:ext cx="790956" cy="754380"/>
              </a:xfrm>
              <a:prstGeom prst="rect">
                <a:avLst/>
              </a:prstGeom>
            </p:spPr>
          </p:pic>
          <p:pic>
            <p:nvPicPr>
              <p:cNvPr id="37" name="object 41">
                <a:extLst>
                  <a:ext uri="{FF2B5EF4-FFF2-40B4-BE49-F238E27FC236}">
                    <a16:creationId xmlns:a16="http://schemas.microsoft.com/office/drawing/2014/main" id="{2011D101-B7E1-4080-A50E-ED5734074B4D}"/>
                  </a:ext>
                </a:extLst>
              </p:cNvPr>
              <p:cNvPicPr/>
              <p:nvPr/>
            </p:nvPicPr>
            <p:blipFill>
              <a:blip r:embed="rId16" cstate="print">
                <a:extLst>
                  <a:ext uri="{28A0092B-C50C-407E-A947-70E740481C1C}">
                    <a14:useLocalDpi xmlns:a14="http://schemas.microsoft.com/office/drawing/2010/main"/>
                  </a:ext>
                </a:extLst>
              </a:blip>
              <a:stretch>
                <a:fillRect/>
              </a:stretch>
            </p:blipFill>
            <p:spPr>
              <a:xfrm>
                <a:off x="1050035" y="6697980"/>
                <a:ext cx="810768" cy="844296"/>
              </a:xfrm>
              <a:prstGeom prst="rect">
                <a:avLst/>
              </a:prstGeom>
            </p:spPr>
          </p:pic>
        </p:grpSp>
        <p:grpSp>
          <p:nvGrpSpPr>
            <p:cNvPr id="38" name="object 42">
              <a:extLst>
                <a:ext uri="{FF2B5EF4-FFF2-40B4-BE49-F238E27FC236}">
                  <a16:creationId xmlns:a16="http://schemas.microsoft.com/office/drawing/2014/main" id="{967D0AB1-4122-4902-8BB2-0B6783A906AE}"/>
                </a:ext>
              </a:extLst>
            </p:cNvPr>
            <p:cNvGrpSpPr/>
            <p:nvPr/>
          </p:nvGrpSpPr>
          <p:grpSpPr>
            <a:xfrm>
              <a:off x="-776732" y="2886019"/>
              <a:ext cx="824389" cy="824389"/>
              <a:chOff x="382524" y="5481828"/>
              <a:chExt cx="1099185" cy="1099185"/>
            </a:xfrm>
          </p:grpSpPr>
          <p:sp>
            <p:nvSpPr>
              <p:cNvPr id="39" name="object 43">
                <a:extLst>
                  <a:ext uri="{FF2B5EF4-FFF2-40B4-BE49-F238E27FC236}">
                    <a16:creationId xmlns:a16="http://schemas.microsoft.com/office/drawing/2014/main" id="{7726CA79-1BDA-485B-A88E-C38D63FF4AD0}"/>
                  </a:ext>
                </a:extLst>
              </p:cNvPr>
              <p:cNvSpPr/>
              <p:nvPr/>
            </p:nvSpPr>
            <p:spPr>
              <a:xfrm>
                <a:off x="382524" y="5481828"/>
                <a:ext cx="1099185" cy="1099185"/>
              </a:xfrm>
              <a:custGeom>
                <a:avLst/>
                <a:gdLst/>
                <a:ahLst/>
                <a:cxnLst/>
                <a:rect l="l" t="t" r="r" b="b"/>
                <a:pathLst>
                  <a:path w="1099185" h="1099184">
                    <a:moveTo>
                      <a:pt x="549401" y="0"/>
                    </a:moveTo>
                    <a:lnTo>
                      <a:pt x="501997" y="2016"/>
                    </a:lnTo>
                    <a:lnTo>
                      <a:pt x="455712" y="7957"/>
                    </a:lnTo>
                    <a:lnTo>
                      <a:pt x="410712" y="17656"/>
                    </a:lnTo>
                    <a:lnTo>
                      <a:pt x="367161" y="30949"/>
                    </a:lnTo>
                    <a:lnTo>
                      <a:pt x="325225" y="47670"/>
                    </a:lnTo>
                    <a:lnTo>
                      <a:pt x="285068" y="67656"/>
                    </a:lnTo>
                    <a:lnTo>
                      <a:pt x="246856" y="90740"/>
                    </a:lnTo>
                    <a:lnTo>
                      <a:pt x="210753" y="116758"/>
                    </a:lnTo>
                    <a:lnTo>
                      <a:pt x="176925" y="145544"/>
                    </a:lnTo>
                    <a:lnTo>
                      <a:pt x="145535" y="176935"/>
                    </a:lnTo>
                    <a:lnTo>
                      <a:pt x="116750" y="210764"/>
                    </a:lnTo>
                    <a:lnTo>
                      <a:pt x="90733" y="246868"/>
                    </a:lnTo>
                    <a:lnTo>
                      <a:pt x="67650" y="285080"/>
                    </a:lnTo>
                    <a:lnTo>
                      <a:pt x="47666" y="325236"/>
                    </a:lnTo>
                    <a:lnTo>
                      <a:pt x="30946" y="367171"/>
                    </a:lnTo>
                    <a:lnTo>
                      <a:pt x="17654" y="410720"/>
                    </a:lnTo>
                    <a:lnTo>
                      <a:pt x="7956" y="455718"/>
                    </a:lnTo>
                    <a:lnTo>
                      <a:pt x="2016" y="502000"/>
                    </a:lnTo>
                    <a:lnTo>
                      <a:pt x="0" y="549402"/>
                    </a:lnTo>
                    <a:lnTo>
                      <a:pt x="2016" y="596803"/>
                    </a:lnTo>
                    <a:lnTo>
                      <a:pt x="7956" y="643085"/>
                    </a:lnTo>
                    <a:lnTo>
                      <a:pt x="17654" y="688083"/>
                    </a:lnTo>
                    <a:lnTo>
                      <a:pt x="30946" y="731632"/>
                    </a:lnTo>
                    <a:lnTo>
                      <a:pt x="47666" y="773567"/>
                    </a:lnTo>
                    <a:lnTo>
                      <a:pt x="67650" y="813723"/>
                    </a:lnTo>
                    <a:lnTo>
                      <a:pt x="90733" y="851935"/>
                    </a:lnTo>
                    <a:lnTo>
                      <a:pt x="116750" y="888039"/>
                    </a:lnTo>
                    <a:lnTo>
                      <a:pt x="145535" y="921868"/>
                    </a:lnTo>
                    <a:lnTo>
                      <a:pt x="176925" y="953259"/>
                    </a:lnTo>
                    <a:lnTo>
                      <a:pt x="210753" y="982045"/>
                    </a:lnTo>
                    <a:lnTo>
                      <a:pt x="246856" y="1008063"/>
                    </a:lnTo>
                    <a:lnTo>
                      <a:pt x="285068" y="1031147"/>
                    </a:lnTo>
                    <a:lnTo>
                      <a:pt x="325225" y="1051133"/>
                    </a:lnTo>
                    <a:lnTo>
                      <a:pt x="367161" y="1067854"/>
                    </a:lnTo>
                    <a:lnTo>
                      <a:pt x="410712" y="1081147"/>
                    </a:lnTo>
                    <a:lnTo>
                      <a:pt x="455712" y="1090846"/>
                    </a:lnTo>
                    <a:lnTo>
                      <a:pt x="501997" y="1096787"/>
                    </a:lnTo>
                    <a:lnTo>
                      <a:pt x="549401" y="1098804"/>
                    </a:lnTo>
                    <a:lnTo>
                      <a:pt x="596806" y="1096787"/>
                    </a:lnTo>
                    <a:lnTo>
                      <a:pt x="643091" y="1090846"/>
                    </a:lnTo>
                    <a:lnTo>
                      <a:pt x="688091" y="1081147"/>
                    </a:lnTo>
                    <a:lnTo>
                      <a:pt x="731642" y="1067854"/>
                    </a:lnTo>
                    <a:lnTo>
                      <a:pt x="773578" y="1051133"/>
                    </a:lnTo>
                    <a:lnTo>
                      <a:pt x="813735" y="1031147"/>
                    </a:lnTo>
                    <a:lnTo>
                      <a:pt x="851947" y="1008063"/>
                    </a:lnTo>
                    <a:lnTo>
                      <a:pt x="888050" y="982045"/>
                    </a:lnTo>
                    <a:lnTo>
                      <a:pt x="921878" y="953259"/>
                    </a:lnTo>
                    <a:lnTo>
                      <a:pt x="953268" y="921868"/>
                    </a:lnTo>
                    <a:lnTo>
                      <a:pt x="982053" y="888039"/>
                    </a:lnTo>
                    <a:lnTo>
                      <a:pt x="1008070" y="851935"/>
                    </a:lnTo>
                    <a:lnTo>
                      <a:pt x="1031153" y="813723"/>
                    </a:lnTo>
                    <a:lnTo>
                      <a:pt x="1051137" y="773567"/>
                    </a:lnTo>
                    <a:lnTo>
                      <a:pt x="1067857" y="731632"/>
                    </a:lnTo>
                    <a:lnTo>
                      <a:pt x="1081149" y="688083"/>
                    </a:lnTo>
                    <a:lnTo>
                      <a:pt x="1090847" y="643085"/>
                    </a:lnTo>
                    <a:lnTo>
                      <a:pt x="1096787" y="596803"/>
                    </a:lnTo>
                    <a:lnTo>
                      <a:pt x="1098804" y="549402"/>
                    </a:lnTo>
                    <a:lnTo>
                      <a:pt x="1096787" y="502000"/>
                    </a:lnTo>
                    <a:lnTo>
                      <a:pt x="1090847" y="455718"/>
                    </a:lnTo>
                    <a:lnTo>
                      <a:pt x="1081149" y="410720"/>
                    </a:lnTo>
                    <a:lnTo>
                      <a:pt x="1067857" y="367171"/>
                    </a:lnTo>
                    <a:lnTo>
                      <a:pt x="1051137" y="325236"/>
                    </a:lnTo>
                    <a:lnTo>
                      <a:pt x="1031153" y="285080"/>
                    </a:lnTo>
                    <a:lnTo>
                      <a:pt x="1008070" y="246868"/>
                    </a:lnTo>
                    <a:lnTo>
                      <a:pt x="982053" y="210764"/>
                    </a:lnTo>
                    <a:lnTo>
                      <a:pt x="953268" y="176935"/>
                    </a:lnTo>
                    <a:lnTo>
                      <a:pt x="921878" y="145544"/>
                    </a:lnTo>
                    <a:lnTo>
                      <a:pt x="888050" y="116758"/>
                    </a:lnTo>
                    <a:lnTo>
                      <a:pt x="851947" y="90740"/>
                    </a:lnTo>
                    <a:lnTo>
                      <a:pt x="813735" y="67656"/>
                    </a:lnTo>
                    <a:lnTo>
                      <a:pt x="773578" y="47670"/>
                    </a:lnTo>
                    <a:lnTo>
                      <a:pt x="731642" y="30949"/>
                    </a:lnTo>
                    <a:lnTo>
                      <a:pt x="688091" y="17656"/>
                    </a:lnTo>
                    <a:lnTo>
                      <a:pt x="643091" y="7957"/>
                    </a:lnTo>
                    <a:lnTo>
                      <a:pt x="596806" y="2016"/>
                    </a:lnTo>
                    <a:lnTo>
                      <a:pt x="549401" y="0"/>
                    </a:lnTo>
                    <a:close/>
                  </a:path>
                </a:pathLst>
              </a:custGeom>
              <a:solidFill>
                <a:srgbClr val="7EC7E7"/>
              </a:solidFill>
            </p:spPr>
            <p:txBody>
              <a:bodyPr wrap="square" lIns="0" tIns="0" rIns="0" bIns="0" rtlCol="0"/>
              <a:lstStyle/>
              <a:p>
                <a:endParaRPr dirty="0">
                  <a:latin typeface="Arial" panose="020B0604020202020204" pitchFamily="34" charset="0"/>
                  <a:cs typeface="Arial" panose="020B0604020202020204" pitchFamily="34" charset="0"/>
                </a:endParaRPr>
              </a:p>
            </p:txBody>
          </p:sp>
          <p:pic>
            <p:nvPicPr>
              <p:cNvPr id="40" name="object 44">
                <a:extLst>
                  <a:ext uri="{FF2B5EF4-FFF2-40B4-BE49-F238E27FC236}">
                    <a16:creationId xmlns:a16="http://schemas.microsoft.com/office/drawing/2014/main" id="{6F08D1E1-722B-406D-990F-8DAB308B7688}"/>
                  </a:ext>
                </a:extLst>
              </p:cNvPr>
              <p:cNvPicPr/>
              <p:nvPr/>
            </p:nvPicPr>
            <p:blipFill>
              <a:blip r:embed="rId17" cstate="print">
                <a:extLst>
                  <a:ext uri="{28A0092B-C50C-407E-A947-70E740481C1C}">
                    <a14:useLocalDpi xmlns:a14="http://schemas.microsoft.com/office/drawing/2010/main"/>
                  </a:ext>
                </a:extLst>
              </a:blip>
              <a:stretch>
                <a:fillRect/>
              </a:stretch>
            </p:blipFill>
            <p:spPr>
              <a:xfrm>
                <a:off x="438912" y="5783580"/>
                <a:ext cx="982980" cy="469391"/>
              </a:xfrm>
              <a:prstGeom prst="rect">
                <a:avLst/>
              </a:prstGeom>
            </p:spPr>
          </p:pic>
        </p:grpSp>
      </p:grpSp>
      <p:sp>
        <p:nvSpPr>
          <p:cNvPr id="48" name="Rectangle 47">
            <a:extLst>
              <a:ext uri="{FF2B5EF4-FFF2-40B4-BE49-F238E27FC236}">
                <a16:creationId xmlns:a16="http://schemas.microsoft.com/office/drawing/2014/main" id="{8EEFB769-9B82-47B8-AC78-C0BE46CD89D6}"/>
              </a:ext>
            </a:extLst>
          </p:cNvPr>
          <p:cNvSpPr/>
          <p:nvPr/>
        </p:nvSpPr>
        <p:spPr>
          <a:xfrm>
            <a:off x="-2" y="6499774"/>
            <a:ext cx="12192001" cy="3709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49" name="Picture 42">
            <a:extLst>
              <a:ext uri="{FF2B5EF4-FFF2-40B4-BE49-F238E27FC236}">
                <a16:creationId xmlns:a16="http://schemas.microsoft.com/office/drawing/2014/main" id="{F690167A-0EBC-46D9-AF7E-E2B7AAF29711}"/>
              </a:ext>
            </a:extLst>
          </p:cNvPr>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5565776" y="6316269"/>
            <a:ext cx="1060449" cy="365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rotWithShape="1">
          <a:blip r:embed="rId19"/>
          <a:srcRect l="10655" t="17966" r="76473" b="17065"/>
          <a:stretch/>
        </p:blipFill>
        <p:spPr>
          <a:xfrm>
            <a:off x="2573339" y="1970213"/>
            <a:ext cx="414522" cy="1020417"/>
          </a:xfrm>
          <a:prstGeom prst="rect">
            <a:avLst/>
          </a:prstGeom>
        </p:spPr>
      </p:pic>
    </p:spTree>
    <p:extLst>
      <p:ext uri="{BB962C8B-B14F-4D97-AF65-F5344CB8AC3E}">
        <p14:creationId xmlns:p14="http://schemas.microsoft.com/office/powerpoint/2010/main" val="339219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D941629-746E-3B46-AF83-39989CE000A3}" type="slidenum">
              <a:rPr lang="en-US" smtClean="0"/>
              <a:t>24</a:t>
            </a:fld>
            <a:endParaRPr lang="en-US"/>
          </a:p>
        </p:txBody>
      </p:sp>
      <p:sp>
        <p:nvSpPr>
          <p:cNvPr id="4" name="Title 3"/>
          <p:cNvSpPr>
            <a:spLocks noGrp="1"/>
          </p:cNvSpPr>
          <p:nvPr>
            <p:ph type="title"/>
          </p:nvPr>
        </p:nvSpPr>
        <p:spPr/>
        <p:txBody>
          <a:bodyPr vert="horz" lIns="91440" tIns="45720" rIns="91440" bIns="45720" rtlCol="0" anchor="ctr">
            <a:normAutofit/>
          </a:bodyPr>
          <a:lstStyle/>
          <a:p>
            <a:r>
              <a:rPr lang="en-US">
                <a:latin typeface="+mn-lt"/>
              </a:rPr>
              <a:t>What have we accomplished?</a:t>
            </a:r>
          </a:p>
        </p:txBody>
      </p:sp>
      <p:sp>
        <p:nvSpPr>
          <p:cNvPr id="5" name="Footer Placeholder 4"/>
          <p:cNvSpPr>
            <a:spLocks noGrp="1"/>
          </p:cNvSpPr>
          <p:nvPr>
            <p:ph type="ftr" sz="quarter" idx="3"/>
          </p:nvPr>
        </p:nvSpPr>
        <p:spPr/>
        <p:txBody>
          <a:bodyPr/>
          <a:lstStyle/>
          <a:p>
            <a:endParaRPr lang="en-US" sz="800"/>
          </a:p>
        </p:txBody>
      </p:sp>
      <p:pic>
        <p:nvPicPr>
          <p:cNvPr id="6" name="Picture 5"/>
          <p:cNvPicPr>
            <a:picLocks noChangeAspect="1"/>
          </p:cNvPicPr>
          <p:nvPr/>
        </p:nvPicPr>
        <p:blipFill>
          <a:blip r:embed="rId2"/>
          <a:stretch>
            <a:fillRect/>
          </a:stretch>
        </p:blipFill>
        <p:spPr>
          <a:xfrm>
            <a:off x="3007615" y="1325564"/>
            <a:ext cx="5905835" cy="3128496"/>
          </a:xfrm>
          <a:prstGeom prst="rect">
            <a:avLst/>
          </a:prstGeom>
        </p:spPr>
      </p:pic>
      <p:sp>
        <p:nvSpPr>
          <p:cNvPr id="2" name="TextBox 1"/>
          <p:cNvSpPr txBox="1"/>
          <p:nvPr/>
        </p:nvSpPr>
        <p:spPr>
          <a:xfrm>
            <a:off x="89711" y="1847639"/>
            <a:ext cx="2845017" cy="2031325"/>
          </a:xfrm>
          <a:prstGeom prst="rect">
            <a:avLst/>
          </a:prstGeom>
          <a:solidFill>
            <a:srgbClr val="FF6600">
              <a:alpha val="50980"/>
            </a:srgbClr>
          </a:solidFill>
          <a:ln>
            <a:solidFill>
              <a:srgbClr val="FE4819"/>
            </a:solidFill>
          </a:ln>
        </p:spPr>
        <p:txBody>
          <a:bodyPr wrap="square" rtlCol="0">
            <a:spAutoFit/>
          </a:bodyPr>
          <a:lstStyle/>
          <a:p>
            <a:pPr marL="342900" indent="-342900">
              <a:buFont typeface="Arial" panose="020B0604020202020204" pitchFamily="34" charset="0"/>
              <a:buChar char="•"/>
            </a:pPr>
            <a:r>
              <a:rPr lang="en-US" dirty="0"/>
              <a:t>#1 </a:t>
            </a:r>
            <a:r>
              <a:rPr lang="en-US" dirty="0" err="1"/>
              <a:t>trashbag</a:t>
            </a:r>
            <a:r>
              <a:rPr lang="en-US" dirty="0"/>
              <a:t> SKU at retail</a:t>
            </a:r>
          </a:p>
          <a:p>
            <a:pPr marL="342900" indent="-342900">
              <a:buFont typeface="Arial" panose="020B0604020202020204" pitchFamily="34" charset="0"/>
              <a:buChar char="•"/>
            </a:pPr>
            <a:r>
              <a:rPr lang="en-US" dirty="0"/>
              <a:t>89% consumers recommend ReNew Program</a:t>
            </a:r>
          </a:p>
          <a:p>
            <a:pPr marL="342900" indent="-342900">
              <a:buFont typeface="Arial" panose="020B0604020202020204" pitchFamily="34" charset="0"/>
              <a:buChar char="•"/>
            </a:pPr>
            <a:r>
              <a:rPr lang="en-US" dirty="0"/>
              <a:t>40% say they will use LESS plastic after participating</a:t>
            </a:r>
          </a:p>
        </p:txBody>
      </p:sp>
      <p:sp>
        <p:nvSpPr>
          <p:cNvPr id="7" name="TextBox 6"/>
          <p:cNvSpPr txBox="1"/>
          <p:nvPr/>
        </p:nvSpPr>
        <p:spPr>
          <a:xfrm>
            <a:off x="1676400" y="4485428"/>
            <a:ext cx="3717365" cy="1477328"/>
          </a:xfrm>
          <a:prstGeom prst="rect">
            <a:avLst/>
          </a:prstGeom>
          <a:solidFill>
            <a:srgbClr val="FFEFFC"/>
          </a:solidFill>
          <a:ln>
            <a:solidFill>
              <a:srgbClr val="FFEFFC"/>
            </a:solidFill>
          </a:ln>
        </p:spPr>
        <p:txBody>
          <a:bodyPr wrap="square" lIns="91440" tIns="45720" rIns="91440" bIns="45720" rtlCol="0" anchor="t">
            <a:spAutoFit/>
          </a:bodyPr>
          <a:lstStyle/>
          <a:p>
            <a:pPr marL="285750" indent="-285750">
              <a:buFont typeface="Arial" panose="020B0604020202020204" pitchFamily="34" charset="0"/>
              <a:buChar char="•"/>
            </a:pPr>
            <a:r>
              <a:rPr lang="en-US" dirty="0"/>
              <a:t>Reduced landfill costs </a:t>
            </a:r>
          </a:p>
          <a:p>
            <a:pPr marL="285750" indent="-285750">
              <a:buFont typeface="Arial" panose="020B0604020202020204" pitchFamily="34" charset="0"/>
              <a:buChar char="•"/>
            </a:pPr>
            <a:r>
              <a:rPr lang="en-US" dirty="0"/>
              <a:t>+2400 tons diverted from landfill</a:t>
            </a:r>
            <a:endParaRPr lang="en-US" dirty="0">
              <a:cs typeface="Calibri"/>
            </a:endParaRPr>
          </a:p>
          <a:p>
            <a:pPr marL="285750" indent="-285750">
              <a:buFont typeface="Arial" panose="020B0604020202020204" pitchFamily="34" charset="0"/>
              <a:buChar char="•"/>
            </a:pPr>
            <a:r>
              <a:rPr lang="en-US" dirty="0"/>
              <a:t>DOUBLED “trust in recycling” score after pilot participation</a:t>
            </a:r>
            <a:endParaRPr lang="en-US" dirty="0">
              <a:cs typeface="Calibri"/>
            </a:endParaRPr>
          </a:p>
          <a:p>
            <a:pPr marL="285750" indent="-285750">
              <a:buFont typeface="Arial" panose="020B0604020202020204" pitchFamily="34" charset="0"/>
              <a:buChar char="•"/>
            </a:pPr>
            <a:endParaRPr lang="en-US" dirty="0"/>
          </a:p>
        </p:txBody>
      </p:sp>
      <p:sp>
        <p:nvSpPr>
          <p:cNvPr id="10" name="TextBox 9"/>
          <p:cNvSpPr txBox="1"/>
          <p:nvPr/>
        </p:nvSpPr>
        <p:spPr>
          <a:xfrm>
            <a:off x="5776540" y="4389543"/>
            <a:ext cx="5780918" cy="2031325"/>
          </a:xfrm>
          <a:prstGeom prst="rect">
            <a:avLst/>
          </a:prstGeom>
          <a:solidFill>
            <a:schemeClr val="accent1">
              <a:lumMod val="20000"/>
              <a:lumOff val="80000"/>
            </a:schemeClr>
          </a:solidFill>
        </p:spPr>
        <p:txBody>
          <a:bodyPr wrap="square" rtlCol="0">
            <a:spAutoFit/>
          </a:bodyPr>
          <a:lstStyle/>
          <a:p>
            <a:pPr fontAlgn="base"/>
            <a:r>
              <a:rPr lang="en-US" i="1" dirty="0"/>
              <a:t>“Increased labor efficiency of 10-12% sorting </a:t>
            </a:r>
            <a:r>
              <a:rPr lang="en-US" i="1" dirty="0" err="1"/>
              <a:t>EnergyBags</a:t>
            </a:r>
            <a:r>
              <a:rPr lang="en-US" i="1" dirty="0"/>
              <a:t>” </a:t>
            </a:r>
            <a:r>
              <a:rPr lang="en-US" dirty="0"/>
              <a:t>​</a:t>
            </a:r>
          </a:p>
          <a:p>
            <a:pPr fontAlgn="base"/>
            <a:r>
              <a:rPr lang="en-US" dirty="0"/>
              <a:t>(Western Resource Group)​</a:t>
            </a:r>
          </a:p>
          <a:p>
            <a:pPr fontAlgn="base"/>
            <a:r>
              <a:rPr lang="en-US" dirty="0"/>
              <a:t>​</a:t>
            </a:r>
          </a:p>
          <a:p>
            <a:pPr fontAlgn="base"/>
            <a:r>
              <a:rPr lang="en-US" i="1" dirty="0"/>
              <a:t>“Less screen cleaning time is required due to the amount of grocery bags contained within the </a:t>
            </a:r>
            <a:r>
              <a:rPr lang="en-US" i="1" dirty="0" err="1"/>
              <a:t>EnergyBags</a:t>
            </a:r>
            <a:r>
              <a:rPr lang="en-US" i="1" dirty="0"/>
              <a:t>.” </a:t>
            </a:r>
            <a:r>
              <a:rPr lang="en-US" dirty="0"/>
              <a:t>​</a:t>
            </a:r>
          </a:p>
          <a:p>
            <a:pPr fontAlgn="base"/>
            <a:r>
              <a:rPr lang="en-US" dirty="0"/>
              <a:t> (</a:t>
            </a:r>
            <a:r>
              <a:rPr lang="en-US" dirty="0" err="1"/>
              <a:t>WestRock</a:t>
            </a:r>
            <a:r>
              <a:rPr lang="en-US" dirty="0"/>
              <a:t> Recycling, Atlanta) </a:t>
            </a:r>
          </a:p>
          <a:p>
            <a:pPr marL="285750" indent="-285750">
              <a:buFont typeface="Arial" panose="020B0604020202020204" pitchFamily="34" charset="0"/>
              <a:buChar char="•"/>
            </a:pPr>
            <a:endParaRPr lang="en-US" dirty="0"/>
          </a:p>
        </p:txBody>
      </p:sp>
      <p:sp>
        <p:nvSpPr>
          <p:cNvPr id="11" name="TextBox 10"/>
          <p:cNvSpPr txBox="1"/>
          <p:nvPr/>
        </p:nvSpPr>
        <p:spPr>
          <a:xfrm>
            <a:off x="8991397" y="2139187"/>
            <a:ext cx="2569706" cy="923330"/>
          </a:xfrm>
          <a:prstGeom prst="rect">
            <a:avLst/>
          </a:prstGeom>
          <a:solidFill>
            <a:schemeClr val="bg2"/>
          </a:solidFill>
        </p:spPr>
        <p:txBody>
          <a:bodyPr wrap="square" rtlCol="0">
            <a:spAutoFit/>
          </a:bodyPr>
          <a:lstStyle/>
          <a:p>
            <a:r>
              <a:rPr lang="en-US" dirty="0"/>
              <a:t>National footprint of end usages with positive Global Warming Potential</a:t>
            </a:r>
          </a:p>
        </p:txBody>
      </p:sp>
    </p:spTree>
    <p:extLst>
      <p:ext uri="{BB962C8B-B14F-4D97-AF65-F5344CB8AC3E}">
        <p14:creationId xmlns:p14="http://schemas.microsoft.com/office/powerpoint/2010/main" val="17571589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ctr">
            <a:normAutofit/>
          </a:bodyPr>
          <a:lstStyle/>
          <a:p>
            <a:r>
              <a:rPr lang="en-US" sz="4400">
                <a:latin typeface="+mn-lt"/>
              </a:rPr>
              <a:t>2022 LCA Expands Usage &amp; Geography</a:t>
            </a:r>
          </a:p>
        </p:txBody>
      </p:sp>
      <p:sp>
        <p:nvSpPr>
          <p:cNvPr id="2" name="Content Placeholder 1"/>
          <p:cNvSpPr>
            <a:spLocks noGrp="1"/>
          </p:cNvSpPr>
          <p:nvPr>
            <p:ph sz="half" idx="2"/>
          </p:nvPr>
        </p:nvSpPr>
        <p:spPr>
          <a:xfrm>
            <a:off x="6406400" y="1593835"/>
            <a:ext cx="4947399" cy="4418382"/>
          </a:xfrm>
        </p:spPr>
        <p:txBody>
          <a:bodyPr>
            <a:normAutofit/>
          </a:bodyPr>
          <a:lstStyle/>
          <a:p>
            <a:r>
              <a:rPr lang="en-US" sz="1900"/>
              <a:t>Processing materials into </a:t>
            </a:r>
            <a:r>
              <a:rPr lang="en-US" sz="1900">
                <a:solidFill>
                  <a:srgbClr val="002596"/>
                </a:solidFill>
              </a:rPr>
              <a:t>roof cover board </a:t>
            </a:r>
            <a:r>
              <a:rPr lang="en-US" sz="1900"/>
              <a:t>or </a:t>
            </a:r>
            <a:r>
              <a:rPr lang="en-US" sz="1900">
                <a:solidFill>
                  <a:srgbClr val="002596"/>
                </a:solidFill>
              </a:rPr>
              <a:t>drainage material </a:t>
            </a:r>
            <a:r>
              <a:rPr lang="en-US" sz="1900"/>
              <a:t>have favorable GWP vs. Landfill and can travel +2k miles before exhausting GWP benefit</a:t>
            </a:r>
          </a:p>
          <a:p>
            <a:pPr marL="0" indent="0">
              <a:buNone/>
            </a:pPr>
            <a:endParaRPr lang="en-US" sz="1900"/>
          </a:p>
          <a:p>
            <a:r>
              <a:rPr lang="en-US" sz="1900"/>
              <a:t>Processing materials into </a:t>
            </a:r>
            <a:r>
              <a:rPr lang="en-US" sz="1900">
                <a:solidFill>
                  <a:srgbClr val="002596"/>
                </a:solidFill>
              </a:rPr>
              <a:t>construction blocks </a:t>
            </a:r>
            <a:r>
              <a:rPr lang="en-US" sz="1900"/>
              <a:t>is viable, but requires equipment to be located close to the program area</a:t>
            </a:r>
          </a:p>
          <a:p>
            <a:pPr marL="0" indent="0">
              <a:buNone/>
            </a:pPr>
            <a:endParaRPr lang="en-US" sz="1900"/>
          </a:p>
          <a:p>
            <a:r>
              <a:rPr lang="en-US" sz="1900"/>
              <a:t>Processing materials into </a:t>
            </a:r>
            <a:r>
              <a:rPr lang="en-US" sz="1900">
                <a:solidFill>
                  <a:srgbClr val="002596"/>
                </a:solidFill>
              </a:rPr>
              <a:t>cement kiln fuel </a:t>
            </a:r>
            <a:r>
              <a:rPr lang="en-US" sz="1900"/>
              <a:t>continues to be viable with favorable GWP vs. Landfill and national transport distance</a:t>
            </a:r>
          </a:p>
          <a:p>
            <a:pPr marL="0" indent="0">
              <a:buNone/>
            </a:pPr>
            <a:endParaRPr lang="en-US"/>
          </a:p>
          <a:p>
            <a:endParaRPr lang="en-US"/>
          </a:p>
        </p:txBody>
      </p:sp>
      <p:sp>
        <p:nvSpPr>
          <p:cNvPr id="3" name="Slide Number Placeholder 2"/>
          <p:cNvSpPr>
            <a:spLocks noGrp="1"/>
          </p:cNvSpPr>
          <p:nvPr>
            <p:ph type="sldNum" sz="quarter" idx="12"/>
          </p:nvPr>
        </p:nvSpPr>
        <p:spPr/>
        <p:txBody>
          <a:bodyPr/>
          <a:lstStyle/>
          <a:p>
            <a:fld id="{0D941629-746E-3B46-AF83-39989CE000A3}" type="slidenum">
              <a:rPr lang="en-US" smtClean="0"/>
              <a:t>25</a:t>
            </a:fld>
            <a:endParaRPr lang="en-US"/>
          </a:p>
        </p:txBody>
      </p:sp>
      <p:sp>
        <p:nvSpPr>
          <p:cNvPr id="5" name="Footer Placeholder 4"/>
          <p:cNvSpPr>
            <a:spLocks noGrp="1"/>
          </p:cNvSpPr>
          <p:nvPr>
            <p:ph type="ftr" sz="quarter" idx="3"/>
          </p:nvPr>
        </p:nvSpPr>
        <p:spPr/>
        <p:txBody>
          <a:bodyPr/>
          <a:lstStyle/>
          <a:p>
            <a:endParaRPr lang="en-US" sz="800"/>
          </a:p>
        </p:txBody>
      </p:sp>
      <p:pic>
        <p:nvPicPr>
          <p:cNvPr id="20" name="Picture 19"/>
          <p:cNvPicPr>
            <a:picLocks noChangeAspect="1"/>
          </p:cNvPicPr>
          <p:nvPr/>
        </p:nvPicPr>
        <p:blipFill>
          <a:blip r:embed="rId3"/>
          <a:stretch>
            <a:fillRect/>
          </a:stretch>
        </p:blipFill>
        <p:spPr>
          <a:xfrm>
            <a:off x="839789" y="1443572"/>
            <a:ext cx="4362525" cy="4462918"/>
          </a:xfrm>
          <a:prstGeom prst="rect">
            <a:avLst/>
          </a:prstGeom>
          <a:ln w="12700">
            <a:solidFill>
              <a:schemeClr val="tx1"/>
            </a:solidFill>
          </a:ln>
        </p:spPr>
      </p:pic>
    </p:spTree>
    <p:extLst>
      <p:ext uri="{BB962C8B-B14F-4D97-AF65-F5344CB8AC3E}">
        <p14:creationId xmlns:p14="http://schemas.microsoft.com/office/powerpoint/2010/main" val="31086572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94264" y="1501099"/>
            <a:ext cx="8486690" cy="4981547"/>
          </a:xfrm>
        </p:spPr>
        <p:txBody>
          <a:bodyPr vert="horz" lIns="91440" tIns="45720" rIns="91440" bIns="45720" rtlCol="0" anchor="t">
            <a:noAutofit/>
          </a:bodyPr>
          <a:lstStyle/>
          <a:p>
            <a:pPr>
              <a:spcAft>
                <a:spcPts val="600"/>
              </a:spcAft>
            </a:pPr>
            <a:r>
              <a:rPr lang="en-US" sz="2000" dirty="0">
                <a:latin typeface="Tw Cen MT"/>
              </a:rPr>
              <a:t>An audit of 150 Hefty ReNew orange bags was conducted by MSW Consultants in June 2023 in each of the participating markets: Boise, ID; Chattanooga, TN; Omaha, NE; Cobb County, GA. </a:t>
            </a:r>
            <a:endParaRPr lang="en-US" sz="2000" dirty="0">
              <a:solidFill>
                <a:srgbClr val="FF0000"/>
              </a:solidFill>
              <a:latin typeface="Tw Cen MT"/>
            </a:endParaRPr>
          </a:p>
          <a:p>
            <a:pPr>
              <a:spcAft>
                <a:spcPts val="600"/>
              </a:spcAft>
            </a:pPr>
            <a:r>
              <a:rPr lang="en-US" sz="2000" dirty="0">
                <a:latin typeface="Tw Cen MT"/>
              </a:rPr>
              <a:t>The average weight of the bags audited from all program locations was 1.9 pounds.</a:t>
            </a:r>
            <a:endParaRPr lang="en-US" sz="2000" dirty="0">
              <a:solidFill>
                <a:srgbClr val="FF0000"/>
              </a:solidFill>
              <a:latin typeface="Tw Cen MT"/>
            </a:endParaRPr>
          </a:p>
          <a:p>
            <a:pPr>
              <a:spcAft>
                <a:spcPts val="600"/>
              </a:spcAft>
            </a:pPr>
            <a:r>
              <a:rPr lang="en-US" sz="2000" dirty="0">
                <a:latin typeface="Tw Cen MT"/>
              </a:rPr>
              <a:t>The overall contamination rate for non-targeted materials was 11.3%.</a:t>
            </a:r>
            <a:endParaRPr lang="en-US" sz="2000" strike="sngStrike" dirty="0"/>
          </a:p>
          <a:p>
            <a:pPr>
              <a:spcAft>
                <a:spcPts val="600"/>
              </a:spcAft>
            </a:pPr>
            <a:r>
              <a:rPr lang="en-US" sz="2000" dirty="0">
                <a:latin typeface="Tw Cen MT"/>
              </a:rPr>
              <a:t>The materials of concern were #1 Thermoform PET, PET and Paper. </a:t>
            </a:r>
          </a:p>
          <a:p>
            <a:pPr>
              <a:spcAft>
                <a:spcPts val="600"/>
              </a:spcAft>
            </a:pPr>
            <a:r>
              <a:rPr lang="en-US" sz="2000" dirty="0">
                <a:latin typeface="Tw Cen MT"/>
              </a:rPr>
              <a:t>Citizens in participating communities understand the program requirements and embrace the opportunity to divert the targeted materials.</a:t>
            </a:r>
          </a:p>
          <a:p>
            <a:pPr>
              <a:spcAft>
                <a:spcPts val="600"/>
              </a:spcAft>
            </a:pPr>
            <a:r>
              <a:rPr lang="en-US" sz="2000" dirty="0">
                <a:latin typeface="Tw Cen MT"/>
              </a:rPr>
              <a:t>Contamination rates have declined since program launch in 2016. </a:t>
            </a:r>
            <a:endParaRPr lang="en-US" sz="2000" dirty="0"/>
          </a:p>
          <a:p>
            <a:pPr>
              <a:spcAft>
                <a:spcPts val="600"/>
              </a:spcAft>
            </a:pPr>
            <a:r>
              <a:rPr lang="en-US" sz="2000" dirty="0">
                <a:latin typeface="Tw Cen MT"/>
              </a:rPr>
              <a:t>The average weights of materials in the bags has increased since program launch.</a:t>
            </a:r>
          </a:p>
          <a:p>
            <a:pPr>
              <a:spcAft>
                <a:spcPts val="600"/>
              </a:spcAft>
            </a:pPr>
            <a:endParaRPr lang="en-US" sz="2000" dirty="0">
              <a:latin typeface="Tw Cen MT"/>
            </a:endParaRPr>
          </a:p>
        </p:txBody>
      </p:sp>
      <p:sp>
        <p:nvSpPr>
          <p:cNvPr id="3" name="Footer Placeholder 2"/>
          <p:cNvSpPr>
            <a:spLocks noGrp="1"/>
          </p:cNvSpPr>
          <p:nvPr>
            <p:ph type="ftr" sz="quarter" idx="11"/>
          </p:nvPr>
        </p:nvSpPr>
        <p:spPr/>
        <p:txBody>
          <a:bodyPr/>
          <a:lstStyle/>
          <a:p>
            <a:r>
              <a:rPr lang="en-US"/>
              <a:t>Confidential</a:t>
            </a:r>
          </a:p>
        </p:txBody>
      </p:sp>
      <p:sp>
        <p:nvSpPr>
          <p:cNvPr id="4" name="Slide Number Placeholder 3"/>
          <p:cNvSpPr>
            <a:spLocks noGrp="1"/>
          </p:cNvSpPr>
          <p:nvPr>
            <p:ph type="sldNum" sz="quarter" idx="12"/>
          </p:nvPr>
        </p:nvSpPr>
        <p:spPr/>
        <p:txBody>
          <a:bodyPr/>
          <a:lstStyle/>
          <a:p>
            <a:fld id="{82E65B8D-6A1B-174E-9F5B-07848F11A63B}" type="slidenum">
              <a:rPr lang="en-US" smtClean="0"/>
              <a:t>26</a:t>
            </a:fld>
            <a:endParaRPr lang="en-US"/>
          </a:p>
        </p:txBody>
      </p:sp>
      <p:sp>
        <p:nvSpPr>
          <p:cNvPr id="5" name="Title 4"/>
          <p:cNvSpPr>
            <a:spLocks noGrp="1"/>
          </p:cNvSpPr>
          <p:nvPr>
            <p:ph type="title"/>
          </p:nvPr>
        </p:nvSpPr>
        <p:spPr/>
        <p:txBody>
          <a:bodyPr/>
          <a:lstStyle/>
          <a:p>
            <a:r>
              <a:rPr lang="en-US">
                <a:latin typeface="Tw Cen MT"/>
              </a:rPr>
              <a:t>Hefty Audits Conducted June 2023 - Summary</a:t>
            </a:r>
            <a:endParaRPr lang="en-US"/>
          </a:p>
        </p:txBody>
      </p:sp>
      <p:pic>
        <p:nvPicPr>
          <p:cNvPr id="6" name="Picture 5"/>
          <p:cNvPicPr>
            <a:picLocks noChangeAspect="1"/>
          </p:cNvPicPr>
          <p:nvPr/>
        </p:nvPicPr>
        <p:blipFill>
          <a:blip r:embed="rId3"/>
          <a:stretch>
            <a:fillRect/>
          </a:stretch>
        </p:blipFill>
        <p:spPr>
          <a:xfrm>
            <a:off x="209592" y="1688476"/>
            <a:ext cx="2981325" cy="4000500"/>
          </a:xfrm>
          <a:prstGeom prst="ellipse">
            <a:avLst/>
          </a:prstGeom>
        </p:spPr>
      </p:pic>
    </p:spTree>
    <p:extLst>
      <p:ext uri="{BB962C8B-B14F-4D97-AF65-F5344CB8AC3E}">
        <p14:creationId xmlns:p14="http://schemas.microsoft.com/office/powerpoint/2010/main" val="1282215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932722" y="6492875"/>
            <a:ext cx="4114800" cy="365125"/>
          </a:xfrm>
        </p:spPr>
        <p:txBody>
          <a:bodyPr/>
          <a:lstStyle/>
          <a:p>
            <a:r>
              <a:rPr lang="en-US"/>
              <a:t>Confidential</a:t>
            </a:r>
          </a:p>
        </p:txBody>
      </p:sp>
      <p:sp>
        <p:nvSpPr>
          <p:cNvPr id="4" name="Slide Number Placeholder 3"/>
          <p:cNvSpPr>
            <a:spLocks noGrp="1"/>
          </p:cNvSpPr>
          <p:nvPr>
            <p:ph type="sldNum" sz="quarter" idx="12"/>
          </p:nvPr>
        </p:nvSpPr>
        <p:spPr/>
        <p:txBody>
          <a:bodyPr/>
          <a:lstStyle/>
          <a:p>
            <a:fld id="{82E65B8D-6A1B-174E-9F5B-07848F11A63B}" type="slidenum">
              <a:rPr lang="en-US" smtClean="0"/>
              <a:t>27</a:t>
            </a:fld>
            <a:endParaRPr lang="en-US"/>
          </a:p>
        </p:txBody>
      </p:sp>
      <p:sp>
        <p:nvSpPr>
          <p:cNvPr id="5" name="Title 4"/>
          <p:cNvSpPr>
            <a:spLocks noGrp="1"/>
          </p:cNvSpPr>
          <p:nvPr>
            <p:ph type="title"/>
          </p:nvPr>
        </p:nvSpPr>
        <p:spPr/>
        <p:txBody>
          <a:bodyPr/>
          <a:lstStyle/>
          <a:p>
            <a:r>
              <a:rPr lang="en-US"/>
              <a:t>Material Categories and Definition</a:t>
            </a:r>
          </a:p>
        </p:txBody>
      </p:sp>
      <p:graphicFrame>
        <p:nvGraphicFramePr>
          <p:cNvPr id="6" name="Table 5"/>
          <p:cNvGraphicFramePr>
            <a:graphicFrameLocks noGrp="1"/>
          </p:cNvGraphicFramePr>
          <p:nvPr/>
        </p:nvGraphicFramePr>
        <p:xfrm>
          <a:off x="3369644" y="1449240"/>
          <a:ext cx="4099025" cy="5059680"/>
        </p:xfrm>
        <a:graphic>
          <a:graphicData uri="http://schemas.openxmlformats.org/drawingml/2006/table">
            <a:tbl>
              <a:tblPr firstRow="1" bandRow="1">
                <a:tableStyleId>{5C22544A-7EE6-4342-B048-85BDC9FD1C3A}</a:tableStyleId>
              </a:tblPr>
              <a:tblGrid>
                <a:gridCol w="2169075">
                  <a:extLst>
                    <a:ext uri="{9D8B030D-6E8A-4147-A177-3AD203B41FA5}">
                      <a16:colId xmlns:a16="http://schemas.microsoft.com/office/drawing/2014/main" val="182963417"/>
                    </a:ext>
                  </a:extLst>
                </a:gridCol>
                <a:gridCol w="1929950">
                  <a:extLst>
                    <a:ext uri="{9D8B030D-6E8A-4147-A177-3AD203B41FA5}">
                      <a16:colId xmlns:a16="http://schemas.microsoft.com/office/drawing/2014/main" val="733574046"/>
                    </a:ext>
                  </a:extLst>
                </a:gridCol>
              </a:tblGrid>
              <a:tr h="286648">
                <a:tc>
                  <a:txBody>
                    <a:bodyPr/>
                    <a:lstStyle/>
                    <a:p>
                      <a:r>
                        <a:rPr lang="en-US">
                          <a:latin typeface="Tw Cen MT" panose="020B0602020104020603" pitchFamily="34" charset="0"/>
                        </a:rPr>
                        <a:t>Material Category</a:t>
                      </a:r>
                    </a:p>
                  </a:txBody>
                  <a:tcPr/>
                </a:tc>
                <a:tc>
                  <a:txBody>
                    <a:bodyPr/>
                    <a:lstStyle/>
                    <a:p>
                      <a:pPr algn="ctr"/>
                      <a:r>
                        <a:rPr lang="en-US">
                          <a:latin typeface="Tw Cen MT" panose="020B0602020104020603" pitchFamily="34" charset="0"/>
                        </a:rPr>
                        <a:t>Targeted </a:t>
                      </a:r>
                    </a:p>
                  </a:txBody>
                  <a:tcPr/>
                </a:tc>
                <a:extLst>
                  <a:ext uri="{0D108BD9-81ED-4DB2-BD59-A6C34878D82A}">
                    <a16:rowId xmlns:a16="http://schemas.microsoft.com/office/drawing/2014/main" val="435619994"/>
                  </a:ext>
                </a:extLst>
              </a:tr>
              <a:tr h="272392">
                <a:tc>
                  <a:txBody>
                    <a:bodyPr/>
                    <a:lstStyle/>
                    <a:p>
                      <a:r>
                        <a:rPr lang="en-US" sz="1400">
                          <a:solidFill>
                            <a:srgbClr val="00269E"/>
                          </a:solidFill>
                          <a:latin typeface="Tw Cen MT" panose="020B0602020104020603" pitchFamily="34" charset="0"/>
                        </a:rPr>
                        <a:t>Orange</a:t>
                      </a:r>
                      <a:r>
                        <a:rPr lang="en-US" sz="1400" baseline="0">
                          <a:solidFill>
                            <a:srgbClr val="00269E"/>
                          </a:solidFill>
                          <a:latin typeface="Tw Cen MT" panose="020B0602020104020603" pitchFamily="34" charset="0"/>
                        </a:rPr>
                        <a:t> Bags</a:t>
                      </a:r>
                      <a:endParaRPr lang="en-US" sz="1400">
                        <a:solidFill>
                          <a:srgbClr val="00269E"/>
                        </a:solidFill>
                        <a:latin typeface="Tw Cen MT" panose="020B0602020104020603" pitchFamily="34" charset="0"/>
                      </a:endParaRPr>
                    </a:p>
                  </a:txBody>
                  <a:tcPr/>
                </a:tc>
                <a:tc>
                  <a:txBody>
                    <a:bodyPr/>
                    <a:lstStyle/>
                    <a:p>
                      <a:pPr algn="ctr"/>
                      <a:r>
                        <a:rPr lang="en-US" sz="1400">
                          <a:solidFill>
                            <a:srgbClr val="00269E"/>
                          </a:solidFill>
                          <a:latin typeface="Tw Cen MT" panose="020B0602020104020603" pitchFamily="34" charset="0"/>
                        </a:rPr>
                        <a:t>Targeted</a:t>
                      </a:r>
                    </a:p>
                  </a:txBody>
                  <a:tcPr/>
                </a:tc>
                <a:extLst>
                  <a:ext uri="{0D108BD9-81ED-4DB2-BD59-A6C34878D82A}">
                    <a16:rowId xmlns:a16="http://schemas.microsoft.com/office/drawing/2014/main" val="3475342553"/>
                  </a:ext>
                </a:extLst>
              </a:tr>
              <a:tr h="272392">
                <a:tc>
                  <a:txBody>
                    <a:bodyPr/>
                    <a:lstStyle/>
                    <a:p>
                      <a:r>
                        <a:rPr lang="en-US" sz="1400">
                          <a:solidFill>
                            <a:srgbClr val="00269E"/>
                          </a:solidFill>
                          <a:latin typeface="Tw Cen MT" panose="020B0602020104020603" pitchFamily="34" charset="0"/>
                        </a:rPr>
                        <a:t>Bags/Wraps (PE)</a:t>
                      </a:r>
                    </a:p>
                  </a:txBody>
                  <a:tcPr/>
                </a:tc>
                <a:tc>
                  <a:txBody>
                    <a:bodyPr/>
                    <a:lstStyle/>
                    <a:p>
                      <a:pPr algn="ctr"/>
                      <a:r>
                        <a:rPr lang="en-US" sz="1400">
                          <a:solidFill>
                            <a:srgbClr val="00269E"/>
                          </a:solidFill>
                          <a:latin typeface="Tw Cen MT" panose="020B0602020104020603" pitchFamily="34" charset="0"/>
                        </a:rPr>
                        <a:t>Targeted</a:t>
                      </a:r>
                    </a:p>
                  </a:txBody>
                  <a:tcPr/>
                </a:tc>
                <a:extLst>
                  <a:ext uri="{0D108BD9-81ED-4DB2-BD59-A6C34878D82A}">
                    <a16:rowId xmlns:a16="http://schemas.microsoft.com/office/drawing/2014/main" val="425898594"/>
                  </a:ext>
                </a:extLst>
              </a:tr>
              <a:tr h="406085">
                <a:tc>
                  <a:txBody>
                    <a:bodyPr/>
                    <a:lstStyle/>
                    <a:p>
                      <a:r>
                        <a:rPr lang="en-US" sz="1400">
                          <a:solidFill>
                            <a:srgbClr val="00269E"/>
                          </a:solidFill>
                          <a:latin typeface="Tw Cen MT" panose="020B0602020104020603" pitchFamily="34" charset="0"/>
                        </a:rPr>
                        <a:t>Other Flexibles (Multi-Material</a:t>
                      </a:r>
                      <a:r>
                        <a:rPr lang="en-US" sz="1400" baseline="0">
                          <a:solidFill>
                            <a:srgbClr val="00269E"/>
                          </a:solidFill>
                          <a:latin typeface="Tw Cen MT" panose="020B0602020104020603" pitchFamily="34" charset="0"/>
                        </a:rPr>
                        <a:t> Laminates)</a:t>
                      </a:r>
                      <a:endParaRPr lang="en-US" sz="1400">
                        <a:solidFill>
                          <a:srgbClr val="00269E"/>
                        </a:solidFill>
                        <a:latin typeface="Tw Cen MT" panose="020B0602020104020603" pitchFamily="34" charset="0"/>
                      </a:endParaRPr>
                    </a:p>
                  </a:txBody>
                  <a:tcPr/>
                </a:tc>
                <a:tc>
                  <a:txBody>
                    <a:bodyPr/>
                    <a:lstStyle/>
                    <a:p>
                      <a:pPr algn="ctr"/>
                      <a:r>
                        <a:rPr lang="en-US" sz="1400">
                          <a:solidFill>
                            <a:srgbClr val="00269E"/>
                          </a:solidFill>
                          <a:latin typeface="Tw Cen MT" panose="020B0602020104020603" pitchFamily="34" charset="0"/>
                        </a:rPr>
                        <a:t>Targeted</a:t>
                      </a:r>
                    </a:p>
                  </a:txBody>
                  <a:tcPr/>
                </a:tc>
                <a:extLst>
                  <a:ext uri="{0D108BD9-81ED-4DB2-BD59-A6C34878D82A}">
                    <a16:rowId xmlns:a16="http://schemas.microsoft.com/office/drawing/2014/main" val="2062934090"/>
                  </a:ext>
                </a:extLst>
              </a:tr>
              <a:tr h="272392">
                <a:tc>
                  <a:txBody>
                    <a:bodyPr/>
                    <a:lstStyle/>
                    <a:p>
                      <a:r>
                        <a:rPr lang="en-US" sz="1400">
                          <a:solidFill>
                            <a:srgbClr val="00269E"/>
                          </a:solidFill>
                          <a:latin typeface="Tw Cen MT" panose="020B0602020104020603" pitchFamily="34" charset="0"/>
                        </a:rPr>
                        <a:t>#1 PET</a:t>
                      </a:r>
                      <a:r>
                        <a:rPr lang="en-US" sz="1400" baseline="0">
                          <a:solidFill>
                            <a:srgbClr val="00269E"/>
                          </a:solidFill>
                          <a:latin typeface="Tw Cen MT" panose="020B0602020104020603" pitchFamily="34" charset="0"/>
                        </a:rPr>
                        <a:t> – Thermoforms</a:t>
                      </a:r>
                    </a:p>
                  </a:txBody>
                  <a:tcPr/>
                </a:tc>
                <a:tc>
                  <a:txBody>
                    <a:bodyPr/>
                    <a:lstStyle/>
                    <a:p>
                      <a:pPr algn="ctr"/>
                      <a:r>
                        <a:rPr lang="en-US" sz="1400">
                          <a:solidFill>
                            <a:srgbClr val="00269E"/>
                          </a:solidFill>
                          <a:latin typeface="Tw Cen MT" panose="020B0602020104020603" pitchFamily="34" charset="0"/>
                        </a:rPr>
                        <a:t>Non-Targeted</a:t>
                      </a:r>
                    </a:p>
                  </a:txBody>
                  <a:tcPr/>
                </a:tc>
                <a:extLst>
                  <a:ext uri="{0D108BD9-81ED-4DB2-BD59-A6C34878D82A}">
                    <a16:rowId xmlns:a16="http://schemas.microsoft.com/office/drawing/2014/main" val="463729244"/>
                  </a:ext>
                </a:extLst>
              </a:tr>
              <a:tr h="272392">
                <a:tc>
                  <a:txBody>
                    <a:bodyPr/>
                    <a:lstStyle/>
                    <a:p>
                      <a:r>
                        <a:rPr lang="en-US" sz="1400">
                          <a:solidFill>
                            <a:srgbClr val="00269E"/>
                          </a:solidFill>
                          <a:latin typeface="Tw Cen MT" panose="020B0602020104020603" pitchFamily="34" charset="0"/>
                        </a:rPr>
                        <a:t>#1 PET – Bottles/Jars</a:t>
                      </a:r>
                    </a:p>
                  </a:txBody>
                  <a:tcPr/>
                </a:tc>
                <a:tc>
                  <a:txBody>
                    <a:bodyPr/>
                    <a:lstStyle/>
                    <a:p>
                      <a:pPr algn="ctr"/>
                      <a:r>
                        <a:rPr lang="en-US" sz="1400">
                          <a:solidFill>
                            <a:srgbClr val="00269E"/>
                          </a:solidFill>
                          <a:latin typeface="Tw Cen MT" panose="020B0602020104020603" pitchFamily="34" charset="0"/>
                        </a:rPr>
                        <a:t>Non-Targeted</a:t>
                      </a:r>
                    </a:p>
                  </a:txBody>
                  <a:tcPr/>
                </a:tc>
                <a:extLst>
                  <a:ext uri="{0D108BD9-81ED-4DB2-BD59-A6C34878D82A}">
                    <a16:rowId xmlns:a16="http://schemas.microsoft.com/office/drawing/2014/main" val="3552534247"/>
                  </a:ext>
                </a:extLst>
              </a:tr>
              <a:tr h="272392">
                <a:tc>
                  <a:txBody>
                    <a:bodyPr/>
                    <a:lstStyle/>
                    <a:p>
                      <a:r>
                        <a:rPr lang="en-US" sz="1400">
                          <a:solidFill>
                            <a:srgbClr val="00269E"/>
                          </a:solidFill>
                          <a:latin typeface="Tw Cen MT" panose="020B0602020104020603" pitchFamily="34" charset="0"/>
                        </a:rPr>
                        <a:t>#2 HDPE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269E"/>
                          </a:solidFill>
                          <a:latin typeface="Tw Cen MT" panose="020B0602020104020603" pitchFamily="34" charset="0"/>
                        </a:rPr>
                        <a:t>Non-Targeted</a:t>
                      </a:r>
                    </a:p>
                  </a:txBody>
                  <a:tcPr/>
                </a:tc>
                <a:extLst>
                  <a:ext uri="{0D108BD9-81ED-4DB2-BD59-A6C34878D82A}">
                    <a16:rowId xmlns:a16="http://schemas.microsoft.com/office/drawing/2014/main" val="1410817196"/>
                  </a:ext>
                </a:extLst>
              </a:tr>
              <a:tr h="272392">
                <a:tc>
                  <a:txBody>
                    <a:bodyPr/>
                    <a:lstStyle/>
                    <a:p>
                      <a:r>
                        <a:rPr lang="en-US" sz="1400">
                          <a:solidFill>
                            <a:srgbClr val="00269E"/>
                          </a:solidFill>
                          <a:latin typeface="Tw Cen MT" panose="020B0602020104020603" pitchFamily="34" charset="0"/>
                        </a:rPr>
                        <a:t>#3 PVC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a:solidFill>
                            <a:srgbClr val="00269E"/>
                          </a:solidFill>
                          <a:latin typeface="Tw Cen MT" panose="020B0602020104020603" pitchFamily="34" charset="0"/>
                          <a:ea typeface="+mn-ea"/>
                          <a:cs typeface="+mn-cs"/>
                        </a:rPr>
                        <a:t>Non-Targeted</a:t>
                      </a:r>
                    </a:p>
                  </a:txBody>
                  <a:tcPr/>
                </a:tc>
                <a:extLst>
                  <a:ext uri="{0D108BD9-81ED-4DB2-BD59-A6C34878D82A}">
                    <a16:rowId xmlns:a16="http://schemas.microsoft.com/office/drawing/2014/main" val="2332457512"/>
                  </a:ext>
                </a:extLst>
              </a:tr>
              <a:tr h="272392">
                <a:tc>
                  <a:txBody>
                    <a:bodyPr/>
                    <a:lstStyle/>
                    <a:p>
                      <a:r>
                        <a:rPr lang="en-US" sz="1400">
                          <a:solidFill>
                            <a:srgbClr val="00269E"/>
                          </a:solidFill>
                          <a:latin typeface="Tw Cen MT" panose="020B0602020104020603" pitchFamily="34" charset="0"/>
                        </a:rPr>
                        <a:t>#4</a:t>
                      </a:r>
                      <a:r>
                        <a:rPr lang="en-US" sz="1400" baseline="0">
                          <a:solidFill>
                            <a:srgbClr val="00269E"/>
                          </a:solidFill>
                          <a:latin typeface="Tw Cen MT" panose="020B0602020104020603" pitchFamily="34" charset="0"/>
                        </a:rPr>
                        <a:t> LDPE</a:t>
                      </a:r>
                      <a:endParaRPr lang="en-US" sz="1400">
                        <a:solidFill>
                          <a:srgbClr val="00269E"/>
                        </a:solidFill>
                        <a:latin typeface="Tw Cen MT" panose="020B0602020104020603" pitchFamily="34" charset="0"/>
                      </a:endParaRPr>
                    </a:p>
                  </a:txBody>
                  <a:tcPr/>
                </a:tc>
                <a:tc>
                  <a:txBody>
                    <a:bodyPr/>
                    <a:lstStyle/>
                    <a:p>
                      <a:pPr algn="ctr"/>
                      <a:r>
                        <a:rPr lang="en-US" sz="1400">
                          <a:solidFill>
                            <a:srgbClr val="00269E"/>
                          </a:solidFill>
                          <a:latin typeface="Tw Cen MT" panose="020B0602020104020603" pitchFamily="34" charset="0"/>
                        </a:rPr>
                        <a:t>Targeted</a:t>
                      </a:r>
                    </a:p>
                  </a:txBody>
                  <a:tcPr/>
                </a:tc>
                <a:extLst>
                  <a:ext uri="{0D108BD9-81ED-4DB2-BD59-A6C34878D82A}">
                    <a16:rowId xmlns:a16="http://schemas.microsoft.com/office/drawing/2014/main" val="285179698"/>
                  </a:ext>
                </a:extLst>
              </a:tr>
              <a:tr h="272392">
                <a:tc>
                  <a:txBody>
                    <a:bodyPr/>
                    <a:lstStyle/>
                    <a:p>
                      <a:r>
                        <a:rPr lang="en-US" sz="1400">
                          <a:solidFill>
                            <a:srgbClr val="00269E"/>
                          </a:solidFill>
                          <a:latin typeface="Tw Cen MT" panose="020B0602020104020603" pitchFamily="34" charset="0"/>
                        </a:rPr>
                        <a:t>#5</a:t>
                      </a:r>
                      <a:r>
                        <a:rPr lang="en-US" sz="1400" baseline="0">
                          <a:solidFill>
                            <a:srgbClr val="00269E"/>
                          </a:solidFill>
                          <a:latin typeface="Tw Cen MT" panose="020B0602020104020603" pitchFamily="34" charset="0"/>
                        </a:rPr>
                        <a:t> PP</a:t>
                      </a:r>
                      <a:endParaRPr lang="en-US" sz="1400">
                        <a:solidFill>
                          <a:srgbClr val="00269E"/>
                        </a:solidFill>
                        <a:latin typeface="Tw Cen MT" panose="020B0602020104020603" pitchFamily="34" charset="0"/>
                      </a:endParaRPr>
                    </a:p>
                  </a:txBody>
                  <a:tcPr/>
                </a:tc>
                <a:tc>
                  <a:txBody>
                    <a:bodyPr/>
                    <a:lstStyle/>
                    <a:p>
                      <a:pPr algn="ctr"/>
                      <a:r>
                        <a:rPr lang="en-US" sz="1400">
                          <a:solidFill>
                            <a:srgbClr val="00269E"/>
                          </a:solidFill>
                          <a:latin typeface="Tw Cen MT" panose="020B0602020104020603" pitchFamily="34" charset="0"/>
                        </a:rPr>
                        <a:t>Targeted</a:t>
                      </a:r>
                    </a:p>
                  </a:txBody>
                  <a:tcPr/>
                </a:tc>
                <a:extLst>
                  <a:ext uri="{0D108BD9-81ED-4DB2-BD59-A6C34878D82A}">
                    <a16:rowId xmlns:a16="http://schemas.microsoft.com/office/drawing/2014/main" val="1075893709"/>
                  </a:ext>
                </a:extLst>
              </a:tr>
              <a:tr h="272392">
                <a:tc>
                  <a:txBody>
                    <a:bodyPr/>
                    <a:lstStyle/>
                    <a:p>
                      <a:r>
                        <a:rPr lang="en-US" sz="1400">
                          <a:solidFill>
                            <a:srgbClr val="00269E"/>
                          </a:solidFill>
                          <a:latin typeface="Tw Cen MT" panose="020B0602020104020603" pitchFamily="34" charset="0"/>
                        </a:rPr>
                        <a:t>#6 PS Foam Polystyrene</a:t>
                      </a:r>
                    </a:p>
                  </a:txBody>
                  <a:tcPr/>
                </a:tc>
                <a:tc>
                  <a:txBody>
                    <a:bodyPr/>
                    <a:lstStyle/>
                    <a:p>
                      <a:pPr algn="ctr"/>
                      <a:r>
                        <a:rPr lang="en-US" sz="1400">
                          <a:solidFill>
                            <a:srgbClr val="00269E"/>
                          </a:solidFill>
                          <a:latin typeface="Tw Cen MT" panose="020B0602020104020603" pitchFamily="34" charset="0"/>
                        </a:rPr>
                        <a:t>Targeted</a:t>
                      </a:r>
                    </a:p>
                  </a:txBody>
                  <a:tcPr/>
                </a:tc>
                <a:extLst>
                  <a:ext uri="{0D108BD9-81ED-4DB2-BD59-A6C34878D82A}">
                    <a16:rowId xmlns:a16="http://schemas.microsoft.com/office/drawing/2014/main" val="2402708329"/>
                  </a:ext>
                </a:extLst>
              </a:tr>
              <a:tr h="406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269E"/>
                          </a:solidFill>
                          <a:latin typeface="Tw Cen MT" panose="020B0602020104020603" pitchFamily="34" charset="0"/>
                        </a:rPr>
                        <a:t>#6 PS Non-Foam Polystyrene</a:t>
                      </a:r>
                    </a:p>
                  </a:txBody>
                  <a:tcPr/>
                </a:tc>
                <a:tc>
                  <a:txBody>
                    <a:bodyPr/>
                    <a:lstStyle/>
                    <a:p>
                      <a:pPr algn="ctr"/>
                      <a:r>
                        <a:rPr lang="en-US" sz="1400">
                          <a:solidFill>
                            <a:srgbClr val="00269E"/>
                          </a:solidFill>
                          <a:latin typeface="Tw Cen MT" panose="020B0602020104020603" pitchFamily="34" charset="0"/>
                        </a:rPr>
                        <a:t>Targeted</a:t>
                      </a:r>
                    </a:p>
                  </a:txBody>
                  <a:tcPr/>
                </a:tc>
                <a:extLst>
                  <a:ext uri="{0D108BD9-81ED-4DB2-BD59-A6C34878D82A}">
                    <a16:rowId xmlns:a16="http://schemas.microsoft.com/office/drawing/2014/main" val="1020216704"/>
                  </a:ext>
                </a:extLst>
              </a:tr>
              <a:tr h="272392">
                <a:tc>
                  <a:txBody>
                    <a:bodyPr/>
                    <a:lstStyle/>
                    <a:p>
                      <a:r>
                        <a:rPr lang="en-US" sz="1400">
                          <a:solidFill>
                            <a:srgbClr val="00269E"/>
                          </a:solidFill>
                          <a:latin typeface="Tw Cen MT" panose="020B0602020104020603" pitchFamily="34" charset="0"/>
                        </a:rPr>
                        <a:t>#7 PLA and other</a:t>
                      </a:r>
                    </a:p>
                  </a:txBody>
                  <a:tcPr/>
                </a:tc>
                <a:tc>
                  <a:txBody>
                    <a:bodyPr/>
                    <a:lstStyle/>
                    <a:p>
                      <a:pPr algn="ctr"/>
                      <a:r>
                        <a:rPr lang="en-US" sz="1400">
                          <a:solidFill>
                            <a:srgbClr val="00269E"/>
                          </a:solidFill>
                          <a:latin typeface="Tw Cen MT" panose="020B0602020104020603" pitchFamily="34" charset="0"/>
                        </a:rPr>
                        <a:t>Targeted</a:t>
                      </a:r>
                    </a:p>
                  </a:txBody>
                  <a:tcPr/>
                </a:tc>
                <a:extLst>
                  <a:ext uri="{0D108BD9-81ED-4DB2-BD59-A6C34878D82A}">
                    <a16:rowId xmlns:a16="http://schemas.microsoft.com/office/drawing/2014/main" val="1939842576"/>
                  </a:ext>
                </a:extLst>
              </a:tr>
              <a:tr h="272392">
                <a:tc>
                  <a:txBody>
                    <a:bodyPr/>
                    <a:lstStyle/>
                    <a:p>
                      <a:r>
                        <a:rPr lang="en-US" sz="1400">
                          <a:solidFill>
                            <a:srgbClr val="00269E"/>
                          </a:solidFill>
                          <a:latin typeface="Tw Cen MT" panose="020B0602020104020603" pitchFamily="34" charset="0"/>
                        </a:rPr>
                        <a:t>Paper</a:t>
                      </a:r>
                    </a:p>
                  </a:txBody>
                  <a:tcPr/>
                </a:tc>
                <a:tc>
                  <a:txBody>
                    <a:bodyPr/>
                    <a:lstStyle/>
                    <a:p>
                      <a:pPr algn="ctr"/>
                      <a:r>
                        <a:rPr lang="en-US" sz="1400">
                          <a:solidFill>
                            <a:srgbClr val="00269E"/>
                          </a:solidFill>
                          <a:latin typeface="Tw Cen MT" panose="020B0602020104020603" pitchFamily="34" charset="0"/>
                        </a:rPr>
                        <a:t>Non-Targeted</a:t>
                      </a:r>
                    </a:p>
                  </a:txBody>
                  <a:tcPr/>
                </a:tc>
                <a:extLst>
                  <a:ext uri="{0D108BD9-81ED-4DB2-BD59-A6C34878D82A}">
                    <a16:rowId xmlns:a16="http://schemas.microsoft.com/office/drawing/2014/main" val="2034424522"/>
                  </a:ext>
                </a:extLst>
              </a:tr>
              <a:tr h="272392">
                <a:tc>
                  <a:txBody>
                    <a:bodyPr/>
                    <a:lstStyle/>
                    <a:p>
                      <a:r>
                        <a:rPr lang="en-US" sz="1400">
                          <a:solidFill>
                            <a:srgbClr val="00269E"/>
                          </a:solidFill>
                          <a:latin typeface="Tw Cen MT" panose="020B0602020104020603" pitchFamily="34" charset="0"/>
                        </a:rPr>
                        <a:t>Other Wastes</a:t>
                      </a:r>
                    </a:p>
                  </a:txBody>
                  <a:tcPr/>
                </a:tc>
                <a:tc>
                  <a:txBody>
                    <a:bodyPr/>
                    <a:lstStyle/>
                    <a:p>
                      <a:pPr algn="ctr"/>
                      <a:r>
                        <a:rPr lang="en-US" sz="1400">
                          <a:solidFill>
                            <a:srgbClr val="00269E"/>
                          </a:solidFill>
                          <a:latin typeface="Tw Cen MT" panose="020B0602020104020603" pitchFamily="34" charset="0"/>
                        </a:rPr>
                        <a:t>Non-Targeted</a:t>
                      </a:r>
                    </a:p>
                  </a:txBody>
                  <a:tcPr/>
                </a:tc>
                <a:extLst>
                  <a:ext uri="{0D108BD9-81ED-4DB2-BD59-A6C34878D82A}">
                    <a16:rowId xmlns:a16="http://schemas.microsoft.com/office/drawing/2014/main" val="2074332500"/>
                  </a:ext>
                </a:extLst>
              </a:tr>
            </a:tbl>
          </a:graphicData>
        </a:graphic>
      </p:graphicFrame>
      <p:pic>
        <p:nvPicPr>
          <p:cNvPr id="8" name="Picture 7"/>
          <p:cNvPicPr>
            <a:picLocks noChangeAspect="1"/>
          </p:cNvPicPr>
          <p:nvPr/>
        </p:nvPicPr>
        <p:blipFill>
          <a:blip r:embed="rId3"/>
          <a:stretch>
            <a:fillRect/>
          </a:stretch>
        </p:blipFill>
        <p:spPr>
          <a:xfrm>
            <a:off x="672034" y="1622512"/>
            <a:ext cx="1555679" cy="2075513"/>
          </a:xfrm>
          <a:prstGeom prst="roundRect">
            <a:avLst/>
          </a:prstGeom>
        </p:spPr>
      </p:pic>
      <p:pic>
        <p:nvPicPr>
          <p:cNvPr id="9" name="Picture 8"/>
          <p:cNvPicPr>
            <a:picLocks noChangeAspect="1"/>
          </p:cNvPicPr>
          <p:nvPr/>
        </p:nvPicPr>
        <p:blipFill>
          <a:blip r:embed="rId4"/>
          <a:stretch>
            <a:fillRect/>
          </a:stretch>
        </p:blipFill>
        <p:spPr>
          <a:xfrm>
            <a:off x="672034" y="4194405"/>
            <a:ext cx="1642595" cy="2161945"/>
          </a:xfrm>
          <a:prstGeom prst="roundRect">
            <a:avLst/>
          </a:prstGeom>
        </p:spPr>
      </p:pic>
      <p:pic>
        <p:nvPicPr>
          <p:cNvPr id="10" name="Picture 9"/>
          <p:cNvPicPr>
            <a:picLocks noChangeAspect="1"/>
          </p:cNvPicPr>
          <p:nvPr/>
        </p:nvPicPr>
        <p:blipFill>
          <a:blip r:embed="rId5"/>
          <a:stretch>
            <a:fillRect/>
          </a:stretch>
        </p:blipFill>
        <p:spPr>
          <a:xfrm>
            <a:off x="8610600" y="2343614"/>
            <a:ext cx="2339831" cy="2991064"/>
          </a:xfrm>
          <a:prstGeom prst="roundRect">
            <a:avLst/>
          </a:prstGeom>
        </p:spPr>
      </p:pic>
    </p:spTree>
    <p:extLst>
      <p:ext uri="{BB962C8B-B14F-4D97-AF65-F5344CB8AC3E}">
        <p14:creationId xmlns:p14="http://schemas.microsoft.com/office/powerpoint/2010/main" val="3253790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Confidential</a:t>
            </a:r>
          </a:p>
        </p:txBody>
      </p:sp>
      <p:sp>
        <p:nvSpPr>
          <p:cNvPr id="4" name="Slide Number Placeholder 3"/>
          <p:cNvSpPr>
            <a:spLocks noGrp="1"/>
          </p:cNvSpPr>
          <p:nvPr>
            <p:ph type="sldNum" sz="quarter" idx="12"/>
          </p:nvPr>
        </p:nvSpPr>
        <p:spPr/>
        <p:txBody>
          <a:bodyPr/>
          <a:lstStyle/>
          <a:p>
            <a:fld id="{82E65B8D-6A1B-174E-9F5B-07848F11A63B}" type="slidenum">
              <a:rPr lang="en-US" smtClean="0"/>
              <a:t>28</a:t>
            </a:fld>
            <a:endParaRPr lang="en-US"/>
          </a:p>
        </p:txBody>
      </p:sp>
      <p:sp>
        <p:nvSpPr>
          <p:cNvPr id="5" name="Title 4">
            <a:extLst>
              <a:ext uri="{FF2B5EF4-FFF2-40B4-BE49-F238E27FC236}">
                <a16:creationId xmlns:a16="http://schemas.microsoft.com/office/drawing/2014/main" id="{AFC58768-11E2-61F0-282E-0AFB7A1D50CB}"/>
              </a:ext>
            </a:extLst>
          </p:cNvPr>
          <p:cNvSpPr>
            <a:spLocks noGrp="1"/>
          </p:cNvSpPr>
          <p:nvPr>
            <p:ph type="title"/>
          </p:nvPr>
        </p:nvSpPr>
        <p:spPr/>
        <p:txBody>
          <a:bodyPr/>
          <a:lstStyle/>
          <a:p>
            <a:r>
              <a:rPr lang="en-US" dirty="0">
                <a:latin typeface="Tw Cen MT"/>
              </a:rPr>
              <a:t>2023 Hefty ReNew Audit</a:t>
            </a:r>
            <a:br>
              <a:rPr lang="en-US" dirty="0"/>
            </a:br>
            <a:r>
              <a:rPr lang="en-US" dirty="0">
                <a:latin typeface="Tw Cen MT"/>
              </a:rPr>
              <a:t>Composition by Material Type</a:t>
            </a:r>
            <a:endParaRPr lang="en-US" dirty="0"/>
          </a:p>
        </p:txBody>
      </p:sp>
      <p:graphicFrame>
        <p:nvGraphicFramePr>
          <p:cNvPr id="2" name="Table 1">
            <a:extLst>
              <a:ext uri="{FF2B5EF4-FFF2-40B4-BE49-F238E27FC236}">
                <a16:creationId xmlns:a16="http://schemas.microsoft.com/office/drawing/2014/main" id="{5539C68A-0F48-8FC1-C4A0-72A0F2D8670C}"/>
              </a:ext>
            </a:extLst>
          </p:cNvPr>
          <p:cNvGraphicFramePr>
            <a:graphicFrameLocks noGrp="1"/>
          </p:cNvGraphicFramePr>
          <p:nvPr/>
        </p:nvGraphicFramePr>
        <p:xfrm>
          <a:off x="1463040" y="1434904"/>
          <a:ext cx="7713617" cy="4921453"/>
        </p:xfrm>
        <a:graphic>
          <a:graphicData uri="http://schemas.openxmlformats.org/drawingml/2006/table">
            <a:tbl>
              <a:tblPr/>
              <a:tblGrid>
                <a:gridCol w="2067201">
                  <a:extLst>
                    <a:ext uri="{9D8B030D-6E8A-4147-A177-3AD203B41FA5}">
                      <a16:colId xmlns:a16="http://schemas.microsoft.com/office/drawing/2014/main" val="1503214732"/>
                    </a:ext>
                  </a:extLst>
                </a:gridCol>
                <a:gridCol w="3591026">
                  <a:extLst>
                    <a:ext uri="{9D8B030D-6E8A-4147-A177-3AD203B41FA5}">
                      <a16:colId xmlns:a16="http://schemas.microsoft.com/office/drawing/2014/main" val="3673630546"/>
                    </a:ext>
                  </a:extLst>
                </a:gridCol>
                <a:gridCol w="1027695">
                  <a:extLst>
                    <a:ext uri="{9D8B030D-6E8A-4147-A177-3AD203B41FA5}">
                      <a16:colId xmlns:a16="http://schemas.microsoft.com/office/drawing/2014/main" val="2105540922"/>
                    </a:ext>
                  </a:extLst>
                </a:gridCol>
                <a:gridCol w="1027695">
                  <a:extLst>
                    <a:ext uri="{9D8B030D-6E8A-4147-A177-3AD203B41FA5}">
                      <a16:colId xmlns:a16="http://schemas.microsoft.com/office/drawing/2014/main" val="1663585693"/>
                    </a:ext>
                  </a:extLst>
                </a:gridCol>
              </a:tblGrid>
              <a:tr h="394597">
                <a:tc>
                  <a:txBody>
                    <a:bodyPr/>
                    <a:lstStyle/>
                    <a:p>
                      <a:pPr algn="l" fontAlgn="b"/>
                      <a:r>
                        <a:rPr lang="en-US" sz="1100" b="1" i="0" u="none" strike="noStrike">
                          <a:solidFill>
                            <a:srgbClr val="000000"/>
                          </a:solidFill>
                          <a:effectLst/>
                          <a:latin typeface="Calibri" panose="020F0502020204030204" pitchFamily="34" charset="0"/>
                        </a:rPr>
                        <a:t> </a:t>
                      </a:r>
                    </a:p>
                  </a:txBody>
                  <a:tcPr marL="8855" marR="8855" marT="8855" marB="0" anchor="b">
                    <a:lnL>
                      <a:noFill/>
                    </a:lnL>
                    <a:lnR>
                      <a:noFill/>
                    </a:lnR>
                    <a:lnT>
                      <a:noFill/>
                    </a:lnT>
                    <a:lnB>
                      <a:noFill/>
                    </a:lnB>
                    <a:solidFill>
                      <a:srgbClr val="BDD7EE"/>
                    </a:solidFill>
                  </a:tcPr>
                </a:tc>
                <a:tc>
                  <a:txBody>
                    <a:bodyPr/>
                    <a:lstStyle/>
                    <a:p>
                      <a:pPr algn="l" fontAlgn="b"/>
                      <a:r>
                        <a:rPr lang="en-US" sz="1100" b="1" i="0" u="none" strike="noStrike">
                          <a:solidFill>
                            <a:srgbClr val="000000"/>
                          </a:solidFill>
                          <a:effectLst/>
                          <a:latin typeface="Calibri" panose="020F0502020204030204" pitchFamily="34" charset="0"/>
                        </a:rPr>
                        <a:t> </a:t>
                      </a:r>
                    </a:p>
                  </a:txBody>
                  <a:tcPr marL="8855" marR="8855" marT="8855" marB="0" anchor="b">
                    <a:lnL>
                      <a:noFill/>
                    </a:lnL>
                    <a:lnR>
                      <a:noFill/>
                    </a:lnR>
                    <a:lnT>
                      <a:noFill/>
                    </a:lnT>
                    <a:lnB>
                      <a:noFill/>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                     Aggregate</a:t>
                      </a:r>
                    </a:p>
                  </a:txBody>
                  <a:tcPr marL="8855" marR="8855" marT="8855" marB="0" anchor="b">
                    <a:lnL>
                      <a:noFill/>
                    </a:lnL>
                    <a:lnR>
                      <a:noFill/>
                    </a:lnR>
                    <a:lnT>
                      <a:noFill/>
                    </a:lnT>
                    <a:lnB>
                      <a:noFill/>
                    </a:lnB>
                    <a:solidFill>
                      <a:srgbClr val="BDD7EE"/>
                    </a:solidFill>
                  </a:tcPr>
                </a:tc>
                <a:tc>
                  <a:txBody>
                    <a:bodyPr/>
                    <a:lstStyle/>
                    <a:p>
                      <a:pPr algn="l" fontAlgn="b"/>
                      <a:r>
                        <a:rPr lang="en-US" sz="1100" b="1" i="0" u="none" strike="noStrike">
                          <a:solidFill>
                            <a:srgbClr val="000000"/>
                          </a:solidFill>
                          <a:effectLst/>
                          <a:latin typeface="Calibri" panose="020F0502020204030204" pitchFamily="34" charset="0"/>
                        </a:rPr>
                        <a:t> </a:t>
                      </a:r>
                    </a:p>
                  </a:txBody>
                  <a:tcPr marL="8855" marR="8855" marT="8855" marB="0" anchor="b">
                    <a:lnL>
                      <a:noFill/>
                    </a:lnL>
                    <a:lnR>
                      <a:noFill/>
                    </a:lnR>
                    <a:lnT>
                      <a:noFill/>
                    </a:lnT>
                    <a:lnB>
                      <a:noFill/>
                    </a:lnB>
                    <a:solidFill>
                      <a:srgbClr val="BDD7EE"/>
                    </a:solidFill>
                  </a:tcPr>
                </a:tc>
                <a:extLst>
                  <a:ext uri="{0D108BD9-81ED-4DB2-BD59-A6C34878D82A}">
                    <a16:rowId xmlns:a16="http://schemas.microsoft.com/office/drawing/2014/main" val="2337158313"/>
                  </a:ext>
                </a:extLst>
              </a:tr>
              <a:tr h="213657">
                <a:tc>
                  <a:txBody>
                    <a:bodyPr/>
                    <a:lstStyle/>
                    <a:p>
                      <a:pPr algn="l" fontAlgn="b"/>
                      <a:r>
                        <a:rPr lang="en-US" sz="1100" b="1" i="0" u="none" strike="noStrike">
                          <a:solidFill>
                            <a:srgbClr val="000000"/>
                          </a:solidFill>
                          <a:effectLst/>
                          <a:latin typeface="Calibri" panose="020F0502020204030204" pitchFamily="34" charset="0"/>
                        </a:rPr>
                        <a:t>Material Type</a:t>
                      </a:r>
                    </a:p>
                  </a:txBody>
                  <a:tcPr marL="8855" marR="8855" marT="8855" marB="0" anchor="b">
                    <a:lnL>
                      <a:noFill/>
                    </a:lnL>
                    <a:lnR>
                      <a:noFill/>
                    </a:lnR>
                    <a:lnT>
                      <a:noFill/>
                    </a:lnT>
                    <a:lnB>
                      <a:noFill/>
                    </a:lnB>
                    <a:solidFill>
                      <a:srgbClr val="BDD7EE"/>
                    </a:solidFill>
                  </a:tcPr>
                </a:tc>
                <a:tc>
                  <a:txBody>
                    <a:bodyPr/>
                    <a:lstStyle/>
                    <a:p>
                      <a:pPr algn="l" fontAlgn="b"/>
                      <a:r>
                        <a:rPr lang="en-US" sz="1100" b="1" i="0" u="none" strike="noStrike">
                          <a:solidFill>
                            <a:srgbClr val="000000"/>
                          </a:solidFill>
                          <a:effectLst/>
                          <a:latin typeface="Calibri" panose="020F0502020204030204" pitchFamily="34" charset="0"/>
                        </a:rPr>
                        <a:t>Material Category</a:t>
                      </a:r>
                    </a:p>
                  </a:txBody>
                  <a:tcPr marL="8855" marR="8855" marT="8855" marB="0" anchor="b">
                    <a:lnL>
                      <a:noFill/>
                    </a:lnL>
                    <a:lnR>
                      <a:noFill/>
                    </a:lnR>
                    <a:lnT>
                      <a:noFill/>
                    </a:lnT>
                    <a:lnB>
                      <a:noFill/>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Pounds</a:t>
                      </a:r>
                    </a:p>
                  </a:txBody>
                  <a:tcPr marL="8855" marR="8855" marT="8855" marB="0" anchor="b">
                    <a:lnL>
                      <a:noFill/>
                    </a:lnL>
                    <a:lnR>
                      <a:noFill/>
                    </a:lnR>
                    <a:lnT>
                      <a:noFill/>
                    </a:lnT>
                    <a:lnB>
                      <a:noFill/>
                    </a:lnB>
                    <a:solidFill>
                      <a:srgbClr val="BDD7EE"/>
                    </a:solidFill>
                  </a:tcPr>
                </a:tc>
                <a:tc>
                  <a:txBody>
                    <a:bodyPr/>
                    <a:lstStyle/>
                    <a:p>
                      <a:pPr algn="ctr" fontAlgn="b"/>
                      <a:r>
                        <a:rPr lang="en-US" sz="1100" b="1" i="0" u="none" strike="noStrike">
                          <a:solidFill>
                            <a:srgbClr val="000000"/>
                          </a:solidFill>
                          <a:effectLst/>
                          <a:latin typeface="Calibri" panose="020F0502020204030204" pitchFamily="34" charset="0"/>
                        </a:rPr>
                        <a:t>Percent</a:t>
                      </a:r>
                    </a:p>
                  </a:txBody>
                  <a:tcPr marL="8855" marR="8855" marT="8855" marB="0" anchor="b">
                    <a:lnL>
                      <a:noFill/>
                    </a:lnL>
                    <a:lnR>
                      <a:noFill/>
                    </a:lnR>
                    <a:lnT>
                      <a:noFill/>
                    </a:lnT>
                    <a:lnB>
                      <a:noFill/>
                    </a:lnB>
                    <a:solidFill>
                      <a:srgbClr val="BDD7EE"/>
                    </a:solidFill>
                  </a:tcPr>
                </a:tc>
                <a:extLst>
                  <a:ext uri="{0D108BD9-81ED-4DB2-BD59-A6C34878D82A}">
                    <a16:rowId xmlns:a16="http://schemas.microsoft.com/office/drawing/2014/main" val="2572885964"/>
                  </a:ext>
                </a:extLst>
              </a:tr>
              <a:tr h="213657">
                <a:tc>
                  <a:txBody>
                    <a:bodyPr/>
                    <a:lstStyle/>
                    <a:p>
                      <a:pPr algn="l" fontAlgn="b"/>
                      <a:r>
                        <a:rPr lang="en-US" sz="1100" b="0" i="0" u="none" strike="noStrike">
                          <a:solidFill>
                            <a:srgbClr val="000000"/>
                          </a:solidFill>
                          <a:effectLst/>
                          <a:latin typeface="Calibri" panose="020F0502020204030204" pitchFamily="34" charset="0"/>
                        </a:rPr>
                        <a:t>Targeted</a:t>
                      </a: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Orange Bag</a:t>
                      </a: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38.23</a:t>
                      </a: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3.31</a:t>
                      </a: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621288"/>
                  </a:ext>
                </a:extLst>
              </a:tr>
              <a:tr h="213657">
                <a:tc>
                  <a:txBody>
                    <a:bodyPr/>
                    <a:lstStyle/>
                    <a:p>
                      <a:pPr algn="l" fontAlgn="b"/>
                      <a:r>
                        <a:rPr lang="en-US" sz="1100" b="0" i="0" u="none" strike="noStrike">
                          <a:solidFill>
                            <a:srgbClr val="000000"/>
                          </a:solidFill>
                          <a:effectLst/>
                          <a:latin typeface="Calibri" panose="020F0502020204030204" pitchFamily="34" charset="0"/>
                        </a:rPr>
                        <a:t>Targeted</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Bags/Wraps (PE)</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443.93</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38.49</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8410400"/>
                  </a:ext>
                </a:extLst>
              </a:tr>
              <a:tr h="213657">
                <a:tc>
                  <a:txBody>
                    <a:bodyPr/>
                    <a:lstStyle/>
                    <a:p>
                      <a:pPr algn="l" fontAlgn="b"/>
                      <a:r>
                        <a:rPr lang="en-US" sz="1100" b="0" i="0" u="none" strike="noStrike">
                          <a:solidFill>
                            <a:srgbClr val="000000"/>
                          </a:solidFill>
                          <a:effectLst/>
                          <a:latin typeface="Calibri" panose="020F0502020204030204" pitchFamily="34" charset="0"/>
                        </a:rPr>
                        <a:t>Targeted</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Other Flexibles (Multi-material Laminates)</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203.82</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17.67</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2879060"/>
                  </a:ext>
                </a:extLst>
              </a:tr>
              <a:tr h="213657">
                <a:tc>
                  <a:txBody>
                    <a:bodyPr/>
                    <a:lstStyle/>
                    <a:p>
                      <a:pPr algn="l" fontAlgn="b"/>
                      <a:r>
                        <a:rPr lang="en-US" sz="1100" b="0" i="0" u="none" strike="noStrike">
                          <a:solidFill>
                            <a:srgbClr val="000000"/>
                          </a:solidFill>
                          <a:effectLst/>
                          <a:latin typeface="Calibri" panose="020F0502020204030204" pitchFamily="34" charset="0"/>
                        </a:rPr>
                        <a:t>Non-Targeted</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 PET - Thermoforms</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48.54</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4.21</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6602303"/>
                  </a:ext>
                </a:extLst>
              </a:tr>
              <a:tr h="213657">
                <a:tc>
                  <a:txBody>
                    <a:bodyPr/>
                    <a:lstStyle/>
                    <a:p>
                      <a:pPr algn="l" fontAlgn="b"/>
                      <a:r>
                        <a:rPr lang="en-US" sz="1100" b="0" i="0" u="none" strike="noStrike">
                          <a:solidFill>
                            <a:srgbClr val="000000"/>
                          </a:solidFill>
                          <a:effectLst/>
                          <a:latin typeface="Calibri" panose="020F0502020204030204" pitchFamily="34" charset="0"/>
                        </a:rPr>
                        <a:t>Non-Targeted</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 PET - Bottles/Jars</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15.98</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1.39</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9976010"/>
                  </a:ext>
                </a:extLst>
              </a:tr>
              <a:tr h="213657">
                <a:tc>
                  <a:txBody>
                    <a:bodyPr/>
                    <a:lstStyle/>
                    <a:p>
                      <a:pPr algn="l" fontAlgn="b"/>
                      <a:r>
                        <a:rPr lang="en-US" sz="1100" b="0" i="0" u="none" strike="noStrike">
                          <a:solidFill>
                            <a:srgbClr val="000000"/>
                          </a:solidFill>
                          <a:effectLst/>
                          <a:latin typeface="Calibri" panose="020F0502020204030204" pitchFamily="34" charset="0"/>
                        </a:rPr>
                        <a:t>Non-Targeted</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 HDPE</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16.98</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1.47</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2839606"/>
                  </a:ext>
                </a:extLst>
              </a:tr>
              <a:tr h="213657">
                <a:tc>
                  <a:txBody>
                    <a:bodyPr/>
                    <a:lstStyle/>
                    <a:p>
                      <a:pPr algn="l" fontAlgn="b"/>
                      <a:r>
                        <a:rPr lang="en-US" sz="1100" b="0" i="0" u="none" strike="noStrike">
                          <a:solidFill>
                            <a:srgbClr val="000000"/>
                          </a:solidFill>
                          <a:effectLst/>
                          <a:latin typeface="Calibri" panose="020F0502020204030204" pitchFamily="34" charset="0"/>
                        </a:rPr>
                        <a:t>Non-Targeted</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#3 PVC</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2.6</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0.23</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8911733"/>
                  </a:ext>
                </a:extLst>
              </a:tr>
              <a:tr h="213657">
                <a:tc>
                  <a:txBody>
                    <a:bodyPr/>
                    <a:lstStyle/>
                    <a:p>
                      <a:pPr algn="l" fontAlgn="b"/>
                      <a:r>
                        <a:rPr lang="en-US" sz="1100" b="0" i="0" u="none" strike="noStrike">
                          <a:solidFill>
                            <a:srgbClr val="000000"/>
                          </a:solidFill>
                          <a:effectLst/>
                          <a:latin typeface="Calibri" panose="020F0502020204030204" pitchFamily="34" charset="0"/>
                        </a:rPr>
                        <a:t>Targeted</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#4 LDPE</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4.12</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0.36</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6812246"/>
                  </a:ext>
                </a:extLst>
              </a:tr>
              <a:tr h="213657">
                <a:tc>
                  <a:txBody>
                    <a:bodyPr/>
                    <a:lstStyle/>
                    <a:p>
                      <a:pPr algn="l" fontAlgn="b"/>
                      <a:r>
                        <a:rPr lang="en-US" sz="1100" b="0" i="0" u="none" strike="noStrike">
                          <a:solidFill>
                            <a:srgbClr val="000000"/>
                          </a:solidFill>
                          <a:effectLst/>
                          <a:latin typeface="Calibri" panose="020F0502020204030204" pitchFamily="34" charset="0"/>
                        </a:rPr>
                        <a:t>Targeted</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#5 PP</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195.43</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16.95</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9040882"/>
                  </a:ext>
                </a:extLst>
              </a:tr>
              <a:tr h="213657">
                <a:tc>
                  <a:txBody>
                    <a:bodyPr/>
                    <a:lstStyle/>
                    <a:p>
                      <a:pPr algn="l" fontAlgn="b"/>
                      <a:r>
                        <a:rPr lang="en-US" sz="1100" b="0" i="0" u="none" strike="noStrike">
                          <a:solidFill>
                            <a:srgbClr val="000000"/>
                          </a:solidFill>
                          <a:effectLst/>
                          <a:latin typeface="Calibri" panose="020F0502020204030204" pitchFamily="34" charset="0"/>
                        </a:rPr>
                        <a:t>Targeted</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#6 PS Foamed Polystyrene</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85.24</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7.39</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4048013"/>
                  </a:ext>
                </a:extLst>
              </a:tr>
              <a:tr h="213657">
                <a:tc>
                  <a:txBody>
                    <a:bodyPr/>
                    <a:lstStyle/>
                    <a:p>
                      <a:pPr algn="l" fontAlgn="b"/>
                      <a:r>
                        <a:rPr lang="en-US" sz="1100" b="0" i="0" u="none" strike="noStrike">
                          <a:solidFill>
                            <a:srgbClr val="000000"/>
                          </a:solidFill>
                          <a:effectLst/>
                          <a:latin typeface="Calibri" panose="020F0502020204030204" pitchFamily="34" charset="0"/>
                        </a:rPr>
                        <a:t>Targeted</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#6 PS Non-Foamed Polystyrene</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40.4</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3.50</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9009346"/>
                  </a:ext>
                </a:extLst>
              </a:tr>
              <a:tr h="227010">
                <a:tc>
                  <a:txBody>
                    <a:bodyPr/>
                    <a:lstStyle/>
                    <a:p>
                      <a:pPr algn="l" fontAlgn="b"/>
                      <a:r>
                        <a:rPr lang="en-US" sz="1100" b="0" i="0" u="none" strike="noStrike">
                          <a:solidFill>
                            <a:srgbClr val="000000"/>
                          </a:solidFill>
                          <a:effectLst/>
                          <a:latin typeface="Calibri" panose="020F0502020204030204" pitchFamily="34" charset="0"/>
                        </a:rPr>
                        <a:t>Targeted</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 PLA and Other</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11.89</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1.03</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209742"/>
                  </a:ext>
                </a:extLst>
              </a:tr>
              <a:tr h="227010">
                <a:tc>
                  <a:txBody>
                    <a:bodyPr/>
                    <a:lstStyle/>
                    <a:p>
                      <a:pPr algn="l" fontAlgn="b"/>
                      <a:r>
                        <a:rPr lang="en-US" sz="1100" b="0" i="0" u="none" strike="noStrike">
                          <a:solidFill>
                            <a:srgbClr val="000000"/>
                          </a:solidFill>
                          <a:effectLst/>
                          <a:latin typeface="Calibri" panose="020F0502020204030204" pitchFamily="34" charset="0"/>
                        </a:rPr>
                        <a:t>Non-Targeted</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Paper</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28.4</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2.46</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0291054"/>
                  </a:ext>
                </a:extLst>
              </a:tr>
              <a:tr h="227010">
                <a:tc>
                  <a:txBody>
                    <a:bodyPr/>
                    <a:lstStyle/>
                    <a:p>
                      <a:pPr algn="l" fontAlgn="b"/>
                      <a:r>
                        <a:rPr lang="en-US" sz="1100" b="0" i="0" u="none" strike="noStrike">
                          <a:solidFill>
                            <a:srgbClr val="000000"/>
                          </a:solidFill>
                          <a:effectLst/>
                          <a:latin typeface="Calibri" panose="020F0502020204030204" pitchFamily="34" charset="0"/>
                        </a:rPr>
                        <a:t>Non-Targeted</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Other Wastes</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17.74</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1.54</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5868316"/>
                  </a:ext>
                </a:extLst>
              </a:tr>
              <a:tr h="213657">
                <a:tc>
                  <a:txBody>
                    <a:bodyPr/>
                    <a:lstStyle/>
                    <a:p>
                      <a:pPr algn="l" fontAlgn="b"/>
                      <a:endParaRPr lang="en-US" sz="1100" b="0" i="0" u="none" strike="noStrike">
                        <a:solidFill>
                          <a:srgbClr val="000000"/>
                        </a:solidFill>
                        <a:effectLst/>
                        <a:latin typeface="Calibri" panose="020F0502020204030204" pitchFamily="34" charset="0"/>
                      </a:endParaRPr>
                    </a:p>
                  </a:txBody>
                  <a:tcPr marL="8855" marR="8855" marT="885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TOTALS</a:t>
                      </a:r>
                    </a:p>
                  </a:txBody>
                  <a:tcPr marL="8855" marR="8855" marT="885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1153.3</a:t>
                      </a:r>
                    </a:p>
                  </a:txBody>
                  <a:tcPr marL="8855" marR="8855" marT="885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100.00</a:t>
                      </a:r>
                    </a:p>
                  </a:txBody>
                  <a:tcPr marL="8855" marR="8855" marT="885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51839185"/>
                  </a:ext>
                </a:extLst>
              </a:tr>
              <a:tr h="213657">
                <a:tc>
                  <a:txBody>
                    <a:bodyPr/>
                    <a:lstStyle/>
                    <a:p>
                      <a:pPr algn="l" fontAlgn="b"/>
                      <a:r>
                        <a:rPr lang="en-US" sz="1100" b="1" i="0" u="none" strike="noStrike">
                          <a:solidFill>
                            <a:srgbClr val="000000"/>
                          </a:solidFill>
                          <a:effectLst/>
                          <a:latin typeface="Calibri" panose="020F0502020204030204" pitchFamily="34" charset="0"/>
                        </a:rPr>
                        <a:t>Material Type</a:t>
                      </a: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1100" b="1" i="0" u="none" strike="noStrike">
                          <a:solidFill>
                            <a:srgbClr val="000000"/>
                          </a:solidFill>
                          <a:effectLst/>
                          <a:latin typeface="Calibri" panose="020F0502020204030204" pitchFamily="34" charset="0"/>
                        </a:rPr>
                        <a:t> </a:t>
                      </a: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1100" b="1" i="0" u="none" strike="noStrike">
                          <a:solidFill>
                            <a:srgbClr val="000000"/>
                          </a:solidFill>
                          <a:effectLst/>
                          <a:latin typeface="Calibri" panose="020F0502020204030204" pitchFamily="34" charset="0"/>
                        </a:rPr>
                        <a:t>Pounds </a:t>
                      </a: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1100" b="1" i="0" u="none" strike="noStrike">
                          <a:solidFill>
                            <a:srgbClr val="000000"/>
                          </a:solidFill>
                          <a:effectLst/>
                          <a:latin typeface="Calibri" panose="020F0502020204030204" pitchFamily="34" charset="0"/>
                        </a:rPr>
                        <a:t>Percent</a:t>
                      </a:r>
                    </a:p>
                  </a:txBody>
                  <a:tcPr marL="8855" marR="8855" marT="8855"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963073037"/>
                  </a:ext>
                </a:extLst>
              </a:tr>
              <a:tr h="213657">
                <a:tc>
                  <a:txBody>
                    <a:bodyPr/>
                    <a:lstStyle/>
                    <a:p>
                      <a:pPr algn="l" fontAlgn="b"/>
                      <a:r>
                        <a:rPr lang="en-US" sz="1100" b="1" i="0" u="none" strike="noStrike">
                          <a:solidFill>
                            <a:srgbClr val="000000"/>
                          </a:solidFill>
                          <a:effectLst/>
                          <a:latin typeface="Calibri" panose="020F0502020204030204" pitchFamily="34" charset="0"/>
                        </a:rPr>
                        <a:t>Targeted</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1023.05</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88.71</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8925262"/>
                  </a:ext>
                </a:extLst>
              </a:tr>
              <a:tr h="213657">
                <a:tc>
                  <a:txBody>
                    <a:bodyPr/>
                    <a:lstStyle/>
                    <a:p>
                      <a:pPr algn="l" fontAlgn="b"/>
                      <a:r>
                        <a:rPr lang="en-US" sz="1100" b="1" i="0" u="none" strike="noStrike">
                          <a:solidFill>
                            <a:srgbClr val="000000"/>
                          </a:solidFill>
                          <a:effectLst/>
                          <a:latin typeface="Calibri" panose="020F0502020204030204" pitchFamily="34" charset="0"/>
                        </a:rPr>
                        <a:t>Non-Targeted</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130.22</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11.29</a:t>
                      </a:r>
                    </a:p>
                  </a:txBody>
                  <a:tcPr marL="8855" marR="8855" marT="885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57794"/>
                  </a:ext>
                </a:extLst>
              </a:tr>
              <a:tr h="213657">
                <a:tc>
                  <a:txBody>
                    <a:bodyPr/>
                    <a:lstStyle/>
                    <a:p>
                      <a:pPr algn="l" fontAlgn="b"/>
                      <a:endParaRPr lang="en-US" sz="1100" b="1" i="0" u="none" strike="noStrike">
                        <a:solidFill>
                          <a:srgbClr val="000000"/>
                        </a:solidFill>
                        <a:effectLst/>
                        <a:latin typeface="Calibri" panose="020F0502020204030204" pitchFamily="34" charset="0"/>
                      </a:endParaRPr>
                    </a:p>
                  </a:txBody>
                  <a:tcPr marL="8855" marR="8855" marT="885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a:solidFill>
                            <a:srgbClr val="000000"/>
                          </a:solidFill>
                          <a:effectLst/>
                          <a:latin typeface="Calibri" panose="020F0502020204030204" pitchFamily="34" charset="0"/>
                        </a:rPr>
                        <a:t>TOTALS</a:t>
                      </a:r>
                    </a:p>
                  </a:txBody>
                  <a:tcPr marL="8855" marR="8855" marT="885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a:solidFill>
                            <a:srgbClr val="000000"/>
                          </a:solidFill>
                          <a:effectLst/>
                          <a:latin typeface="Calibri" panose="020F0502020204030204" pitchFamily="34" charset="0"/>
                        </a:rPr>
                        <a:t>1153.27</a:t>
                      </a:r>
                    </a:p>
                  </a:txBody>
                  <a:tcPr marL="8855" marR="8855" marT="885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a:solidFill>
                            <a:srgbClr val="000000"/>
                          </a:solidFill>
                          <a:effectLst/>
                          <a:latin typeface="Calibri" panose="020F0502020204030204" pitchFamily="34" charset="0"/>
                        </a:rPr>
                        <a:t>100.00</a:t>
                      </a:r>
                    </a:p>
                  </a:txBody>
                  <a:tcPr marL="8855" marR="8855" marT="885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20258566"/>
                  </a:ext>
                </a:extLst>
              </a:tr>
              <a:tr h="213657">
                <a:tc>
                  <a:txBody>
                    <a:bodyPr/>
                    <a:lstStyle/>
                    <a:p>
                      <a:pPr algn="l" fontAlgn="b"/>
                      <a:r>
                        <a:rPr lang="en-US" sz="1100" b="1" i="0" u="none" strike="noStrike">
                          <a:solidFill>
                            <a:srgbClr val="000000"/>
                          </a:solidFill>
                          <a:effectLst/>
                          <a:latin typeface="Calibri" panose="020F0502020204030204" pitchFamily="34" charset="0"/>
                        </a:rPr>
                        <a:t>Average Weight of Bags</a:t>
                      </a:r>
                    </a:p>
                  </a:txBody>
                  <a:tcPr marL="8855" marR="8855" marT="8855" marB="0" anchor="b">
                    <a:lnL>
                      <a:noFill/>
                    </a:lnL>
                    <a:lnR>
                      <a:noFill/>
                    </a:lnR>
                    <a:lnT>
                      <a:noFill/>
                    </a:lnT>
                    <a:lnB>
                      <a:noFill/>
                    </a:lnB>
                  </a:tcPr>
                </a:tc>
                <a:tc>
                  <a:txBody>
                    <a:bodyPr/>
                    <a:lstStyle/>
                    <a:p>
                      <a:pPr algn="l" fontAlgn="b"/>
                      <a:endParaRPr lang="en-US" sz="1100" b="1" i="0" u="none" strike="noStrike">
                        <a:solidFill>
                          <a:srgbClr val="000000"/>
                        </a:solidFill>
                        <a:effectLst/>
                        <a:latin typeface="Calibri" panose="020F0502020204030204" pitchFamily="34" charset="0"/>
                      </a:endParaRPr>
                    </a:p>
                  </a:txBody>
                  <a:tcPr marL="8855" marR="8855" marT="8855" marB="0" anchor="b">
                    <a:lnL>
                      <a:noFill/>
                    </a:lnL>
                    <a:lnR>
                      <a:noFill/>
                    </a:lnR>
                    <a:lnT>
                      <a:noFill/>
                    </a:lnT>
                    <a:lnB>
                      <a:noFill/>
                    </a:lnB>
                  </a:tcPr>
                </a:tc>
                <a:tc>
                  <a:txBody>
                    <a:bodyPr/>
                    <a:lstStyle/>
                    <a:p>
                      <a:pPr algn="r" fontAlgn="b"/>
                      <a:r>
                        <a:rPr lang="en-US" sz="1100" b="1" i="0" u="none" strike="noStrike">
                          <a:solidFill>
                            <a:srgbClr val="000000"/>
                          </a:solidFill>
                          <a:effectLst/>
                          <a:latin typeface="Calibri" panose="020F0502020204030204" pitchFamily="34" charset="0"/>
                        </a:rPr>
                        <a:t>1.9</a:t>
                      </a:r>
                    </a:p>
                  </a:txBody>
                  <a:tcPr marL="8855" marR="8855" marT="8855" marB="0" anchor="b">
                    <a:lnL>
                      <a:noFill/>
                    </a:lnL>
                    <a:lnR>
                      <a:noFill/>
                    </a:lnR>
                    <a:lnT>
                      <a:noFill/>
                    </a:lnT>
                    <a:lnB>
                      <a:noFill/>
                    </a:lnB>
                  </a:tcPr>
                </a:tc>
                <a:tc>
                  <a:txBody>
                    <a:bodyPr/>
                    <a:lstStyle/>
                    <a:p>
                      <a:pPr algn="l" fontAlgn="b"/>
                      <a:endParaRPr lang="en-US" sz="1100" b="1" i="0" u="none" strike="noStrike">
                        <a:solidFill>
                          <a:srgbClr val="000000"/>
                        </a:solidFill>
                        <a:effectLst/>
                        <a:latin typeface="Calibri" panose="020F0502020204030204" pitchFamily="34" charset="0"/>
                      </a:endParaRPr>
                    </a:p>
                  </a:txBody>
                  <a:tcPr marL="8855" marR="8855" marT="8855" marB="0" anchor="b">
                    <a:lnL>
                      <a:noFill/>
                    </a:lnL>
                    <a:lnR>
                      <a:noFill/>
                    </a:lnR>
                    <a:lnT>
                      <a:noFill/>
                    </a:lnT>
                    <a:lnB>
                      <a:noFill/>
                    </a:lnB>
                  </a:tcPr>
                </a:tc>
                <a:extLst>
                  <a:ext uri="{0D108BD9-81ED-4DB2-BD59-A6C34878D82A}">
                    <a16:rowId xmlns:a16="http://schemas.microsoft.com/office/drawing/2014/main" val="1244088058"/>
                  </a:ext>
                </a:extLst>
              </a:tr>
            </a:tbl>
          </a:graphicData>
        </a:graphic>
      </p:graphicFrame>
    </p:spTree>
    <p:extLst>
      <p:ext uri="{BB962C8B-B14F-4D97-AF65-F5344CB8AC3E}">
        <p14:creationId xmlns:p14="http://schemas.microsoft.com/office/powerpoint/2010/main" val="534567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efty_renew_bag_-_consumer_version (1080p) (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00238" y="1489075"/>
            <a:ext cx="7735887" cy="4351338"/>
          </a:xfrm>
        </p:spPr>
      </p:pic>
      <p:sp>
        <p:nvSpPr>
          <p:cNvPr id="2" name="Slide Number Placeholder 1"/>
          <p:cNvSpPr>
            <a:spLocks noGrp="1"/>
          </p:cNvSpPr>
          <p:nvPr>
            <p:ph type="sldNum" sz="quarter" idx="12"/>
          </p:nvPr>
        </p:nvSpPr>
        <p:spPr/>
        <p:txBody>
          <a:bodyPr/>
          <a:lstStyle/>
          <a:p>
            <a:fld id="{82E65B8D-6A1B-174E-9F5B-07848F11A63B}" type="slidenum">
              <a:rPr lang="en-US" smtClean="0">
                <a:solidFill>
                  <a:srgbClr val="002596"/>
                </a:solidFill>
              </a:rPr>
              <a:t>29</a:t>
            </a:fld>
            <a:endParaRPr lang="en-US">
              <a:solidFill>
                <a:srgbClr val="002596"/>
              </a:solidFill>
            </a:endParaRPr>
          </a:p>
        </p:txBody>
      </p:sp>
      <p:sp>
        <p:nvSpPr>
          <p:cNvPr id="3" name="Title 2"/>
          <p:cNvSpPr>
            <a:spLocks noGrp="1"/>
          </p:cNvSpPr>
          <p:nvPr>
            <p:ph type="title"/>
          </p:nvPr>
        </p:nvSpPr>
        <p:spPr/>
        <p:txBody>
          <a:bodyPr/>
          <a:lstStyle/>
          <a:p>
            <a:r>
              <a:rPr lang="en-US"/>
              <a:t>How it Works - Video</a:t>
            </a:r>
          </a:p>
        </p:txBody>
      </p:sp>
      <p:sp>
        <p:nvSpPr>
          <p:cNvPr id="5" name="Slide Number Placeholder 1">
            <a:extLst>
              <a:ext uri="{FF2B5EF4-FFF2-40B4-BE49-F238E27FC236}">
                <a16:creationId xmlns:a16="http://schemas.microsoft.com/office/drawing/2014/main" id="{7765A07A-6082-A34F-B8BB-9DEDE779A40B}"/>
              </a:ext>
            </a:extLst>
          </p:cNvPr>
          <p:cNvSpPr txBox="1">
            <a:spLocks/>
          </p:cNvSpPr>
          <p:nvPr/>
        </p:nvSpPr>
        <p:spPr>
          <a:xfrm>
            <a:off x="9251160" y="64191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w Cen MT" panose="020B06020201040206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0D941629-746E-3B46-AF83-39989CE000A3}" type="slidenum">
              <a:rPr lang="en-US" sz="900" smtClean="0">
                <a:latin typeface="Calibri" panose="020F0502020204030204"/>
              </a:rPr>
              <a:pPr defTabSz="457200">
                <a:defRPr/>
              </a:pPr>
              <a:t>29</a:t>
            </a:fld>
            <a:endParaRPr lang="en-US" sz="900">
              <a:latin typeface="Calibri" panose="020F0502020204030204"/>
            </a:endParaRPr>
          </a:p>
        </p:txBody>
      </p:sp>
    </p:spTree>
    <p:extLst>
      <p:ext uri="{BB962C8B-B14F-4D97-AF65-F5344CB8AC3E}">
        <p14:creationId xmlns:p14="http://schemas.microsoft.com/office/powerpoint/2010/main" val="194159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a:xfrm>
            <a:off x="311974" y="4739154"/>
            <a:ext cx="11607124" cy="2118845"/>
          </a:xfrm>
          <a:prstGeom prst="roundRect">
            <a:avLst/>
          </a:prstGeom>
          <a:gradFill>
            <a:gsLst>
              <a:gs pos="55000">
                <a:srgbClr val="D5E0F2"/>
              </a:gs>
              <a:gs pos="0">
                <a:schemeClr val="accent1">
                  <a:lumMod val="45000"/>
                  <a:lumOff val="5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82E65B8D-6A1B-174E-9F5B-07848F11A63B}" type="slidenum">
              <a:rPr lang="en-US" sz="1100" smtClean="0"/>
              <a:t>3</a:t>
            </a:fld>
            <a:endParaRPr lang="en-US" sz="1100" dirty="0"/>
          </a:p>
        </p:txBody>
      </p:sp>
      <p:sp>
        <p:nvSpPr>
          <p:cNvPr id="3" name="Title 2"/>
          <p:cNvSpPr>
            <a:spLocks noGrp="1"/>
          </p:cNvSpPr>
          <p:nvPr>
            <p:ph type="title"/>
          </p:nvPr>
        </p:nvSpPr>
        <p:spPr>
          <a:xfrm>
            <a:off x="21121" y="32097"/>
            <a:ext cx="10515600" cy="1325563"/>
          </a:xfrm>
        </p:spPr>
        <p:txBody>
          <a:bodyPr/>
          <a:lstStyle/>
          <a:p>
            <a:r>
              <a:rPr lang="en-US" dirty="0"/>
              <a:t>What is the Hefty ReNew™ Program?</a:t>
            </a:r>
          </a:p>
        </p:txBody>
      </p:sp>
      <p:sp>
        <p:nvSpPr>
          <p:cNvPr id="19" name="TextBox 18"/>
          <p:cNvSpPr txBox="1"/>
          <p:nvPr/>
        </p:nvSpPr>
        <p:spPr>
          <a:xfrm>
            <a:off x="404258" y="1550973"/>
            <a:ext cx="3768276" cy="707886"/>
          </a:xfrm>
          <a:prstGeom prst="rect">
            <a:avLst/>
          </a:prstGeom>
          <a:noFill/>
        </p:spPr>
        <p:txBody>
          <a:bodyPr wrap="none" rtlCol="0">
            <a:spAutoFit/>
          </a:bodyPr>
          <a:lstStyle/>
          <a:p>
            <a:pPr algn="ctr"/>
            <a:r>
              <a:rPr lang="en-US" sz="2000" b="1" dirty="0">
                <a:solidFill>
                  <a:srgbClr val="24337A"/>
                </a:solidFill>
                <a:latin typeface="Tw Cen MT" panose="020B0602020104020603" pitchFamily="34" charset="0"/>
              </a:rPr>
              <a:t>How the Program Works: </a:t>
            </a:r>
          </a:p>
          <a:p>
            <a:pPr algn="ctr"/>
            <a:r>
              <a:rPr lang="en-US" sz="2000" b="1" dirty="0">
                <a:solidFill>
                  <a:srgbClr val="24337A"/>
                </a:solidFill>
                <a:latin typeface="Tw Cen MT" panose="020B0602020104020603" pitchFamily="34" charset="0"/>
              </a:rPr>
              <a:t>Giving H2R Plastics a </a:t>
            </a:r>
            <a:r>
              <a:rPr lang="en-US" sz="2000" b="1" dirty="0">
                <a:solidFill>
                  <a:srgbClr val="002596"/>
                </a:solidFill>
                <a:latin typeface="Tw Cen MT" panose="020B0602020104020603" pitchFamily="34" charset="0"/>
              </a:rPr>
              <a:t>Second</a:t>
            </a:r>
            <a:r>
              <a:rPr lang="en-US" sz="2000" b="1" dirty="0">
                <a:solidFill>
                  <a:srgbClr val="24337A"/>
                </a:solidFill>
                <a:latin typeface="Tw Cen MT" panose="020B0602020104020603" pitchFamily="34" charset="0"/>
              </a:rPr>
              <a:t> Life</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79" y="2209854"/>
            <a:ext cx="2640340" cy="2243969"/>
          </a:xfrm>
          <a:prstGeom prst="ellipse">
            <a:avLst/>
          </a:prstGeom>
        </p:spPr>
      </p:pic>
      <p:pic>
        <p:nvPicPr>
          <p:cNvPr id="21" name="Picture 20"/>
          <p:cNvPicPr>
            <a:picLocks noChangeAspect="1"/>
          </p:cNvPicPr>
          <p:nvPr/>
        </p:nvPicPr>
        <p:blipFill>
          <a:blip r:embed="rId4"/>
          <a:stretch>
            <a:fillRect/>
          </a:stretch>
        </p:blipFill>
        <p:spPr>
          <a:xfrm>
            <a:off x="4736296" y="2331760"/>
            <a:ext cx="2179121" cy="2190185"/>
          </a:xfrm>
          <a:prstGeom prst="roundRect">
            <a:avLst/>
          </a:prstGeom>
        </p:spPr>
      </p:pic>
      <p:sp>
        <p:nvSpPr>
          <p:cNvPr id="22" name="TextBox 21"/>
          <p:cNvSpPr txBox="1"/>
          <p:nvPr/>
        </p:nvSpPr>
        <p:spPr>
          <a:xfrm>
            <a:off x="4434367" y="1547723"/>
            <a:ext cx="2921945" cy="707886"/>
          </a:xfrm>
          <a:prstGeom prst="rect">
            <a:avLst/>
          </a:prstGeom>
          <a:noFill/>
        </p:spPr>
        <p:txBody>
          <a:bodyPr wrap="square" rtlCol="0">
            <a:spAutoFit/>
          </a:bodyPr>
          <a:lstStyle/>
          <a:p>
            <a:pPr algn="ctr"/>
            <a:r>
              <a:rPr lang="en-US" sz="2000" b="1" dirty="0">
                <a:solidFill>
                  <a:srgbClr val="24337A"/>
                </a:solidFill>
                <a:latin typeface="Tw Cen MT" panose="020B0602020104020603" pitchFamily="34" charset="0"/>
              </a:rPr>
              <a:t>What Are Hard to Recycle Plastics?</a:t>
            </a:r>
          </a:p>
        </p:txBody>
      </p:sp>
      <p:sp>
        <p:nvSpPr>
          <p:cNvPr id="23" name="Right Arrow 22"/>
          <p:cNvSpPr/>
          <p:nvPr/>
        </p:nvSpPr>
        <p:spPr>
          <a:xfrm>
            <a:off x="3645091" y="3141953"/>
            <a:ext cx="1003744" cy="613301"/>
          </a:xfrm>
          <a:prstGeom prst="rightArrow">
            <a:avLst/>
          </a:prstGeom>
          <a:solidFill>
            <a:srgbClr val="F04D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68075" y="1547723"/>
            <a:ext cx="3028717" cy="707886"/>
          </a:xfrm>
          <a:prstGeom prst="rect">
            <a:avLst/>
          </a:prstGeom>
          <a:noFill/>
        </p:spPr>
        <p:txBody>
          <a:bodyPr wrap="square" rtlCol="0">
            <a:spAutoFit/>
          </a:bodyPr>
          <a:lstStyle/>
          <a:p>
            <a:pPr algn="ctr"/>
            <a:r>
              <a:rPr lang="en-US" sz="2000" b="1">
                <a:solidFill>
                  <a:srgbClr val="24337A"/>
                </a:solidFill>
                <a:latin typeface="Tw Cen MT" panose="020B0602020104020603" pitchFamily="34" charset="0"/>
              </a:rPr>
              <a:t>What a Second Life Can Look Like….</a:t>
            </a:r>
          </a:p>
        </p:txBody>
      </p:sp>
      <p:pic>
        <p:nvPicPr>
          <p:cNvPr id="26" name="Picture 25"/>
          <p:cNvPicPr>
            <a:picLocks noChangeAspect="1"/>
          </p:cNvPicPr>
          <p:nvPr/>
        </p:nvPicPr>
        <p:blipFill>
          <a:blip r:embed="rId5"/>
          <a:stretch>
            <a:fillRect/>
          </a:stretch>
        </p:blipFill>
        <p:spPr>
          <a:xfrm>
            <a:off x="8454556" y="2261668"/>
            <a:ext cx="910934" cy="876397"/>
          </a:xfrm>
          <a:prstGeom prst="rect">
            <a:avLst/>
          </a:prstGeom>
        </p:spPr>
      </p:pic>
      <p:pic>
        <p:nvPicPr>
          <p:cNvPr id="27" name="Picture 26"/>
          <p:cNvPicPr>
            <a:picLocks noChangeAspect="1"/>
          </p:cNvPicPr>
          <p:nvPr/>
        </p:nvPicPr>
        <p:blipFill rotWithShape="1">
          <a:blip r:embed="rId6"/>
          <a:srcRect t="12147" r="7409" b="14035"/>
          <a:stretch/>
        </p:blipFill>
        <p:spPr>
          <a:xfrm>
            <a:off x="9599471" y="2258221"/>
            <a:ext cx="1531060" cy="929333"/>
          </a:xfrm>
          <a:prstGeom prst="roundRect">
            <a:avLst/>
          </a:prstGeom>
        </p:spPr>
      </p:pic>
      <p:sp>
        <p:nvSpPr>
          <p:cNvPr id="28" name="TextBox 27"/>
          <p:cNvSpPr txBox="1"/>
          <p:nvPr/>
        </p:nvSpPr>
        <p:spPr>
          <a:xfrm>
            <a:off x="8237660" y="3199521"/>
            <a:ext cx="1363387" cy="276999"/>
          </a:xfrm>
          <a:prstGeom prst="rect">
            <a:avLst/>
          </a:prstGeom>
          <a:noFill/>
        </p:spPr>
        <p:txBody>
          <a:bodyPr wrap="none" rtlCol="0">
            <a:spAutoFit/>
          </a:bodyPr>
          <a:lstStyle/>
          <a:p>
            <a:r>
              <a:rPr lang="en-US" sz="1200"/>
              <a:t>Drainage Materials</a:t>
            </a:r>
          </a:p>
        </p:txBody>
      </p:sp>
      <p:sp>
        <p:nvSpPr>
          <p:cNvPr id="29" name="TextBox 28"/>
          <p:cNvSpPr txBox="1"/>
          <p:nvPr/>
        </p:nvSpPr>
        <p:spPr>
          <a:xfrm>
            <a:off x="9985247" y="3193104"/>
            <a:ext cx="880241" cy="276999"/>
          </a:xfrm>
          <a:prstGeom prst="rect">
            <a:avLst/>
          </a:prstGeom>
          <a:noFill/>
        </p:spPr>
        <p:txBody>
          <a:bodyPr wrap="none" rtlCol="0">
            <a:spAutoFit/>
          </a:bodyPr>
          <a:lstStyle/>
          <a:p>
            <a:r>
              <a:rPr lang="en-US" sz="1200"/>
              <a:t>Park Bench</a:t>
            </a:r>
          </a:p>
        </p:txBody>
      </p:sp>
      <p:pic>
        <p:nvPicPr>
          <p:cNvPr id="30" name="Picture 29"/>
          <p:cNvPicPr>
            <a:picLocks noChangeAspect="1"/>
          </p:cNvPicPr>
          <p:nvPr/>
        </p:nvPicPr>
        <p:blipFill>
          <a:blip r:embed="rId7"/>
          <a:stretch>
            <a:fillRect/>
          </a:stretch>
        </p:blipFill>
        <p:spPr>
          <a:xfrm>
            <a:off x="9182000" y="3544216"/>
            <a:ext cx="986122" cy="719236"/>
          </a:xfrm>
          <a:prstGeom prst="rect">
            <a:avLst/>
          </a:prstGeom>
        </p:spPr>
      </p:pic>
      <p:sp>
        <p:nvSpPr>
          <p:cNvPr id="33" name="TextBox 32"/>
          <p:cNvSpPr txBox="1"/>
          <p:nvPr/>
        </p:nvSpPr>
        <p:spPr>
          <a:xfrm>
            <a:off x="8651403" y="4242688"/>
            <a:ext cx="2059923" cy="276999"/>
          </a:xfrm>
          <a:prstGeom prst="rect">
            <a:avLst/>
          </a:prstGeom>
          <a:noFill/>
        </p:spPr>
        <p:txBody>
          <a:bodyPr wrap="none" rtlCol="0">
            <a:spAutoFit/>
          </a:bodyPr>
          <a:lstStyle/>
          <a:p>
            <a:r>
              <a:rPr lang="en-US" sz="1200"/>
              <a:t>Sustainable Building Materials</a:t>
            </a:r>
          </a:p>
        </p:txBody>
      </p:sp>
      <p:pic>
        <p:nvPicPr>
          <p:cNvPr id="35" name="Picture 34"/>
          <p:cNvPicPr>
            <a:picLocks noChangeAspect="1"/>
          </p:cNvPicPr>
          <p:nvPr/>
        </p:nvPicPr>
        <p:blipFill rotWithShape="1">
          <a:blip r:embed="rId8" cstate="print">
            <a:extLst>
              <a:ext uri="{28A0092B-C50C-407E-A947-70E740481C1C}">
                <a14:useLocalDpi xmlns:a14="http://schemas.microsoft.com/office/drawing/2010/main" val="0"/>
              </a:ext>
            </a:extLst>
          </a:blip>
          <a:srcRect t="32977" r="4936" b="31563"/>
          <a:stretch/>
        </p:blipFill>
        <p:spPr>
          <a:xfrm>
            <a:off x="9031902" y="285089"/>
            <a:ext cx="2099619" cy="783178"/>
          </a:xfrm>
          <a:prstGeom prst="rect">
            <a:avLst/>
          </a:prstGeom>
        </p:spPr>
      </p:pic>
      <p:sp>
        <p:nvSpPr>
          <p:cNvPr id="37" name="TextBox 36"/>
          <p:cNvSpPr txBox="1"/>
          <p:nvPr/>
        </p:nvSpPr>
        <p:spPr>
          <a:xfrm>
            <a:off x="4725832" y="4860688"/>
            <a:ext cx="6137129" cy="400110"/>
          </a:xfrm>
          <a:prstGeom prst="rect">
            <a:avLst/>
          </a:prstGeom>
          <a:noFill/>
        </p:spPr>
        <p:txBody>
          <a:bodyPr wrap="none" rtlCol="0">
            <a:spAutoFit/>
          </a:bodyPr>
          <a:lstStyle/>
          <a:p>
            <a:r>
              <a:rPr lang="en-US" sz="2000" b="1" u="sng" dirty="0">
                <a:solidFill>
                  <a:srgbClr val="24337A"/>
                </a:solidFill>
                <a:latin typeface="Tw Cen MT" panose="020B0602020104020603" pitchFamily="34" charset="0"/>
              </a:rPr>
              <a:t>Program Engages an Attractive Consumer Demographic</a:t>
            </a:r>
          </a:p>
        </p:txBody>
      </p:sp>
      <p:graphicFrame>
        <p:nvGraphicFramePr>
          <p:cNvPr id="38" name="Chart 37"/>
          <p:cNvGraphicFramePr/>
          <p:nvPr>
            <p:extLst>
              <p:ext uri="{D42A27DB-BD31-4B8C-83A1-F6EECF244321}">
                <p14:modId xmlns:p14="http://schemas.microsoft.com/office/powerpoint/2010/main" val="2485264929"/>
              </p:ext>
            </p:extLst>
          </p:nvPr>
        </p:nvGraphicFramePr>
        <p:xfrm>
          <a:off x="4712142" y="5147980"/>
          <a:ext cx="6043208" cy="1713398"/>
        </p:xfrm>
        <a:graphic>
          <a:graphicData uri="http://schemas.openxmlformats.org/drawingml/2006/chart">
            <c:chart xmlns:c="http://schemas.openxmlformats.org/drawingml/2006/chart" xmlns:r="http://schemas.openxmlformats.org/officeDocument/2006/relationships" r:id="rId9"/>
          </a:graphicData>
        </a:graphic>
      </p:graphicFrame>
      <p:sp>
        <p:nvSpPr>
          <p:cNvPr id="39" name="TextBox 38"/>
          <p:cNvSpPr txBox="1"/>
          <p:nvPr/>
        </p:nvSpPr>
        <p:spPr>
          <a:xfrm>
            <a:off x="460491" y="4912362"/>
            <a:ext cx="1319592" cy="1446550"/>
          </a:xfrm>
          <a:prstGeom prst="rect">
            <a:avLst/>
          </a:prstGeom>
          <a:noFill/>
        </p:spPr>
        <p:txBody>
          <a:bodyPr wrap="none" rtlCol="0">
            <a:spAutoFit/>
          </a:bodyPr>
          <a:lstStyle/>
          <a:p>
            <a:r>
              <a:rPr lang="en-US" sz="8800">
                <a:solidFill>
                  <a:srgbClr val="F04D22"/>
                </a:solidFill>
              </a:rPr>
              <a:t>#1</a:t>
            </a:r>
          </a:p>
        </p:txBody>
      </p:sp>
      <p:sp>
        <p:nvSpPr>
          <p:cNvPr id="40" name="Rectangle 39"/>
          <p:cNvSpPr/>
          <p:nvPr/>
        </p:nvSpPr>
        <p:spPr>
          <a:xfrm>
            <a:off x="1668709" y="5117847"/>
            <a:ext cx="2281913" cy="1200329"/>
          </a:xfrm>
          <a:prstGeom prst="rect">
            <a:avLst/>
          </a:prstGeom>
        </p:spPr>
        <p:txBody>
          <a:bodyPr wrap="square">
            <a:spAutoFit/>
          </a:bodyPr>
          <a:lstStyle/>
          <a:p>
            <a:r>
              <a:rPr lang="en-US" sz="2400" b="1" dirty="0">
                <a:solidFill>
                  <a:srgbClr val="24337A"/>
                </a:solidFill>
                <a:latin typeface="Tw Cen MT" panose="020B0602020104020603" pitchFamily="34" charset="0"/>
              </a:rPr>
              <a:t>waste bag item </a:t>
            </a:r>
          </a:p>
          <a:p>
            <a:r>
              <a:rPr lang="en-US" sz="1600" dirty="0">
                <a:solidFill>
                  <a:srgbClr val="24337A"/>
                </a:solidFill>
                <a:latin typeface="Tw Cen MT" panose="020B0602020104020603" pitchFamily="34" charset="0"/>
              </a:rPr>
              <a:t>at current top grocery retailer in stores carrying the item*</a:t>
            </a:r>
          </a:p>
        </p:txBody>
      </p:sp>
      <p:sp>
        <p:nvSpPr>
          <p:cNvPr id="4" name="Right Arrow 22">
            <a:extLst>
              <a:ext uri="{FF2B5EF4-FFF2-40B4-BE49-F238E27FC236}">
                <a16:creationId xmlns:a16="http://schemas.microsoft.com/office/drawing/2014/main" id="{6DA4A9D0-95D6-8CB2-5FB5-E4FB0A3BE406}"/>
              </a:ext>
            </a:extLst>
          </p:cNvPr>
          <p:cNvSpPr/>
          <p:nvPr/>
        </p:nvSpPr>
        <p:spPr>
          <a:xfrm>
            <a:off x="7041028" y="3138065"/>
            <a:ext cx="1003744" cy="613301"/>
          </a:xfrm>
          <a:prstGeom prst="rightArrow">
            <a:avLst/>
          </a:prstGeom>
          <a:solidFill>
            <a:srgbClr val="F04D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334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D941629-746E-3B46-AF83-39989CE000A3}" type="slidenum">
              <a:rPr lang="en-US" smtClean="0"/>
              <a:t>4</a:t>
            </a:fld>
            <a:endParaRPr lang="en-US"/>
          </a:p>
        </p:txBody>
      </p:sp>
      <p:sp>
        <p:nvSpPr>
          <p:cNvPr id="4" name="Title 3"/>
          <p:cNvSpPr>
            <a:spLocks noGrp="1"/>
          </p:cNvSpPr>
          <p:nvPr>
            <p:ph type="title"/>
          </p:nvPr>
        </p:nvSpPr>
        <p:spPr/>
        <p:txBody>
          <a:bodyPr vert="horz" lIns="91440" tIns="45720" rIns="91440" bIns="45720" rtlCol="0" anchor="ctr">
            <a:normAutofit/>
          </a:bodyPr>
          <a:lstStyle/>
          <a:p>
            <a:r>
              <a:rPr lang="en-US" dirty="0">
                <a:latin typeface="Tw Cen MT" panose="020B0602020104020603" pitchFamily="34" charset="0"/>
              </a:rPr>
              <a:t>We work to get all legs of stool aligned </a:t>
            </a:r>
          </a:p>
        </p:txBody>
      </p:sp>
      <p:pic>
        <p:nvPicPr>
          <p:cNvPr id="6" name="Picture 5"/>
          <p:cNvPicPr>
            <a:picLocks noChangeAspect="1"/>
          </p:cNvPicPr>
          <p:nvPr/>
        </p:nvPicPr>
        <p:blipFill>
          <a:blip r:embed="rId3"/>
          <a:stretch>
            <a:fillRect/>
          </a:stretch>
        </p:blipFill>
        <p:spPr>
          <a:xfrm>
            <a:off x="1076445" y="1512501"/>
            <a:ext cx="9144001" cy="4843849"/>
          </a:xfrm>
          <a:prstGeom prst="rect">
            <a:avLst/>
          </a:prstGeom>
        </p:spPr>
      </p:pic>
    </p:spTree>
    <p:extLst>
      <p:ext uri="{BB962C8B-B14F-4D97-AF65-F5344CB8AC3E}">
        <p14:creationId xmlns:p14="http://schemas.microsoft.com/office/powerpoint/2010/main" val="1187096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930101" y="6305391"/>
            <a:ext cx="564585" cy="465054"/>
          </a:xfrm>
        </p:spPr>
        <p:txBody>
          <a:bodyPr/>
          <a:lstStyle/>
          <a:p>
            <a:fld id="{82E65B8D-6A1B-174E-9F5B-07848F11A63B}" type="slidenum">
              <a:rPr lang="en-US" smtClean="0">
                <a:solidFill>
                  <a:srgbClr val="002596"/>
                </a:solidFill>
              </a:rPr>
              <a:t>5</a:t>
            </a:fld>
            <a:endParaRPr lang="en-US">
              <a:solidFill>
                <a:srgbClr val="002596"/>
              </a:solidFill>
            </a:endParaRPr>
          </a:p>
        </p:txBody>
      </p:sp>
      <p:sp>
        <p:nvSpPr>
          <p:cNvPr id="5" name="Title 4">
            <a:extLst>
              <a:ext uri="{FF2B5EF4-FFF2-40B4-BE49-F238E27FC236}">
                <a16:creationId xmlns:a16="http://schemas.microsoft.com/office/drawing/2014/main" id="{FEFDABAA-F47B-A840-849C-861B95A82276}"/>
              </a:ext>
            </a:extLst>
          </p:cNvPr>
          <p:cNvSpPr>
            <a:spLocks noGrp="1"/>
          </p:cNvSpPr>
          <p:nvPr>
            <p:ph type="title"/>
          </p:nvPr>
        </p:nvSpPr>
        <p:spPr/>
        <p:txBody>
          <a:bodyPr vert="horz" lIns="91438" tIns="45719" rIns="91438" bIns="45719" rtlCol="0" anchor="ctr">
            <a:normAutofit/>
          </a:bodyPr>
          <a:lstStyle/>
          <a:p>
            <a:r>
              <a:rPr lang="en-US" sz="3600" dirty="0"/>
              <a:t>The Hefty Renew™ Program is expanding in 2023-2024… available to 2.2M HH w/ curbside access</a:t>
            </a:r>
          </a:p>
        </p:txBody>
      </p:sp>
      <p:sp>
        <p:nvSpPr>
          <p:cNvPr id="41" name="Slide Number Placeholder 1">
            <a:extLst>
              <a:ext uri="{FF2B5EF4-FFF2-40B4-BE49-F238E27FC236}">
                <a16:creationId xmlns:a16="http://schemas.microsoft.com/office/drawing/2014/main" id="{7765A07A-6082-A34F-B8BB-9DEDE779A40B}"/>
              </a:ext>
            </a:extLst>
          </p:cNvPr>
          <p:cNvSpPr txBox="1">
            <a:spLocks/>
          </p:cNvSpPr>
          <p:nvPr/>
        </p:nvSpPr>
        <p:spPr>
          <a:xfrm>
            <a:off x="9230063" y="6482856"/>
            <a:ext cx="2118270" cy="28219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0D941629-746E-3B46-AF83-39989CE000A3}" type="slidenum">
              <a:rPr lang="en-US" sz="900">
                <a:solidFill>
                  <a:prstClr val="white"/>
                </a:solidFill>
                <a:latin typeface="Calibri" panose="020F0502020204030204"/>
              </a:rPr>
              <a:pPr algn="r">
                <a:defRPr/>
              </a:pPr>
              <a:t>5</a:t>
            </a:fld>
            <a:endParaRPr lang="en-US" sz="900">
              <a:solidFill>
                <a:prstClr val="white"/>
              </a:solidFill>
              <a:latin typeface="Calibri" panose="020F0502020204030204"/>
            </a:endParaRPr>
          </a:p>
        </p:txBody>
      </p:sp>
      <p:grpSp>
        <p:nvGrpSpPr>
          <p:cNvPr id="6" name="Group 5"/>
          <p:cNvGrpSpPr/>
          <p:nvPr/>
        </p:nvGrpSpPr>
        <p:grpSpPr>
          <a:xfrm>
            <a:off x="2272418" y="1368887"/>
            <a:ext cx="9222268" cy="4521398"/>
            <a:chOff x="-34848" y="2170451"/>
            <a:chExt cx="9080727" cy="4609185"/>
          </a:xfrm>
        </p:grpSpPr>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6872" y="5038293"/>
              <a:ext cx="558615" cy="548640"/>
            </a:xfrm>
            <a:prstGeom prst="rect">
              <a:avLst/>
            </a:prstGeom>
            <a:ln>
              <a:noFill/>
            </a:ln>
            <a:effectLst>
              <a:outerShdw blurRad="190500" algn="tl" rotWithShape="0">
                <a:srgbClr val="000000">
                  <a:alpha val="70000"/>
                </a:srgbClr>
              </a:outerShdw>
            </a:effectLst>
          </p:spPr>
        </p:pic>
        <p:pic>
          <p:nvPicPr>
            <p:cNvPr id="8" name="Picture 7"/>
            <p:cNvPicPr>
              <a:picLocks noChangeAspect="1" noChangeArrowheads="1"/>
            </p:cNvPicPr>
            <p:nvPr/>
          </p:nvPicPr>
          <p:blipFill>
            <a:blip r:embed="rId4">
              <a:grayscl/>
              <a:extLst>
                <a:ext uri="{28A0092B-C50C-407E-A947-70E740481C1C}">
                  <a14:useLocalDpi xmlns:a14="http://schemas.microsoft.com/office/drawing/2010/main"/>
                </a:ext>
              </a:extLst>
            </a:blip>
            <a:srcRect/>
            <a:stretch>
              <a:fillRect/>
            </a:stretch>
          </p:blipFill>
          <p:spPr bwMode="auto">
            <a:xfrm>
              <a:off x="-34848" y="2170451"/>
              <a:ext cx="9080727" cy="4609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8579" y="3565070"/>
              <a:ext cx="558616" cy="548640"/>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3379731" y="3113533"/>
              <a:ext cx="1292773" cy="520695"/>
            </a:xfrm>
            <a:prstGeom prst="roundRect">
              <a:avLst/>
            </a:prstGeom>
            <a:solidFill>
              <a:srgbClr val="F79646">
                <a:lumMod val="75000"/>
              </a:srgbClr>
            </a:solidFill>
            <a:ln>
              <a:solidFill>
                <a:srgbClr val="F79646">
                  <a:lumMod val="75000"/>
                </a:srgbClr>
              </a:solidFill>
            </a:ln>
            <a:scene3d>
              <a:camera prst="orthographicFront"/>
              <a:lightRig rig="threePt" dir="t"/>
            </a:scene3d>
            <a:sp3d>
              <a:bevelT w="114300" prst="artDeco"/>
            </a:sp3d>
          </p:spPr>
          <p:txBody>
            <a:bodyPr wrap="square" lIns="45719" rIns="45719" rtlCol="0">
              <a:spAutoFit/>
            </a:bodyPr>
            <a:lstStyle/>
            <a:p>
              <a:pPr algn="ctr" defTabSz="457180">
                <a:defRPr/>
              </a:pPr>
              <a:r>
                <a:rPr lang="en-US" sz="1400" b="1" kern="0" spc="100">
                  <a:solidFill>
                    <a:prstClr val="white"/>
                  </a:solidFill>
                  <a:latin typeface="Calisto MT" panose="02040603050505030304" pitchFamily="18" charset="0"/>
                </a:rPr>
                <a:t>OMAHA</a:t>
              </a:r>
            </a:p>
            <a:p>
              <a:pPr algn="ctr" defTabSz="457180">
                <a:defRPr/>
              </a:pPr>
              <a:r>
                <a:rPr lang="en-US" sz="1000" b="1" kern="0">
                  <a:solidFill>
                    <a:prstClr val="white"/>
                  </a:solidFill>
                  <a:latin typeface="Calisto MT" panose="02040603050505030304" pitchFamily="18" charset="0"/>
                </a:rPr>
                <a:t>Q4 2016</a:t>
              </a:r>
              <a:endParaRPr lang="en-US" sz="800" b="1" kern="0">
                <a:solidFill>
                  <a:prstClr val="white"/>
                </a:solidFill>
                <a:latin typeface="Calisto MT" panose="02040603050505030304" pitchFamily="18" charset="0"/>
              </a:endParaRPr>
            </a:p>
          </p:txBody>
        </p:sp>
        <p:sp>
          <p:nvSpPr>
            <p:cNvPr id="12" name="Isosceles Triangle 11"/>
            <p:cNvSpPr/>
            <p:nvPr/>
          </p:nvSpPr>
          <p:spPr>
            <a:xfrm>
              <a:off x="1243598" y="3357875"/>
              <a:ext cx="77393" cy="577553"/>
            </a:xfrm>
            <a:prstGeom prst="triangle">
              <a:avLst/>
            </a:prstGeom>
            <a:solidFill>
              <a:sysClr val="window" lastClr="FFFFFF">
                <a:lumMod val="95000"/>
              </a:sysClr>
            </a:solidFill>
            <a:ln w="6350" cap="flat" cmpd="sng" algn="ctr">
              <a:solidFill>
                <a:sysClr val="window" lastClr="FFFFFF"/>
              </a:solidFill>
              <a:prstDash val="solid"/>
              <a:miter lim="800000"/>
            </a:ln>
            <a:effectLst/>
            <a:scene3d>
              <a:camera prst="orthographicFront"/>
              <a:lightRig rig="threePt" dir="t"/>
            </a:scene3d>
            <a:sp3d>
              <a:bevelT/>
            </a:sp3d>
          </p:spPr>
          <p:txBody>
            <a:bodyPr rtlCol="0" anchor="ctr"/>
            <a:lstStyle/>
            <a:p>
              <a:pPr algn="ctr" defTabSz="457180">
                <a:defRPr/>
              </a:pPr>
              <a:endParaRPr lang="en-US" kern="0">
                <a:solidFill>
                  <a:prstClr val="white"/>
                </a:solidFill>
                <a:latin typeface="Calibri"/>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2986" y="3173421"/>
              <a:ext cx="558615" cy="548640"/>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152" y="3069143"/>
              <a:ext cx="558615" cy="548640"/>
            </a:xfrm>
            <a:prstGeom prst="rect">
              <a:avLst/>
            </a:prstGeom>
            <a:ln>
              <a:noFill/>
            </a:ln>
            <a:effectLst>
              <a:outerShdw blurRad="190500" algn="tl" rotWithShape="0">
                <a:srgbClr val="000000">
                  <a:alpha val="70000"/>
                </a:srgbClr>
              </a:outerShdw>
            </a:effectLst>
          </p:spPr>
        </p:pic>
        <p:sp>
          <p:nvSpPr>
            <p:cNvPr id="15" name="Isosceles Triangle 14"/>
            <p:cNvSpPr/>
            <p:nvPr/>
          </p:nvSpPr>
          <p:spPr>
            <a:xfrm>
              <a:off x="1359247" y="2756375"/>
              <a:ext cx="77393" cy="577553"/>
            </a:xfrm>
            <a:prstGeom prst="triangle">
              <a:avLst/>
            </a:prstGeom>
            <a:solidFill>
              <a:sysClr val="window" lastClr="FFFFFF">
                <a:lumMod val="95000"/>
              </a:sysClr>
            </a:solidFill>
            <a:ln w="6350" cap="flat" cmpd="sng" algn="ctr">
              <a:solidFill>
                <a:sysClr val="window" lastClr="FFFFFF"/>
              </a:solidFill>
              <a:prstDash val="solid"/>
              <a:miter lim="800000"/>
            </a:ln>
            <a:effectLst/>
            <a:scene3d>
              <a:camera prst="orthographicFront"/>
              <a:lightRig rig="threePt" dir="t"/>
            </a:scene3d>
            <a:sp3d>
              <a:bevelT/>
            </a:sp3d>
          </p:spPr>
          <p:txBody>
            <a:bodyPr rtlCol="0" anchor="ctr"/>
            <a:lstStyle/>
            <a:p>
              <a:pPr algn="ctr" defTabSz="457180">
                <a:defRPr/>
              </a:pPr>
              <a:endParaRPr lang="en-US" kern="0">
                <a:solidFill>
                  <a:prstClr val="white"/>
                </a:solidFill>
                <a:latin typeface="Calibri"/>
              </a:endParaRPr>
            </a:p>
          </p:txBody>
        </p:sp>
        <p:sp>
          <p:nvSpPr>
            <p:cNvPr id="16" name="TextBox 15"/>
            <p:cNvSpPr txBox="1"/>
            <p:nvPr/>
          </p:nvSpPr>
          <p:spPr>
            <a:xfrm>
              <a:off x="747239" y="2557045"/>
              <a:ext cx="1292773" cy="520695"/>
            </a:xfrm>
            <a:prstGeom prst="roundRect">
              <a:avLst/>
            </a:prstGeom>
            <a:solidFill>
              <a:srgbClr val="F79646">
                <a:lumMod val="75000"/>
              </a:srgbClr>
            </a:solidFill>
            <a:ln>
              <a:solidFill>
                <a:srgbClr val="F79646">
                  <a:lumMod val="75000"/>
                </a:srgbClr>
              </a:solidFill>
            </a:ln>
            <a:scene3d>
              <a:camera prst="orthographicFront"/>
              <a:lightRig rig="threePt" dir="t"/>
            </a:scene3d>
            <a:sp3d>
              <a:bevelT w="114300" prst="artDeco"/>
            </a:sp3d>
          </p:spPr>
          <p:txBody>
            <a:bodyPr wrap="square" lIns="45719" rIns="45719" rtlCol="0">
              <a:spAutoFit/>
            </a:bodyPr>
            <a:lstStyle/>
            <a:p>
              <a:pPr algn="ctr" defTabSz="457180">
                <a:defRPr/>
              </a:pPr>
              <a:r>
                <a:rPr lang="en-US" sz="1400" b="1" kern="0" spc="100">
                  <a:solidFill>
                    <a:prstClr val="white"/>
                  </a:solidFill>
                  <a:latin typeface="Calisto MT" panose="02040603050505030304" pitchFamily="18" charset="0"/>
                </a:rPr>
                <a:t>BOISE</a:t>
              </a:r>
            </a:p>
            <a:p>
              <a:pPr algn="ctr" defTabSz="457180">
                <a:defRPr/>
              </a:pPr>
              <a:r>
                <a:rPr lang="en-US" sz="1000" b="1" kern="0">
                  <a:solidFill>
                    <a:prstClr val="white"/>
                  </a:solidFill>
                  <a:latin typeface="Calisto MT" panose="02040603050505030304" pitchFamily="18" charset="0"/>
                </a:rPr>
                <a:t>Q2 2018</a:t>
              </a:r>
              <a:endParaRPr lang="en-US" sz="800" b="1" kern="0">
                <a:solidFill>
                  <a:prstClr val="white"/>
                </a:solidFill>
                <a:latin typeface="Calisto MT" panose="02040603050505030304" pitchFamily="18" charset="0"/>
              </a:endParaRPr>
            </a:p>
          </p:txBody>
        </p:sp>
        <p:sp>
          <p:nvSpPr>
            <p:cNvPr id="17" name="TextBox 16"/>
            <p:cNvSpPr txBox="1"/>
            <p:nvPr/>
          </p:nvSpPr>
          <p:spPr>
            <a:xfrm>
              <a:off x="562045" y="3773988"/>
              <a:ext cx="1292773" cy="520695"/>
            </a:xfrm>
            <a:prstGeom prst="roundRect">
              <a:avLst/>
            </a:prstGeom>
            <a:solidFill>
              <a:srgbClr val="F79646">
                <a:lumMod val="75000"/>
              </a:srgbClr>
            </a:solidFill>
            <a:ln>
              <a:noFill/>
            </a:ln>
            <a:scene3d>
              <a:camera prst="orthographicFront"/>
              <a:lightRig rig="threePt" dir="t"/>
            </a:scene3d>
            <a:sp3d>
              <a:bevelT w="114300" prst="artDeco"/>
            </a:sp3d>
          </p:spPr>
          <p:txBody>
            <a:bodyPr wrap="square" lIns="45719" rIns="45719" rtlCol="0">
              <a:spAutoFit/>
            </a:bodyPr>
            <a:lstStyle/>
            <a:p>
              <a:pPr algn="ctr" defTabSz="457180">
                <a:defRPr/>
              </a:pPr>
              <a:r>
                <a:rPr lang="en-US" sz="1400" b="1" kern="0" spc="100">
                  <a:solidFill>
                    <a:prstClr val="white"/>
                  </a:solidFill>
                  <a:latin typeface="Calisto MT" panose="02040603050505030304" pitchFamily="18" charset="0"/>
                </a:rPr>
                <a:t>ADA CO.</a:t>
              </a:r>
            </a:p>
            <a:p>
              <a:pPr algn="ctr" defTabSz="457180">
                <a:defRPr/>
              </a:pPr>
              <a:r>
                <a:rPr lang="en-US" sz="1000" b="1" kern="0">
                  <a:solidFill>
                    <a:prstClr val="white"/>
                  </a:solidFill>
                  <a:latin typeface="Calisto MT" panose="02040603050505030304" pitchFamily="18" charset="0"/>
                </a:rPr>
                <a:t>Q3 2019</a:t>
              </a:r>
              <a:endParaRPr lang="en-US" sz="800" b="1" kern="0">
                <a:solidFill>
                  <a:prstClr val="white"/>
                </a:solidFill>
                <a:latin typeface="Calisto MT" panose="02040603050505030304" pitchFamily="18" charset="0"/>
              </a:endParaRPr>
            </a:p>
          </p:txBody>
        </p:sp>
        <p:sp>
          <p:nvSpPr>
            <p:cNvPr id="18" name="Isosceles Triangle 17"/>
            <p:cNvSpPr/>
            <p:nvPr/>
          </p:nvSpPr>
          <p:spPr>
            <a:xfrm>
              <a:off x="3951009" y="3796634"/>
              <a:ext cx="77393" cy="577553"/>
            </a:xfrm>
            <a:prstGeom prst="triangle">
              <a:avLst/>
            </a:prstGeom>
            <a:solidFill>
              <a:sysClr val="window" lastClr="FFFFFF">
                <a:lumMod val="95000"/>
              </a:sysClr>
            </a:solidFill>
            <a:ln w="6350" cap="flat" cmpd="sng" algn="ctr">
              <a:solidFill>
                <a:sysClr val="window" lastClr="FFFFFF"/>
              </a:solidFill>
              <a:prstDash val="solid"/>
              <a:miter lim="800000"/>
            </a:ln>
            <a:effectLst/>
            <a:scene3d>
              <a:camera prst="orthographicFront"/>
              <a:lightRig rig="threePt" dir="t"/>
            </a:scene3d>
            <a:sp3d>
              <a:bevelT/>
            </a:sp3d>
          </p:spPr>
          <p:txBody>
            <a:bodyPr rtlCol="0" anchor="ctr"/>
            <a:lstStyle/>
            <a:p>
              <a:pPr algn="ctr" defTabSz="457180">
                <a:defRPr/>
              </a:pPr>
              <a:endParaRPr lang="en-US" kern="0">
                <a:solidFill>
                  <a:prstClr val="white"/>
                </a:solidFill>
                <a:latin typeface="Calibri"/>
              </a:endParaRPr>
            </a:p>
          </p:txBody>
        </p:sp>
        <p:sp>
          <p:nvSpPr>
            <p:cNvPr id="19" name="TextBox 18"/>
            <p:cNvSpPr txBox="1"/>
            <p:nvPr/>
          </p:nvSpPr>
          <p:spPr>
            <a:xfrm>
              <a:off x="3343318" y="4106153"/>
              <a:ext cx="1292773" cy="520695"/>
            </a:xfrm>
            <a:prstGeom prst="roundRect">
              <a:avLst/>
            </a:prstGeom>
            <a:solidFill>
              <a:srgbClr val="F79646">
                <a:lumMod val="75000"/>
              </a:srgbClr>
            </a:solidFill>
            <a:ln>
              <a:solidFill>
                <a:srgbClr val="F79646">
                  <a:lumMod val="75000"/>
                </a:srgbClr>
              </a:solidFill>
            </a:ln>
            <a:scene3d>
              <a:camera prst="orthographicFront"/>
              <a:lightRig rig="threePt" dir="t"/>
            </a:scene3d>
            <a:sp3d>
              <a:bevelT w="114300" prst="artDeco"/>
            </a:sp3d>
          </p:spPr>
          <p:txBody>
            <a:bodyPr wrap="square" lIns="45719" rIns="45719" rtlCol="0">
              <a:spAutoFit/>
            </a:bodyPr>
            <a:lstStyle/>
            <a:p>
              <a:pPr algn="ctr" defTabSz="457180">
                <a:defRPr/>
              </a:pPr>
              <a:r>
                <a:rPr lang="en-US" sz="1400" b="1" kern="0" spc="40">
                  <a:solidFill>
                    <a:prstClr val="white"/>
                  </a:solidFill>
                  <a:latin typeface="Calisto MT" panose="02040603050505030304" pitchFamily="18" charset="0"/>
                </a:rPr>
                <a:t>LINCOLN</a:t>
              </a:r>
            </a:p>
            <a:p>
              <a:pPr algn="ctr" defTabSz="457180">
                <a:defRPr/>
              </a:pPr>
              <a:r>
                <a:rPr lang="en-US" sz="1000" b="1" kern="0">
                  <a:solidFill>
                    <a:prstClr val="white"/>
                  </a:solidFill>
                  <a:latin typeface="Calisto MT" panose="02040603050505030304" pitchFamily="18" charset="0"/>
                </a:rPr>
                <a:t>Q3 2019</a:t>
              </a:r>
              <a:endParaRPr lang="en-US" sz="800" b="1" kern="0">
                <a:solidFill>
                  <a:prstClr val="white"/>
                </a:solidFill>
                <a:latin typeface="Calisto MT" panose="02040603050505030304" pitchFamily="18" charset="0"/>
              </a:endParaRPr>
            </a:p>
          </p:txBody>
        </p:sp>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2210" y="3587566"/>
              <a:ext cx="558615" cy="548640"/>
            </a:xfrm>
            <a:prstGeom prst="rect">
              <a:avLst/>
            </a:prstGeom>
            <a:ln>
              <a:noFill/>
            </a:ln>
            <a:effectLst>
              <a:outerShdw blurRad="190500" algn="tl" rotWithShape="0">
                <a:srgbClr val="000000">
                  <a:alpha val="70000"/>
                </a:srgbClr>
              </a:outerShdw>
            </a:effectLst>
          </p:spPr>
        </p:pic>
        <p:sp>
          <p:nvSpPr>
            <p:cNvPr id="23" name="TextBox 22"/>
            <p:cNvSpPr txBox="1"/>
            <p:nvPr/>
          </p:nvSpPr>
          <p:spPr>
            <a:xfrm>
              <a:off x="4743910" y="5023349"/>
              <a:ext cx="1407027" cy="520695"/>
            </a:xfrm>
            <a:prstGeom prst="roundRect">
              <a:avLst/>
            </a:prstGeom>
            <a:solidFill>
              <a:srgbClr val="F79646">
                <a:lumMod val="75000"/>
              </a:srgbClr>
            </a:solidFill>
            <a:ln>
              <a:solidFill>
                <a:srgbClr val="F79646">
                  <a:lumMod val="75000"/>
                </a:srgbClr>
              </a:solidFill>
            </a:ln>
            <a:scene3d>
              <a:camera prst="orthographicFront"/>
              <a:lightRig rig="threePt" dir="t"/>
            </a:scene3d>
            <a:sp3d>
              <a:bevelT w="114300" prst="artDeco"/>
            </a:sp3d>
          </p:spPr>
          <p:txBody>
            <a:bodyPr wrap="square" lIns="45719" rIns="45719" rtlCol="0">
              <a:spAutoFit/>
            </a:bodyPr>
            <a:lstStyle/>
            <a:p>
              <a:pPr algn="ctr" defTabSz="457180">
                <a:defRPr/>
              </a:pPr>
              <a:r>
                <a:rPr lang="en-US" sz="1400" b="1" kern="0" spc="100">
                  <a:solidFill>
                    <a:prstClr val="white"/>
                  </a:solidFill>
                  <a:latin typeface="Calisto MT" panose="02040603050505030304" pitchFamily="18" charset="0"/>
                </a:rPr>
                <a:t>COBB CO.</a:t>
              </a:r>
            </a:p>
            <a:p>
              <a:pPr algn="ctr" defTabSz="457180">
                <a:defRPr/>
              </a:pPr>
              <a:r>
                <a:rPr lang="en-US" sz="1000" b="1" kern="0">
                  <a:solidFill>
                    <a:prstClr val="white"/>
                  </a:solidFill>
                  <a:latin typeface="Calisto MT" panose="02040603050505030304" pitchFamily="18" charset="0"/>
                </a:rPr>
                <a:t>  Q4 2018</a:t>
              </a:r>
            </a:p>
          </p:txBody>
        </p:sp>
        <p:sp>
          <p:nvSpPr>
            <p:cNvPr id="42" name="TextBox 41"/>
            <p:cNvSpPr txBox="1"/>
            <p:nvPr/>
          </p:nvSpPr>
          <p:spPr>
            <a:xfrm>
              <a:off x="5387146" y="5567828"/>
              <a:ext cx="1280820" cy="529374"/>
            </a:xfrm>
            <a:prstGeom prst="roundRect">
              <a:avLst/>
            </a:prstGeom>
            <a:solidFill>
              <a:srgbClr val="F79646">
                <a:lumMod val="75000"/>
              </a:srgbClr>
            </a:solidFill>
            <a:ln>
              <a:solidFill>
                <a:srgbClr val="F79646">
                  <a:lumMod val="75000"/>
                </a:srgbClr>
              </a:solidFill>
            </a:ln>
            <a:scene3d>
              <a:camera prst="orthographicFront"/>
              <a:lightRig rig="threePt" dir="t"/>
            </a:scene3d>
            <a:sp3d>
              <a:bevelT w="114300" prst="artDeco"/>
            </a:sp3d>
          </p:spPr>
          <p:txBody>
            <a:bodyPr wrap="square" lIns="45719" rIns="45719" rtlCol="0">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kern="0" cap="none" spc="40" normalizeH="0" baseline="0">
                  <a:ln>
                    <a:noFill/>
                  </a:ln>
                  <a:solidFill>
                    <a:prstClr val="white"/>
                  </a:solidFill>
                  <a:effectLst/>
                  <a:uLnTx/>
                  <a:uFillTx/>
                  <a:latin typeface="Calisto MT" panose="02040603050505030304" pitchFamily="18" charset="0"/>
                </a:defRPr>
              </a:lvl1pPr>
            </a:lstStyle>
            <a:p>
              <a:pPr defTabSz="914360">
                <a:defRPr/>
              </a:pPr>
              <a:r>
                <a:rPr lang="en-US"/>
                <a:t>ATLANTA</a:t>
              </a:r>
            </a:p>
            <a:p>
              <a:pPr defTabSz="914360">
                <a:defRPr/>
              </a:pPr>
              <a:r>
                <a:rPr lang="en-US" sz="1050"/>
                <a:t>  </a:t>
              </a:r>
              <a:r>
                <a:rPr lang="en-US" sz="1000"/>
                <a:t>Q3 2021</a:t>
              </a:r>
            </a:p>
          </p:txBody>
        </p:sp>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6180" y="4858590"/>
              <a:ext cx="558616" cy="548640"/>
            </a:xfrm>
            <a:prstGeom prst="rect">
              <a:avLst/>
            </a:prstGeom>
            <a:ln>
              <a:noFill/>
            </a:ln>
            <a:effectLst>
              <a:outerShdw blurRad="190500" algn="tl" rotWithShape="0">
                <a:srgbClr val="000000">
                  <a:alpha val="70000"/>
                </a:srgbClr>
              </a:outerShdw>
            </a:effectLst>
          </p:spPr>
        </p:pic>
        <p:pic>
          <p:nvPicPr>
            <p:cNvPr id="44" name="Picture 43">
              <a:extLst>
                <a:ext uri="{FF2B5EF4-FFF2-40B4-BE49-F238E27FC236}">
                  <a16:creationId xmlns:a16="http://schemas.microsoft.com/office/drawing/2014/main" id="{DC81D690-3415-4F45-93B3-32D06F7D4B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1058" y="5043149"/>
              <a:ext cx="558616" cy="548640"/>
            </a:xfrm>
            <a:prstGeom prst="rect">
              <a:avLst/>
            </a:prstGeom>
            <a:ln>
              <a:noFill/>
            </a:ln>
            <a:effectLst>
              <a:outerShdw blurRad="190500" algn="tl" rotWithShape="0">
                <a:srgbClr val="000000">
                  <a:alpha val="70000"/>
                </a:srgbClr>
              </a:outerShdw>
            </a:effectLst>
          </p:spPr>
        </p:pic>
      </p:grpSp>
      <p:sp>
        <p:nvSpPr>
          <p:cNvPr id="45" name="TextBox 44"/>
          <p:cNvSpPr txBox="1"/>
          <p:nvPr/>
        </p:nvSpPr>
        <p:spPr>
          <a:xfrm>
            <a:off x="8795787" y="3510944"/>
            <a:ext cx="1390902" cy="510778"/>
          </a:xfrm>
          <a:prstGeom prst="roundRect">
            <a:avLst/>
          </a:prstGeom>
          <a:solidFill>
            <a:srgbClr val="00B0F0"/>
          </a:solidFill>
          <a:ln>
            <a:solidFill>
              <a:srgbClr val="F79646">
                <a:lumMod val="75000"/>
              </a:srgbClr>
            </a:solidFill>
          </a:ln>
          <a:scene3d>
            <a:camera prst="orthographicFront"/>
            <a:lightRig rig="threePt" dir="t"/>
          </a:scene3d>
          <a:sp3d>
            <a:bevelT w="114300" prst="artDeco"/>
          </a:sp3d>
        </p:spPr>
        <p:txBody>
          <a:bodyPr wrap="square" lIns="45719" rIns="45719" rtlCol="0">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kern="0" cap="none" spc="40" normalizeH="0" baseline="0">
                <a:ln>
                  <a:noFill/>
                </a:ln>
                <a:solidFill>
                  <a:prstClr val="white"/>
                </a:solidFill>
                <a:effectLst/>
                <a:uLnTx/>
                <a:uFillTx/>
                <a:latin typeface="Calisto MT" panose="02040603050505030304" pitchFamily="18" charset="0"/>
              </a:defRPr>
            </a:lvl1pPr>
          </a:lstStyle>
          <a:p>
            <a:pPr defTabSz="914360">
              <a:defRPr/>
            </a:pPr>
            <a:r>
              <a:rPr lang="en-US"/>
              <a:t>Chattanooga </a:t>
            </a:r>
          </a:p>
          <a:p>
            <a:pPr defTabSz="914360">
              <a:defRPr/>
            </a:pPr>
            <a:r>
              <a:rPr lang="en-US" sz="1000"/>
              <a:t>Q4 2022</a:t>
            </a:r>
          </a:p>
        </p:txBody>
      </p:sp>
      <p:sp>
        <p:nvSpPr>
          <p:cNvPr id="7" name="TextBox 6"/>
          <p:cNvSpPr txBox="1"/>
          <p:nvPr/>
        </p:nvSpPr>
        <p:spPr>
          <a:xfrm>
            <a:off x="10927403" y="3355400"/>
            <a:ext cx="963370" cy="507831"/>
          </a:xfrm>
          <a:prstGeom prst="rect">
            <a:avLst/>
          </a:prstGeom>
          <a:solidFill>
            <a:srgbClr val="00B0F0"/>
          </a:solidFill>
        </p:spPr>
        <p:txBody>
          <a:bodyPr wrap="square" rtlCol="0">
            <a:spAutoFit/>
          </a:bodyPr>
          <a:lstStyle/>
          <a:p>
            <a:pPr algn="ctr"/>
            <a:r>
              <a:rPr lang="en-US" sz="1350">
                <a:solidFill>
                  <a:schemeClr val="bg1"/>
                </a:solidFill>
              </a:rPr>
              <a:t>Drop-off only</a:t>
            </a:r>
          </a:p>
        </p:txBody>
      </p:sp>
      <p:pic>
        <p:nvPicPr>
          <p:cNvPr id="3" name="Picture 2"/>
          <p:cNvPicPr>
            <a:picLocks noChangeAspect="1"/>
          </p:cNvPicPr>
          <p:nvPr/>
        </p:nvPicPr>
        <p:blipFill>
          <a:blip r:embed="rId5"/>
          <a:stretch>
            <a:fillRect/>
          </a:stretch>
        </p:blipFill>
        <p:spPr>
          <a:xfrm>
            <a:off x="177065" y="2414683"/>
            <a:ext cx="1838892" cy="434792"/>
          </a:xfrm>
          <a:prstGeom prst="rect">
            <a:avLst/>
          </a:prstGeom>
        </p:spPr>
      </p:pic>
      <p:pic>
        <p:nvPicPr>
          <p:cNvPr id="4" name="Picture 3"/>
          <p:cNvPicPr>
            <a:picLocks noChangeAspect="1"/>
          </p:cNvPicPr>
          <p:nvPr/>
        </p:nvPicPr>
        <p:blipFill>
          <a:blip r:embed="rId6"/>
          <a:stretch>
            <a:fillRect/>
          </a:stretch>
        </p:blipFill>
        <p:spPr>
          <a:xfrm>
            <a:off x="184416" y="1661635"/>
            <a:ext cx="1701911" cy="406978"/>
          </a:xfrm>
          <a:prstGeom prst="rect">
            <a:avLst/>
          </a:prstGeom>
        </p:spPr>
      </p:pic>
      <p:pic>
        <p:nvPicPr>
          <p:cNvPr id="22" name="Picture 21"/>
          <p:cNvPicPr>
            <a:picLocks noChangeAspect="1"/>
          </p:cNvPicPr>
          <p:nvPr/>
        </p:nvPicPr>
        <p:blipFill>
          <a:blip r:embed="rId7"/>
          <a:stretch>
            <a:fillRect/>
          </a:stretch>
        </p:blipFill>
        <p:spPr>
          <a:xfrm>
            <a:off x="2021984" y="5232652"/>
            <a:ext cx="1404212" cy="314686"/>
          </a:xfrm>
          <a:prstGeom prst="rect">
            <a:avLst/>
          </a:prstGeom>
        </p:spPr>
      </p:pic>
      <p:pic>
        <p:nvPicPr>
          <p:cNvPr id="25" name="Picture 24"/>
          <p:cNvPicPr>
            <a:picLocks noChangeAspect="1"/>
          </p:cNvPicPr>
          <p:nvPr/>
        </p:nvPicPr>
        <p:blipFill>
          <a:blip r:embed="rId8"/>
          <a:stretch>
            <a:fillRect/>
          </a:stretch>
        </p:blipFill>
        <p:spPr>
          <a:xfrm>
            <a:off x="4083372" y="5945077"/>
            <a:ext cx="2863457" cy="501238"/>
          </a:xfrm>
          <a:prstGeom prst="rect">
            <a:avLst/>
          </a:prstGeom>
        </p:spPr>
      </p:pic>
      <p:pic>
        <p:nvPicPr>
          <p:cNvPr id="26" name="Picture 25"/>
          <p:cNvPicPr>
            <a:picLocks noChangeAspect="1"/>
          </p:cNvPicPr>
          <p:nvPr/>
        </p:nvPicPr>
        <p:blipFill>
          <a:blip r:embed="rId9"/>
          <a:stretch>
            <a:fillRect/>
          </a:stretch>
        </p:blipFill>
        <p:spPr>
          <a:xfrm>
            <a:off x="242696" y="3119939"/>
            <a:ext cx="1585353" cy="879581"/>
          </a:xfrm>
          <a:prstGeom prst="rect">
            <a:avLst/>
          </a:prstGeom>
        </p:spPr>
      </p:pic>
      <p:pic>
        <p:nvPicPr>
          <p:cNvPr id="27" name="Picture 26"/>
          <p:cNvPicPr>
            <a:picLocks noChangeAspect="1"/>
          </p:cNvPicPr>
          <p:nvPr/>
        </p:nvPicPr>
        <p:blipFill>
          <a:blip r:embed="rId10"/>
          <a:stretch>
            <a:fillRect/>
          </a:stretch>
        </p:blipFill>
        <p:spPr>
          <a:xfrm>
            <a:off x="275888" y="4826989"/>
            <a:ext cx="1481352" cy="513224"/>
          </a:xfrm>
          <a:prstGeom prst="rect">
            <a:avLst/>
          </a:prstGeom>
        </p:spPr>
      </p:pic>
      <p:pic>
        <p:nvPicPr>
          <p:cNvPr id="28" name="Picture 27"/>
          <p:cNvPicPr>
            <a:picLocks noChangeAspect="1"/>
          </p:cNvPicPr>
          <p:nvPr/>
        </p:nvPicPr>
        <p:blipFill>
          <a:blip r:embed="rId11"/>
          <a:stretch>
            <a:fillRect/>
          </a:stretch>
        </p:blipFill>
        <p:spPr>
          <a:xfrm>
            <a:off x="3864916" y="5327604"/>
            <a:ext cx="1022850" cy="415533"/>
          </a:xfrm>
          <a:prstGeom prst="rect">
            <a:avLst/>
          </a:prstGeom>
        </p:spPr>
      </p:pic>
      <p:pic>
        <p:nvPicPr>
          <p:cNvPr id="29" name="Picture 28"/>
          <p:cNvPicPr>
            <a:picLocks noChangeAspect="1"/>
          </p:cNvPicPr>
          <p:nvPr/>
        </p:nvPicPr>
        <p:blipFill rotWithShape="1">
          <a:blip r:embed="rId12"/>
          <a:srcRect t="32343" r="543" b="30364"/>
          <a:stretch/>
        </p:blipFill>
        <p:spPr>
          <a:xfrm>
            <a:off x="86073" y="4065777"/>
            <a:ext cx="2841972" cy="596767"/>
          </a:xfrm>
          <a:prstGeom prst="rect">
            <a:avLst/>
          </a:prstGeom>
        </p:spPr>
      </p:pic>
      <p:pic>
        <p:nvPicPr>
          <p:cNvPr id="30" name="Picture 29"/>
          <p:cNvPicPr>
            <a:picLocks noChangeAspect="1"/>
          </p:cNvPicPr>
          <p:nvPr/>
        </p:nvPicPr>
        <p:blipFill>
          <a:blip r:embed="rId13"/>
          <a:stretch>
            <a:fillRect/>
          </a:stretch>
        </p:blipFill>
        <p:spPr>
          <a:xfrm>
            <a:off x="2246970" y="5800557"/>
            <a:ext cx="1414069" cy="791878"/>
          </a:xfrm>
          <a:prstGeom prst="rect">
            <a:avLst/>
          </a:prstGeom>
        </p:spPr>
      </p:pic>
      <p:pic>
        <p:nvPicPr>
          <p:cNvPr id="32" name="Picture 31"/>
          <p:cNvPicPr>
            <a:picLocks noChangeAspect="1"/>
          </p:cNvPicPr>
          <p:nvPr/>
        </p:nvPicPr>
        <p:blipFill>
          <a:blip r:embed="rId14"/>
          <a:stretch>
            <a:fillRect/>
          </a:stretch>
        </p:blipFill>
        <p:spPr>
          <a:xfrm>
            <a:off x="305749" y="5419089"/>
            <a:ext cx="1428696" cy="655830"/>
          </a:xfrm>
          <a:prstGeom prst="rect">
            <a:avLst/>
          </a:prstGeom>
        </p:spPr>
      </p:pic>
      <p:pic>
        <p:nvPicPr>
          <p:cNvPr id="37" name="Picture 36">
            <a:extLst>
              <a:ext uri="{FF2B5EF4-FFF2-40B4-BE49-F238E27FC236}">
                <a16:creationId xmlns:a16="http://schemas.microsoft.com/office/drawing/2014/main" id="{7B759422-4D31-4AFF-A694-4AD4CAFC63A8}"/>
              </a:ext>
            </a:extLst>
          </p:cNvPr>
          <p:cNvPicPr>
            <a:picLocks noChangeAspect="1"/>
          </p:cNvPicPr>
          <p:nvPr/>
        </p:nvPicPr>
        <p:blipFill rotWithShape="1">
          <a:blip r:embed="rId15"/>
          <a:srcRect l="41957" t="36334" r="37526" b="50534"/>
          <a:stretch/>
        </p:blipFill>
        <p:spPr>
          <a:xfrm>
            <a:off x="8995580" y="2029461"/>
            <a:ext cx="903684" cy="325327"/>
          </a:xfrm>
          <a:prstGeom prst="roundRect">
            <a:avLst/>
          </a:prstGeom>
        </p:spPr>
      </p:pic>
      <p:sp>
        <p:nvSpPr>
          <p:cNvPr id="38" name="TextBox 37">
            <a:extLst>
              <a:ext uri="{FF2B5EF4-FFF2-40B4-BE49-F238E27FC236}">
                <a16:creationId xmlns:a16="http://schemas.microsoft.com/office/drawing/2014/main" id="{647942CD-EB38-41C3-BB94-E3553914EF30}"/>
              </a:ext>
            </a:extLst>
          </p:cNvPr>
          <p:cNvSpPr txBox="1"/>
          <p:nvPr/>
        </p:nvSpPr>
        <p:spPr>
          <a:xfrm>
            <a:off x="8472395" y="2388455"/>
            <a:ext cx="1950054" cy="732115"/>
          </a:xfrm>
          <a:prstGeom prst="roundRect">
            <a:avLst/>
          </a:prstGeom>
          <a:solidFill>
            <a:srgbClr val="002596"/>
          </a:solidFill>
          <a:ln>
            <a:solidFill>
              <a:srgbClr val="F79646">
                <a:lumMod val="75000"/>
              </a:srgbClr>
            </a:solidFill>
          </a:ln>
          <a:scene3d>
            <a:camera prst="orthographicFront"/>
            <a:lightRig rig="threePt" dir="t"/>
          </a:scene3d>
          <a:sp3d>
            <a:bevelT w="114300" prst="artDeco"/>
          </a:sp3d>
        </p:spPr>
        <p:txBody>
          <a:bodyPr wrap="square" lIns="45719" rIns="45719"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defTabSz="457180">
              <a:defRPr/>
            </a:pPr>
            <a:r>
              <a:rPr lang="en-US" sz="1400" b="1" kern="0" spc="100">
                <a:solidFill>
                  <a:prstClr val="white"/>
                </a:solidFill>
                <a:latin typeface="Calisto MT" panose="02040603050505030304" pitchFamily="18" charset="0"/>
              </a:rPr>
              <a:t>Cincinnati Q4’23</a:t>
            </a:r>
          </a:p>
          <a:p>
            <a:pPr algn="ctr" defTabSz="457180">
              <a:defRPr/>
            </a:pPr>
            <a:r>
              <a:rPr lang="en-US" sz="1400" b="1" kern="0" spc="100">
                <a:solidFill>
                  <a:prstClr val="white"/>
                </a:solidFill>
                <a:latin typeface="Calisto MT" panose="02040603050505030304" pitchFamily="18" charset="0"/>
              </a:rPr>
              <a:t>Ohio Valley</a:t>
            </a:r>
          </a:p>
          <a:p>
            <a:pPr algn="ctr" defTabSz="457180">
              <a:defRPr/>
            </a:pPr>
            <a:r>
              <a:rPr lang="en-US" sz="900" b="1" kern="0">
                <a:solidFill>
                  <a:prstClr val="white"/>
                </a:solidFill>
                <a:latin typeface="Calisto MT" panose="02040603050505030304" pitchFamily="18" charset="0"/>
              </a:rPr>
              <a:t>Q2 2024</a:t>
            </a:r>
          </a:p>
        </p:txBody>
      </p:sp>
      <p:sp>
        <p:nvSpPr>
          <p:cNvPr id="40" name="Rounded Rectangle 4">
            <a:extLst>
              <a:ext uri="{FF2B5EF4-FFF2-40B4-BE49-F238E27FC236}">
                <a16:creationId xmlns:a16="http://schemas.microsoft.com/office/drawing/2014/main" id="{8AF618A5-4B4F-4F32-9D78-05A0ADD2914A}"/>
              </a:ext>
            </a:extLst>
          </p:cNvPr>
          <p:cNvSpPr/>
          <p:nvPr/>
        </p:nvSpPr>
        <p:spPr>
          <a:xfrm>
            <a:off x="10088661" y="4260561"/>
            <a:ext cx="1943998" cy="1759467"/>
          </a:xfrm>
          <a:prstGeom prst="roundRect">
            <a:avLst/>
          </a:prstGeom>
          <a:solidFill>
            <a:srgbClr val="002596"/>
          </a:solidFill>
          <a:ln/>
        </p:spPr>
        <p:style>
          <a:lnRef idx="0">
            <a:schemeClr val="accent1"/>
          </a:lnRef>
          <a:fillRef idx="3">
            <a:schemeClr val="accent1"/>
          </a:fillRef>
          <a:effectRef idx="3">
            <a:schemeClr val="accent1"/>
          </a:effectRef>
          <a:fontRef idx="minor">
            <a:schemeClr val="lt1"/>
          </a:fontRef>
        </p:style>
        <p:txBody>
          <a:bodyPr lIns="68580" tIns="34290" rIns="68580" bIns="34290" rtlCol="0" anchor="ctr"/>
          <a:lstStyle/>
          <a:p>
            <a:pPr algn="ctr">
              <a:defRPr/>
            </a:pPr>
            <a:r>
              <a:rPr lang="en-US" sz="2100" b="1" dirty="0">
                <a:latin typeface="Tw Cen MT"/>
              </a:rPr>
              <a:t>2500+ TONS of plastics diverted since program inception!</a:t>
            </a:r>
          </a:p>
        </p:txBody>
      </p:sp>
      <p:pic>
        <p:nvPicPr>
          <p:cNvPr id="39" name="Picture 38">
            <a:extLst>
              <a:ext uri="{FF2B5EF4-FFF2-40B4-BE49-F238E27FC236}">
                <a16:creationId xmlns:a16="http://schemas.microsoft.com/office/drawing/2014/main" id="{DC81D690-3415-4F45-93B3-32D06F7D4B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4654" y="2850843"/>
            <a:ext cx="567323" cy="538191"/>
          </a:xfrm>
          <a:prstGeom prst="rect">
            <a:avLst/>
          </a:prstGeom>
          <a:ln>
            <a:noFill/>
          </a:ln>
          <a:effectLst>
            <a:outerShdw blurRad="190500" algn="tl" rotWithShape="0">
              <a:srgbClr val="000000">
                <a:alpha val="70000"/>
              </a:srgbClr>
            </a:outerShdw>
          </a:effectLst>
        </p:spPr>
      </p:pic>
      <p:pic>
        <p:nvPicPr>
          <p:cNvPr id="47" name="Picture 46">
            <a:extLst>
              <a:ext uri="{FF2B5EF4-FFF2-40B4-BE49-F238E27FC236}">
                <a16:creationId xmlns:a16="http://schemas.microsoft.com/office/drawing/2014/main" id="{DC81D690-3415-4F45-93B3-32D06F7D4B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8464" y="3524223"/>
            <a:ext cx="567323" cy="538191"/>
          </a:xfrm>
          <a:prstGeom prst="rect">
            <a:avLst/>
          </a:prstGeom>
          <a:ln>
            <a:noFill/>
          </a:ln>
          <a:effectLst>
            <a:outerShdw blurRad="190500" algn="tl" rotWithShape="0">
              <a:srgbClr val="000000">
                <a:alpha val="70000"/>
              </a:srgbClr>
            </a:outerShdw>
          </a:effectLst>
        </p:spPr>
      </p:pic>
      <p:sp>
        <p:nvSpPr>
          <p:cNvPr id="46" name="Footer Placeholder 2">
            <a:extLst>
              <a:ext uri="{FF2B5EF4-FFF2-40B4-BE49-F238E27FC236}">
                <a16:creationId xmlns:a16="http://schemas.microsoft.com/office/drawing/2014/main" id="{6BB64137-A621-2A77-41DB-65F4A580B24C}"/>
              </a:ext>
            </a:extLst>
          </p:cNvPr>
          <p:cNvSpPr>
            <a:spLocks noGrp="1"/>
          </p:cNvSpPr>
          <p:nvPr>
            <p:ph type="ftr" sz="quarter" idx="11"/>
          </p:nvPr>
        </p:nvSpPr>
        <p:spPr>
          <a:xfrm>
            <a:off x="57061" y="6537918"/>
            <a:ext cx="2243377" cy="291924"/>
          </a:xfrm>
        </p:spPr>
        <p:txBody>
          <a:bodyPr/>
          <a:lstStyle/>
          <a:p>
            <a:r>
              <a:rPr lang="en-US">
                <a:solidFill>
                  <a:srgbClr val="002496"/>
                </a:solidFill>
              </a:rPr>
              <a:t>Reynolds Consumer Products | Confidential</a:t>
            </a:r>
          </a:p>
        </p:txBody>
      </p:sp>
    </p:spTree>
    <p:extLst>
      <p:ext uri="{BB962C8B-B14F-4D97-AF65-F5344CB8AC3E}">
        <p14:creationId xmlns:p14="http://schemas.microsoft.com/office/powerpoint/2010/main" val="40364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637953" y="1442319"/>
            <a:ext cx="3232298" cy="5127667"/>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221877" y="1442319"/>
            <a:ext cx="3422932" cy="5127667"/>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8001204" y="1442319"/>
            <a:ext cx="3399626" cy="5127667"/>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82E65B8D-6A1B-174E-9F5B-07848F11A63B}" type="slidenum">
              <a:rPr lang="en-US" smtClean="0">
                <a:solidFill>
                  <a:srgbClr val="002596"/>
                </a:solidFill>
              </a:rPr>
              <a:t>6</a:t>
            </a:fld>
            <a:endParaRPr lang="en-US">
              <a:solidFill>
                <a:srgbClr val="002596"/>
              </a:solidFill>
            </a:endParaRPr>
          </a:p>
        </p:txBody>
      </p:sp>
      <p:sp>
        <p:nvSpPr>
          <p:cNvPr id="3" name="Title 2"/>
          <p:cNvSpPr>
            <a:spLocks noGrp="1"/>
          </p:cNvSpPr>
          <p:nvPr>
            <p:ph type="title"/>
          </p:nvPr>
        </p:nvSpPr>
        <p:spPr/>
        <p:txBody>
          <a:bodyPr/>
          <a:lstStyle/>
          <a:p>
            <a:r>
              <a:rPr lang="en-US" dirty="0"/>
              <a:t>Hefty ReNew: Unique Program Pillars</a:t>
            </a:r>
          </a:p>
        </p:txBody>
      </p:sp>
      <p:pic>
        <p:nvPicPr>
          <p:cNvPr id="6" name="Picture 5"/>
          <p:cNvPicPr>
            <a:picLocks noChangeAspect="1"/>
          </p:cNvPicPr>
          <p:nvPr/>
        </p:nvPicPr>
        <p:blipFill>
          <a:blip r:embed="rId3"/>
          <a:stretch>
            <a:fillRect/>
          </a:stretch>
        </p:blipFill>
        <p:spPr>
          <a:xfrm>
            <a:off x="1039944" y="1649548"/>
            <a:ext cx="2359917" cy="1089961"/>
          </a:xfrm>
          <a:prstGeom prst="roundRect">
            <a:avLst/>
          </a:prstGeom>
        </p:spPr>
      </p:pic>
      <p:sp>
        <p:nvSpPr>
          <p:cNvPr id="7" name="Rectangle 6"/>
          <p:cNvSpPr/>
          <p:nvPr/>
        </p:nvSpPr>
        <p:spPr>
          <a:xfrm>
            <a:off x="637953" y="2859887"/>
            <a:ext cx="3232298" cy="3816429"/>
          </a:xfrm>
          <a:prstGeom prst="rect">
            <a:avLst/>
          </a:prstGeom>
        </p:spPr>
        <p:txBody>
          <a:bodyPr wrap="square">
            <a:spAutoFit/>
          </a:bodyPr>
          <a:lstStyle/>
          <a:p>
            <a:pPr algn="ctr">
              <a:spcAft>
                <a:spcPts val="1200"/>
              </a:spcAft>
            </a:pPr>
            <a:r>
              <a:rPr lang="en-US" sz="2400" b="1" dirty="0">
                <a:solidFill>
                  <a:srgbClr val="F04D22"/>
                </a:solidFill>
                <a:latin typeface="Tw Cen MT" panose="020B0602020104020603" pitchFamily="34" charset="0"/>
              </a:rPr>
              <a:t>EDUCATION</a:t>
            </a:r>
          </a:p>
          <a:p>
            <a:pPr marL="115888" indent="-115888">
              <a:spcAft>
                <a:spcPts val="600"/>
              </a:spcAft>
              <a:buFont typeface="Arial" panose="020B0604020202020204" pitchFamily="34" charset="0"/>
              <a:buChar char="•"/>
            </a:pPr>
            <a:r>
              <a:rPr lang="en-US" b="1" dirty="0">
                <a:solidFill>
                  <a:srgbClr val="002596"/>
                </a:solidFill>
                <a:latin typeface="Tw Cen MT" panose="020B0602020104020603" pitchFamily="34" charset="0"/>
              </a:rPr>
              <a:t>62% of people worry </a:t>
            </a:r>
            <a:r>
              <a:rPr lang="en-US" dirty="0">
                <a:solidFill>
                  <a:srgbClr val="002596"/>
                </a:solidFill>
                <a:latin typeface="Tw Cen MT" panose="020B0602020104020603" pitchFamily="34" charset="0"/>
              </a:rPr>
              <a:t>their lack of recycling knowledge causes them to recycle incorrectly</a:t>
            </a:r>
          </a:p>
          <a:p>
            <a:pPr marL="115888" indent="-115888">
              <a:spcAft>
                <a:spcPts val="600"/>
              </a:spcAft>
              <a:buFont typeface="Arial" panose="020B0604020202020204" pitchFamily="34" charset="0"/>
              <a:buChar char="•"/>
            </a:pPr>
            <a:r>
              <a:rPr lang="en-US" dirty="0">
                <a:solidFill>
                  <a:srgbClr val="002596"/>
                </a:solidFill>
                <a:latin typeface="Tw Cen MT" panose="020B0602020104020603" pitchFamily="34" charset="0"/>
              </a:rPr>
              <a:t>The Hefty team </a:t>
            </a:r>
            <a:r>
              <a:rPr lang="en-US" b="1" dirty="0">
                <a:solidFill>
                  <a:srgbClr val="002596"/>
                </a:solidFill>
                <a:latin typeface="Tw Cen MT" panose="020B0602020104020603" pitchFamily="34" charset="0"/>
              </a:rPr>
              <a:t>invests in tools</a:t>
            </a:r>
            <a:r>
              <a:rPr lang="en-US" dirty="0">
                <a:solidFill>
                  <a:srgbClr val="002596"/>
                </a:solidFill>
                <a:latin typeface="Tw Cen MT" panose="020B0602020104020603" pitchFamily="34" charset="0"/>
              </a:rPr>
              <a:t> via advertising, in store, website, mailers, education kits, events, etc. to educate program participants </a:t>
            </a:r>
            <a:r>
              <a:rPr lang="en-US" b="1" dirty="0">
                <a:solidFill>
                  <a:srgbClr val="002596"/>
                </a:solidFill>
                <a:latin typeface="Tw Cen MT" panose="020B0602020104020603" pitchFamily="34" charset="0"/>
              </a:rPr>
              <a:t>improving overall recycling knowledge.</a:t>
            </a:r>
            <a:r>
              <a:rPr lang="en-US" dirty="0">
                <a:solidFill>
                  <a:srgbClr val="002596"/>
                </a:solidFill>
                <a:latin typeface="Tw Cen MT" panose="020B0602020104020603" pitchFamily="34" charset="0"/>
              </a:rPr>
              <a:t> </a:t>
            </a:r>
          </a:p>
          <a:p>
            <a:endParaRPr lang="en-US" b="1" dirty="0"/>
          </a:p>
        </p:txBody>
      </p:sp>
      <p:pic>
        <p:nvPicPr>
          <p:cNvPr id="8" name="Picture 7"/>
          <p:cNvPicPr>
            <a:picLocks noChangeAspect="1"/>
          </p:cNvPicPr>
          <p:nvPr/>
        </p:nvPicPr>
        <p:blipFill>
          <a:blip r:embed="rId4"/>
          <a:stretch>
            <a:fillRect/>
          </a:stretch>
        </p:blipFill>
        <p:spPr>
          <a:xfrm>
            <a:off x="8720814" y="1660525"/>
            <a:ext cx="1960405" cy="1089961"/>
          </a:xfrm>
          <a:prstGeom prst="roundRect">
            <a:avLst/>
          </a:prstGeom>
        </p:spPr>
      </p:pic>
      <p:sp>
        <p:nvSpPr>
          <p:cNvPr id="9" name="Rectangle 8"/>
          <p:cNvSpPr/>
          <p:nvPr/>
        </p:nvSpPr>
        <p:spPr>
          <a:xfrm>
            <a:off x="8033853" y="2859887"/>
            <a:ext cx="3366977" cy="3354765"/>
          </a:xfrm>
          <a:prstGeom prst="rect">
            <a:avLst/>
          </a:prstGeom>
        </p:spPr>
        <p:txBody>
          <a:bodyPr wrap="square">
            <a:spAutoFit/>
          </a:bodyPr>
          <a:lstStyle/>
          <a:p>
            <a:pPr algn="ctr"/>
            <a:r>
              <a:rPr lang="en-US" sz="2400" b="1" dirty="0">
                <a:solidFill>
                  <a:srgbClr val="F04D22"/>
                </a:solidFill>
                <a:latin typeface="Tw Cen MT" panose="020B0602020104020603" pitchFamily="34" charset="0"/>
              </a:rPr>
              <a:t>ACCOUNTABILITY/</a:t>
            </a:r>
          </a:p>
          <a:p>
            <a:pPr algn="ctr">
              <a:spcAft>
                <a:spcPts val="1200"/>
              </a:spcAft>
            </a:pPr>
            <a:r>
              <a:rPr lang="en-US" sz="2400" b="1" dirty="0">
                <a:solidFill>
                  <a:srgbClr val="F04D22"/>
                </a:solidFill>
                <a:latin typeface="Tw Cen MT" panose="020B0602020104020603" pitchFamily="34" charset="0"/>
              </a:rPr>
              <a:t>TRANSPARENCY</a:t>
            </a:r>
          </a:p>
          <a:p>
            <a:pPr marL="115888" indent="-115888">
              <a:spcAft>
                <a:spcPts val="600"/>
              </a:spcAft>
              <a:buFont typeface="Arial" panose="020B0604020202020204" pitchFamily="34" charset="0"/>
              <a:buChar char="•"/>
            </a:pPr>
            <a:r>
              <a:rPr lang="en-US" dirty="0">
                <a:solidFill>
                  <a:srgbClr val="002596"/>
                </a:solidFill>
                <a:latin typeface="Tw Cen MT" panose="020B0602020104020603" pitchFamily="34" charset="0"/>
              </a:rPr>
              <a:t>End markets collaborate with Hefty on </a:t>
            </a:r>
            <a:r>
              <a:rPr lang="en-US" b="1" dirty="0">
                <a:solidFill>
                  <a:srgbClr val="002596"/>
                </a:solidFill>
                <a:latin typeface="Tw Cen MT" panose="020B0602020104020603" pitchFamily="34" charset="0"/>
              </a:rPr>
              <a:t>LCA testing </a:t>
            </a:r>
            <a:r>
              <a:rPr lang="en-US" dirty="0">
                <a:solidFill>
                  <a:srgbClr val="002596"/>
                </a:solidFill>
                <a:latin typeface="Tw Cen MT" panose="020B0602020104020603" pitchFamily="34" charset="0"/>
              </a:rPr>
              <a:t>to ensure sound, ecofriendly practices.</a:t>
            </a:r>
          </a:p>
          <a:p>
            <a:pPr marL="115888" indent="-115888">
              <a:spcAft>
                <a:spcPts val="600"/>
              </a:spcAft>
              <a:buFont typeface="Arial" panose="020B0604020202020204" pitchFamily="34" charset="0"/>
              <a:buChar char="•"/>
            </a:pPr>
            <a:r>
              <a:rPr lang="en-US" dirty="0">
                <a:solidFill>
                  <a:srgbClr val="002596"/>
                </a:solidFill>
                <a:latin typeface="Tw Cen MT" panose="020B0602020104020603" pitchFamily="34" charset="0"/>
              </a:rPr>
              <a:t>Amounts collected are </a:t>
            </a:r>
            <a:r>
              <a:rPr lang="en-US" b="1" dirty="0">
                <a:solidFill>
                  <a:srgbClr val="002596"/>
                </a:solidFill>
                <a:latin typeface="Tw Cen MT" panose="020B0602020104020603" pitchFamily="34" charset="0"/>
              </a:rPr>
              <a:t>documented and shared with program participants &amp; partners</a:t>
            </a:r>
          </a:p>
          <a:p>
            <a:pPr marL="115888" indent="-115888">
              <a:spcAft>
                <a:spcPts val="600"/>
              </a:spcAft>
              <a:buFont typeface="Arial" panose="020B0604020202020204" pitchFamily="34" charset="0"/>
              <a:buChar char="•"/>
            </a:pPr>
            <a:r>
              <a:rPr lang="en-US" dirty="0">
                <a:solidFill>
                  <a:srgbClr val="002596"/>
                </a:solidFill>
                <a:latin typeface="Tw Cen MT" panose="020B0602020104020603" pitchFamily="34" charset="0"/>
              </a:rPr>
              <a:t>Hefty ensures bales are shipped only to </a:t>
            </a:r>
            <a:r>
              <a:rPr lang="en-US" b="1" dirty="0">
                <a:solidFill>
                  <a:srgbClr val="002596"/>
                </a:solidFill>
                <a:latin typeface="Tw Cen MT" panose="020B0602020104020603" pitchFamily="34" charset="0"/>
              </a:rPr>
              <a:t>approved end markets</a:t>
            </a:r>
          </a:p>
        </p:txBody>
      </p:sp>
      <p:pic>
        <p:nvPicPr>
          <p:cNvPr id="10" name="Picture 9"/>
          <p:cNvPicPr>
            <a:picLocks noChangeAspect="1"/>
          </p:cNvPicPr>
          <p:nvPr/>
        </p:nvPicPr>
        <p:blipFill>
          <a:blip r:embed="rId5"/>
          <a:stretch>
            <a:fillRect/>
          </a:stretch>
        </p:blipFill>
        <p:spPr>
          <a:xfrm>
            <a:off x="4903620" y="1671504"/>
            <a:ext cx="2059446" cy="1068004"/>
          </a:xfrm>
          <a:prstGeom prst="roundRect">
            <a:avLst/>
          </a:prstGeom>
        </p:spPr>
      </p:pic>
      <p:sp>
        <p:nvSpPr>
          <p:cNvPr id="11" name="Rectangle 10"/>
          <p:cNvSpPr/>
          <p:nvPr/>
        </p:nvSpPr>
        <p:spPr>
          <a:xfrm>
            <a:off x="4354987" y="2862614"/>
            <a:ext cx="3162231" cy="3185487"/>
          </a:xfrm>
          <a:prstGeom prst="rect">
            <a:avLst/>
          </a:prstGeom>
        </p:spPr>
        <p:txBody>
          <a:bodyPr wrap="square">
            <a:spAutoFit/>
          </a:bodyPr>
          <a:lstStyle/>
          <a:p>
            <a:pPr algn="ctr">
              <a:spcAft>
                <a:spcPts val="1200"/>
              </a:spcAft>
            </a:pPr>
            <a:r>
              <a:rPr lang="en-US" sz="2400" b="1" dirty="0">
                <a:solidFill>
                  <a:srgbClr val="F04D22"/>
                </a:solidFill>
                <a:latin typeface="Tw Cen MT" panose="020B0602020104020603" pitchFamily="34" charset="0"/>
              </a:rPr>
              <a:t>COMMUNITY</a:t>
            </a:r>
          </a:p>
          <a:p>
            <a:pPr marL="115888" indent="-115888">
              <a:spcAft>
                <a:spcPts val="600"/>
              </a:spcAft>
              <a:buFont typeface="Arial" panose="020B0604020202020204" pitchFamily="34" charset="0"/>
              <a:buChar char="•"/>
            </a:pPr>
            <a:r>
              <a:rPr lang="en-US" dirty="0">
                <a:solidFill>
                  <a:srgbClr val="002596"/>
                </a:solidFill>
                <a:latin typeface="Tw Cen MT" panose="020B0602020104020603" pitchFamily="34" charset="0"/>
              </a:rPr>
              <a:t>We work </a:t>
            </a:r>
            <a:r>
              <a:rPr lang="en-US" b="1" u="sng" dirty="0">
                <a:solidFill>
                  <a:srgbClr val="002596"/>
                </a:solidFill>
                <a:latin typeface="Tw Cen MT" panose="020B0602020104020603" pitchFamily="34" charset="0"/>
              </a:rPr>
              <a:t>with</a:t>
            </a:r>
            <a:r>
              <a:rPr lang="en-US" dirty="0">
                <a:solidFill>
                  <a:srgbClr val="002596"/>
                </a:solidFill>
                <a:latin typeface="Tw Cen MT" panose="020B0602020104020603" pitchFamily="34" charset="0"/>
              </a:rPr>
              <a:t> local communities: MRFs, Haulers, Local Gov’t, Retailers, Special interest groups</a:t>
            </a:r>
          </a:p>
          <a:p>
            <a:pPr marL="115888" indent="-115888">
              <a:spcAft>
                <a:spcPts val="600"/>
              </a:spcAft>
              <a:buFont typeface="Arial" panose="020B0604020202020204" pitchFamily="34" charset="0"/>
              <a:buChar char="•"/>
            </a:pPr>
            <a:r>
              <a:rPr lang="en-US" dirty="0">
                <a:solidFill>
                  <a:srgbClr val="002596"/>
                </a:solidFill>
                <a:latin typeface="Tw Cen MT" panose="020B0602020104020603" pitchFamily="34" charset="0"/>
              </a:rPr>
              <a:t>The program is </a:t>
            </a:r>
            <a:r>
              <a:rPr lang="en-US" b="1" dirty="0">
                <a:solidFill>
                  <a:srgbClr val="002596"/>
                </a:solidFill>
                <a:latin typeface="Tw Cen MT" panose="020B0602020104020603" pitchFamily="34" charset="0"/>
              </a:rPr>
              <a:t>integrated into current systems (retail and recycling) </a:t>
            </a:r>
            <a:r>
              <a:rPr lang="en-US" dirty="0">
                <a:solidFill>
                  <a:srgbClr val="002596"/>
                </a:solidFill>
                <a:latin typeface="Tw Cen MT" panose="020B0602020104020603" pitchFamily="34" charset="0"/>
              </a:rPr>
              <a:t>vs. adding more emissions by creating our own infrastructure</a:t>
            </a:r>
          </a:p>
        </p:txBody>
      </p:sp>
    </p:spTree>
    <p:extLst>
      <p:ext uri="{BB962C8B-B14F-4D97-AF65-F5344CB8AC3E}">
        <p14:creationId xmlns:p14="http://schemas.microsoft.com/office/powerpoint/2010/main" val="42700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Left 6">
            <a:extLst>
              <a:ext uri="{FF2B5EF4-FFF2-40B4-BE49-F238E27FC236}">
                <a16:creationId xmlns:a16="http://schemas.microsoft.com/office/drawing/2014/main" id="{4574E3A9-7C64-B4DE-7286-BB5F998E0405}"/>
              </a:ext>
            </a:extLst>
          </p:cNvPr>
          <p:cNvSpPr/>
          <p:nvPr/>
        </p:nvSpPr>
        <p:spPr>
          <a:xfrm>
            <a:off x="4529780" y="4048078"/>
            <a:ext cx="4393366" cy="2689950"/>
          </a:xfrm>
          <a:prstGeom prst="leftArrow">
            <a:avLst>
              <a:gd name="adj1" fmla="val 50000"/>
              <a:gd name="adj2" fmla="val 35255"/>
            </a:avLst>
          </a:prstGeom>
          <a:solidFill>
            <a:schemeClr val="accent2">
              <a:lumMod val="20000"/>
              <a:lumOff val="8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948392" y="1540495"/>
            <a:ext cx="2949317" cy="459730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1185408" y="1629052"/>
            <a:ext cx="7479656" cy="2325602"/>
          </a:xfrm>
        </p:spPr>
        <p:txBody>
          <a:bodyPr vert="horz" lIns="91440" tIns="45720" rIns="91440" bIns="45720" rtlCol="0" anchor="t">
            <a:noAutofit/>
          </a:bodyPr>
          <a:lstStyle/>
          <a:p>
            <a:pPr marL="0" indent="0">
              <a:spcAft>
                <a:spcPts val="600"/>
              </a:spcAft>
              <a:buNone/>
            </a:pPr>
            <a:r>
              <a:rPr lang="en-US" sz="2400" b="1" kern="0" dirty="0">
                <a:solidFill>
                  <a:srgbClr val="0000A8"/>
                </a:solidFill>
                <a:latin typeface="Tw Cen MT"/>
              </a:rPr>
              <a:t>Hefty ReNew™ Program branding launched in April 2023</a:t>
            </a:r>
          </a:p>
          <a:p>
            <a:pPr marL="404495" lvl="1" indent="-172720">
              <a:spcAft>
                <a:spcPts val="400"/>
              </a:spcAft>
            </a:pPr>
            <a:r>
              <a:rPr lang="en-US" sz="1800" kern="0" dirty="0">
                <a:solidFill>
                  <a:srgbClr val="0000A8"/>
                </a:solidFill>
                <a:latin typeface="Tw Cen MT"/>
              </a:rPr>
              <a:t>Formerly Hefty® </a:t>
            </a:r>
            <a:r>
              <a:rPr lang="en-US" sz="1800" kern="0" dirty="0" err="1">
                <a:solidFill>
                  <a:srgbClr val="0000A8"/>
                </a:solidFill>
                <a:latin typeface="Tw Cen MT"/>
              </a:rPr>
              <a:t>EnergyBag</a:t>
            </a:r>
            <a:r>
              <a:rPr lang="en-US" sz="1800" kern="0" dirty="0">
                <a:solidFill>
                  <a:srgbClr val="0000A8"/>
                </a:solidFill>
                <a:latin typeface="Tw Cen MT"/>
              </a:rPr>
              <a:t>®</a:t>
            </a:r>
          </a:p>
          <a:p>
            <a:pPr marL="404495" lvl="1" indent="-172720">
              <a:spcAft>
                <a:spcPts val="400"/>
              </a:spcAft>
            </a:pPr>
            <a:r>
              <a:rPr lang="en-US" sz="1800" kern="0" dirty="0">
                <a:solidFill>
                  <a:srgbClr val="0000A8"/>
                </a:solidFill>
                <a:latin typeface="Tw Cen MT"/>
              </a:rPr>
              <a:t>New name is preferred by consumers, partners and better reflects what </a:t>
            </a:r>
            <a:r>
              <a:rPr lang="en-US" sz="1800" kern="0" dirty="0">
                <a:solidFill>
                  <a:srgbClr val="002596"/>
                </a:solidFill>
                <a:latin typeface="Tw Cen MT"/>
              </a:rPr>
              <a:t>the program does: collect plastic and turn it into new things!</a:t>
            </a:r>
          </a:p>
          <a:p>
            <a:pPr marL="404495" lvl="1" indent="-172720">
              <a:spcAft>
                <a:spcPts val="400"/>
              </a:spcAft>
            </a:pPr>
            <a:r>
              <a:rPr lang="en-US" sz="1800" kern="0" dirty="0">
                <a:solidFill>
                  <a:srgbClr val="0000A8"/>
                </a:solidFill>
                <a:latin typeface="Tw Cen MT"/>
              </a:rPr>
              <a:t>Orange bag makes it easy for MRFs to spot bags on the line and pull them off to be baled and sent to our end market</a:t>
            </a:r>
          </a:p>
        </p:txBody>
      </p:sp>
      <p:sp>
        <p:nvSpPr>
          <p:cNvPr id="5" name="Slide Number Placeholder 4"/>
          <p:cNvSpPr>
            <a:spLocks noGrp="1"/>
          </p:cNvSpPr>
          <p:nvPr>
            <p:ph type="sldNum" sz="quarter" idx="12"/>
          </p:nvPr>
        </p:nvSpPr>
        <p:spPr/>
        <p:txBody>
          <a:bodyPr/>
          <a:lstStyle/>
          <a:p>
            <a:fld id="{82E65B8D-6A1B-174E-9F5B-07848F11A63B}" type="slidenum">
              <a:rPr lang="en-US" smtClean="0">
                <a:solidFill>
                  <a:srgbClr val="002596"/>
                </a:solidFill>
              </a:rPr>
              <a:t>7</a:t>
            </a:fld>
            <a:endParaRPr lang="en-US">
              <a:solidFill>
                <a:srgbClr val="002596"/>
              </a:solidFill>
            </a:endParaRPr>
          </a:p>
        </p:txBody>
      </p:sp>
      <p:sp>
        <p:nvSpPr>
          <p:cNvPr id="3" name="Title 2"/>
          <p:cNvSpPr>
            <a:spLocks noGrp="1"/>
          </p:cNvSpPr>
          <p:nvPr>
            <p:ph type="title"/>
          </p:nvPr>
        </p:nvSpPr>
        <p:spPr/>
        <p:txBody>
          <a:bodyPr/>
          <a:lstStyle/>
          <a:p>
            <a:r>
              <a:rPr lang="en-US" dirty="0"/>
              <a:t>Product Details</a:t>
            </a:r>
          </a:p>
        </p:txBody>
      </p:sp>
      <p:pic>
        <p:nvPicPr>
          <p:cNvPr id="4" name="Picture 3"/>
          <p:cNvPicPr>
            <a:picLocks noChangeAspect="1"/>
          </p:cNvPicPr>
          <p:nvPr/>
        </p:nvPicPr>
        <p:blipFill>
          <a:blip r:embed="rId3"/>
          <a:stretch>
            <a:fillRect/>
          </a:stretch>
        </p:blipFill>
        <p:spPr>
          <a:xfrm>
            <a:off x="182066" y="1415656"/>
            <a:ext cx="1003341" cy="2632422"/>
          </a:xfrm>
          <a:prstGeom prst="rect">
            <a:avLst/>
          </a:prstGeom>
        </p:spPr>
      </p:pic>
      <p:sp>
        <p:nvSpPr>
          <p:cNvPr id="8" name="Rectangle 7"/>
          <p:cNvSpPr/>
          <p:nvPr/>
        </p:nvSpPr>
        <p:spPr>
          <a:xfrm>
            <a:off x="9009183" y="3839145"/>
            <a:ext cx="2913773" cy="2100575"/>
          </a:xfrm>
          <a:prstGeom prst="rect">
            <a:avLst/>
          </a:prstGeom>
        </p:spPr>
        <p:txBody>
          <a:bodyPr wrap="square" lIns="91440" tIns="45720" rIns="91440" bIns="45720" anchor="t">
            <a:spAutoFit/>
          </a:bodyPr>
          <a:lstStyle/>
          <a:p>
            <a:pPr lvl="0">
              <a:spcAft>
                <a:spcPts val="300"/>
              </a:spcAft>
              <a:defRPr/>
            </a:pPr>
            <a:r>
              <a:rPr lang="en-US" sz="2000" b="1" kern="0" dirty="0">
                <a:solidFill>
                  <a:srgbClr val="0000A8"/>
                </a:solidFill>
                <a:latin typeface="Tw Cen MT"/>
              </a:rPr>
              <a:t>Each orange bag is:</a:t>
            </a:r>
          </a:p>
          <a:p>
            <a:pPr marL="285750" lvl="0" indent="-285750">
              <a:buFont typeface="Arial" panose="020B0604020202020204" pitchFamily="34" charset="0"/>
              <a:buChar char="•"/>
              <a:defRPr/>
            </a:pPr>
            <a:r>
              <a:rPr lang="en-US" b="1" kern="0" dirty="0">
                <a:solidFill>
                  <a:srgbClr val="0000A8"/>
                </a:solidFill>
                <a:latin typeface="Tw Cen MT"/>
              </a:rPr>
              <a:t>Printed</a:t>
            </a:r>
            <a:r>
              <a:rPr lang="en-US" kern="0" dirty="0">
                <a:solidFill>
                  <a:srgbClr val="0000A8"/>
                </a:solidFill>
                <a:latin typeface="Tw Cen MT"/>
              </a:rPr>
              <a:t> with </a:t>
            </a:r>
            <a:r>
              <a:rPr lang="en-US" b="1" kern="0" dirty="0">
                <a:solidFill>
                  <a:srgbClr val="0000A8"/>
                </a:solidFill>
                <a:latin typeface="Tw Cen MT"/>
              </a:rPr>
              <a:t>acceptable items</a:t>
            </a:r>
            <a:endParaRPr lang="en-US" kern="0" dirty="0">
              <a:solidFill>
                <a:srgbClr val="0000A8"/>
              </a:solidFill>
              <a:latin typeface="Tw Cen MT"/>
            </a:endParaRPr>
          </a:p>
          <a:p>
            <a:pPr marL="285750" lvl="0" indent="-285750">
              <a:buFont typeface="Arial" panose="020B0604020202020204" pitchFamily="34" charset="0"/>
              <a:buChar char="•"/>
              <a:defRPr/>
            </a:pPr>
            <a:r>
              <a:rPr lang="en-US" kern="0" dirty="0">
                <a:solidFill>
                  <a:srgbClr val="0000A8"/>
                </a:solidFill>
                <a:latin typeface="Tw Cen MT"/>
              </a:rPr>
              <a:t>Made with </a:t>
            </a:r>
            <a:r>
              <a:rPr lang="en-US" b="1" kern="0" dirty="0">
                <a:solidFill>
                  <a:srgbClr val="0000A8"/>
                </a:solidFill>
                <a:latin typeface="Tw Cen MT"/>
              </a:rPr>
              <a:t>20% recycled </a:t>
            </a:r>
            <a:r>
              <a:rPr lang="en-US" kern="0" dirty="0">
                <a:solidFill>
                  <a:srgbClr val="0000A8"/>
                </a:solidFill>
                <a:latin typeface="Tw Cen MT"/>
              </a:rPr>
              <a:t>materials</a:t>
            </a:r>
          </a:p>
          <a:p>
            <a:pPr marL="285750" lvl="0" indent="-285750">
              <a:buFont typeface="Arial" panose="020B0604020202020204" pitchFamily="34" charset="0"/>
              <a:buChar char="•"/>
              <a:defRPr/>
            </a:pPr>
            <a:r>
              <a:rPr lang="en-US" kern="0" dirty="0">
                <a:solidFill>
                  <a:srgbClr val="0000A8"/>
                </a:solidFill>
                <a:latin typeface="Tw Cen MT"/>
              </a:rPr>
              <a:t>Features a new </a:t>
            </a:r>
            <a:r>
              <a:rPr lang="en-US" b="1" kern="0" dirty="0">
                <a:solidFill>
                  <a:srgbClr val="0000A8"/>
                </a:solidFill>
                <a:latin typeface="Tw Cen MT"/>
              </a:rPr>
              <a:t>drawstring</a:t>
            </a:r>
          </a:p>
        </p:txBody>
      </p:sp>
      <p:sp>
        <p:nvSpPr>
          <p:cNvPr id="9" name="Rectangle 8"/>
          <p:cNvSpPr/>
          <p:nvPr/>
        </p:nvSpPr>
        <p:spPr>
          <a:xfrm>
            <a:off x="4925236" y="4703973"/>
            <a:ext cx="4166289" cy="1364989"/>
          </a:xfrm>
          <a:prstGeom prst="rect">
            <a:avLst/>
          </a:prstGeom>
        </p:spPr>
        <p:txBody>
          <a:bodyPr wrap="square" lIns="91440" tIns="45720" rIns="91440" bIns="45720" anchor="t">
            <a:spAutoFit/>
          </a:bodyPr>
          <a:lstStyle/>
          <a:p>
            <a:pPr>
              <a:lnSpc>
                <a:spcPct val="90000"/>
              </a:lnSpc>
              <a:spcBef>
                <a:spcPts val="1000"/>
              </a:spcBef>
            </a:pPr>
            <a:r>
              <a:rPr lang="en-US" sz="2400" b="1" kern="0" dirty="0">
                <a:solidFill>
                  <a:srgbClr val="0000A8"/>
                </a:solidFill>
                <a:latin typeface="Tw Cen MT"/>
              </a:rPr>
              <a:t>Educational Panels on Pack</a:t>
            </a:r>
          </a:p>
          <a:p>
            <a:pPr marL="288925" lvl="1" indent="-172720">
              <a:lnSpc>
                <a:spcPct val="90000"/>
              </a:lnSpc>
              <a:spcBef>
                <a:spcPts val="500"/>
              </a:spcBef>
              <a:buFont typeface="Arial" panose="020B0604020202020204" pitchFamily="34" charset="0"/>
              <a:buChar char="•"/>
            </a:pPr>
            <a:r>
              <a:rPr lang="en-US" kern="0" dirty="0">
                <a:solidFill>
                  <a:srgbClr val="0000A8"/>
                </a:solidFill>
                <a:latin typeface="Tw Cen MT"/>
              </a:rPr>
              <a:t>What goes in the bag information</a:t>
            </a:r>
          </a:p>
          <a:p>
            <a:pPr marL="288925" lvl="1" indent="-172720">
              <a:lnSpc>
                <a:spcPct val="90000"/>
              </a:lnSpc>
              <a:spcBef>
                <a:spcPts val="500"/>
              </a:spcBef>
              <a:buFont typeface="Arial" panose="020B0604020202020204" pitchFamily="34" charset="0"/>
              <a:buChar char="•"/>
            </a:pPr>
            <a:r>
              <a:rPr lang="en-US" kern="0" dirty="0">
                <a:solidFill>
                  <a:srgbClr val="0000A8"/>
                </a:solidFill>
                <a:latin typeface="Tw Cen MT"/>
              </a:rPr>
              <a:t>How the program works</a:t>
            </a:r>
          </a:p>
          <a:p>
            <a:pPr marL="288925" lvl="1" indent="-172720">
              <a:lnSpc>
                <a:spcPct val="90000"/>
              </a:lnSpc>
              <a:spcBef>
                <a:spcPts val="500"/>
              </a:spcBef>
              <a:buFont typeface="Arial" panose="020B0604020202020204" pitchFamily="34" charset="0"/>
              <a:buChar char="•"/>
            </a:pPr>
            <a:r>
              <a:rPr lang="en-US" kern="0" dirty="0">
                <a:solidFill>
                  <a:srgbClr val="0000A8"/>
                </a:solidFill>
                <a:latin typeface="Tw Cen MT"/>
              </a:rPr>
              <a:t>QR code connects consumers to website</a:t>
            </a:r>
          </a:p>
        </p:txBody>
      </p:sp>
      <p:pic>
        <p:nvPicPr>
          <p:cNvPr id="11" name="Picture 10"/>
          <p:cNvPicPr>
            <a:picLocks noChangeAspect="1"/>
          </p:cNvPicPr>
          <p:nvPr/>
        </p:nvPicPr>
        <p:blipFill>
          <a:blip r:embed="rId4"/>
          <a:stretch>
            <a:fillRect/>
          </a:stretch>
        </p:blipFill>
        <p:spPr>
          <a:xfrm>
            <a:off x="714279" y="4099462"/>
            <a:ext cx="3827031" cy="1209022"/>
          </a:xfrm>
          <a:prstGeom prst="rect">
            <a:avLst/>
          </a:prstGeom>
        </p:spPr>
      </p:pic>
      <p:pic>
        <p:nvPicPr>
          <p:cNvPr id="12" name="Picture 11"/>
          <p:cNvPicPr>
            <a:picLocks noChangeAspect="1"/>
          </p:cNvPicPr>
          <p:nvPr/>
        </p:nvPicPr>
        <p:blipFill rotWithShape="1">
          <a:blip r:embed="rId5"/>
          <a:srcRect l="74525" t="16503" r="2392" b="13453"/>
          <a:stretch/>
        </p:blipFill>
        <p:spPr>
          <a:xfrm rot="5400000">
            <a:off x="2023691" y="4097167"/>
            <a:ext cx="1185145" cy="382703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1611" y="1579426"/>
            <a:ext cx="2022878" cy="2323663"/>
          </a:xfrm>
          <a:prstGeom prst="rect">
            <a:avLst/>
          </a:prstGeom>
        </p:spPr>
      </p:pic>
    </p:spTree>
    <p:extLst>
      <p:ext uri="{BB962C8B-B14F-4D97-AF65-F5344CB8AC3E}">
        <p14:creationId xmlns:p14="http://schemas.microsoft.com/office/powerpoint/2010/main" val="2401224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99362" y="2944197"/>
            <a:ext cx="6912227" cy="3150163"/>
          </a:xfrm>
          <a:prstGeom prst="rect">
            <a:avLst/>
          </a:prstGeom>
        </p:spPr>
      </p:pic>
      <p:sp>
        <p:nvSpPr>
          <p:cNvPr id="17" name="Slide Number Placeholder 2"/>
          <p:cNvSpPr>
            <a:spLocks noGrp="1"/>
          </p:cNvSpPr>
          <p:nvPr>
            <p:ph type="sldNum" sz="quarter" idx="12"/>
          </p:nvPr>
        </p:nvSpPr>
        <p:spPr/>
        <p:txBody>
          <a:bodyPr/>
          <a:lstStyle/>
          <a:p>
            <a:pPr defTabSz="457206"/>
            <a:fld id="{0D941629-746E-3B46-AF83-39989CE000A3}" type="slidenum">
              <a:rPr lang="en-US">
                <a:solidFill>
                  <a:srgbClr val="002596"/>
                </a:solidFill>
                <a:latin typeface="Calibri"/>
              </a:rPr>
              <a:pPr defTabSz="457206"/>
              <a:t>8</a:t>
            </a:fld>
            <a:endParaRPr lang="en-US">
              <a:solidFill>
                <a:srgbClr val="002596"/>
              </a:solidFill>
              <a:latin typeface="Calibri"/>
            </a:endParaRPr>
          </a:p>
        </p:txBody>
      </p:sp>
      <p:sp>
        <p:nvSpPr>
          <p:cNvPr id="4" name="Title 3"/>
          <p:cNvSpPr>
            <a:spLocks noGrp="1"/>
          </p:cNvSpPr>
          <p:nvPr>
            <p:ph type="title"/>
          </p:nvPr>
        </p:nvSpPr>
        <p:spPr/>
        <p:txBody>
          <a:bodyPr>
            <a:normAutofit/>
          </a:bodyPr>
          <a:lstStyle/>
          <a:p>
            <a:r>
              <a:rPr lang="en-US" dirty="0">
                <a:latin typeface="Tw Cen MT" panose="020B0602020104020603" pitchFamily="34" charset="0"/>
                <a:cs typeface="Arial" panose="020B0604020202020204" pitchFamily="34" charset="0"/>
              </a:rPr>
              <a:t>Items collected in the Hefty ReNew™ Program</a:t>
            </a:r>
          </a:p>
        </p:txBody>
      </p:sp>
      <p:sp>
        <p:nvSpPr>
          <p:cNvPr id="9" name="Rectangle 8"/>
          <p:cNvSpPr/>
          <p:nvPr/>
        </p:nvSpPr>
        <p:spPr>
          <a:xfrm>
            <a:off x="399388" y="1408812"/>
            <a:ext cx="6727716" cy="1354217"/>
          </a:xfrm>
          <a:prstGeom prst="rect">
            <a:avLst/>
          </a:prstGeom>
        </p:spPr>
        <p:txBody>
          <a:bodyPr wrap="square" lIns="91440" tIns="45720" rIns="91440" bIns="45720" anchor="t">
            <a:spAutoFit/>
          </a:bodyPr>
          <a:lstStyle/>
          <a:p>
            <a:pPr defTabSz="457206">
              <a:defRPr/>
            </a:pPr>
            <a:r>
              <a:rPr lang="en-US" sz="2800" b="1" kern="0" dirty="0">
                <a:solidFill>
                  <a:srgbClr val="0000A8"/>
                </a:solidFill>
                <a:latin typeface="Tw Cen MT" panose="020B0602020104020603" pitchFamily="34" charset="0"/>
              </a:rPr>
              <a:t>List of accepted items can be found:</a:t>
            </a:r>
            <a:endParaRPr lang="en-US" sz="2800" b="1" dirty="0">
              <a:solidFill>
                <a:prstClr val="black"/>
              </a:solidFill>
              <a:latin typeface="Tw Cen MT" panose="020B0602020104020603" pitchFamily="34" charset="0"/>
              <a:cs typeface="Calibri"/>
            </a:endParaRPr>
          </a:p>
          <a:p>
            <a:pPr marL="285753" indent="-285753" defTabSz="457206">
              <a:buFont typeface="Arial"/>
              <a:buChar char="•"/>
              <a:defRPr/>
            </a:pPr>
            <a:r>
              <a:rPr lang="en-US" kern="0" dirty="0">
                <a:solidFill>
                  <a:srgbClr val="0000A8"/>
                </a:solidFill>
                <a:latin typeface="Tw Cen MT" panose="020B0602020104020603" pitchFamily="34" charset="0"/>
              </a:rPr>
              <a:t>On HeftyReNew.com</a:t>
            </a:r>
            <a:endParaRPr lang="en-US" dirty="0">
              <a:solidFill>
                <a:srgbClr val="000000"/>
              </a:solidFill>
              <a:latin typeface="Tw Cen MT" panose="020B0602020104020603" pitchFamily="34" charset="0"/>
              <a:cs typeface="Calibri"/>
            </a:endParaRPr>
          </a:p>
          <a:p>
            <a:pPr marL="285753" indent="-285753" defTabSz="457206">
              <a:buFont typeface="Arial"/>
              <a:buChar char="•"/>
              <a:defRPr/>
            </a:pPr>
            <a:r>
              <a:rPr lang="en-US" kern="0" dirty="0">
                <a:solidFill>
                  <a:srgbClr val="0000A8"/>
                </a:solidFill>
                <a:latin typeface="Tw Cen MT" panose="020B0602020104020603" pitchFamily="34" charset="0"/>
              </a:rPr>
              <a:t>Printed on each orange bag</a:t>
            </a:r>
            <a:endParaRPr lang="en-US" dirty="0">
              <a:solidFill>
                <a:srgbClr val="000000"/>
              </a:solidFill>
              <a:latin typeface="Tw Cen MT" panose="020B0602020104020603" pitchFamily="34" charset="0"/>
              <a:cs typeface="Calibri"/>
            </a:endParaRPr>
          </a:p>
          <a:p>
            <a:pPr marL="285753" indent="-285753" defTabSz="457206">
              <a:buFont typeface="Arial"/>
              <a:buChar char="•"/>
              <a:defRPr/>
            </a:pPr>
            <a:r>
              <a:rPr lang="en-US" kern="0" dirty="0">
                <a:solidFill>
                  <a:srgbClr val="0000A8"/>
                </a:solidFill>
                <a:latin typeface="Tw Cen MT" panose="020B0602020104020603" pitchFamily="34" charset="0"/>
              </a:rPr>
              <a:t>Printed on cartons, with corresponding QR code</a:t>
            </a:r>
            <a:endParaRPr lang="en-US" kern="0" dirty="0">
              <a:solidFill>
                <a:srgbClr val="0000A8"/>
              </a:solidFill>
              <a:latin typeface="Tw Cen MT" panose="020B0602020104020603" pitchFamily="34" charset="0"/>
              <a:cs typeface="Calibri"/>
            </a:endParaRPr>
          </a:p>
        </p:txBody>
      </p:sp>
      <p:pic>
        <p:nvPicPr>
          <p:cNvPr id="5" name="Picture 4"/>
          <p:cNvPicPr>
            <a:picLocks noChangeAspect="1"/>
          </p:cNvPicPr>
          <p:nvPr/>
        </p:nvPicPr>
        <p:blipFill>
          <a:blip r:embed="rId4"/>
          <a:stretch>
            <a:fillRect/>
          </a:stretch>
        </p:blipFill>
        <p:spPr>
          <a:xfrm>
            <a:off x="399388" y="3034475"/>
            <a:ext cx="3956748" cy="3059885"/>
          </a:xfrm>
          <a:prstGeom prst="rect">
            <a:avLst/>
          </a:prstGeom>
        </p:spPr>
      </p:pic>
      <p:pic>
        <p:nvPicPr>
          <p:cNvPr id="6" name="Picture 5" descr="An orange plastic bag with blue ribbon&#10;&#10;Description automatically generated">
            <a:extLst>
              <a:ext uri="{FF2B5EF4-FFF2-40B4-BE49-F238E27FC236}">
                <a16:creationId xmlns:a16="http://schemas.microsoft.com/office/drawing/2014/main" id="{314A7C1B-942D-FDEB-0ADE-733FB0F98E42}"/>
              </a:ext>
            </a:extLst>
          </p:cNvPr>
          <p:cNvPicPr>
            <a:picLocks noChangeAspect="1"/>
          </p:cNvPicPr>
          <p:nvPr/>
        </p:nvPicPr>
        <p:blipFill>
          <a:blip r:embed="rId5"/>
          <a:stretch>
            <a:fillRect/>
          </a:stretch>
        </p:blipFill>
        <p:spPr>
          <a:xfrm>
            <a:off x="10625107" y="1339496"/>
            <a:ext cx="1285693" cy="1476865"/>
          </a:xfrm>
          <a:prstGeom prst="rect">
            <a:avLst/>
          </a:prstGeom>
        </p:spPr>
      </p:pic>
      <p:pic>
        <p:nvPicPr>
          <p:cNvPr id="7" name="Picture 6">
            <a:extLst>
              <a:ext uri="{FF2B5EF4-FFF2-40B4-BE49-F238E27FC236}">
                <a16:creationId xmlns:a16="http://schemas.microsoft.com/office/drawing/2014/main" id="{5328ACA0-D41F-11F0-2372-80178A7C8894}"/>
              </a:ext>
            </a:extLst>
          </p:cNvPr>
          <p:cNvPicPr>
            <a:picLocks noChangeAspect="1"/>
          </p:cNvPicPr>
          <p:nvPr/>
        </p:nvPicPr>
        <p:blipFill rotWithShape="1">
          <a:blip r:embed="rId6"/>
          <a:srcRect l="74525" t="16503" r="2392" b="13453"/>
          <a:stretch/>
        </p:blipFill>
        <p:spPr>
          <a:xfrm rot="5400000">
            <a:off x="7796248" y="262989"/>
            <a:ext cx="1185145" cy="3827031"/>
          </a:xfrm>
          <a:prstGeom prst="rect">
            <a:avLst/>
          </a:prstGeom>
        </p:spPr>
      </p:pic>
      <p:cxnSp>
        <p:nvCxnSpPr>
          <p:cNvPr id="10" name="Straight Arrow Connector 9">
            <a:extLst>
              <a:ext uri="{FF2B5EF4-FFF2-40B4-BE49-F238E27FC236}">
                <a16:creationId xmlns:a16="http://schemas.microsoft.com/office/drawing/2014/main" id="{56728618-B913-E742-A183-B56060AB751C}"/>
              </a:ext>
            </a:extLst>
          </p:cNvPr>
          <p:cNvCxnSpPr>
            <a:cxnSpLocks/>
          </p:cNvCxnSpPr>
          <p:nvPr/>
        </p:nvCxnSpPr>
        <p:spPr>
          <a:xfrm>
            <a:off x="10427886" y="1420055"/>
            <a:ext cx="394443" cy="4203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792A2AD-3BF6-A381-06B0-DAF2051EE2F3}"/>
              </a:ext>
            </a:extLst>
          </p:cNvPr>
          <p:cNvCxnSpPr>
            <a:cxnSpLocks/>
          </p:cNvCxnSpPr>
          <p:nvPr/>
        </p:nvCxnSpPr>
        <p:spPr>
          <a:xfrm>
            <a:off x="7058523" y="1254114"/>
            <a:ext cx="394443" cy="4203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0852275-0B8C-2C88-5EBC-DB01E10DDDC2}"/>
              </a:ext>
            </a:extLst>
          </p:cNvPr>
          <p:cNvCxnSpPr>
            <a:cxnSpLocks/>
          </p:cNvCxnSpPr>
          <p:nvPr/>
        </p:nvCxnSpPr>
        <p:spPr>
          <a:xfrm flipH="1">
            <a:off x="10427886" y="4876933"/>
            <a:ext cx="1625791" cy="9462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072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object 2">
            <a:extLst>
              <a:ext uri="{FF2B5EF4-FFF2-40B4-BE49-F238E27FC236}">
                <a16:creationId xmlns:a16="http://schemas.microsoft.com/office/drawing/2014/main" id="{64A088D5-84CC-4F57-ADCA-671121C36852}"/>
              </a:ext>
            </a:extLst>
          </p:cNvPr>
          <p:cNvGrpSpPr/>
          <p:nvPr/>
        </p:nvGrpSpPr>
        <p:grpSpPr>
          <a:xfrm>
            <a:off x="0" y="3117022"/>
            <a:ext cx="12192000" cy="2979420"/>
            <a:chOff x="0" y="2337766"/>
            <a:chExt cx="9144000" cy="2234565"/>
          </a:xfrm>
        </p:grpSpPr>
        <p:pic>
          <p:nvPicPr>
            <p:cNvPr id="127" name="object 3">
              <a:extLst>
                <a:ext uri="{FF2B5EF4-FFF2-40B4-BE49-F238E27FC236}">
                  <a16:creationId xmlns:a16="http://schemas.microsoft.com/office/drawing/2014/main" id="{857BCFD6-0ED6-4787-9F5A-D7944A878145}"/>
                </a:ext>
              </a:extLst>
            </p:cNvPr>
            <p:cNvPicPr/>
            <p:nvPr/>
          </p:nvPicPr>
          <p:blipFill>
            <a:blip r:embed="rId3" cstate="print"/>
            <a:stretch>
              <a:fillRect/>
            </a:stretch>
          </p:blipFill>
          <p:spPr>
            <a:xfrm>
              <a:off x="0" y="2337766"/>
              <a:ext cx="9143999" cy="2234257"/>
            </a:xfrm>
            <a:prstGeom prst="rect">
              <a:avLst/>
            </a:prstGeom>
          </p:spPr>
        </p:pic>
        <p:sp>
          <p:nvSpPr>
            <p:cNvPr id="128" name="object 4">
              <a:extLst>
                <a:ext uri="{FF2B5EF4-FFF2-40B4-BE49-F238E27FC236}">
                  <a16:creationId xmlns:a16="http://schemas.microsoft.com/office/drawing/2014/main" id="{9E5647F9-6EB5-46B0-874B-0B3A65C77C1B}"/>
                </a:ext>
              </a:extLst>
            </p:cNvPr>
            <p:cNvSpPr/>
            <p:nvPr/>
          </p:nvSpPr>
          <p:spPr>
            <a:xfrm>
              <a:off x="0" y="2345435"/>
              <a:ext cx="9144000" cy="2159635"/>
            </a:xfrm>
            <a:custGeom>
              <a:avLst/>
              <a:gdLst/>
              <a:ahLst/>
              <a:cxnLst/>
              <a:rect l="l" t="t" r="r" b="b"/>
              <a:pathLst>
                <a:path w="9144000" h="2159635">
                  <a:moveTo>
                    <a:pt x="9144000" y="0"/>
                  </a:moveTo>
                  <a:lnTo>
                    <a:pt x="0" y="0"/>
                  </a:lnTo>
                  <a:lnTo>
                    <a:pt x="0" y="2159508"/>
                  </a:lnTo>
                  <a:lnTo>
                    <a:pt x="9144000" y="2159508"/>
                  </a:lnTo>
                  <a:lnTo>
                    <a:pt x="9144000" y="0"/>
                  </a:lnTo>
                  <a:close/>
                </a:path>
              </a:pathLst>
            </a:custGeom>
            <a:solidFill>
              <a:srgbClr val="EF4E22"/>
            </a:solidFill>
          </p:spPr>
          <p:txBody>
            <a:bodyPr wrap="square" lIns="0" tIns="0" rIns="0" bIns="0" rtlCol="0"/>
            <a:lstStyle/>
            <a:p>
              <a:endParaRPr sz="2400"/>
            </a:p>
          </p:txBody>
        </p:sp>
      </p:grpSp>
      <p:sp>
        <p:nvSpPr>
          <p:cNvPr id="3" name="Slide Number Placeholder 2">
            <a:extLst>
              <a:ext uri="{FF2B5EF4-FFF2-40B4-BE49-F238E27FC236}">
                <a16:creationId xmlns:a16="http://schemas.microsoft.com/office/drawing/2014/main" id="{5CFB05AC-7436-4B8A-A51B-B6926F6ECF3B}"/>
              </a:ext>
            </a:extLst>
          </p:cNvPr>
          <p:cNvSpPr>
            <a:spLocks noGrp="1"/>
          </p:cNvSpPr>
          <p:nvPr>
            <p:ph type="sldNum" sz="quarter" idx="12"/>
          </p:nvPr>
        </p:nvSpPr>
        <p:spPr/>
        <p:txBody>
          <a:bodyPr/>
          <a:lstStyle/>
          <a:p>
            <a:pPr defTabSz="1219170">
              <a:defRPr/>
            </a:pPr>
            <a:fld id="{B6D1532F-61F1-B941-ACDF-6BC65E0B4055}" type="slidenum">
              <a:rPr lang="en-US">
                <a:solidFill>
                  <a:srgbClr val="002596"/>
                </a:solidFill>
              </a:rPr>
              <a:pPr defTabSz="1219170">
                <a:defRPr/>
              </a:pPr>
              <a:t>9</a:t>
            </a:fld>
            <a:endParaRPr lang="en-US">
              <a:solidFill>
                <a:srgbClr val="002596"/>
              </a:solidFill>
            </a:endParaRPr>
          </a:p>
        </p:txBody>
      </p:sp>
      <p:sp>
        <p:nvSpPr>
          <p:cNvPr id="2" name="Title 1">
            <a:extLst>
              <a:ext uri="{FF2B5EF4-FFF2-40B4-BE49-F238E27FC236}">
                <a16:creationId xmlns:a16="http://schemas.microsoft.com/office/drawing/2014/main" id="{B2A6DC67-1086-4D91-BF89-91B9D7095F61}"/>
              </a:ext>
            </a:extLst>
          </p:cNvPr>
          <p:cNvSpPr>
            <a:spLocks noGrp="1"/>
          </p:cNvSpPr>
          <p:nvPr>
            <p:ph type="title"/>
          </p:nvPr>
        </p:nvSpPr>
        <p:spPr/>
        <p:txBody>
          <a:bodyPr/>
          <a:lstStyle/>
          <a:p>
            <a:r>
              <a:rPr lang="en-US" dirty="0"/>
              <a:t>Geographic Reach: Current End Markets</a:t>
            </a:r>
          </a:p>
        </p:txBody>
      </p:sp>
      <p:grpSp>
        <p:nvGrpSpPr>
          <p:cNvPr id="64" name="Group 63">
            <a:extLst>
              <a:ext uri="{FF2B5EF4-FFF2-40B4-BE49-F238E27FC236}">
                <a16:creationId xmlns:a16="http://schemas.microsoft.com/office/drawing/2014/main" id="{BCE8319F-6DFD-4207-B900-36652524675E}"/>
              </a:ext>
            </a:extLst>
          </p:cNvPr>
          <p:cNvGrpSpPr/>
          <p:nvPr/>
        </p:nvGrpSpPr>
        <p:grpSpPr>
          <a:xfrm>
            <a:off x="2239433" y="1375861"/>
            <a:ext cx="7543800" cy="4730120"/>
            <a:chOff x="403225" y="982663"/>
            <a:chExt cx="8248650" cy="5172075"/>
          </a:xfrm>
          <a:solidFill>
            <a:srgbClr val="052766"/>
          </a:solidFill>
          <a:effectLst>
            <a:outerShdw blurRad="50800" dist="38100" dir="2700000" algn="tl" rotWithShape="0">
              <a:prstClr val="black">
                <a:alpha val="40000"/>
              </a:prstClr>
            </a:outerShdw>
          </a:effectLst>
        </p:grpSpPr>
        <p:sp>
          <p:nvSpPr>
            <p:cNvPr id="65" name="Freeform 5">
              <a:extLst>
                <a:ext uri="{FF2B5EF4-FFF2-40B4-BE49-F238E27FC236}">
                  <a16:creationId xmlns:a16="http://schemas.microsoft.com/office/drawing/2014/main" id="{53B947AF-A0AD-48FC-B86C-4C41DFB0433D}"/>
                </a:ext>
              </a:extLst>
            </p:cNvPr>
            <p:cNvSpPr>
              <a:spLocks/>
            </p:cNvSpPr>
            <p:nvPr/>
          </p:nvSpPr>
          <p:spPr bwMode="auto">
            <a:xfrm>
              <a:off x="4960938" y="3937000"/>
              <a:ext cx="811212" cy="760413"/>
            </a:xfrm>
            <a:custGeom>
              <a:avLst/>
              <a:gdLst>
                <a:gd name="T0" fmla="*/ 1151709903 w 511"/>
                <a:gd name="T1" fmla="*/ 161290106 h 479"/>
                <a:gd name="T2" fmla="*/ 1282757947 w 511"/>
                <a:gd name="T3" fmla="*/ 143649794 h 479"/>
                <a:gd name="T4" fmla="*/ 1287798256 w 511"/>
                <a:gd name="T5" fmla="*/ 168851374 h 479"/>
                <a:gd name="T6" fmla="*/ 1270157967 w 511"/>
                <a:gd name="T7" fmla="*/ 186491685 h 479"/>
                <a:gd name="T8" fmla="*/ 1270157967 w 511"/>
                <a:gd name="T9" fmla="*/ 196572317 h 479"/>
                <a:gd name="T10" fmla="*/ 1239916111 w 511"/>
                <a:gd name="T11" fmla="*/ 234375479 h 479"/>
                <a:gd name="T12" fmla="*/ 1234875801 w 511"/>
                <a:gd name="T13" fmla="*/ 309980216 h 479"/>
                <a:gd name="T14" fmla="*/ 1209674254 w 511"/>
                <a:gd name="T15" fmla="*/ 413307484 h 479"/>
                <a:gd name="T16" fmla="*/ 1161790521 w 511"/>
                <a:gd name="T17" fmla="*/ 478831590 h 479"/>
                <a:gd name="T18" fmla="*/ 1169351779 w 511"/>
                <a:gd name="T19" fmla="*/ 501512217 h 479"/>
                <a:gd name="T20" fmla="*/ 1126508356 w 511"/>
                <a:gd name="T21" fmla="*/ 549396011 h 479"/>
                <a:gd name="T22" fmla="*/ 1108868067 w 511"/>
                <a:gd name="T23" fmla="*/ 574597590 h 479"/>
                <a:gd name="T24" fmla="*/ 1096266499 w 511"/>
                <a:gd name="T25" fmla="*/ 680444222 h 479"/>
                <a:gd name="T26" fmla="*/ 1060984334 w 511"/>
                <a:gd name="T27" fmla="*/ 715726433 h 479"/>
                <a:gd name="T28" fmla="*/ 1020661858 w 511"/>
                <a:gd name="T29" fmla="*/ 776210223 h 479"/>
                <a:gd name="T30" fmla="*/ 1025702168 w 511"/>
                <a:gd name="T31" fmla="*/ 811492434 h 479"/>
                <a:gd name="T32" fmla="*/ 995460311 w 511"/>
                <a:gd name="T33" fmla="*/ 829134333 h 479"/>
                <a:gd name="T34" fmla="*/ 1000500621 w 511"/>
                <a:gd name="T35" fmla="*/ 877016539 h 479"/>
                <a:gd name="T36" fmla="*/ 972779713 w 511"/>
                <a:gd name="T37" fmla="*/ 919860017 h 479"/>
                <a:gd name="T38" fmla="*/ 977820022 w 511"/>
                <a:gd name="T39" fmla="*/ 950101912 h 479"/>
                <a:gd name="T40" fmla="*/ 972779713 w 511"/>
                <a:gd name="T41" fmla="*/ 980343807 h 479"/>
                <a:gd name="T42" fmla="*/ 982860332 w 511"/>
                <a:gd name="T43" fmla="*/ 1025706649 h 479"/>
                <a:gd name="T44" fmla="*/ 1008061879 w 511"/>
                <a:gd name="T45" fmla="*/ 1073588856 h 479"/>
                <a:gd name="T46" fmla="*/ 947578166 w 511"/>
                <a:gd name="T47" fmla="*/ 1146674229 h 479"/>
                <a:gd name="T48" fmla="*/ 803928554 w 511"/>
                <a:gd name="T49" fmla="*/ 1159274225 h 479"/>
                <a:gd name="T50" fmla="*/ 655240221 w 511"/>
                <a:gd name="T51" fmla="*/ 1169354856 h 479"/>
                <a:gd name="T52" fmla="*/ 511590610 w 511"/>
                <a:gd name="T53" fmla="*/ 1181956440 h 479"/>
                <a:gd name="T54" fmla="*/ 370461947 w 511"/>
                <a:gd name="T55" fmla="*/ 1194556435 h 479"/>
                <a:gd name="T56" fmla="*/ 221773613 w 511"/>
                <a:gd name="T57" fmla="*/ 1207158019 h 479"/>
                <a:gd name="T58" fmla="*/ 214212355 w 511"/>
                <a:gd name="T59" fmla="*/ 1081150123 h 479"/>
                <a:gd name="T60" fmla="*/ 173889880 w 511"/>
                <a:gd name="T61" fmla="*/ 1025706649 h 479"/>
                <a:gd name="T62" fmla="*/ 131048044 w 511"/>
                <a:gd name="T63" fmla="*/ 1038306645 h 479"/>
                <a:gd name="T64" fmla="*/ 118446477 w 511"/>
                <a:gd name="T65" fmla="*/ 1033266329 h 479"/>
                <a:gd name="T66" fmla="*/ 90725569 w 511"/>
                <a:gd name="T67" fmla="*/ 980343807 h 479"/>
                <a:gd name="T68" fmla="*/ 83164311 w 511"/>
                <a:gd name="T69" fmla="*/ 871976223 h 479"/>
                <a:gd name="T70" fmla="*/ 83164311 w 511"/>
                <a:gd name="T71" fmla="*/ 771169907 h 479"/>
                <a:gd name="T72" fmla="*/ 78124002 w 511"/>
                <a:gd name="T73" fmla="*/ 662802323 h 479"/>
                <a:gd name="T74" fmla="*/ 70564332 w 511"/>
                <a:gd name="T75" fmla="*/ 561996007 h 479"/>
                <a:gd name="T76" fmla="*/ 70564332 w 511"/>
                <a:gd name="T77" fmla="*/ 453630011 h 479"/>
                <a:gd name="T78" fmla="*/ 42841836 w 511"/>
                <a:gd name="T79" fmla="*/ 322580212 h 479"/>
                <a:gd name="T80" fmla="*/ 17640289 w 511"/>
                <a:gd name="T81" fmla="*/ 191532001 h 479"/>
                <a:gd name="T82" fmla="*/ 70564332 w 511"/>
                <a:gd name="T83" fmla="*/ 103327268 h 479"/>
                <a:gd name="T84" fmla="*/ 292337945 w 511"/>
                <a:gd name="T85" fmla="*/ 83166005 h 479"/>
                <a:gd name="T86" fmla="*/ 506550300 w 511"/>
                <a:gd name="T87" fmla="*/ 65524106 h 479"/>
                <a:gd name="T88" fmla="*/ 720764243 w 511"/>
                <a:gd name="T89" fmla="*/ 47883794 h 479"/>
                <a:gd name="T90" fmla="*/ 934976599 w 511"/>
                <a:gd name="T91" fmla="*/ 25201579 h 479"/>
                <a:gd name="T92" fmla="*/ 1151709903 w 511"/>
                <a:gd name="T93" fmla="*/ 0 h 479"/>
                <a:gd name="T94" fmla="*/ 1179432398 w 511"/>
                <a:gd name="T95" fmla="*/ 47883794 h 479"/>
                <a:gd name="T96" fmla="*/ 1144150232 w 511"/>
                <a:gd name="T97" fmla="*/ 103327268 h 4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11" h="479">
                  <a:moveTo>
                    <a:pt x="447" y="52"/>
                  </a:moveTo>
                  <a:lnTo>
                    <a:pt x="440" y="67"/>
                  </a:lnTo>
                  <a:lnTo>
                    <a:pt x="457" y="64"/>
                  </a:lnTo>
                  <a:lnTo>
                    <a:pt x="473" y="62"/>
                  </a:lnTo>
                  <a:lnTo>
                    <a:pt x="490" y="59"/>
                  </a:lnTo>
                  <a:lnTo>
                    <a:pt x="509" y="57"/>
                  </a:lnTo>
                  <a:lnTo>
                    <a:pt x="509" y="59"/>
                  </a:lnTo>
                  <a:lnTo>
                    <a:pt x="511" y="64"/>
                  </a:lnTo>
                  <a:lnTo>
                    <a:pt x="511" y="67"/>
                  </a:lnTo>
                  <a:lnTo>
                    <a:pt x="511" y="69"/>
                  </a:lnTo>
                  <a:lnTo>
                    <a:pt x="506" y="71"/>
                  </a:lnTo>
                  <a:lnTo>
                    <a:pt x="504" y="74"/>
                  </a:lnTo>
                  <a:lnTo>
                    <a:pt x="504" y="76"/>
                  </a:lnTo>
                  <a:lnTo>
                    <a:pt x="504" y="78"/>
                  </a:lnTo>
                  <a:lnTo>
                    <a:pt x="506" y="81"/>
                  </a:lnTo>
                  <a:lnTo>
                    <a:pt x="504" y="83"/>
                  </a:lnTo>
                  <a:lnTo>
                    <a:pt x="492" y="93"/>
                  </a:lnTo>
                  <a:lnTo>
                    <a:pt x="490" y="102"/>
                  </a:lnTo>
                  <a:lnTo>
                    <a:pt x="492" y="112"/>
                  </a:lnTo>
                  <a:lnTo>
                    <a:pt x="490" y="123"/>
                  </a:lnTo>
                  <a:lnTo>
                    <a:pt x="480" y="135"/>
                  </a:lnTo>
                  <a:lnTo>
                    <a:pt x="478" y="149"/>
                  </a:lnTo>
                  <a:lnTo>
                    <a:pt x="480" y="164"/>
                  </a:lnTo>
                  <a:lnTo>
                    <a:pt x="475" y="175"/>
                  </a:lnTo>
                  <a:lnTo>
                    <a:pt x="466" y="185"/>
                  </a:lnTo>
                  <a:lnTo>
                    <a:pt x="461" y="190"/>
                  </a:lnTo>
                  <a:lnTo>
                    <a:pt x="461" y="192"/>
                  </a:lnTo>
                  <a:lnTo>
                    <a:pt x="464" y="194"/>
                  </a:lnTo>
                  <a:lnTo>
                    <a:pt x="464" y="199"/>
                  </a:lnTo>
                  <a:lnTo>
                    <a:pt x="461" y="204"/>
                  </a:lnTo>
                  <a:lnTo>
                    <a:pt x="452" y="211"/>
                  </a:lnTo>
                  <a:lnTo>
                    <a:pt x="447" y="218"/>
                  </a:lnTo>
                  <a:lnTo>
                    <a:pt x="447" y="223"/>
                  </a:lnTo>
                  <a:lnTo>
                    <a:pt x="445" y="228"/>
                  </a:lnTo>
                  <a:lnTo>
                    <a:pt x="440" y="228"/>
                  </a:lnTo>
                  <a:lnTo>
                    <a:pt x="438" y="237"/>
                  </a:lnTo>
                  <a:lnTo>
                    <a:pt x="438" y="258"/>
                  </a:lnTo>
                  <a:lnTo>
                    <a:pt x="435" y="270"/>
                  </a:lnTo>
                  <a:lnTo>
                    <a:pt x="426" y="273"/>
                  </a:lnTo>
                  <a:lnTo>
                    <a:pt x="421" y="277"/>
                  </a:lnTo>
                  <a:lnTo>
                    <a:pt x="421" y="284"/>
                  </a:lnTo>
                  <a:lnTo>
                    <a:pt x="416" y="291"/>
                  </a:lnTo>
                  <a:lnTo>
                    <a:pt x="409" y="301"/>
                  </a:lnTo>
                  <a:lnTo>
                    <a:pt x="405" y="308"/>
                  </a:lnTo>
                  <a:lnTo>
                    <a:pt x="409" y="315"/>
                  </a:lnTo>
                  <a:lnTo>
                    <a:pt x="409" y="318"/>
                  </a:lnTo>
                  <a:lnTo>
                    <a:pt x="407" y="322"/>
                  </a:lnTo>
                  <a:lnTo>
                    <a:pt x="397" y="327"/>
                  </a:lnTo>
                  <a:lnTo>
                    <a:pt x="395" y="327"/>
                  </a:lnTo>
                  <a:lnTo>
                    <a:pt x="395" y="329"/>
                  </a:lnTo>
                  <a:lnTo>
                    <a:pt x="397" y="334"/>
                  </a:lnTo>
                  <a:lnTo>
                    <a:pt x="397" y="339"/>
                  </a:lnTo>
                  <a:lnTo>
                    <a:pt x="397" y="348"/>
                  </a:lnTo>
                  <a:lnTo>
                    <a:pt x="395" y="353"/>
                  </a:lnTo>
                  <a:lnTo>
                    <a:pt x="393" y="355"/>
                  </a:lnTo>
                  <a:lnTo>
                    <a:pt x="386" y="365"/>
                  </a:lnTo>
                  <a:lnTo>
                    <a:pt x="383" y="370"/>
                  </a:lnTo>
                  <a:lnTo>
                    <a:pt x="388" y="372"/>
                  </a:lnTo>
                  <a:lnTo>
                    <a:pt x="388" y="377"/>
                  </a:lnTo>
                  <a:lnTo>
                    <a:pt x="383" y="381"/>
                  </a:lnTo>
                  <a:lnTo>
                    <a:pt x="386" y="386"/>
                  </a:lnTo>
                  <a:lnTo>
                    <a:pt x="386" y="389"/>
                  </a:lnTo>
                  <a:lnTo>
                    <a:pt x="390" y="391"/>
                  </a:lnTo>
                  <a:lnTo>
                    <a:pt x="393" y="398"/>
                  </a:lnTo>
                  <a:lnTo>
                    <a:pt x="390" y="407"/>
                  </a:lnTo>
                  <a:lnTo>
                    <a:pt x="393" y="417"/>
                  </a:lnTo>
                  <a:lnTo>
                    <a:pt x="397" y="424"/>
                  </a:lnTo>
                  <a:lnTo>
                    <a:pt x="400" y="426"/>
                  </a:lnTo>
                  <a:lnTo>
                    <a:pt x="395" y="448"/>
                  </a:lnTo>
                  <a:lnTo>
                    <a:pt x="397" y="452"/>
                  </a:lnTo>
                  <a:lnTo>
                    <a:pt x="376" y="455"/>
                  </a:lnTo>
                  <a:lnTo>
                    <a:pt x="357" y="455"/>
                  </a:lnTo>
                  <a:lnTo>
                    <a:pt x="338" y="457"/>
                  </a:lnTo>
                  <a:lnTo>
                    <a:pt x="319" y="460"/>
                  </a:lnTo>
                  <a:lnTo>
                    <a:pt x="298" y="462"/>
                  </a:lnTo>
                  <a:lnTo>
                    <a:pt x="279" y="464"/>
                  </a:lnTo>
                  <a:lnTo>
                    <a:pt x="260" y="464"/>
                  </a:lnTo>
                  <a:lnTo>
                    <a:pt x="241" y="467"/>
                  </a:lnTo>
                  <a:lnTo>
                    <a:pt x="222" y="469"/>
                  </a:lnTo>
                  <a:lnTo>
                    <a:pt x="203" y="469"/>
                  </a:lnTo>
                  <a:lnTo>
                    <a:pt x="185" y="471"/>
                  </a:lnTo>
                  <a:lnTo>
                    <a:pt x="166" y="474"/>
                  </a:lnTo>
                  <a:lnTo>
                    <a:pt x="147" y="474"/>
                  </a:lnTo>
                  <a:lnTo>
                    <a:pt x="125" y="476"/>
                  </a:lnTo>
                  <a:lnTo>
                    <a:pt x="107" y="479"/>
                  </a:lnTo>
                  <a:lnTo>
                    <a:pt x="88" y="479"/>
                  </a:lnTo>
                  <a:lnTo>
                    <a:pt x="88" y="462"/>
                  </a:lnTo>
                  <a:lnTo>
                    <a:pt x="85" y="445"/>
                  </a:lnTo>
                  <a:lnTo>
                    <a:pt x="85" y="429"/>
                  </a:lnTo>
                  <a:lnTo>
                    <a:pt x="83" y="410"/>
                  </a:lnTo>
                  <a:lnTo>
                    <a:pt x="78" y="407"/>
                  </a:lnTo>
                  <a:lnTo>
                    <a:pt x="69" y="407"/>
                  </a:lnTo>
                  <a:lnTo>
                    <a:pt x="62" y="407"/>
                  </a:lnTo>
                  <a:lnTo>
                    <a:pt x="57" y="407"/>
                  </a:lnTo>
                  <a:lnTo>
                    <a:pt x="52" y="412"/>
                  </a:lnTo>
                  <a:lnTo>
                    <a:pt x="50" y="412"/>
                  </a:lnTo>
                  <a:lnTo>
                    <a:pt x="47" y="412"/>
                  </a:lnTo>
                  <a:lnTo>
                    <a:pt x="47" y="410"/>
                  </a:lnTo>
                  <a:lnTo>
                    <a:pt x="43" y="407"/>
                  </a:lnTo>
                  <a:lnTo>
                    <a:pt x="36" y="403"/>
                  </a:lnTo>
                  <a:lnTo>
                    <a:pt x="36" y="389"/>
                  </a:lnTo>
                  <a:lnTo>
                    <a:pt x="36" y="374"/>
                  </a:lnTo>
                  <a:lnTo>
                    <a:pt x="36" y="360"/>
                  </a:lnTo>
                  <a:lnTo>
                    <a:pt x="33" y="346"/>
                  </a:lnTo>
                  <a:lnTo>
                    <a:pt x="33" y="334"/>
                  </a:lnTo>
                  <a:lnTo>
                    <a:pt x="33" y="320"/>
                  </a:lnTo>
                  <a:lnTo>
                    <a:pt x="33" y="306"/>
                  </a:lnTo>
                  <a:lnTo>
                    <a:pt x="33" y="291"/>
                  </a:lnTo>
                  <a:lnTo>
                    <a:pt x="31" y="277"/>
                  </a:lnTo>
                  <a:lnTo>
                    <a:pt x="31" y="263"/>
                  </a:lnTo>
                  <a:lnTo>
                    <a:pt x="31" y="251"/>
                  </a:lnTo>
                  <a:lnTo>
                    <a:pt x="31" y="237"/>
                  </a:lnTo>
                  <a:lnTo>
                    <a:pt x="28" y="223"/>
                  </a:lnTo>
                  <a:lnTo>
                    <a:pt x="28" y="209"/>
                  </a:lnTo>
                  <a:lnTo>
                    <a:pt x="28" y="194"/>
                  </a:lnTo>
                  <a:lnTo>
                    <a:pt x="28" y="180"/>
                  </a:lnTo>
                  <a:lnTo>
                    <a:pt x="24" y="164"/>
                  </a:lnTo>
                  <a:lnTo>
                    <a:pt x="21" y="147"/>
                  </a:lnTo>
                  <a:lnTo>
                    <a:pt x="17" y="128"/>
                  </a:lnTo>
                  <a:lnTo>
                    <a:pt x="14" y="112"/>
                  </a:lnTo>
                  <a:lnTo>
                    <a:pt x="12" y="95"/>
                  </a:lnTo>
                  <a:lnTo>
                    <a:pt x="7" y="76"/>
                  </a:lnTo>
                  <a:lnTo>
                    <a:pt x="5" y="59"/>
                  </a:lnTo>
                  <a:lnTo>
                    <a:pt x="0" y="41"/>
                  </a:lnTo>
                  <a:lnTo>
                    <a:pt x="28" y="41"/>
                  </a:lnTo>
                  <a:lnTo>
                    <a:pt x="57" y="38"/>
                  </a:lnTo>
                  <a:lnTo>
                    <a:pt x="88" y="36"/>
                  </a:lnTo>
                  <a:lnTo>
                    <a:pt x="116" y="33"/>
                  </a:lnTo>
                  <a:lnTo>
                    <a:pt x="144" y="31"/>
                  </a:lnTo>
                  <a:lnTo>
                    <a:pt x="173" y="29"/>
                  </a:lnTo>
                  <a:lnTo>
                    <a:pt x="201" y="26"/>
                  </a:lnTo>
                  <a:lnTo>
                    <a:pt x="230" y="24"/>
                  </a:lnTo>
                  <a:lnTo>
                    <a:pt x="258" y="22"/>
                  </a:lnTo>
                  <a:lnTo>
                    <a:pt x="286" y="19"/>
                  </a:lnTo>
                  <a:lnTo>
                    <a:pt x="315" y="14"/>
                  </a:lnTo>
                  <a:lnTo>
                    <a:pt x="343" y="12"/>
                  </a:lnTo>
                  <a:lnTo>
                    <a:pt x="371" y="10"/>
                  </a:lnTo>
                  <a:lnTo>
                    <a:pt x="400" y="7"/>
                  </a:lnTo>
                  <a:lnTo>
                    <a:pt x="428" y="3"/>
                  </a:lnTo>
                  <a:lnTo>
                    <a:pt x="457" y="0"/>
                  </a:lnTo>
                  <a:lnTo>
                    <a:pt x="461" y="10"/>
                  </a:lnTo>
                  <a:lnTo>
                    <a:pt x="466" y="14"/>
                  </a:lnTo>
                  <a:lnTo>
                    <a:pt x="468" y="19"/>
                  </a:lnTo>
                  <a:lnTo>
                    <a:pt x="466" y="24"/>
                  </a:lnTo>
                  <a:lnTo>
                    <a:pt x="461" y="36"/>
                  </a:lnTo>
                  <a:lnTo>
                    <a:pt x="454" y="41"/>
                  </a:lnTo>
                  <a:lnTo>
                    <a:pt x="452" y="48"/>
                  </a:lnTo>
                  <a:lnTo>
                    <a:pt x="447" y="52"/>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66" name="Freeform 6">
              <a:extLst>
                <a:ext uri="{FF2B5EF4-FFF2-40B4-BE49-F238E27FC236}">
                  <a16:creationId xmlns:a16="http://schemas.microsoft.com/office/drawing/2014/main" id="{2DD1E98A-6076-45AB-86F1-87508BA45C9C}"/>
                </a:ext>
              </a:extLst>
            </p:cNvPr>
            <p:cNvSpPr>
              <a:spLocks/>
            </p:cNvSpPr>
            <p:nvPr/>
          </p:nvSpPr>
          <p:spPr bwMode="auto">
            <a:xfrm>
              <a:off x="1563688" y="3738563"/>
              <a:ext cx="1065212" cy="1250950"/>
            </a:xfrm>
            <a:custGeom>
              <a:avLst/>
              <a:gdLst>
                <a:gd name="T0" fmla="*/ 1655741085 w 671"/>
                <a:gd name="T1" fmla="*/ 519152188 h 788"/>
                <a:gd name="T2" fmla="*/ 1633060483 w 671"/>
                <a:gd name="T3" fmla="*/ 745966250 h 788"/>
                <a:gd name="T4" fmla="*/ 1615418604 w 671"/>
                <a:gd name="T5" fmla="*/ 972780313 h 788"/>
                <a:gd name="T6" fmla="*/ 1590217054 w 671"/>
                <a:gd name="T7" fmla="*/ 1192034700 h 788"/>
                <a:gd name="T8" fmla="*/ 1567536452 w 671"/>
                <a:gd name="T9" fmla="*/ 1418848763 h 788"/>
                <a:gd name="T10" fmla="*/ 1549894572 w 671"/>
                <a:gd name="T11" fmla="*/ 1645662825 h 788"/>
                <a:gd name="T12" fmla="*/ 1524693022 w 671"/>
                <a:gd name="T13" fmla="*/ 1872476888 h 788"/>
                <a:gd name="T14" fmla="*/ 1454128680 w 671"/>
                <a:gd name="T15" fmla="*/ 1980842813 h 788"/>
                <a:gd name="T16" fmla="*/ 1262596895 w 671"/>
                <a:gd name="T17" fmla="*/ 1955641250 h 788"/>
                <a:gd name="T18" fmla="*/ 1066024800 w 671"/>
                <a:gd name="T19" fmla="*/ 1932960638 h 788"/>
                <a:gd name="T20" fmla="*/ 844251154 w 671"/>
                <a:gd name="T21" fmla="*/ 1854835000 h 788"/>
                <a:gd name="T22" fmla="*/ 599796906 w 671"/>
                <a:gd name="T23" fmla="*/ 1728827188 h 788"/>
                <a:gd name="T24" fmla="*/ 355341071 w 671"/>
                <a:gd name="T25" fmla="*/ 1592738750 h 788"/>
                <a:gd name="T26" fmla="*/ 118446494 w 671"/>
                <a:gd name="T27" fmla="*/ 1461690625 h 788"/>
                <a:gd name="T28" fmla="*/ 10080620 w 671"/>
                <a:gd name="T29" fmla="*/ 1370965000 h 788"/>
                <a:gd name="T30" fmla="*/ 40322481 w 671"/>
                <a:gd name="T31" fmla="*/ 1330642500 h 788"/>
                <a:gd name="T32" fmla="*/ 75604652 w 671"/>
                <a:gd name="T33" fmla="*/ 1330642500 h 788"/>
                <a:gd name="T34" fmla="*/ 105846513 w 671"/>
                <a:gd name="T35" fmla="*/ 1300400625 h 788"/>
                <a:gd name="T36" fmla="*/ 113406184 w 671"/>
                <a:gd name="T37" fmla="*/ 1257558763 h 788"/>
                <a:gd name="T38" fmla="*/ 75604652 w 671"/>
                <a:gd name="T39" fmla="*/ 1222276575 h 788"/>
                <a:gd name="T40" fmla="*/ 70564342 w 671"/>
                <a:gd name="T41" fmla="*/ 1134070313 h 788"/>
                <a:gd name="T42" fmla="*/ 88204634 w 671"/>
                <a:gd name="T43" fmla="*/ 1108868750 h 788"/>
                <a:gd name="T44" fmla="*/ 118446494 w 671"/>
                <a:gd name="T45" fmla="*/ 1078626875 h 788"/>
                <a:gd name="T46" fmla="*/ 141128684 w 671"/>
                <a:gd name="T47" fmla="*/ 1030744700 h 788"/>
                <a:gd name="T48" fmla="*/ 153728665 w 671"/>
                <a:gd name="T49" fmla="*/ 965220638 h 788"/>
                <a:gd name="T50" fmla="*/ 206652715 w 671"/>
                <a:gd name="T51" fmla="*/ 894656263 h 788"/>
                <a:gd name="T52" fmla="*/ 272176747 w 671"/>
                <a:gd name="T53" fmla="*/ 859374075 h 788"/>
                <a:gd name="T54" fmla="*/ 272176747 w 671"/>
                <a:gd name="T55" fmla="*/ 851812813 h 788"/>
                <a:gd name="T56" fmla="*/ 231854266 w 671"/>
                <a:gd name="T57" fmla="*/ 803930638 h 788"/>
                <a:gd name="T58" fmla="*/ 219252697 w 671"/>
                <a:gd name="T59" fmla="*/ 768648450 h 788"/>
                <a:gd name="T60" fmla="*/ 214212387 w 671"/>
                <a:gd name="T61" fmla="*/ 751006563 h 788"/>
                <a:gd name="T62" fmla="*/ 171370545 w 671"/>
                <a:gd name="T63" fmla="*/ 642640638 h 788"/>
                <a:gd name="T64" fmla="*/ 178930216 w 671"/>
                <a:gd name="T65" fmla="*/ 614918125 h 788"/>
                <a:gd name="T66" fmla="*/ 196572095 w 671"/>
                <a:gd name="T67" fmla="*/ 458668438 h 788"/>
                <a:gd name="T68" fmla="*/ 201612405 w 671"/>
                <a:gd name="T69" fmla="*/ 410786263 h 788"/>
                <a:gd name="T70" fmla="*/ 201612405 w 671"/>
                <a:gd name="T71" fmla="*/ 375504075 h 788"/>
                <a:gd name="T72" fmla="*/ 206652715 w 671"/>
                <a:gd name="T73" fmla="*/ 315020325 h 788"/>
                <a:gd name="T74" fmla="*/ 196572095 w 671"/>
                <a:gd name="T75" fmla="*/ 284778450 h 788"/>
                <a:gd name="T76" fmla="*/ 219252697 w 671"/>
                <a:gd name="T77" fmla="*/ 257055938 h 788"/>
                <a:gd name="T78" fmla="*/ 262096127 w 671"/>
                <a:gd name="T79" fmla="*/ 249496263 h 788"/>
                <a:gd name="T80" fmla="*/ 309978279 w 671"/>
                <a:gd name="T81" fmla="*/ 267136563 h 788"/>
                <a:gd name="T82" fmla="*/ 327620159 w 671"/>
                <a:gd name="T83" fmla="*/ 304939700 h 788"/>
                <a:gd name="T84" fmla="*/ 355341071 w 671"/>
                <a:gd name="T85" fmla="*/ 292338125 h 788"/>
                <a:gd name="T86" fmla="*/ 380542621 w 671"/>
                <a:gd name="T87" fmla="*/ 262096250 h 788"/>
                <a:gd name="T88" fmla="*/ 420865102 w 671"/>
                <a:gd name="T89" fmla="*/ 0 h 788"/>
                <a:gd name="T90" fmla="*/ 582155027 w 671"/>
                <a:gd name="T91" fmla="*/ 30241875 h 788"/>
                <a:gd name="T92" fmla="*/ 738404641 w 671"/>
                <a:gd name="T93" fmla="*/ 52924075 h 788"/>
                <a:gd name="T94" fmla="*/ 899694565 w 671"/>
                <a:gd name="T95" fmla="*/ 78125638 h 788"/>
                <a:gd name="T96" fmla="*/ 1053424818 w 671"/>
                <a:gd name="T97" fmla="*/ 100806250 h 788"/>
                <a:gd name="T98" fmla="*/ 1214714742 w 671"/>
                <a:gd name="T99" fmla="*/ 118448138 h 788"/>
                <a:gd name="T100" fmla="*/ 1370964356 w 671"/>
                <a:gd name="T101" fmla="*/ 143649700 h 788"/>
                <a:gd name="T102" fmla="*/ 1529733332 w 671"/>
                <a:gd name="T103" fmla="*/ 161290000 h 788"/>
                <a:gd name="T104" fmla="*/ 1691023256 w 671"/>
                <a:gd name="T105" fmla="*/ 178931888 h 788"/>
                <a:gd name="T106" fmla="*/ 1668342654 w 671"/>
                <a:gd name="T107" fmla="*/ 405745950 h 7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71" h="788">
                  <a:moveTo>
                    <a:pt x="662" y="161"/>
                  </a:moveTo>
                  <a:lnTo>
                    <a:pt x="657" y="206"/>
                  </a:lnTo>
                  <a:lnTo>
                    <a:pt x="652" y="251"/>
                  </a:lnTo>
                  <a:lnTo>
                    <a:pt x="648" y="296"/>
                  </a:lnTo>
                  <a:lnTo>
                    <a:pt x="645" y="341"/>
                  </a:lnTo>
                  <a:lnTo>
                    <a:pt x="641" y="386"/>
                  </a:lnTo>
                  <a:lnTo>
                    <a:pt x="636" y="428"/>
                  </a:lnTo>
                  <a:lnTo>
                    <a:pt x="631" y="473"/>
                  </a:lnTo>
                  <a:lnTo>
                    <a:pt x="626" y="518"/>
                  </a:lnTo>
                  <a:lnTo>
                    <a:pt x="622" y="563"/>
                  </a:lnTo>
                  <a:lnTo>
                    <a:pt x="619" y="608"/>
                  </a:lnTo>
                  <a:lnTo>
                    <a:pt x="615" y="653"/>
                  </a:lnTo>
                  <a:lnTo>
                    <a:pt x="610" y="698"/>
                  </a:lnTo>
                  <a:lnTo>
                    <a:pt x="605" y="743"/>
                  </a:lnTo>
                  <a:lnTo>
                    <a:pt x="603" y="788"/>
                  </a:lnTo>
                  <a:lnTo>
                    <a:pt x="577" y="786"/>
                  </a:lnTo>
                  <a:lnTo>
                    <a:pt x="539" y="781"/>
                  </a:lnTo>
                  <a:lnTo>
                    <a:pt x="501" y="776"/>
                  </a:lnTo>
                  <a:lnTo>
                    <a:pt x="463" y="772"/>
                  </a:lnTo>
                  <a:lnTo>
                    <a:pt x="423" y="767"/>
                  </a:lnTo>
                  <a:lnTo>
                    <a:pt x="385" y="762"/>
                  </a:lnTo>
                  <a:lnTo>
                    <a:pt x="335" y="736"/>
                  </a:lnTo>
                  <a:lnTo>
                    <a:pt x="288" y="712"/>
                  </a:lnTo>
                  <a:lnTo>
                    <a:pt x="238" y="686"/>
                  </a:lnTo>
                  <a:lnTo>
                    <a:pt x="191" y="660"/>
                  </a:lnTo>
                  <a:lnTo>
                    <a:pt x="141" y="632"/>
                  </a:lnTo>
                  <a:lnTo>
                    <a:pt x="94" y="606"/>
                  </a:lnTo>
                  <a:lnTo>
                    <a:pt x="47" y="580"/>
                  </a:lnTo>
                  <a:lnTo>
                    <a:pt x="0" y="551"/>
                  </a:lnTo>
                  <a:lnTo>
                    <a:pt x="4" y="544"/>
                  </a:lnTo>
                  <a:lnTo>
                    <a:pt x="14" y="528"/>
                  </a:lnTo>
                  <a:lnTo>
                    <a:pt x="16" y="528"/>
                  </a:lnTo>
                  <a:lnTo>
                    <a:pt x="30" y="528"/>
                  </a:lnTo>
                  <a:lnTo>
                    <a:pt x="37" y="525"/>
                  </a:lnTo>
                  <a:lnTo>
                    <a:pt x="42" y="516"/>
                  </a:lnTo>
                  <a:lnTo>
                    <a:pt x="45" y="506"/>
                  </a:lnTo>
                  <a:lnTo>
                    <a:pt x="45" y="499"/>
                  </a:lnTo>
                  <a:lnTo>
                    <a:pt x="40" y="490"/>
                  </a:lnTo>
                  <a:lnTo>
                    <a:pt x="30" y="485"/>
                  </a:lnTo>
                  <a:lnTo>
                    <a:pt x="26" y="471"/>
                  </a:lnTo>
                  <a:lnTo>
                    <a:pt x="28" y="450"/>
                  </a:lnTo>
                  <a:lnTo>
                    <a:pt x="30" y="440"/>
                  </a:lnTo>
                  <a:lnTo>
                    <a:pt x="35" y="440"/>
                  </a:lnTo>
                  <a:lnTo>
                    <a:pt x="42" y="435"/>
                  </a:lnTo>
                  <a:lnTo>
                    <a:pt x="47" y="428"/>
                  </a:lnTo>
                  <a:lnTo>
                    <a:pt x="54" y="419"/>
                  </a:lnTo>
                  <a:lnTo>
                    <a:pt x="56" y="409"/>
                  </a:lnTo>
                  <a:lnTo>
                    <a:pt x="59" y="398"/>
                  </a:lnTo>
                  <a:lnTo>
                    <a:pt x="61" y="383"/>
                  </a:lnTo>
                  <a:lnTo>
                    <a:pt x="73" y="364"/>
                  </a:lnTo>
                  <a:lnTo>
                    <a:pt x="82" y="355"/>
                  </a:lnTo>
                  <a:lnTo>
                    <a:pt x="104" y="345"/>
                  </a:lnTo>
                  <a:lnTo>
                    <a:pt x="108" y="341"/>
                  </a:lnTo>
                  <a:lnTo>
                    <a:pt x="108" y="338"/>
                  </a:lnTo>
                  <a:lnTo>
                    <a:pt x="106" y="331"/>
                  </a:lnTo>
                  <a:lnTo>
                    <a:pt x="92" y="319"/>
                  </a:lnTo>
                  <a:lnTo>
                    <a:pt x="85" y="312"/>
                  </a:lnTo>
                  <a:lnTo>
                    <a:pt x="87" y="305"/>
                  </a:lnTo>
                  <a:lnTo>
                    <a:pt x="85" y="305"/>
                  </a:lnTo>
                  <a:lnTo>
                    <a:pt x="85" y="298"/>
                  </a:lnTo>
                  <a:lnTo>
                    <a:pt x="73" y="270"/>
                  </a:lnTo>
                  <a:lnTo>
                    <a:pt x="68" y="255"/>
                  </a:lnTo>
                  <a:lnTo>
                    <a:pt x="71" y="244"/>
                  </a:lnTo>
                  <a:lnTo>
                    <a:pt x="80" y="199"/>
                  </a:lnTo>
                  <a:lnTo>
                    <a:pt x="78" y="182"/>
                  </a:lnTo>
                  <a:lnTo>
                    <a:pt x="78" y="173"/>
                  </a:lnTo>
                  <a:lnTo>
                    <a:pt x="80" y="163"/>
                  </a:lnTo>
                  <a:lnTo>
                    <a:pt x="80" y="156"/>
                  </a:lnTo>
                  <a:lnTo>
                    <a:pt x="80" y="149"/>
                  </a:lnTo>
                  <a:lnTo>
                    <a:pt x="80" y="139"/>
                  </a:lnTo>
                  <a:lnTo>
                    <a:pt x="82" y="125"/>
                  </a:lnTo>
                  <a:lnTo>
                    <a:pt x="78" y="116"/>
                  </a:lnTo>
                  <a:lnTo>
                    <a:pt x="78" y="113"/>
                  </a:lnTo>
                  <a:lnTo>
                    <a:pt x="82" y="104"/>
                  </a:lnTo>
                  <a:lnTo>
                    <a:pt x="87" y="102"/>
                  </a:lnTo>
                  <a:lnTo>
                    <a:pt x="97" y="99"/>
                  </a:lnTo>
                  <a:lnTo>
                    <a:pt x="104" y="99"/>
                  </a:lnTo>
                  <a:lnTo>
                    <a:pt x="115" y="102"/>
                  </a:lnTo>
                  <a:lnTo>
                    <a:pt x="123" y="106"/>
                  </a:lnTo>
                  <a:lnTo>
                    <a:pt x="125" y="116"/>
                  </a:lnTo>
                  <a:lnTo>
                    <a:pt x="130" y="121"/>
                  </a:lnTo>
                  <a:lnTo>
                    <a:pt x="134" y="121"/>
                  </a:lnTo>
                  <a:lnTo>
                    <a:pt x="141" y="116"/>
                  </a:lnTo>
                  <a:lnTo>
                    <a:pt x="151" y="104"/>
                  </a:lnTo>
                  <a:lnTo>
                    <a:pt x="160" y="50"/>
                  </a:lnTo>
                  <a:lnTo>
                    <a:pt x="167" y="0"/>
                  </a:lnTo>
                  <a:lnTo>
                    <a:pt x="201" y="7"/>
                  </a:lnTo>
                  <a:lnTo>
                    <a:pt x="231" y="12"/>
                  </a:lnTo>
                  <a:lnTo>
                    <a:pt x="262" y="16"/>
                  </a:lnTo>
                  <a:lnTo>
                    <a:pt x="293" y="21"/>
                  </a:lnTo>
                  <a:lnTo>
                    <a:pt x="326" y="26"/>
                  </a:lnTo>
                  <a:lnTo>
                    <a:pt x="357" y="31"/>
                  </a:lnTo>
                  <a:lnTo>
                    <a:pt x="387" y="35"/>
                  </a:lnTo>
                  <a:lnTo>
                    <a:pt x="418" y="40"/>
                  </a:lnTo>
                  <a:lnTo>
                    <a:pt x="451" y="45"/>
                  </a:lnTo>
                  <a:lnTo>
                    <a:pt x="482" y="47"/>
                  </a:lnTo>
                  <a:lnTo>
                    <a:pt x="513" y="52"/>
                  </a:lnTo>
                  <a:lnTo>
                    <a:pt x="544" y="57"/>
                  </a:lnTo>
                  <a:lnTo>
                    <a:pt x="577" y="59"/>
                  </a:lnTo>
                  <a:lnTo>
                    <a:pt x="607" y="64"/>
                  </a:lnTo>
                  <a:lnTo>
                    <a:pt x="638" y="68"/>
                  </a:lnTo>
                  <a:lnTo>
                    <a:pt x="671" y="71"/>
                  </a:lnTo>
                  <a:lnTo>
                    <a:pt x="667" y="116"/>
                  </a:lnTo>
                  <a:lnTo>
                    <a:pt x="662" y="161"/>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67" name="Freeform 7">
              <a:extLst>
                <a:ext uri="{FF2B5EF4-FFF2-40B4-BE49-F238E27FC236}">
                  <a16:creationId xmlns:a16="http://schemas.microsoft.com/office/drawing/2014/main" id="{C00AF264-0793-4574-9F77-79C552671070}"/>
                </a:ext>
              </a:extLst>
            </p:cNvPr>
            <p:cNvSpPr>
              <a:spLocks/>
            </p:cNvSpPr>
            <p:nvPr/>
          </p:nvSpPr>
          <p:spPr bwMode="auto">
            <a:xfrm>
              <a:off x="2628900" y="3046413"/>
              <a:ext cx="1149350" cy="879475"/>
            </a:xfrm>
            <a:custGeom>
              <a:avLst/>
              <a:gdLst>
                <a:gd name="T0" fmla="*/ 0 w 724"/>
                <a:gd name="T1" fmla="*/ 1277720013 h 554"/>
                <a:gd name="T2" fmla="*/ 12601575 w 724"/>
                <a:gd name="T3" fmla="*/ 1116430013 h 554"/>
                <a:gd name="T4" fmla="*/ 30241875 w 724"/>
                <a:gd name="T5" fmla="*/ 960180325 h 554"/>
                <a:gd name="T6" fmla="*/ 47883763 w 724"/>
                <a:gd name="T7" fmla="*/ 798890325 h 554"/>
                <a:gd name="T8" fmla="*/ 65524063 w 724"/>
                <a:gd name="T9" fmla="*/ 640119688 h 554"/>
                <a:gd name="T10" fmla="*/ 78125638 w 724"/>
                <a:gd name="T11" fmla="*/ 478829688 h 554"/>
                <a:gd name="T12" fmla="*/ 95765938 w 724"/>
                <a:gd name="T13" fmla="*/ 322580000 h 554"/>
                <a:gd name="T14" fmla="*/ 113407825 w 724"/>
                <a:gd name="T15" fmla="*/ 161290000 h 554"/>
                <a:gd name="T16" fmla="*/ 131048125 w 724"/>
                <a:gd name="T17" fmla="*/ 0 h 554"/>
                <a:gd name="T18" fmla="*/ 279738138 w 724"/>
                <a:gd name="T19" fmla="*/ 17641888 h 554"/>
                <a:gd name="T20" fmla="*/ 435987825 w 724"/>
                <a:gd name="T21" fmla="*/ 30241875 h 554"/>
                <a:gd name="T22" fmla="*/ 584676250 w 724"/>
                <a:gd name="T23" fmla="*/ 47883763 h 554"/>
                <a:gd name="T24" fmla="*/ 733366263 w 724"/>
                <a:gd name="T25" fmla="*/ 60483750 h 554"/>
                <a:gd name="T26" fmla="*/ 889615950 w 724"/>
                <a:gd name="T27" fmla="*/ 73085325 h 554"/>
                <a:gd name="T28" fmla="*/ 1038304375 w 724"/>
                <a:gd name="T29" fmla="*/ 78125638 h 554"/>
                <a:gd name="T30" fmla="*/ 1192034700 w 724"/>
                <a:gd name="T31" fmla="*/ 90725625 h 554"/>
                <a:gd name="T32" fmla="*/ 1340723125 w 724"/>
                <a:gd name="T33" fmla="*/ 95765938 h 554"/>
                <a:gd name="T34" fmla="*/ 1461690625 w 724"/>
                <a:gd name="T35" fmla="*/ 100806250 h 554"/>
                <a:gd name="T36" fmla="*/ 1585179075 w 724"/>
                <a:gd name="T37" fmla="*/ 108367513 h 554"/>
                <a:gd name="T38" fmla="*/ 1706146575 w 724"/>
                <a:gd name="T39" fmla="*/ 113407825 h 554"/>
                <a:gd name="T40" fmla="*/ 1824593125 w 724"/>
                <a:gd name="T41" fmla="*/ 113407825 h 554"/>
                <a:gd name="T42" fmla="*/ 1824593125 w 724"/>
                <a:gd name="T43" fmla="*/ 196572188 h 554"/>
                <a:gd name="T44" fmla="*/ 1819552813 w 724"/>
                <a:gd name="T45" fmla="*/ 274697825 h 554"/>
                <a:gd name="T46" fmla="*/ 1819552813 w 724"/>
                <a:gd name="T47" fmla="*/ 352821875 h 554"/>
                <a:gd name="T48" fmla="*/ 1819552813 w 724"/>
                <a:gd name="T49" fmla="*/ 435987825 h 554"/>
                <a:gd name="T50" fmla="*/ 1811993138 w 724"/>
                <a:gd name="T51" fmla="*/ 554434375 h 554"/>
                <a:gd name="T52" fmla="*/ 1811993138 w 724"/>
                <a:gd name="T53" fmla="*/ 675401875 h 554"/>
                <a:gd name="T54" fmla="*/ 1811993138 w 724"/>
                <a:gd name="T55" fmla="*/ 793850013 h 554"/>
                <a:gd name="T56" fmla="*/ 1806952825 w 724"/>
                <a:gd name="T57" fmla="*/ 912296563 h 554"/>
                <a:gd name="T58" fmla="*/ 1806952825 w 724"/>
                <a:gd name="T59" fmla="*/ 1038304375 h 554"/>
                <a:gd name="T60" fmla="*/ 1801912513 w 724"/>
                <a:gd name="T61" fmla="*/ 1156752513 h 554"/>
                <a:gd name="T62" fmla="*/ 1801912513 w 724"/>
                <a:gd name="T63" fmla="*/ 1277720013 h 554"/>
                <a:gd name="T64" fmla="*/ 1801912513 w 724"/>
                <a:gd name="T65" fmla="*/ 1396166563 h 554"/>
                <a:gd name="T66" fmla="*/ 1670864388 w 724"/>
                <a:gd name="T67" fmla="*/ 1391126250 h 554"/>
                <a:gd name="T68" fmla="*/ 1544856575 w 724"/>
                <a:gd name="T69" fmla="*/ 1391126250 h 554"/>
                <a:gd name="T70" fmla="*/ 1353324700 w 724"/>
                <a:gd name="T71" fmla="*/ 1378526263 h 554"/>
                <a:gd name="T72" fmla="*/ 1156752513 w 724"/>
                <a:gd name="T73" fmla="*/ 1373485950 h 554"/>
                <a:gd name="T74" fmla="*/ 965220638 w 724"/>
                <a:gd name="T75" fmla="*/ 1360884375 h 554"/>
                <a:gd name="T76" fmla="*/ 768648450 w 724"/>
                <a:gd name="T77" fmla="*/ 1348284388 h 554"/>
                <a:gd name="T78" fmla="*/ 579635938 w 724"/>
                <a:gd name="T79" fmla="*/ 1330642500 h 554"/>
                <a:gd name="T80" fmla="*/ 383063750 w 724"/>
                <a:gd name="T81" fmla="*/ 1313002200 h 554"/>
                <a:gd name="T82" fmla="*/ 191531875 w 724"/>
                <a:gd name="T83" fmla="*/ 1295360313 h 5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24" h="554">
                  <a:moveTo>
                    <a:pt x="38" y="512"/>
                  </a:moveTo>
                  <a:lnTo>
                    <a:pt x="0" y="507"/>
                  </a:lnTo>
                  <a:lnTo>
                    <a:pt x="3" y="476"/>
                  </a:lnTo>
                  <a:lnTo>
                    <a:pt x="5" y="443"/>
                  </a:lnTo>
                  <a:lnTo>
                    <a:pt x="10" y="412"/>
                  </a:lnTo>
                  <a:lnTo>
                    <a:pt x="12" y="381"/>
                  </a:lnTo>
                  <a:lnTo>
                    <a:pt x="17" y="348"/>
                  </a:lnTo>
                  <a:lnTo>
                    <a:pt x="19" y="317"/>
                  </a:lnTo>
                  <a:lnTo>
                    <a:pt x="22" y="284"/>
                  </a:lnTo>
                  <a:lnTo>
                    <a:pt x="26" y="254"/>
                  </a:lnTo>
                  <a:lnTo>
                    <a:pt x="29" y="223"/>
                  </a:lnTo>
                  <a:lnTo>
                    <a:pt x="31" y="190"/>
                  </a:lnTo>
                  <a:lnTo>
                    <a:pt x="36" y="159"/>
                  </a:lnTo>
                  <a:lnTo>
                    <a:pt x="38" y="128"/>
                  </a:lnTo>
                  <a:lnTo>
                    <a:pt x="43" y="95"/>
                  </a:lnTo>
                  <a:lnTo>
                    <a:pt x="45" y="64"/>
                  </a:lnTo>
                  <a:lnTo>
                    <a:pt x="48" y="31"/>
                  </a:lnTo>
                  <a:lnTo>
                    <a:pt x="52" y="0"/>
                  </a:lnTo>
                  <a:lnTo>
                    <a:pt x="83" y="3"/>
                  </a:lnTo>
                  <a:lnTo>
                    <a:pt x="111" y="7"/>
                  </a:lnTo>
                  <a:lnTo>
                    <a:pt x="142" y="10"/>
                  </a:lnTo>
                  <a:lnTo>
                    <a:pt x="173" y="12"/>
                  </a:lnTo>
                  <a:lnTo>
                    <a:pt x="201" y="14"/>
                  </a:lnTo>
                  <a:lnTo>
                    <a:pt x="232" y="19"/>
                  </a:lnTo>
                  <a:lnTo>
                    <a:pt x="263" y="22"/>
                  </a:lnTo>
                  <a:lnTo>
                    <a:pt x="291" y="24"/>
                  </a:lnTo>
                  <a:lnTo>
                    <a:pt x="322" y="26"/>
                  </a:lnTo>
                  <a:lnTo>
                    <a:pt x="353" y="29"/>
                  </a:lnTo>
                  <a:lnTo>
                    <a:pt x="381" y="29"/>
                  </a:lnTo>
                  <a:lnTo>
                    <a:pt x="412" y="31"/>
                  </a:lnTo>
                  <a:lnTo>
                    <a:pt x="443" y="33"/>
                  </a:lnTo>
                  <a:lnTo>
                    <a:pt x="473" y="36"/>
                  </a:lnTo>
                  <a:lnTo>
                    <a:pt x="502" y="38"/>
                  </a:lnTo>
                  <a:lnTo>
                    <a:pt x="532" y="38"/>
                  </a:lnTo>
                  <a:lnTo>
                    <a:pt x="556" y="40"/>
                  </a:lnTo>
                  <a:lnTo>
                    <a:pt x="580" y="40"/>
                  </a:lnTo>
                  <a:lnTo>
                    <a:pt x="603" y="43"/>
                  </a:lnTo>
                  <a:lnTo>
                    <a:pt x="629" y="43"/>
                  </a:lnTo>
                  <a:lnTo>
                    <a:pt x="653" y="43"/>
                  </a:lnTo>
                  <a:lnTo>
                    <a:pt x="677" y="45"/>
                  </a:lnTo>
                  <a:lnTo>
                    <a:pt x="700" y="45"/>
                  </a:lnTo>
                  <a:lnTo>
                    <a:pt x="724" y="45"/>
                  </a:lnTo>
                  <a:lnTo>
                    <a:pt x="724" y="62"/>
                  </a:lnTo>
                  <a:lnTo>
                    <a:pt x="724" y="78"/>
                  </a:lnTo>
                  <a:lnTo>
                    <a:pt x="724" y="93"/>
                  </a:lnTo>
                  <a:lnTo>
                    <a:pt x="722" y="109"/>
                  </a:lnTo>
                  <a:lnTo>
                    <a:pt x="722" y="126"/>
                  </a:lnTo>
                  <a:lnTo>
                    <a:pt x="722" y="140"/>
                  </a:lnTo>
                  <a:lnTo>
                    <a:pt x="722" y="156"/>
                  </a:lnTo>
                  <a:lnTo>
                    <a:pt x="722" y="173"/>
                  </a:lnTo>
                  <a:lnTo>
                    <a:pt x="722" y="197"/>
                  </a:lnTo>
                  <a:lnTo>
                    <a:pt x="719" y="220"/>
                  </a:lnTo>
                  <a:lnTo>
                    <a:pt x="719" y="244"/>
                  </a:lnTo>
                  <a:lnTo>
                    <a:pt x="719" y="268"/>
                  </a:lnTo>
                  <a:lnTo>
                    <a:pt x="719" y="291"/>
                  </a:lnTo>
                  <a:lnTo>
                    <a:pt x="719" y="315"/>
                  </a:lnTo>
                  <a:lnTo>
                    <a:pt x="717" y="339"/>
                  </a:lnTo>
                  <a:lnTo>
                    <a:pt x="717" y="362"/>
                  </a:lnTo>
                  <a:lnTo>
                    <a:pt x="717" y="388"/>
                  </a:lnTo>
                  <a:lnTo>
                    <a:pt x="717" y="412"/>
                  </a:lnTo>
                  <a:lnTo>
                    <a:pt x="717" y="436"/>
                  </a:lnTo>
                  <a:lnTo>
                    <a:pt x="715" y="459"/>
                  </a:lnTo>
                  <a:lnTo>
                    <a:pt x="715" y="483"/>
                  </a:lnTo>
                  <a:lnTo>
                    <a:pt x="715" y="507"/>
                  </a:lnTo>
                  <a:lnTo>
                    <a:pt x="715" y="531"/>
                  </a:lnTo>
                  <a:lnTo>
                    <a:pt x="715" y="554"/>
                  </a:lnTo>
                  <a:lnTo>
                    <a:pt x="689" y="554"/>
                  </a:lnTo>
                  <a:lnTo>
                    <a:pt x="663" y="552"/>
                  </a:lnTo>
                  <a:lnTo>
                    <a:pt x="639" y="552"/>
                  </a:lnTo>
                  <a:lnTo>
                    <a:pt x="613" y="552"/>
                  </a:lnTo>
                  <a:lnTo>
                    <a:pt x="575" y="549"/>
                  </a:lnTo>
                  <a:lnTo>
                    <a:pt x="537" y="547"/>
                  </a:lnTo>
                  <a:lnTo>
                    <a:pt x="497" y="547"/>
                  </a:lnTo>
                  <a:lnTo>
                    <a:pt x="459" y="545"/>
                  </a:lnTo>
                  <a:lnTo>
                    <a:pt x="421" y="542"/>
                  </a:lnTo>
                  <a:lnTo>
                    <a:pt x="383" y="540"/>
                  </a:lnTo>
                  <a:lnTo>
                    <a:pt x="343" y="538"/>
                  </a:lnTo>
                  <a:lnTo>
                    <a:pt x="305" y="535"/>
                  </a:lnTo>
                  <a:lnTo>
                    <a:pt x="268" y="531"/>
                  </a:lnTo>
                  <a:lnTo>
                    <a:pt x="230" y="528"/>
                  </a:lnTo>
                  <a:lnTo>
                    <a:pt x="192" y="526"/>
                  </a:lnTo>
                  <a:lnTo>
                    <a:pt x="152" y="521"/>
                  </a:lnTo>
                  <a:lnTo>
                    <a:pt x="114" y="519"/>
                  </a:lnTo>
                  <a:lnTo>
                    <a:pt x="76" y="514"/>
                  </a:lnTo>
                  <a:lnTo>
                    <a:pt x="38" y="512"/>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68" name="Freeform 8">
              <a:extLst>
                <a:ext uri="{FF2B5EF4-FFF2-40B4-BE49-F238E27FC236}">
                  <a16:creationId xmlns:a16="http://schemas.microsoft.com/office/drawing/2014/main" id="{16B7E8B2-8F28-456A-B79A-0F56BDF82A60}"/>
                </a:ext>
              </a:extLst>
            </p:cNvPr>
            <p:cNvSpPr>
              <a:spLocks/>
            </p:cNvSpPr>
            <p:nvPr/>
          </p:nvSpPr>
          <p:spPr bwMode="auto">
            <a:xfrm>
              <a:off x="7980363" y="2193925"/>
              <a:ext cx="273050" cy="288925"/>
            </a:xfrm>
            <a:custGeom>
              <a:avLst/>
              <a:gdLst>
                <a:gd name="T0" fmla="*/ 148690013 w 172"/>
                <a:gd name="T1" fmla="*/ 70564375 h 182"/>
                <a:gd name="T2" fmla="*/ 148690013 w 172"/>
                <a:gd name="T3" fmla="*/ 83165950 h 182"/>
                <a:gd name="T4" fmla="*/ 161290000 w 172"/>
                <a:gd name="T5" fmla="*/ 78125638 h 182"/>
                <a:gd name="T6" fmla="*/ 161290000 w 172"/>
                <a:gd name="T7" fmla="*/ 70564375 h 182"/>
                <a:gd name="T8" fmla="*/ 183972200 w 172"/>
                <a:gd name="T9" fmla="*/ 57964388 h 182"/>
                <a:gd name="T10" fmla="*/ 214214075 w 172"/>
                <a:gd name="T11" fmla="*/ 52924075 h 182"/>
                <a:gd name="T12" fmla="*/ 236894688 w 172"/>
                <a:gd name="T13" fmla="*/ 40322500 h 182"/>
                <a:gd name="T14" fmla="*/ 267136563 w 172"/>
                <a:gd name="T15" fmla="*/ 35282188 h 182"/>
                <a:gd name="T16" fmla="*/ 292338125 w 172"/>
                <a:gd name="T17" fmla="*/ 22682200 h 182"/>
                <a:gd name="T18" fmla="*/ 320060638 w 172"/>
                <a:gd name="T19" fmla="*/ 17641888 h 182"/>
                <a:gd name="T20" fmla="*/ 345262200 w 172"/>
                <a:gd name="T21" fmla="*/ 5040313 h 182"/>
                <a:gd name="T22" fmla="*/ 375504075 w 172"/>
                <a:gd name="T23" fmla="*/ 0 h 182"/>
                <a:gd name="T24" fmla="*/ 375504075 w 172"/>
                <a:gd name="T25" fmla="*/ 0 h 182"/>
                <a:gd name="T26" fmla="*/ 380544388 w 172"/>
                <a:gd name="T27" fmla="*/ 17641888 h 182"/>
                <a:gd name="T28" fmla="*/ 385584700 w 172"/>
                <a:gd name="T29" fmla="*/ 40322500 h 182"/>
                <a:gd name="T30" fmla="*/ 393144375 w 172"/>
                <a:gd name="T31" fmla="*/ 57964388 h 182"/>
                <a:gd name="T32" fmla="*/ 398184688 w 172"/>
                <a:gd name="T33" fmla="*/ 78125638 h 182"/>
                <a:gd name="T34" fmla="*/ 410786263 w 172"/>
                <a:gd name="T35" fmla="*/ 105846563 h 182"/>
                <a:gd name="T36" fmla="*/ 415826575 w 172"/>
                <a:gd name="T37" fmla="*/ 131048125 h 182"/>
                <a:gd name="T38" fmla="*/ 428426563 w 172"/>
                <a:gd name="T39" fmla="*/ 148690013 h 182"/>
                <a:gd name="T40" fmla="*/ 428426563 w 172"/>
                <a:gd name="T41" fmla="*/ 166330313 h 182"/>
                <a:gd name="T42" fmla="*/ 433466875 w 172"/>
                <a:gd name="T43" fmla="*/ 183972200 h 182"/>
                <a:gd name="T44" fmla="*/ 433466875 w 172"/>
                <a:gd name="T45" fmla="*/ 191531875 h 182"/>
                <a:gd name="T46" fmla="*/ 433466875 w 172"/>
                <a:gd name="T47" fmla="*/ 214214075 h 182"/>
                <a:gd name="T48" fmla="*/ 415826575 w 172"/>
                <a:gd name="T49" fmla="*/ 214214075 h 182"/>
                <a:gd name="T50" fmla="*/ 385584700 w 172"/>
                <a:gd name="T51" fmla="*/ 231854375 h 182"/>
                <a:gd name="T52" fmla="*/ 345262200 w 172"/>
                <a:gd name="T53" fmla="*/ 262096250 h 182"/>
                <a:gd name="T54" fmla="*/ 320060638 w 172"/>
                <a:gd name="T55" fmla="*/ 262096250 h 182"/>
                <a:gd name="T56" fmla="*/ 297378438 w 172"/>
                <a:gd name="T57" fmla="*/ 279738138 h 182"/>
                <a:gd name="T58" fmla="*/ 219254388 w 172"/>
                <a:gd name="T59" fmla="*/ 315020325 h 182"/>
                <a:gd name="T60" fmla="*/ 196572188 w 172"/>
                <a:gd name="T61" fmla="*/ 315020325 h 182"/>
                <a:gd name="T62" fmla="*/ 183972200 w 172"/>
                <a:gd name="T63" fmla="*/ 345262200 h 182"/>
                <a:gd name="T64" fmla="*/ 153730325 w 172"/>
                <a:gd name="T65" fmla="*/ 370463763 h 182"/>
                <a:gd name="T66" fmla="*/ 75604688 w 172"/>
                <a:gd name="T67" fmla="*/ 446068450 h 182"/>
                <a:gd name="T68" fmla="*/ 70564375 w 172"/>
                <a:gd name="T69" fmla="*/ 458668438 h 182"/>
                <a:gd name="T70" fmla="*/ 52924075 w 172"/>
                <a:gd name="T71" fmla="*/ 441028138 h 182"/>
                <a:gd name="T72" fmla="*/ 35282188 w 172"/>
                <a:gd name="T73" fmla="*/ 428426563 h 182"/>
                <a:gd name="T74" fmla="*/ 52924075 w 172"/>
                <a:gd name="T75" fmla="*/ 410786263 h 182"/>
                <a:gd name="T76" fmla="*/ 65524063 w 172"/>
                <a:gd name="T77" fmla="*/ 398184688 h 182"/>
                <a:gd name="T78" fmla="*/ 70564375 w 172"/>
                <a:gd name="T79" fmla="*/ 388104063 h 182"/>
                <a:gd name="T80" fmla="*/ 75604688 w 172"/>
                <a:gd name="T81" fmla="*/ 375504075 h 182"/>
                <a:gd name="T82" fmla="*/ 70564375 w 172"/>
                <a:gd name="T83" fmla="*/ 370463763 h 182"/>
                <a:gd name="T84" fmla="*/ 57964388 w 172"/>
                <a:gd name="T85" fmla="*/ 357862188 h 182"/>
                <a:gd name="T86" fmla="*/ 52924075 w 172"/>
                <a:gd name="T87" fmla="*/ 327620313 h 182"/>
                <a:gd name="T88" fmla="*/ 40322500 w 172"/>
                <a:gd name="T89" fmla="*/ 297378438 h 182"/>
                <a:gd name="T90" fmla="*/ 35282188 w 172"/>
                <a:gd name="T91" fmla="*/ 267136563 h 182"/>
                <a:gd name="T92" fmla="*/ 30241875 w 172"/>
                <a:gd name="T93" fmla="*/ 236894688 h 182"/>
                <a:gd name="T94" fmla="*/ 17641888 w 172"/>
                <a:gd name="T95" fmla="*/ 209173763 h 182"/>
                <a:gd name="T96" fmla="*/ 10080625 w 172"/>
                <a:gd name="T97" fmla="*/ 178931888 h 182"/>
                <a:gd name="T98" fmla="*/ 5040313 w 172"/>
                <a:gd name="T99" fmla="*/ 148690013 h 182"/>
                <a:gd name="T100" fmla="*/ 0 w 172"/>
                <a:gd name="T101" fmla="*/ 118448138 h 182"/>
                <a:gd name="T102" fmla="*/ 17641888 w 172"/>
                <a:gd name="T103" fmla="*/ 113407825 h 182"/>
                <a:gd name="T104" fmla="*/ 35282188 w 172"/>
                <a:gd name="T105" fmla="*/ 105846563 h 182"/>
                <a:gd name="T106" fmla="*/ 52924075 w 172"/>
                <a:gd name="T107" fmla="*/ 100806250 h 182"/>
                <a:gd name="T108" fmla="*/ 70564375 w 172"/>
                <a:gd name="T109" fmla="*/ 95765938 h 182"/>
                <a:gd name="T110" fmla="*/ 88206263 w 172"/>
                <a:gd name="T111" fmla="*/ 88206263 h 182"/>
                <a:gd name="T112" fmla="*/ 113407825 w 172"/>
                <a:gd name="T113" fmla="*/ 83165950 h 182"/>
                <a:gd name="T114" fmla="*/ 131048125 w 172"/>
                <a:gd name="T115" fmla="*/ 78125638 h 182"/>
                <a:gd name="T116" fmla="*/ 148690013 w 172"/>
                <a:gd name="T117" fmla="*/ 70564375 h 1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2" h="182">
                  <a:moveTo>
                    <a:pt x="59" y="28"/>
                  </a:moveTo>
                  <a:lnTo>
                    <a:pt x="59" y="33"/>
                  </a:lnTo>
                  <a:lnTo>
                    <a:pt x="64" y="31"/>
                  </a:lnTo>
                  <a:lnTo>
                    <a:pt x="64" y="28"/>
                  </a:lnTo>
                  <a:lnTo>
                    <a:pt x="73" y="23"/>
                  </a:lnTo>
                  <a:lnTo>
                    <a:pt x="85" y="21"/>
                  </a:lnTo>
                  <a:lnTo>
                    <a:pt x="94" y="16"/>
                  </a:lnTo>
                  <a:lnTo>
                    <a:pt x="106" y="14"/>
                  </a:lnTo>
                  <a:lnTo>
                    <a:pt x="116" y="9"/>
                  </a:lnTo>
                  <a:lnTo>
                    <a:pt x="127" y="7"/>
                  </a:lnTo>
                  <a:lnTo>
                    <a:pt x="137" y="2"/>
                  </a:lnTo>
                  <a:lnTo>
                    <a:pt x="149" y="0"/>
                  </a:lnTo>
                  <a:lnTo>
                    <a:pt x="151" y="7"/>
                  </a:lnTo>
                  <a:lnTo>
                    <a:pt x="153" y="16"/>
                  </a:lnTo>
                  <a:lnTo>
                    <a:pt x="156" y="23"/>
                  </a:lnTo>
                  <a:lnTo>
                    <a:pt x="158" y="31"/>
                  </a:lnTo>
                  <a:lnTo>
                    <a:pt x="163" y="42"/>
                  </a:lnTo>
                  <a:lnTo>
                    <a:pt x="165" y="52"/>
                  </a:lnTo>
                  <a:lnTo>
                    <a:pt x="170" y="59"/>
                  </a:lnTo>
                  <a:lnTo>
                    <a:pt x="170" y="66"/>
                  </a:lnTo>
                  <a:lnTo>
                    <a:pt x="172" y="73"/>
                  </a:lnTo>
                  <a:lnTo>
                    <a:pt x="172" y="76"/>
                  </a:lnTo>
                  <a:lnTo>
                    <a:pt x="172" y="85"/>
                  </a:lnTo>
                  <a:lnTo>
                    <a:pt x="165" y="85"/>
                  </a:lnTo>
                  <a:lnTo>
                    <a:pt x="153" y="92"/>
                  </a:lnTo>
                  <a:lnTo>
                    <a:pt x="137" y="104"/>
                  </a:lnTo>
                  <a:lnTo>
                    <a:pt x="127" y="104"/>
                  </a:lnTo>
                  <a:lnTo>
                    <a:pt x="118" y="111"/>
                  </a:lnTo>
                  <a:lnTo>
                    <a:pt x="87" y="125"/>
                  </a:lnTo>
                  <a:lnTo>
                    <a:pt x="78" y="125"/>
                  </a:lnTo>
                  <a:lnTo>
                    <a:pt x="73" y="137"/>
                  </a:lnTo>
                  <a:lnTo>
                    <a:pt x="61" y="147"/>
                  </a:lnTo>
                  <a:lnTo>
                    <a:pt x="30" y="177"/>
                  </a:lnTo>
                  <a:lnTo>
                    <a:pt x="28" y="182"/>
                  </a:lnTo>
                  <a:lnTo>
                    <a:pt x="21" y="175"/>
                  </a:lnTo>
                  <a:lnTo>
                    <a:pt x="14" y="170"/>
                  </a:lnTo>
                  <a:lnTo>
                    <a:pt x="21" y="163"/>
                  </a:lnTo>
                  <a:lnTo>
                    <a:pt x="26" y="158"/>
                  </a:lnTo>
                  <a:lnTo>
                    <a:pt x="28" y="154"/>
                  </a:lnTo>
                  <a:lnTo>
                    <a:pt x="30" y="149"/>
                  </a:lnTo>
                  <a:lnTo>
                    <a:pt x="28" y="147"/>
                  </a:lnTo>
                  <a:lnTo>
                    <a:pt x="23" y="142"/>
                  </a:lnTo>
                  <a:lnTo>
                    <a:pt x="21" y="130"/>
                  </a:lnTo>
                  <a:lnTo>
                    <a:pt x="16" y="118"/>
                  </a:lnTo>
                  <a:lnTo>
                    <a:pt x="14" y="106"/>
                  </a:lnTo>
                  <a:lnTo>
                    <a:pt x="12" y="94"/>
                  </a:lnTo>
                  <a:lnTo>
                    <a:pt x="7" y="83"/>
                  </a:lnTo>
                  <a:lnTo>
                    <a:pt x="4" y="71"/>
                  </a:lnTo>
                  <a:lnTo>
                    <a:pt x="2" y="59"/>
                  </a:lnTo>
                  <a:lnTo>
                    <a:pt x="0" y="47"/>
                  </a:lnTo>
                  <a:lnTo>
                    <a:pt x="7" y="45"/>
                  </a:lnTo>
                  <a:lnTo>
                    <a:pt x="14" y="42"/>
                  </a:lnTo>
                  <a:lnTo>
                    <a:pt x="21" y="40"/>
                  </a:lnTo>
                  <a:lnTo>
                    <a:pt x="28" y="38"/>
                  </a:lnTo>
                  <a:lnTo>
                    <a:pt x="35" y="35"/>
                  </a:lnTo>
                  <a:lnTo>
                    <a:pt x="45" y="33"/>
                  </a:lnTo>
                  <a:lnTo>
                    <a:pt x="52" y="31"/>
                  </a:lnTo>
                  <a:lnTo>
                    <a:pt x="59" y="28"/>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69" name="Freeform 9">
              <a:extLst>
                <a:ext uri="{FF2B5EF4-FFF2-40B4-BE49-F238E27FC236}">
                  <a16:creationId xmlns:a16="http://schemas.microsoft.com/office/drawing/2014/main" id="{C6D4779A-6F27-4791-8E10-87E733DCF1D8}"/>
                </a:ext>
              </a:extLst>
            </p:cNvPr>
            <p:cNvSpPr>
              <a:spLocks/>
            </p:cNvSpPr>
            <p:nvPr/>
          </p:nvSpPr>
          <p:spPr bwMode="auto">
            <a:xfrm>
              <a:off x="7631113" y="3027363"/>
              <a:ext cx="30162" cy="38100"/>
            </a:xfrm>
            <a:custGeom>
              <a:avLst/>
              <a:gdLst>
                <a:gd name="T0" fmla="*/ 47881381 w 19"/>
                <a:gd name="T1" fmla="*/ 30241875 h 24"/>
                <a:gd name="T2" fmla="*/ 35281603 w 19"/>
                <a:gd name="T3" fmla="*/ 60483750 h 24"/>
                <a:gd name="T4" fmla="*/ 22680237 w 19"/>
                <a:gd name="T5" fmla="*/ 37803138 h 24"/>
                <a:gd name="T6" fmla="*/ 17640008 w 19"/>
                <a:gd name="T7" fmla="*/ 30241875 h 24"/>
                <a:gd name="T8" fmla="*/ 0 w 19"/>
                <a:gd name="T9" fmla="*/ 30241875 h 24"/>
                <a:gd name="T10" fmla="*/ 0 w 19"/>
                <a:gd name="T11" fmla="*/ 25201563 h 24"/>
                <a:gd name="T12" fmla="*/ 10080458 w 19"/>
                <a:gd name="T13" fmla="*/ 0 h 24"/>
                <a:gd name="T14" fmla="*/ 30241374 w 19"/>
                <a:gd name="T15" fmla="*/ 12601575 h 24"/>
                <a:gd name="T16" fmla="*/ 47881381 w 19"/>
                <a:gd name="T17" fmla="*/ 30241875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4">
                  <a:moveTo>
                    <a:pt x="19" y="12"/>
                  </a:moveTo>
                  <a:lnTo>
                    <a:pt x="14" y="24"/>
                  </a:lnTo>
                  <a:lnTo>
                    <a:pt x="9" y="15"/>
                  </a:lnTo>
                  <a:lnTo>
                    <a:pt x="7" y="12"/>
                  </a:lnTo>
                  <a:lnTo>
                    <a:pt x="0" y="12"/>
                  </a:lnTo>
                  <a:lnTo>
                    <a:pt x="0" y="10"/>
                  </a:lnTo>
                  <a:lnTo>
                    <a:pt x="4" y="0"/>
                  </a:lnTo>
                  <a:lnTo>
                    <a:pt x="12" y="5"/>
                  </a:lnTo>
                  <a:lnTo>
                    <a:pt x="19" y="12"/>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70" name="Freeform 10">
              <a:extLst>
                <a:ext uri="{FF2B5EF4-FFF2-40B4-BE49-F238E27FC236}">
                  <a16:creationId xmlns:a16="http://schemas.microsoft.com/office/drawing/2014/main" id="{D697D0A5-7987-402C-A3E1-18208803ED57}"/>
                </a:ext>
              </a:extLst>
            </p:cNvPr>
            <p:cNvSpPr>
              <a:spLocks/>
            </p:cNvSpPr>
            <p:nvPr/>
          </p:nvSpPr>
          <p:spPr bwMode="auto">
            <a:xfrm>
              <a:off x="7785100" y="2795588"/>
              <a:ext cx="184150" cy="280987"/>
            </a:xfrm>
            <a:custGeom>
              <a:avLst/>
              <a:gdLst>
                <a:gd name="T0" fmla="*/ 249496263 w 116"/>
                <a:gd name="T1" fmla="*/ 350300302 h 177"/>
                <a:gd name="T2" fmla="*/ 244455950 w 116"/>
                <a:gd name="T3" fmla="*/ 367942158 h 177"/>
                <a:gd name="T4" fmla="*/ 262096250 w 116"/>
                <a:gd name="T5" fmla="*/ 357861551 h 177"/>
                <a:gd name="T6" fmla="*/ 267136563 w 116"/>
                <a:gd name="T7" fmla="*/ 362901854 h 177"/>
                <a:gd name="T8" fmla="*/ 284778450 w 116"/>
                <a:gd name="T9" fmla="*/ 380542123 h 177"/>
                <a:gd name="T10" fmla="*/ 292338125 w 116"/>
                <a:gd name="T11" fmla="*/ 398183979 h 177"/>
                <a:gd name="T12" fmla="*/ 262096250 w 116"/>
                <a:gd name="T13" fmla="*/ 405743641 h 177"/>
                <a:gd name="T14" fmla="*/ 214214075 w 116"/>
                <a:gd name="T15" fmla="*/ 423385497 h 177"/>
                <a:gd name="T16" fmla="*/ 161290000 w 116"/>
                <a:gd name="T17" fmla="*/ 441025765 h 177"/>
                <a:gd name="T18" fmla="*/ 136088438 w 116"/>
                <a:gd name="T19" fmla="*/ 446066069 h 177"/>
                <a:gd name="T20" fmla="*/ 136088438 w 116"/>
                <a:gd name="T21" fmla="*/ 446066069 h 177"/>
                <a:gd name="T22" fmla="*/ 136088438 w 116"/>
                <a:gd name="T23" fmla="*/ 446066069 h 177"/>
                <a:gd name="T24" fmla="*/ 131048125 w 116"/>
                <a:gd name="T25" fmla="*/ 446066069 h 177"/>
                <a:gd name="T26" fmla="*/ 131048125 w 116"/>
                <a:gd name="T27" fmla="*/ 446066069 h 177"/>
                <a:gd name="T28" fmla="*/ 131048125 w 116"/>
                <a:gd name="T29" fmla="*/ 446066069 h 177"/>
                <a:gd name="T30" fmla="*/ 131048125 w 116"/>
                <a:gd name="T31" fmla="*/ 446066069 h 177"/>
                <a:gd name="T32" fmla="*/ 131048125 w 116"/>
                <a:gd name="T33" fmla="*/ 446066069 h 177"/>
                <a:gd name="T34" fmla="*/ 131048125 w 116"/>
                <a:gd name="T35" fmla="*/ 446066069 h 177"/>
                <a:gd name="T36" fmla="*/ 113407825 w 116"/>
                <a:gd name="T37" fmla="*/ 398183979 h 177"/>
                <a:gd name="T38" fmla="*/ 100806250 w 116"/>
                <a:gd name="T39" fmla="*/ 350300302 h 177"/>
                <a:gd name="T40" fmla="*/ 83165950 w 116"/>
                <a:gd name="T41" fmla="*/ 302418212 h 177"/>
                <a:gd name="T42" fmla="*/ 65524063 w 116"/>
                <a:gd name="T43" fmla="*/ 254534535 h 177"/>
                <a:gd name="T44" fmla="*/ 47883763 w 116"/>
                <a:gd name="T45" fmla="*/ 201612141 h 177"/>
                <a:gd name="T46" fmla="*/ 35282188 w 116"/>
                <a:gd name="T47" fmla="*/ 153728464 h 177"/>
                <a:gd name="T48" fmla="*/ 17641888 w 116"/>
                <a:gd name="T49" fmla="*/ 105846374 h 177"/>
                <a:gd name="T50" fmla="*/ 0 w 116"/>
                <a:gd name="T51" fmla="*/ 57962697 h 177"/>
                <a:gd name="T52" fmla="*/ 10080625 w 116"/>
                <a:gd name="T53" fmla="*/ 27720876 h 177"/>
                <a:gd name="T54" fmla="*/ 17641888 w 116"/>
                <a:gd name="T55" fmla="*/ 17640269 h 177"/>
                <a:gd name="T56" fmla="*/ 22682200 w 116"/>
                <a:gd name="T57" fmla="*/ 10080607 h 177"/>
                <a:gd name="T58" fmla="*/ 52924075 w 116"/>
                <a:gd name="T59" fmla="*/ 0 h 177"/>
                <a:gd name="T60" fmla="*/ 75604688 w 116"/>
                <a:gd name="T61" fmla="*/ 5040304 h 177"/>
                <a:gd name="T62" fmla="*/ 70564375 w 116"/>
                <a:gd name="T63" fmla="*/ 17640269 h 177"/>
                <a:gd name="T64" fmla="*/ 65524063 w 116"/>
                <a:gd name="T65" fmla="*/ 40322428 h 177"/>
                <a:gd name="T66" fmla="*/ 52924075 w 116"/>
                <a:gd name="T67" fmla="*/ 70564249 h 177"/>
                <a:gd name="T68" fmla="*/ 57964388 w 116"/>
                <a:gd name="T69" fmla="*/ 83164215 h 177"/>
                <a:gd name="T70" fmla="*/ 65524063 w 116"/>
                <a:gd name="T71" fmla="*/ 93244822 h 177"/>
                <a:gd name="T72" fmla="*/ 70564375 w 116"/>
                <a:gd name="T73" fmla="*/ 118446339 h 177"/>
                <a:gd name="T74" fmla="*/ 88206263 w 116"/>
                <a:gd name="T75" fmla="*/ 136088195 h 177"/>
                <a:gd name="T76" fmla="*/ 123488450 w 116"/>
                <a:gd name="T77" fmla="*/ 166330017 h 177"/>
                <a:gd name="T78" fmla="*/ 148690013 w 116"/>
                <a:gd name="T79" fmla="*/ 226813659 h 177"/>
                <a:gd name="T80" fmla="*/ 178931888 w 116"/>
                <a:gd name="T81" fmla="*/ 262095784 h 177"/>
                <a:gd name="T82" fmla="*/ 219254388 w 116"/>
                <a:gd name="T83" fmla="*/ 297377908 h 177"/>
                <a:gd name="T84" fmla="*/ 249496263 w 116"/>
                <a:gd name="T85" fmla="*/ 302418212 h 177"/>
                <a:gd name="T86" fmla="*/ 254536575 w 116"/>
                <a:gd name="T87" fmla="*/ 315018177 h 177"/>
                <a:gd name="T88" fmla="*/ 249496263 w 116"/>
                <a:gd name="T89" fmla="*/ 350300302 h 1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6" h="177">
                  <a:moveTo>
                    <a:pt x="99" y="139"/>
                  </a:moveTo>
                  <a:lnTo>
                    <a:pt x="97" y="146"/>
                  </a:lnTo>
                  <a:lnTo>
                    <a:pt x="104" y="142"/>
                  </a:lnTo>
                  <a:lnTo>
                    <a:pt x="106" y="144"/>
                  </a:lnTo>
                  <a:lnTo>
                    <a:pt x="113" y="151"/>
                  </a:lnTo>
                  <a:lnTo>
                    <a:pt x="116" y="158"/>
                  </a:lnTo>
                  <a:lnTo>
                    <a:pt x="104" y="161"/>
                  </a:lnTo>
                  <a:lnTo>
                    <a:pt x="85" y="168"/>
                  </a:lnTo>
                  <a:lnTo>
                    <a:pt x="64" y="175"/>
                  </a:lnTo>
                  <a:lnTo>
                    <a:pt x="54" y="177"/>
                  </a:lnTo>
                  <a:lnTo>
                    <a:pt x="52" y="177"/>
                  </a:lnTo>
                  <a:lnTo>
                    <a:pt x="45" y="158"/>
                  </a:lnTo>
                  <a:lnTo>
                    <a:pt x="40" y="139"/>
                  </a:lnTo>
                  <a:lnTo>
                    <a:pt x="33" y="120"/>
                  </a:lnTo>
                  <a:lnTo>
                    <a:pt x="26" y="101"/>
                  </a:lnTo>
                  <a:lnTo>
                    <a:pt x="19" y="80"/>
                  </a:lnTo>
                  <a:lnTo>
                    <a:pt x="14" y="61"/>
                  </a:lnTo>
                  <a:lnTo>
                    <a:pt x="7" y="42"/>
                  </a:lnTo>
                  <a:lnTo>
                    <a:pt x="0" y="23"/>
                  </a:lnTo>
                  <a:lnTo>
                    <a:pt x="4" y="11"/>
                  </a:lnTo>
                  <a:lnTo>
                    <a:pt x="7" y="7"/>
                  </a:lnTo>
                  <a:lnTo>
                    <a:pt x="9" y="4"/>
                  </a:lnTo>
                  <a:lnTo>
                    <a:pt x="21" y="0"/>
                  </a:lnTo>
                  <a:lnTo>
                    <a:pt x="30" y="2"/>
                  </a:lnTo>
                  <a:lnTo>
                    <a:pt x="28" y="7"/>
                  </a:lnTo>
                  <a:lnTo>
                    <a:pt x="26" y="16"/>
                  </a:lnTo>
                  <a:lnTo>
                    <a:pt x="21" y="28"/>
                  </a:lnTo>
                  <a:lnTo>
                    <a:pt x="23" y="33"/>
                  </a:lnTo>
                  <a:lnTo>
                    <a:pt x="26" y="37"/>
                  </a:lnTo>
                  <a:lnTo>
                    <a:pt x="28" y="47"/>
                  </a:lnTo>
                  <a:lnTo>
                    <a:pt x="35" y="54"/>
                  </a:lnTo>
                  <a:lnTo>
                    <a:pt x="49" y="66"/>
                  </a:lnTo>
                  <a:lnTo>
                    <a:pt x="59" y="90"/>
                  </a:lnTo>
                  <a:lnTo>
                    <a:pt x="71" y="104"/>
                  </a:lnTo>
                  <a:lnTo>
                    <a:pt x="87" y="118"/>
                  </a:lnTo>
                  <a:lnTo>
                    <a:pt x="99" y="120"/>
                  </a:lnTo>
                  <a:lnTo>
                    <a:pt x="101" y="125"/>
                  </a:lnTo>
                  <a:lnTo>
                    <a:pt x="99" y="139"/>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71" name="Freeform 11">
              <a:extLst>
                <a:ext uri="{FF2B5EF4-FFF2-40B4-BE49-F238E27FC236}">
                  <a16:creationId xmlns:a16="http://schemas.microsoft.com/office/drawing/2014/main" id="{1DDECC3B-8E8D-4889-87DB-3608F3271577}"/>
                </a:ext>
              </a:extLst>
            </p:cNvPr>
            <p:cNvSpPr>
              <a:spLocks/>
            </p:cNvSpPr>
            <p:nvPr/>
          </p:nvSpPr>
          <p:spPr bwMode="auto">
            <a:xfrm>
              <a:off x="6459538" y="4054475"/>
              <a:ext cx="889000" cy="909638"/>
            </a:xfrm>
            <a:custGeom>
              <a:avLst/>
              <a:gdLst>
                <a:gd name="T0" fmla="*/ 607358450 w 560"/>
                <a:gd name="T1" fmla="*/ 70564414 h 573"/>
                <a:gd name="T2" fmla="*/ 660280938 w 560"/>
                <a:gd name="T3" fmla="*/ 131048197 h 573"/>
                <a:gd name="T4" fmla="*/ 733366263 w 560"/>
                <a:gd name="T5" fmla="*/ 153730410 h 573"/>
                <a:gd name="T6" fmla="*/ 763608138 w 560"/>
                <a:gd name="T7" fmla="*/ 183972301 h 573"/>
                <a:gd name="T8" fmla="*/ 912296563 w 560"/>
                <a:gd name="T9" fmla="*/ 327620493 h 573"/>
                <a:gd name="T10" fmla="*/ 1025704388 w 560"/>
                <a:gd name="T11" fmla="*/ 405746173 h 573"/>
                <a:gd name="T12" fmla="*/ 1060986575 w 560"/>
                <a:gd name="T13" fmla="*/ 453628374 h 573"/>
                <a:gd name="T14" fmla="*/ 1101309075 w 560"/>
                <a:gd name="T15" fmla="*/ 493950897 h 573"/>
                <a:gd name="T16" fmla="*/ 1192034700 w 560"/>
                <a:gd name="T17" fmla="*/ 559474995 h 573"/>
                <a:gd name="T18" fmla="*/ 1270158750 w 560"/>
                <a:gd name="T19" fmla="*/ 667842567 h 573"/>
                <a:gd name="T20" fmla="*/ 1335682813 w 560"/>
                <a:gd name="T21" fmla="*/ 773689188 h 573"/>
                <a:gd name="T22" fmla="*/ 1406247188 w 560"/>
                <a:gd name="T23" fmla="*/ 839213286 h 573"/>
                <a:gd name="T24" fmla="*/ 1358365013 w 560"/>
                <a:gd name="T25" fmla="*/ 869455178 h 573"/>
                <a:gd name="T26" fmla="*/ 1376005313 w 560"/>
                <a:gd name="T27" fmla="*/ 894656754 h 573"/>
                <a:gd name="T28" fmla="*/ 1345763438 w 560"/>
                <a:gd name="T29" fmla="*/ 929938961 h 573"/>
                <a:gd name="T30" fmla="*/ 1358365013 w 560"/>
                <a:gd name="T31" fmla="*/ 960180853 h 573"/>
                <a:gd name="T32" fmla="*/ 1353324700 w 560"/>
                <a:gd name="T33" fmla="*/ 990422744 h 573"/>
                <a:gd name="T34" fmla="*/ 1353324700 w 560"/>
                <a:gd name="T35" fmla="*/ 1000503375 h 573"/>
                <a:gd name="T36" fmla="*/ 1318042513 w 560"/>
                <a:gd name="T37" fmla="*/ 1048385576 h 573"/>
                <a:gd name="T38" fmla="*/ 1345763438 w 560"/>
                <a:gd name="T39" fmla="*/ 1073587153 h 573"/>
                <a:gd name="T40" fmla="*/ 1310481250 w 560"/>
                <a:gd name="T41" fmla="*/ 1103829044 h 573"/>
                <a:gd name="T42" fmla="*/ 1318042513 w 560"/>
                <a:gd name="T43" fmla="*/ 1161793464 h 573"/>
                <a:gd name="T44" fmla="*/ 1318042513 w 560"/>
                <a:gd name="T45" fmla="*/ 1234877241 h 573"/>
                <a:gd name="T46" fmla="*/ 1214715313 w 560"/>
                <a:gd name="T47" fmla="*/ 1252519138 h 573"/>
                <a:gd name="T48" fmla="*/ 1192034700 w 560"/>
                <a:gd name="T49" fmla="*/ 1265119133 h 573"/>
                <a:gd name="T50" fmla="*/ 1179433125 w 560"/>
                <a:gd name="T51" fmla="*/ 1313002922 h 573"/>
                <a:gd name="T52" fmla="*/ 1192034700 w 560"/>
                <a:gd name="T53" fmla="*/ 1388607651 h 573"/>
                <a:gd name="T54" fmla="*/ 1156752513 w 560"/>
                <a:gd name="T55" fmla="*/ 1401207645 h 573"/>
                <a:gd name="T56" fmla="*/ 1131550950 w 560"/>
                <a:gd name="T57" fmla="*/ 1358365759 h 573"/>
                <a:gd name="T58" fmla="*/ 1043344688 w 560"/>
                <a:gd name="T59" fmla="*/ 1358365759 h 573"/>
                <a:gd name="T60" fmla="*/ 912296563 w 560"/>
                <a:gd name="T61" fmla="*/ 1378527020 h 573"/>
                <a:gd name="T62" fmla="*/ 781248438 w 560"/>
                <a:gd name="T63" fmla="*/ 1396167330 h 573"/>
                <a:gd name="T64" fmla="*/ 650200313 w 560"/>
                <a:gd name="T65" fmla="*/ 1413809227 h 573"/>
                <a:gd name="T66" fmla="*/ 519152188 w 560"/>
                <a:gd name="T67" fmla="*/ 1423889858 h 573"/>
                <a:gd name="T68" fmla="*/ 405745950 w 560"/>
                <a:gd name="T69" fmla="*/ 1444051119 h 573"/>
                <a:gd name="T70" fmla="*/ 357862188 w 560"/>
                <a:gd name="T71" fmla="*/ 1358365759 h 573"/>
                <a:gd name="T72" fmla="*/ 322580000 w 560"/>
                <a:gd name="T73" fmla="*/ 1179433773 h 573"/>
                <a:gd name="T74" fmla="*/ 292338125 w 560"/>
                <a:gd name="T75" fmla="*/ 1121470941 h 573"/>
                <a:gd name="T76" fmla="*/ 292338125 w 560"/>
                <a:gd name="T77" fmla="*/ 1030745267 h 573"/>
                <a:gd name="T78" fmla="*/ 322580000 w 560"/>
                <a:gd name="T79" fmla="*/ 960180853 h 573"/>
                <a:gd name="T80" fmla="*/ 297378438 w 560"/>
                <a:gd name="T81" fmla="*/ 924898646 h 573"/>
                <a:gd name="T82" fmla="*/ 231854375 w 560"/>
                <a:gd name="T83" fmla="*/ 793850449 h 573"/>
                <a:gd name="T84" fmla="*/ 196572188 w 560"/>
                <a:gd name="T85" fmla="*/ 708165089 h 573"/>
                <a:gd name="T86" fmla="*/ 161290000 w 560"/>
                <a:gd name="T87" fmla="*/ 589716887 h 573"/>
                <a:gd name="T88" fmla="*/ 118448138 w 560"/>
                <a:gd name="T89" fmla="*/ 476310587 h 573"/>
                <a:gd name="T90" fmla="*/ 83165950 w 560"/>
                <a:gd name="T91" fmla="*/ 357862384 h 573"/>
                <a:gd name="T92" fmla="*/ 40322500 w 560"/>
                <a:gd name="T93" fmla="*/ 236894818 h 573"/>
                <a:gd name="T94" fmla="*/ 0 w 560"/>
                <a:gd name="T95" fmla="*/ 118448203 h 573"/>
                <a:gd name="T96" fmla="*/ 257055938 w 560"/>
                <a:gd name="T97" fmla="*/ 75604729 h 573"/>
                <a:gd name="T98" fmla="*/ 493950625 w 560"/>
                <a:gd name="T99" fmla="*/ 30241892 h 573"/>
                <a:gd name="T100" fmla="*/ 650200313 w 560"/>
                <a:gd name="T101" fmla="*/ 0 h 5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60" h="573">
                  <a:moveTo>
                    <a:pt x="258" y="0"/>
                  </a:moveTo>
                  <a:lnTo>
                    <a:pt x="253" y="9"/>
                  </a:lnTo>
                  <a:lnTo>
                    <a:pt x="241" y="28"/>
                  </a:lnTo>
                  <a:lnTo>
                    <a:pt x="239" y="40"/>
                  </a:lnTo>
                  <a:lnTo>
                    <a:pt x="260" y="52"/>
                  </a:lnTo>
                  <a:lnTo>
                    <a:pt x="262" y="52"/>
                  </a:lnTo>
                  <a:lnTo>
                    <a:pt x="274" y="59"/>
                  </a:lnTo>
                  <a:lnTo>
                    <a:pt x="284" y="61"/>
                  </a:lnTo>
                  <a:lnTo>
                    <a:pt x="291" y="61"/>
                  </a:lnTo>
                  <a:lnTo>
                    <a:pt x="298" y="64"/>
                  </a:lnTo>
                  <a:lnTo>
                    <a:pt x="303" y="73"/>
                  </a:lnTo>
                  <a:lnTo>
                    <a:pt x="333" y="111"/>
                  </a:lnTo>
                  <a:lnTo>
                    <a:pt x="362" y="130"/>
                  </a:lnTo>
                  <a:lnTo>
                    <a:pt x="374" y="137"/>
                  </a:lnTo>
                  <a:lnTo>
                    <a:pt x="381" y="146"/>
                  </a:lnTo>
                  <a:lnTo>
                    <a:pt x="407" y="161"/>
                  </a:lnTo>
                  <a:lnTo>
                    <a:pt x="414" y="168"/>
                  </a:lnTo>
                  <a:lnTo>
                    <a:pt x="416" y="175"/>
                  </a:lnTo>
                  <a:lnTo>
                    <a:pt x="421" y="180"/>
                  </a:lnTo>
                  <a:lnTo>
                    <a:pt x="426" y="182"/>
                  </a:lnTo>
                  <a:lnTo>
                    <a:pt x="430" y="187"/>
                  </a:lnTo>
                  <a:lnTo>
                    <a:pt x="437" y="196"/>
                  </a:lnTo>
                  <a:lnTo>
                    <a:pt x="447" y="203"/>
                  </a:lnTo>
                  <a:lnTo>
                    <a:pt x="461" y="208"/>
                  </a:lnTo>
                  <a:lnTo>
                    <a:pt x="473" y="222"/>
                  </a:lnTo>
                  <a:lnTo>
                    <a:pt x="485" y="246"/>
                  </a:lnTo>
                  <a:lnTo>
                    <a:pt x="494" y="260"/>
                  </a:lnTo>
                  <a:lnTo>
                    <a:pt x="504" y="265"/>
                  </a:lnTo>
                  <a:lnTo>
                    <a:pt x="520" y="284"/>
                  </a:lnTo>
                  <a:lnTo>
                    <a:pt x="527" y="296"/>
                  </a:lnTo>
                  <a:lnTo>
                    <a:pt x="530" y="307"/>
                  </a:lnTo>
                  <a:lnTo>
                    <a:pt x="537" y="315"/>
                  </a:lnTo>
                  <a:lnTo>
                    <a:pt x="560" y="322"/>
                  </a:lnTo>
                  <a:lnTo>
                    <a:pt x="558" y="333"/>
                  </a:lnTo>
                  <a:lnTo>
                    <a:pt x="546" y="343"/>
                  </a:lnTo>
                  <a:lnTo>
                    <a:pt x="541" y="343"/>
                  </a:lnTo>
                  <a:lnTo>
                    <a:pt x="539" y="345"/>
                  </a:lnTo>
                  <a:lnTo>
                    <a:pt x="541" y="350"/>
                  </a:lnTo>
                  <a:lnTo>
                    <a:pt x="546" y="352"/>
                  </a:lnTo>
                  <a:lnTo>
                    <a:pt x="546" y="355"/>
                  </a:lnTo>
                  <a:lnTo>
                    <a:pt x="544" y="360"/>
                  </a:lnTo>
                  <a:lnTo>
                    <a:pt x="537" y="364"/>
                  </a:lnTo>
                  <a:lnTo>
                    <a:pt x="534" y="369"/>
                  </a:lnTo>
                  <a:lnTo>
                    <a:pt x="537" y="374"/>
                  </a:lnTo>
                  <a:lnTo>
                    <a:pt x="539" y="376"/>
                  </a:lnTo>
                  <a:lnTo>
                    <a:pt x="539" y="381"/>
                  </a:lnTo>
                  <a:lnTo>
                    <a:pt x="532" y="386"/>
                  </a:lnTo>
                  <a:lnTo>
                    <a:pt x="532" y="390"/>
                  </a:lnTo>
                  <a:lnTo>
                    <a:pt x="537" y="393"/>
                  </a:lnTo>
                  <a:lnTo>
                    <a:pt x="539" y="390"/>
                  </a:lnTo>
                  <a:lnTo>
                    <a:pt x="541" y="390"/>
                  </a:lnTo>
                  <a:lnTo>
                    <a:pt x="537" y="397"/>
                  </a:lnTo>
                  <a:lnTo>
                    <a:pt x="534" y="405"/>
                  </a:lnTo>
                  <a:lnTo>
                    <a:pt x="532" y="414"/>
                  </a:lnTo>
                  <a:lnTo>
                    <a:pt x="523" y="416"/>
                  </a:lnTo>
                  <a:lnTo>
                    <a:pt x="525" y="419"/>
                  </a:lnTo>
                  <a:lnTo>
                    <a:pt x="530" y="421"/>
                  </a:lnTo>
                  <a:lnTo>
                    <a:pt x="534" y="426"/>
                  </a:lnTo>
                  <a:lnTo>
                    <a:pt x="530" y="440"/>
                  </a:lnTo>
                  <a:lnTo>
                    <a:pt x="525" y="440"/>
                  </a:lnTo>
                  <a:lnTo>
                    <a:pt x="520" y="438"/>
                  </a:lnTo>
                  <a:lnTo>
                    <a:pt x="520" y="447"/>
                  </a:lnTo>
                  <a:lnTo>
                    <a:pt x="523" y="452"/>
                  </a:lnTo>
                  <a:lnTo>
                    <a:pt x="523" y="461"/>
                  </a:lnTo>
                  <a:lnTo>
                    <a:pt x="520" y="476"/>
                  </a:lnTo>
                  <a:lnTo>
                    <a:pt x="520" y="480"/>
                  </a:lnTo>
                  <a:lnTo>
                    <a:pt x="523" y="490"/>
                  </a:lnTo>
                  <a:lnTo>
                    <a:pt x="525" y="497"/>
                  </a:lnTo>
                  <a:lnTo>
                    <a:pt x="506" y="502"/>
                  </a:lnTo>
                  <a:lnTo>
                    <a:pt x="482" y="497"/>
                  </a:lnTo>
                  <a:lnTo>
                    <a:pt x="475" y="497"/>
                  </a:lnTo>
                  <a:lnTo>
                    <a:pt x="473" y="502"/>
                  </a:lnTo>
                  <a:lnTo>
                    <a:pt x="468" y="504"/>
                  </a:lnTo>
                  <a:lnTo>
                    <a:pt x="468" y="511"/>
                  </a:lnTo>
                  <a:lnTo>
                    <a:pt x="468" y="521"/>
                  </a:lnTo>
                  <a:lnTo>
                    <a:pt x="473" y="532"/>
                  </a:lnTo>
                  <a:lnTo>
                    <a:pt x="473" y="542"/>
                  </a:lnTo>
                  <a:lnTo>
                    <a:pt x="473" y="551"/>
                  </a:lnTo>
                  <a:lnTo>
                    <a:pt x="468" y="556"/>
                  </a:lnTo>
                  <a:lnTo>
                    <a:pt x="461" y="558"/>
                  </a:lnTo>
                  <a:lnTo>
                    <a:pt x="459" y="556"/>
                  </a:lnTo>
                  <a:lnTo>
                    <a:pt x="456" y="554"/>
                  </a:lnTo>
                  <a:lnTo>
                    <a:pt x="454" y="547"/>
                  </a:lnTo>
                  <a:lnTo>
                    <a:pt x="449" y="539"/>
                  </a:lnTo>
                  <a:lnTo>
                    <a:pt x="449" y="535"/>
                  </a:lnTo>
                  <a:lnTo>
                    <a:pt x="433" y="537"/>
                  </a:lnTo>
                  <a:lnTo>
                    <a:pt x="414" y="539"/>
                  </a:lnTo>
                  <a:lnTo>
                    <a:pt x="397" y="542"/>
                  </a:lnTo>
                  <a:lnTo>
                    <a:pt x="381" y="544"/>
                  </a:lnTo>
                  <a:lnTo>
                    <a:pt x="362" y="547"/>
                  </a:lnTo>
                  <a:lnTo>
                    <a:pt x="345" y="549"/>
                  </a:lnTo>
                  <a:lnTo>
                    <a:pt x="329" y="551"/>
                  </a:lnTo>
                  <a:lnTo>
                    <a:pt x="310" y="554"/>
                  </a:lnTo>
                  <a:lnTo>
                    <a:pt x="293" y="556"/>
                  </a:lnTo>
                  <a:lnTo>
                    <a:pt x="277" y="558"/>
                  </a:lnTo>
                  <a:lnTo>
                    <a:pt x="258" y="561"/>
                  </a:lnTo>
                  <a:lnTo>
                    <a:pt x="241" y="563"/>
                  </a:lnTo>
                  <a:lnTo>
                    <a:pt x="224" y="565"/>
                  </a:lnTo>
                  <a:lnTo>
                    <a:pt x="206" y="565"/>
                  </a:lnTo>
                  <a:lnTo>
                    <a:pt x="189" y="568"/>
                  </a:lnTo>
                  <a:lnTo>
                    <a:pt x="172" y="570"/>
                  </a:lnTo>
                  <a:lnTo>
                    <a:pt x="161" y="573"/>
                  </a:lnTo>
                  <a:lnTo>
                    <a:pt x="161" y="568"/>
                  </a:lnTo>
                  <a:lnTo>
                    <a:pt x="149" y="549"/>
                  </a:lnTo>
                  <a:lnTo>
                    <a:pt x="142" y="539"/>
                  </a:lnTo>
                  <a:lnTo>
                    <a:pt x="135" y="525"/>
                  </a:lnTo>
                  <a:lnTo>
                    <a:pt x="128" y="504"/>
                  </a:lnTo>
                  <a:lnTo>
                    <a:pt x="128" y="468"/>
                  </a:lnTo>
                  <a:lnTo>
                    <a:pt x="123" y="461"/>
                  </a:lnTo>
                  <a:lnTo>
                    <a:pt x="116" y="445"/>
                  </a:lnTo>
                  <a:lnTo>
                    <a:pt x="113" y="431"/>
                  </a:lnTo>
                  <a:lnTo>
                    <a:pt x="116" y="409"/>
                  </a:lnTo>
                  <a:lnTo>
                    <a:pt x="118" y="395"/>
                  </a:lnTo>
                  <a:lnTo>
                    <a:pt x="120" y="388"/>
                  </a:lnTo>
                  <a:lnTo>
                    <a:pt x="128" y="381"/>
                  </a:lnTo>
                  <a:lnTo>
                    <a:pt x="128" y="376"/>
                  </a:lnTo>
                  <a:lnTo>
                    <a:pt x="120" y="374"/>
                  </a:lnTo>
                  <a:lnTo>
                    <a:pt x="118" y="367"/>
                  </a:lnTo>
                  <a:lnTo>
                    <a:pt x="118" y="362"/>
                  </a:lnTo>
                  <a:lnTo>
                    <a:pt x="113" y="348"/>
                  </a:lnTo>
                  <a:lnTo>
                    <a:pt x="92" y="315"/>
                  </a:lnTo>
                  <a:lnTo>
                    <a:pt x="87" y="303"/>
                  </a:lnTo>
                  <a:lnTo>
                    <a:pt x="85" y="298"/>
                  </a:lnTo>
                  <a:lnTo>
                    <a:pt x="78" y="281"/>
                  </a:lnTo>
                  <a:lnTo>
                    <a:pt x="73" y="265"/>
                  </a:lnTo>
                  <a:lnTo>
                    <a:pt x="68" y="251"/>
                  </a:lnTo>
                  <a:lnTo>
                    <a:pt x="64" y="234"/>
                  </a:lnTo>
                  <a:lnTo>
                    <a:pt x="59" y="220"/>
                  </a:lnTo>
                  <a:lnTo>
                    <a:pt x="52" y="203"/>
                  </a:lnTo>
                  <a:lnTo>
                    <a:pt x="47" y="189"/>
                  </a:lnTo>
                  <a:lnTo>
                    <a:pt x="42" y="172"/>
                  </a:lnTo>
                  <a:lnTo>
                    <a:pt x="38" y="156"/>
                  </a:lnTo>
                  <a:lnTo>
                    <a:pt x="33" y="142"/>
                  </a:lnTo>
                  <a:lnTo>
                    <a:pt x="26" y="125"/>
                  </a:lnTo>
                  <a:lnTo>
                    <a:pt x="21" y="111"/>
                  </a:lnTo>
                  <a:lnTo>
                    <a:pt x="16" y="94"/>
                  </a:lnTo>
                  <a:lnTo>
                    <a:pt x="12" y="78"/>
                  </a:lnTo>
                  <a:lnTo>
                    <a:pt x="5" y="64"/>
                  </a:lnTo>
                  <a:lnTo>
                    <a:pt x="0" y="47"/>
                  </a:lnTo>
                  <a:lnTo>
                    <a:pt x="33" y="42"/>
                  </a:lnTo>
                  <a:lnTo>
                    <a:pt x="68" y="38"/>
                  </a:lnTo>
                  <a:lnTo>
                    <a:pt x="102" y="30"/>
                  </a:lnTo>
                  <a:lnTo>
                    <a:pt x="135" y="26"/>
                  </a:lnTo>
                  <a:lnTo>
                    <a:pt x="165" y="19"/>
                  </a:lnTo>
                  <a:lnTo>
                    <a:pt x="196" y="12"/>
                  </a:lnTo>
                  <a:lnTo>
                    <a:pt x="227" y="7"/>
                  </a:lnTo>
                  <a:lnTo>
                    <a:pt x="258" y="0"/>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72" name="Freeform 12">
              <a:extLst>
                <a:ext uri="{FF2B5EF4-FFF2-40B4-BE49-F238E27FC236}">
                  <a16:creationId xmlns:a16="http://schemas.microsoft.com/office/drawing/2014/main" id="{993CE677-C919-4CB8-B6EF-E357921548F5}"/>
                </a:ext>
              </a:extLst>
            </p:cNvPr>
            <p:cNvSpPr>
              <a:spLocks/>
            </p:cNvSpPr>
            <p:nvPr/>
          </p:nvSpPr>
          <p:spPr bwMode="auto">
            <a:xfrm>
              <a:off x="7289800" y="4794250"/>
              <a:ext cx="11113" cy="49213"/>
            </a:xfrm>
            <a:custGeom>
              <a:avLst/>
              <a:gdLst/>
              <a:ahLst/>
              <a:cxnLst>
                <a:cxn ang="0">
                  <a:pos x="4" y="0"/>
                </a:cxn>
                <a:cxn ang="0">
                  <a:pos x="7" y="31"/>
                </a:cxn>
                <a:cxn ang="0">
                  <a:pos x="2" y="21"/>
                </a:cxn>
                <a:cxn ang="0">
                  <a:pos x="0" y="10"/>
                </a:cxn>
                <a:cxn ang="0">
                  <a:pos x="2" y="2"/>
                </a:cxn>
                <a:cxn ang="0">
                  <a:pos x="4" y="0"/>
                </a:cxn>
              </a:cxnLst>
              <a:rect l="0" t="0" r="r" b="b"/>
              <a:pathLst>
                <a:path w="7" h="31">
                  <a:moveTo>
                    <a:pt x="4" y="0"/>
                  </a:moveTo>
                  <a:lnTo>
                    <a:pt x="7" y="31"/>
                  </a:lnTo>
                  <a:lnTo>
                    <a:pt x="2" y="21"/>
                  </a:lnTo>
                  <a:lnTo>
                    <a:pt x="0" y="10"/>
                  </a:lnTo>
                  <a:lnTo>
                    <a:pt x="2" y="2"/>
                  </a:lnTo>
                  <a:lnTo>
                    <a:pt x="4" y="0"/>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Arial" charset="0"/>
                <a:ea typeface="ＭＳ Ｐゴシック" charset="-128"/>
              </a:endParaRPr>
            </a:p>
          </p:txBody>
        </p:sp>
        <p:sp>
          <p:nvSpPr>
            <p:cNvPr id="73" name="Freeform 13">
              <a:extLst>
                <a:ext uri="{FF2B5EF4-FFF2-40B4-BE49-F238E27FC236}">
                  <a16:creationId xmlns:a16="http://schemas.microsoft.com/office/drawing/2014/main" id="{3CC672A1-05CA-404E-A2DF-8E86247F3147}"/>
                </a:ext>
              </a:extLst>
            </p:cNvPr>
            <p:cNvSpPr>
              <a:spLocks/>
            </p:cNvSpPr>
            <p:nvPr/>
          </p:nvSpPr>
          <p:spPr bwMode="auto">
            <a:xfrm>
              <a:off x="4586288" y="2546350"/>
              <a:ext cx="976312" cy="639763"/>
            </a:xfrm>
            <a:custGeom>
              <a:avLst/>
              <a:gdLst>
                <a:gd name="T0" fmla="*/ 1305440269 w 615"/>
                <a:gd name="T1" fmla="*/ 955140759 h 403"/>
                <a:gd name="T2" fmla="*/ 1292838700 w 615"/>
                <a:gd name="T3" fmla="*/ 1003022971 h 403"/>
                <a:gd name="T4" fmla="*/ 1249996860 w 615"/>
                <a:gd name="T5" fmla="*/ 967740756 h 403"/>
                <a:gd name="T6" fmla="*/ 1214714690 w 615"/>
                <a:gd name="T7" fmla="*/ 937498858 h 403"/>
                <a:gd name="T8" fmla="*/ 1035782895 w 615"/>
                <a:gd name="T9" fmla="*/ 955140759 h 403"/>
                <a:gd name="T10" fmla="*/ 851812376 w 615"/>
                <a:gd name="T11" fmla="*/ 972781073 h 403"/>
                <a:gd name="T12" fmla="*/ 665320909 w 615"/>
                <a:gd name="T13" fmla="*/ 985382658 h 403"/>
                <a:gd name="T14" fmla="*/ 481348803 w 615"/>
                <a:gd name="T15" fmla="*/ 1003022971 h 403"/>
                <a:gd name="T16" fmla="*/ 297378285 w 615"/>
                <a:gd name="T17" fmla="*/ 1015624556 h 403"/>
                <a:gd name="T18" fmla="*/ 214212378 w 615"/>
                <a:gd name="T19" fmla="*/ 972781073 h 403"/>
                <a:gd name="T20" fmla="*/ 214212378 w 615"/>
                <a:gd name="T21" fmla="*/ 866934428 h 403"/>
                <a:gd name="T22" fmla="*/ 196572087 w 615"/>
                <a:gd name="T23" fmla="*/ 811490947 h 403"/>
                <a:gd name="T24" fmla="*/ 183970518 w 615"/>
                <a:gd name="T25" fmla="*/ 781249048 h 403"/>
                <a:gd name="T26" fmla="*/ 183970518 w 615"/>
                <a:gd name="T27" fmla="*/ 740926517 h 403"/>
                <a:gd name="T28" fmla="*/ 171370537 w 615"/>
                <a:gd name="T29" fmla="*/ 723286203 h 403"/>
                <a:gd name="T30" fmla="*/ 148688349 w 615"/>
                <a:gd name="T31" fmla="*/ 698084621 h 403"/>
                <a:gd name="T32" fmla="*/ 131048058 w 615"/>
                <a:gd name="T33" fmla="*/ 614918606 h 403"/>
                <a:gd name="T34" fmla="*/ 110886818 w 615"/>
                <a:gd name="T35" fmla="*/ 561996077 h 403"/>
                <a:gd name="T36" fmla="*/ 65524029 w 615"/>
                <a:gd name="T37" fmla="*/ 443547847 h 403"/>
                <a:gd name="T38" fmla="*/ 35282169 w 615"/>
                <a:gd name="T39" fmla="*/ 388104366 h 403"/>
                <a:gd name="T40" fmla="*/ 5040310 w 615"/>
                <a:gd name="T41" fmla="*/ 347781834 h 403"/>
                <a:gd name="T42" fmla="*/ 17640291 w 615"/>
                <a:gd name="T43" fmla="*/ 299899622 h 403"/>
                <a:gd name="T44" fmla="*/ 35282169 w 615"/>
                <a:gd name="T45" fmla="*/ 221773923 h 403"/>
                <a:gd name="T46" fmla="*/ 27720911 w 615"/>
                <a:gd name="T47" fmla="*/ 191532025 h 403"/>
                <a:gd name="T48" fmla="*/ 10080620 w 615"/>
                <a:gd name="T49" fmla="*/ 168851394 h 403"/>
                <a:gd name="T50" fmla="*/ 10080620 w 615"/>
                <a:gd name="T51" fmla="*/ 138609496 h 403"/>
                <a:gd name="T52" fmla="*/ 35282169 w 615"/>
                <a:gd name="T53" fmla="*/ 95766012 h 403"/>
                <a:gd name="T54" fmla="*/ 262096116 w 615"/>
                <a:gd name="T55" fmla="*/ 83166015 h 403"/>
                <a:gd name="T56" fmla="*/ 488910062 w 615"/>
                <a:gd name="T57" fmla="*/ 73085382 h 403"/>
                <a:gd name="T58" fmla="*/ 713203060 w 615"/>
                <a:gd name="T59" fmla="*/ 55443481 h 403"/>
                <a:gd name="T60" fmla="*/ 934976696 w 615"/>
                <a:gd name="T61" fmla="*/ 30241899 h 403"/>
                <a:gd name="T62" fmla="*/ 1161790643 w 615"/>
                <a:gd name="T63" fmla="*/ 12601585 h 403"/>
                <a:gd name="T64" fmla="*/ 1249996860 w 615"/>
                <a:gd name="T65" fmla="*/ 37803167 h 403"/>
                <a:gd name="T66" fmla="*/ 1280238719 w 615"/>
                <a:gd name="T67" fmla="*/ 73085382 h 403"/>
                <a:gd name="T68" fmla="*/ 1280238719 w 615"/>
                <a:gd name="T69" fmla="*/ 168851394 h 403"/>
                <a:gd name="T70" fmla="*/ 1333161180 w 615"/>
                <a:gd name="T71" fmla="*/ 244456141 h 403"/>
                <a:gd name="T72" fmla="*/ 1411286777 w 615"/>
                <a:gd name="T73" fmla="*/ 299899622 h 403"/>
                <a:gd name="T74" fmla="*/ 1454128618 w 615"/>
                <a:gd name="T75" fmla="*/ 340222153 h 403"/>
                <a:gd name="T76" fmla="*/ 1494451097 w 615"/>
                <a:gd name="T77" fmla="*/ 388104366 h 403"/>
                <a:gd name="T78" fmla="*/ 1549894506 w 615"/>
                <a:gd name="T79" fmla="*/ 435988166 h 403"/>
                <a:gd name="T80" fmla="*/ 1537294525 w 615"/>
                <a:gd name="T81" fmla="*/ 514112277 h 403"/>
                <a:gd name="T82" fmla="*/ 1512092976 w 615"/>
                <a:gd name="T83" fmla="*/ 579636391 h 403"/>
                <a:gd name="T84" fmla="*/ 1423886758 w 615"/>
                <a:gd name="T85" fmla="*/ 645160504 h 403"/>
                <a:gd name="T86" fmla="*/ 1350803058 w 615"/>
                <a:gd name="T87" fmla="*/ 710684618 h 403"/>
                <a:gd name="T88" fmla="*/ 1388604589 w 615"/>
                <a:gd name="T89" fmla="*/ 771168415 h 403"/>
                <a:gd name="T90" fmla="*/ 1363403039 w 615"/>
                <a:gd name="T91" fmla="*/ 877015060 h 4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15" h="403">
                  <a:moveTo>
                    <a:pt x="532" y="363"/>
                  </a:moveTo>
                  <a:lnTo>
                    <a:pt x="520" y="370"/>
                  </a:lnTo>
                  <a:lnTo>
                    <a:pt x="518" y="379"/>
                  </a:lnTo>
                  <a:lnTo>
                    <a:pt x="520" y="391"/>
                  </a:lnTo>
                  <a:lnTo>
                    <a:pt x="518" y="396"/>
                  </a:lnTo>
                  <a:lnTo>
                    <a:pt x="513" y="398"/>
                  </a:lnTo>
                  <a:lnTo>
                    <a:pt x="506" y="393"/>
                  </a:lnTo>
                  <a:lnTo>
                    <a:pt x="503" y="389"/>
                  </a:lnTo>
                  <a:lnTo>
                    <a:pt x="496" y="384"/>
                  </a:lnTo>
                  <a:lnTo>
                    <a:pt x="494" y="381"/>
                  </a:lnTo>
                  <a:lnTo>
                    <a:pt x="489" y="379"/>
                  </a:lnTo>
                  <a:lnTo>
                    <a:pt x="482" y="372"/>
                  </a:lnTo>
                  <a:lnTo>
                    <a:pt x="458" y="374"/>
                  </a:lnTo>
                  <a:lnTo>
                    <a:pt x="435" y="377"/>
                  </a:lnTo>
                  <a:lnTo>
                    <a:pt x="411" y="379"/>
                  </a:lnTo>
                  <a:lnTo>
                    <a:pt x="385" y="381"/>
                  </a:lnTo>
                  <a:lnTo>
                    <a:pt x="361" y="384"/>
                  </a:lnTo>
                  <a:lnTo>
                    <a:pt x="338" y="386"/>
                  </a:lnTo>
                  <a:lnTo>
                    <a:pt x="314" y="389"/>
                  </a:lnTo>
                  <a:lnTo>
                    <a:pt x="288" y="389"/>
                  </a:lnTo>
                  <a:lnTo>
                    <a:pt x="264" y="391"/>
                  </a:lnTo>
                  <a:lnTo>
                    <a:pt x="241" y="393"/>
                  </a:lnTo>
                  <a:lnTo>
                    <a:pt x="217" y="396"/>
                  </a:lnTo>
                  <a:lnTo>
                    <a:pt x="191" y="398"/>
                  </a:lnTo>
                  <a:lnTo>
                    <a:pt x="167" y="398"/>
                  </a:lnTo>
                  <a:lnTo>
                    <a:pt x="144" y="400"/>
                  </a:lnTo>
                  <a:lnTo>
                    <a:pt x="118" y="403"/>
                  </a:lnTo>
                  <a:lnTo>
                    <a:pt x="94" y="403"/>
                  </a:lnTo>
                  <a:lnTo>
                    <a:pt x="89" y="393"/>
                  </a:lnTo>
                  <a:lnTo>
                    <a:pt x="85" y="386"/>
                  </a:lnTo>
                  <a:lnTo>
                    <a:pt x="87" y="381"/>
                  </a:lnTo>
                  <a:lnTo>
                    <a:pt x="87" y="367"/>
                  </a:lnTo>
                  <a:lnTo>
                    <a:pt x="85" y="344"/>
                  </a:lnTo>
                  <a:lnTo>
                    <a:pt x="80" y="329"/>
                  </a:lnTo>
                  <a:lnTo>
                    <a:pt x="78" y="327"/>
                  </a:lnTo>
                  <a:lnTo>
                    <a:pt x="78" y="322"/>
                  </a:lnTo>
                  <a:lnTo>
                    <a:pt x="80" y="318"/>
                  </a:lnTo>
                  <a:lnTo>
                    <a:pt x="78" y="313"/>
                  </a:lnTo>
                  <a:lnTo>
                    <a:pt x="73" y="310"/>
                  </a:lnTo>
                  <a:lnTo>
                    <a:pt x="73" y="306"/>
                  </a:lnTo>
                  <a:lnTo>
                    <a:pt x="73" y="299"/>
                  </a:lnTo>
                  <a:lnTo>
                    <a:pt x="73" y="294"/>
                  </a:lnTo>
                  <a:lnTo>
                    <a:pt x="68" y="294"/>
                  </a:lnTo>
                  <a:lnTo>
                    <a:pt x="68" y="292"/>
                  </a:lnTo>
                  <a:lnTo>
                    <a:pt x="68" y="287"/>
                  </a:lnTo>
                  <a:lnTo>
                    <a:pt x="66" y="284"/>
                  </a:lnTo>
                  <a:lnTo>
                    <a:pt x="61" y="284"/>
                  </a:lnTo>
                  <a:lnTo>
                    <a:pt x="59" y="277"/>
                  </a:lnTo>
                  <a:lnTo>
                    <a:pt x="59" y="261"/>
                  </a:lnTo>
                  <a:lnTo>
                    <a:pt x="56" y="249"/>
                  </a:lnTo>
                  <a:lnTo>
                    <a:pt x="52" y="244"/>
                  </a:lnTo>
                  <a:lnTo>
                    <a:pt x="49" y="237"/>
                  </a:lnTo>
                  <a:lnTo>
                    <a:pt x="49" y="232"/>
                  </a:lnTo>
                  <a:lnTo>
                    <a:pt x="44" y="223"/>
                  </a:lnTo>
                  <a:lnTo>
                    <a:pt x="35" y="211"/>
                  </a:lnTo>
                  <a:lnTo>
                    <a:pt x="28" y="194"/>
                  </a:lnTo>
                  <a:lnTo>
                    <a:pt x="26" y="176"/>
                  </a:lnTo>
                  <a:lnTo>
                    <a:pt x="18" y="164"/>
                  </a:lnTo>
                  <a:lnTo>
                    <a:pt x="16" y="164"/>
                  </a:lnTo>
                  <a:lnTo>
                    <a:pt x="14" y="154"/>
                  </a:lnTo>
                  <a:lnTo>
                    <a:pt x="9" y="149"/>
                  </a:lnTo>
                  <a:lnTo>
                    <a:pt x="9" y="145"/>
                  </a:lnTo>
                  <a:lnTo>
                    <a:pt x="2" y="138"/>
                  </a:lnTo>
                  <a:lnTo>
                    <a:pt x="0" y="133"/>
                  </a:lnTo>
                  <a:lnTo>
                    <a:pt x="2" y="128"/>
                  </a:lnTo>
                  <a:lnTo>
                    <a:pt x="7" y="119"/>
                  </a:lnTo>
                  <a:lnTo>
                    <a:pt x="9" y="105"/>
                  </a:lnTo>
                  <a:lnTo>
                    <a:pt x="11" y="95"/>
                  </a:lnTo>
                  <a:lnTo>
                    <a:pt x="14" y="88"/>
                  </a:lnTo>
                  <a:lnTo>
                    <a:pt x="14" y="86"/>
                  </a:lnTo>
                  <a:lnTo>
                    <a:pt x="14" y="81"/>
                  </a:lnTo>
                  <a:lnTo>
                    <a:pt x="11" y="76"/>
                  </a:lnTo>
                  <a:lnTo>
                    <a:pt x="4" y="71"/>
                  </a:lnTo>
                  <a:lnTo>
                    <a:pt x="4" y="67"/>
                  </a:lnTo>
                  <a:lnTo>
                    <a:pt x="7" y="62"/>
                  </a:lnTo>
                  <a:lnTo>
                    <a:pt x="7" y="60"/>
                  </a:lnTo>
                  <a:lnTo>
                    <a:pt x="4" y="55"/>
                  </a:lnTo>
                  <a:lnTo>
                    <a:pt x="2" y="48"/>
                  </a:lnTo>
                  <a:lnTo>
                    <a:pt x="0" y="38"/>
                  </a:lnTo>
                  <a:lnTo>
                    <a:pt x="14" y="38"/>
                  </a:lnTo>
                  <a:lnTo>
                    <a:pt x="42" y="36"/>
                  </a:lnTo>
                  <a:lnTo>
                    <a:pt x="73" y="36"/>
                  </a:lnTo>
                  <a:lnTo>
                    <a:pt x="104" y="33"/>
                  </a:lnTo>
                  <a:lnTo>
                    <a:pt x="132" y="31"/>
                  </a:lnTo>
                  <a:lnTo>
                    <a:pt x="163" y="29"/>
                  </a:lnTo>
                  <a:lnTo>
                    <a:pt x="194" y="29"/>
                  </a:lnTo>
                  <a:lnTo>
                    <a:pt x="222" y="26"/>
                  </a:lnTo>
                  <a:lnTo>
                    <a:pt x="253" y="24"/>
                  </a:lnTo>
                  <a:lnTo>
                    <a:pt x="283" y="22"/>
                  </a:lnTo>
                  <a:lnTo>
                    <a:pt x="312" y="19"/>
                  </a:lnTo>
                  <a:lnTo>
                    <a:pt x="343" y="17"/>
                  </a:lnTo>
                  <a:lnTo>
                    <a:pt x="371" y="12"/>
                  </a:lnTo>
                  <a:lnTo>
                    <a:pt x="402" y="10"/>
                  </a:lnTo>
                  <a:lnTo>
                    <a:pt x="432" y="7"/>
                  </a:lnTo>
                  <a:lnTo>
                    <a:pt x="461" y="5"/>
                  </a:lnTo>
                  <a:lnTo>
                    <a:pt x="492" y="0"/>
                  </a:lnTo>
                  <a:lnTo>
                    <a:pt x="494" y="10"/>
                  </a:lnTo>
                  <a:lnTo>
                    <a:pt x="496" y="15"/>
                  </a:lnTo>
                  <a:lnTo>
                    <a:pt x="499" y="19"/>
                  </a:lnTo>
                  <a:lnTo>
                    <a:pt x="506" y="22"/>
                  </a:lnTo>
                  <a:lnTo>
                    <a:pt x="508" y="29"/>
                  </a:lnTo>
                  <a:lnTo>
                    <a:pt x="506" y="38"/>
                  </a:lnTo>
                  <a:lnTo>
                    <a:pt x="506" y="50"/>
                  </a:lnTo>
                  <a:lnTo>
                    <a:pt x="508" y="67"/>
                  </a:lnTo>
                  <a:lnTo>
                    <a:pt x="513" y="78"/>
                  </a:lnTo>
                  <a:lnTo>
                    <a:pt x="518" y="90"/>
                  </a:lnTo>
                  <a:lnTo>
                    <a:pt x="529" y="97"/>
                  </a:lnTo>
                  <a:lnTo>
                    <a:pt x="546" y="102"/>
                  </a:lnTo>
                  <a:lnTo>
                    <a:pt x="555" y="109"/>
                  </a:lnTo>
                  <a:lnTo>
                    <a:pt x="560" y="119"/>
                  </a:lnTo>
                  <a:lnTo>
                    <a:pt x="560" y="121"/>
                  </a:lnTo>
                  <a:lnTo>
                    <a:pt x="567" y="128"/>
                  </a:lnTo>
                  <a:lnTo>
                    <a:pt x="577" y="135"/>
                  </a:lnTo>
                  <a:lnTo>
                    <a:pt x="584" y="142"/>
                  </a:lnTo>
                  <a:lnTo>
                    <a:pt x="586" y="149"/>
                  </a:lnTo>
                  <a:lnTo>
                    <a:pt x="593" y="154"/>
                  </a:lnTo>
                  <a:lnTo>
                    <a:pt x="605" y="161"/>
                  </a:lnTo>
                  <a:lnTo>
                    <a:pt x="612" y="168"/>
                  </a:lnTo>
                  <a:lnTo>
                    <a:pt x="615" y="173"/>
                  </a:lnTo>
                  <a:lnTo>
                    <a:pt x="615" y="183"/>
                  </a:lnTo>
                  <a:lnTo>
                    <a:pt x="615" y="194"/>
                  </a:lnTo>
                  <a:lnTo>
                    <a:pt x="610" y="204"/>
                  </a:lnTo>
                  <a:lnTo>
                    <a:pt x="605" y="211"/>
                  </a:lnTo>
                  <a:lnTo>
                    <a:pt x="603" y="218"/>
                  </a:lnTo>
                  <a:lnTo>
                    <a:pt x="600" y="230"/>
                  </a:lnTo>
                  <a:lnTo>
                    <a:pt x="593" y="239"/>
                  </a:lnTo>
                  <a:lnTo>
                    <a:pt x="581" y="249"/>
                  </a:lnTo>
                  <a:lnTo>
                    <a:pt x="565" y="256"/>
                  </a:lnTo>
                  <a:lnTo>
                    <a:pt x="548" y="261"/>
                  </a:lnTo>
                  <a:lnTo>
                    <a:pt x="539" y="270"/>
                  </a:lnTo>
                  <a:lnTo>
                    <a:pt x="536" y="282"/>
                  </a:lnTo>
                  <a:lnTo>
                    <a:pt x="539" y="292"/>
                  </a:lnTo>
                  <a:lnTo>
                    <a:pt x="546" y="296"/>
                  </a:lnTo>
                  <a:lnTo>
                    <a:pt x="551" y="306"/>
                  </a:lnTo>
                  <a:lnTo>
                    <a:pt x="553" y="313"/>
                  </a:lnTo>
                  <a:lnTo>
                    <a:pt x="548" y="327"/>
                  </a:lnTo>
                  <a:lnTo>
                    <a:pt x="541" y="348"/>
                  </a:lnTo>
                  <a:lnTo>
                    <a:pt x="532" y="363"/>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74" name="Freeform 14">
              <a:extLst>
                <a:ext uri="{FF2B5EF4-FFF2-40B4-BE49-F238E27FC236}">
                  <a16:creationId xmlns:a16="http://schemas.microsoft.com/office/drawing/2014/main" id="{1F85231A-DB85-48BF-8F70-7162CB6B3547}"/>
                </a:ext>
              </a:extLst>
            </p:cNvPr>
            <p:cNvSpPr>
              <a:spLocks/>
            </p:cNvSpPr>
            <p:nvPr/>
          </p:nvSpPr>
          <p:spPr bwMode="auto">
            <a:xfrm>
              <a:off x="1555750" y="1265238"/>
              <a:ext cx="946150" cy="1544637"/>
            </a:xfrm>
            <a:custGeom>
              <a:avLst/>
              <a:gdLst>
                <a:gd name="T0" fmla="*/ 821570938 w 596"/>
                <a:gd name="T1" fmla="*/ 811490050 h 973"/>
                <a:gd name="T2" fmla="*/ 834172513 w 596"/>
                <a:gd name="T3" fmla="*/ 846772226 h 973"/>
                <a:gd name="T4" fmla="*/ 887095000 w 596"/>
                <a:gd name="T5" fmla="*/ 854331898 h 973"/>
                <a:gd name="T6" fmla="*/ 864414388 w 596"/>
                <a:gd name="T7" fmla="*/ 902215645 h 973"/>
                <a:gd name="T8" fmla="*/ 834172513 w 596"/>
                <a:gd name="T9" fmla="*/ 995460603 h 973"/>
                <a:gd name="T10" fmla="*/ 821570938 w 596"/>
                <a:gd name="T11" fmla="*/ 1050904022 h 973"/>
                <a:gd name="T12" fmla="*/ 803930638 w 596"/>
                <a:gd name="T13" fmla="*/ 1103828080 h 973"/>
                <a:gd name="T14" fmla="*/ 786288750 w 596"/>
                <a:gd name="T15" fmla="*/ 1169352121 h 973"/>
                <a:gd name="T16" fmla="*/ 816530625 w 596"/>
                <a:gd name="T17" fmla="*/ 1222274592 h 973"/>
                <a:gd name="T18" fmla="*/ 851812813 w 596"/>
                <a:gd name="T19" fmla="*/ 1212193970 h 973"/>
                <a:gd name="T20" fmla="*/ 904736888 w 596"/>
                <a:gd name="T21" fmla="*/ 1169352121 h 973"/>
                <a:gd name="T22" fmla="*/ 942538438 w 596"/>
                <a:gd name="T23" fmla="*/ 1204634298 h 973"/>
                <a:gd name="T24" fmla="*/ 947578750 w 596"/>
                <a:gd name="T25" fmla="*/ 1239916474 h 973"/>
                <a:gd name="T26" fmla="*/ 965220638 w 596"/>
                <a:gd name="T27" fmla="*/ 1343242053 h 973"/>
                <a:gd name="T28" fmla="*/ 987901250 w 596"/>
                <a:gd name="T29" fmla="*/ 1401206421 h 973"/>
                <a:gd name="T30" fmla="*/ 982860938 w 596"/>
                <a:gd name="T31" fmla="*/ 1456649841 h 973"/>
                <a:gd name="T32" fmla="*/ 1035785013 w 596"/>
                <a:gd name="T33" fmla="*/ 1486891706 h 973"/>
                <a:gd name="T34" fmla="*/ 1053425313 w 596"/>
                <a:gd name="T35" fmla="*/ 1552415747 h 973"/>
                <a:gd name="T36" fmla="*/ 1078626875 w 596"/>
                <a:gd name="T37" fmla="*/ 1617939789 h 973"/>
                <a:gd name="T38" fmla="*/ 1101309075 w 596"/>
                <a:gd name="T39" fmla="*/ 1617939789 h 973"/>
                <a:gd name="T40" fmla="*/ 1197075013 w 596"/>
                <a:gd name="T41" fmla="*/ 1622980100 h 973"/>
                <a:gd name="T42" fmla="*/ 1227316888 w 596"/>
                <a:gd name="T43" fmla="*/ 1600297907 h 973"/>
                <a:gd name="T44" fmla="*/ 1335682813 w 596"/>
                <a:gd name="T45" fmla="*/ 1617939789 h 973"/>
                <a:gd name="T46" fmla="*/ 1411287500 w 596"/>
                <a:gd name="T47" fmla="*/ 1622980100 h 973"/>
                <a:gd name="T48" fmla="*/ 1423889075 w 596"/>
                <a:gd name="T49" fmla="*/ 1575096353 h 973"/>
                <a:gd name="T50" fmla="*/ 1454130950 w 596"/>
                <a:gd name="T51" fmla="*/ 1575096353 h 973"/>
                <a:gd name="T52" fmla="*/ 1489413138 w 596"/>
                <a:gd name="T53" fmla="*/ 1645660705 h 973"/>
                <a:gd name="T54" fmla="*/ 1484372825 w 596"/>
                <a:gd name="T55" fmla="*/ 1801910342 h 973"/>
                <a:gd name="T56" fmla="*/ 1454130950 w 596"/>
                <a:gd name="T57" fmla="*/ 2003522776 h 973"/>
                <a:gd name="T58" fmla="*/ 1428929388 w 596"/>
                <a:gd name="T59" fmla="*/ 2147483646 h 973"/>
                <a:gd name="T60" fmla="*/ 1401206875 w 596"/>
                <a:gd name="T61" fmla="*/ 2147483646 h 973"/>
                <a:gd name="T62" fmla="*/ 1262599075 w 596"/>
                <a:gd name="T63" fmla="*/ 2147483646 h 973"/>
                <a:gd name="T64" fmla="*/ 1091228450 w 596"/>
                <a:gd name="T65" fmla="*/ 2147483646 h 973"/>
                <a:gd name="T66" fmla="*/ 912296563 w 596"/>
                <a:gd name="T67" fmla="*/ 2147483646 h 973"/>
                <a:gd name="T68" fmla="*/ 738406575 w 596"/>
                <a:gd name="T69" fmla="*/ 2147483646 h 973"/>
                <a:gd name="T70" fmla="*/ 433466875 w 596"/>
                <a:gd name="T71" fmla="*/ 2147483646 h 973"/>
                <a:gd name="T72" fmla="*/ 88206263 w 596"/>
                <a:gd name="T73" fmla="*/ 2147483646 h 973"/>
                <a:gd name="T74" fmla="*/ 40322500 w 596"/>
                <a:gd name="T75" fmla="*/ 1998482466 h 973"/>
                <a:gd name="T76" fmla="*/ 100806250 w 596"/>
                <a:gd name="T77" fmla="*/ 1711184746 h 973"/>
                <a:gd name="T78" fmla="*/ 148690013 w 596"/>
                <a:gd name="T79" fmla="*/ 1570056042 h 973"/>
                <a:gd name="T80" fmla="*/ 166330313 w 596"/>
                <a:gd name="T81" fmla="*/ 1522173882 h 973"/>
                <a:gd name="T82" fmla="*/ 113407825 w 596"/>
                <a:gd name="T83" fmla="*/ 1461690152 h 973"/>
                <a:gd name="T84" fmla="*/ 226814063 w 596"/>
                <a:gd name="T85" fmla="*/ 1300400204 h 973"/>
                <a:gd name="T86" fmla="*/ 357862188 w 596"/>
                <a:gd name="T87" fmla="*/ 1086186198 h 973"/>
                <a:gd name="T88" fmla="*/ 292338125 w 596"/>
                <a:gd name="T89" fmla="*/ 967739687 h 973"/>
                <a:gd name="T90" fmla="*/ 297378438 w 596"/>
                <a:gd name="T91" fmla="*/ 902215645 h 973"/>
                <a:gd name="T92" fmla="*/ 292338125 w 596"/>
                <a:gd name="T93" fmla="*/ 811490050 h 973"/>
                <a:gd name="T94" fmla="*/ 327620313 w 596"/>
                <a:gd name="T95" fmla="*/ 655240413 h 973"/>
                <a:gd name="T96" fmla="*/ 367942813 w 596"/>
                <a:gd name="T97" fmla="*/ 453627978 h 973"/>
                <a:gd name="T98" fmla="*/ 410786263 w 596"/>
                <a:gd name="T99" fmla="*/ 257055854 h 973"/>
                <a:gd name="T100" fmla="*/ 458668438 w 596"/>
                <a:gd name="T101" fmla="*/ 52922470 h 973"/>
                <a:gd name="T102" fmla="*/ 672882513 w 596"/>
                <a:gd name="T103" fmla="*/ 47882160 h 973"/>
                <a:gd name="T104" fmla="*/ 607358450 w 596"/>
                <a:gd name="T105" fmla="*/ 357862072 h 973"/>
                <a:gd name="T106" fmla="*/ 650200313 w 596"/>
                <a:gd name="T107" fmla="*/ 466227962 h 973"/>
                <a:gd name="T108" fmla="*/ 650200313 w 596"/>
                <a:gd name="T109" fmla="*/ 531752003 h 973"/>
                <a:gd name="T110" fmla="*/ 637600325 w 596"/>
                <a:gd name="T111" fmla="*/ 549393885 h 973"/>
                <a:gd name="T112" fmla="*/ 703124388 w 596"/>
                <a:gd name="T113" fmla="*/ 619958237 h 973"/>
                <a:gd name="T114" fmla="*/ 773688763 w 596"/>
                <a:gd name="T115" fmla="*/ 745966009 h 973"/>
                <a:gd name="T116" fmla="*/ 798890325 w 596"/>
                <a:gd name="T117" fmla="*/ 811490050 h 9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96" h="973">
                  <a:moveTo>
                    <a:pt x="317" y="322"/>
                  </a:moveTo>
                  <a:lnTo>
                    <a:pt x="319" y="322"/>
                  </a:lnTo>
                  <a:lnTo>
                    <a:pt x="324" y="322"/>
                  </a:lnTo>
                  <a:lnTo>
                    <a:pt x="326" y="322"/>
                  </a:lnTo>
                  <a:lnTo>
                    <a:pt x="329" y="327"/>
                  </a:lnTo>
                  <a:lnTo>
                    <a:pt x="326" y="331"/>
                  </a:lnTo>
                  <a:lnTo>
                    <a:pt x="329" y="334"/>
                  </a:lnTo>
                  <a:lnTo>
                    <a:pt x="331" y="336"/>
                  </a:lnTo>
                  <a:lnTo>
                    <a:pt x="336" y="336"/>
                  </a:lnTo>
                  <a:lnTo>
                    <a:pt x="348" y="336"/>
                  </a:lnTo>
                  <a:lnTo>
                    <a:pt x="350" y="336"/>
                  </a:lnTo>
                  <a:lnTo>
                    <a:pt x="352" y="339"/>
                  </a:lnTo>
                  <a:lnTo>
                    <a:pt x="352" y="341"/>
                  </a:lnTo>
                  <a:lnTo>
                    <a:pt x="350" y="346"/>
                  </a:lnTo>
                  <a:lnTo>
                    <a:pt x="348" y="353"/>
                  </a:lnTo>
                  <a:lnTo>
                    <a:pt x="343" y="358"/>
                  </a:lnTo>
                  <a:lnTo>
                    <a:pt x="343" y="365"/>
                  </a:lnTo>
                  <a:lnTo>
                    <a:pt x="338" y="376"/>
                  </a:lnTo>
                  <a:lnTo>
                    <a:pt x="333" y="386"/>
                  </a:lnTo>
                  <a:lnTo>
                    <a:pt x="331" y="395"/>
                  </a:lnTo>
                  <a:lnTo>
                    <a:pt x="326" y="398"/>
                  </a:lnTo>
                  <a:lnTo>
                    <a:pt x="329" y="405"/>
                  </a:lnTo>
                  <a:lnTo>
                    <a:pt x="324" y="414"/>
                  </a:lnTo>
                  <a:lnTo>
                    <a:pt x="326" y="417"/>
                  </a:lnTo>
                  <a:lnTo>
                    <a:pt x="329" y="421"/>
                  </a:lnTo>
                  <a:lnTo>
                    <a:pt x="329" y="433"/>
                  </a:lnTo>
                  <a:lnTo>
                    <a:pt x="329" y="436"/>
                  </a:lnTo>
                  <a:lnTo>
                    <a:pt x="319" y="438"/>
                  </a:lnTo>
                  <a:lnTo>
                    <a:pt x="317" y="440"/>
                  </a:lnTo>
                  <a:lnTo>
                    <a:pt x="314" y="445"/>
                  </a:lnTo>
                  <a:lnTo>
                    <a:pt x="314" y="459"/>
                  </a:lnTo>
                  <a:lnTo>
                    <a:pt x="312" y="464"/>
                  </a:lnTo>
                  <a:lnTo>
                    <a:pt x="310" y="469"/>
                  </a:lnTo>
                  <a:lnTo>
                    <a:pt x="310" y="471"/>
                  </a:lnTo>
                  <a:lnTo>
                    <a:pt x="317" y="476"/>
                  </a:lnTo>
                  <a:lnTo>
                    <a:pt x="324" y="485"/>
                  </a:lnTo>
                  <a:lnTo>
                    <a:pt x="326" y="485"/>
                  </a:lnTo>
                  <a:lnTo>
                    <a:pt x="329" y="485"/>
                  </a:lnTo>
                  <a:lnTo>
                    <a:pt x="333" y="485"/>
                  </a:lnTo>
                  <a:lnTo>
                    <a:pt x="338" y="481"/>
                  </a:lnTo>
                  <a:lnTo>
                    <a:pt x="345" y="478"/>
                  </a:lnTo>
                  <a:lnTo>
                    <a:pt x="357" y="469"/>
                  </a:lnTo>
                  <a:lnTo>
                    <a:pt x="359" y="466"/>
                  </a:lnTo>
                  <a:lnTo>
                    <a:pt x="359" y="464"/>
                  </a:lnTo>
                  <a:lnTo>
                    <a:pt x="362" y="466"/>
                  </a:lnTo>
                  <a:lnTo>
                    <a:pt x="364" y="466"/>
                  </a:lnTo>
                  <a:lnTo>
                    <a:pt x="369" y="474"/>
                  </a:lnTo>
                  <a:lnTo>
                    <a:pt x="374" y="478"/>
                  </a:lnTo>
                  <a:lnTo>
                    <a:pt x="374" y="481"/>
                  </a:lnTo>
                  <a:lnTo>
                    <a:pt x="374" y="488"/>
                  </a:lnTo>
                  <a:lnTo>
                    <a:pt x="376" y="492"/>
                  </a:lnTo>
                  <a:lnTo>
                    <a:pt x="374" y="500"/>
                  </a:lnTo>
                  <a:lnTo>
                    <a:pt x="376" y="509"/>
                  </a:lnTo>
                  <a:lnTo>
                    <a:pt x="376" y="519"/>
                  </a:lnTo>
                  <a:lnTo>
                    <a:pt x="383" y="533"/>
                  </a:lnTo>
                  <a:lnTo>
                    <a:pt x="385" y="542"/>
                  </a:lnTo>
                  <a:lnTo>
                    <a:pt x="390" y="547"/>
                  </a:lnTo>
                  <a:lnTo>
                    <a:pt x="392" y="552"/>
                  </a:lnTo>
                  <a:lnTo>
                    <a:pt x="392" y="556"/>
                  </a:lnTo>
                  <a:lnTo>
                    <a:pt x="392" y="561"/>
                  </a:lnTo>
                  <a:lnTo>
                    <a:pt x="388" y="568"/>
                  </a:lnTo>
                  <a:lnTo>
                    <a:pt x="390" y="573"/>
                  </a:lnTo>
                  <a:lnTo>
                    <a:pt x="390" y="578"/>
                  </a:lnTo>
                  <a:lnTo>
                    <a:pt x="397" y="587"/>
                  </a:lnTo>
                  <a:lnTo>
                    <a:pt x="400" y="587"/>
                  </a:lnTo>
                  <a:lnTo>
                    <a:pt x="407" y="587"/>
                  </a:lnTo>
                  <a:lnTo>
                    <a:pt x="411" y="590"/>
                  </a:lnTo>
                  <a:lnTo>
                    <a:pt x="414" y="594"/>
                  </a:lnTo>
                  <a:lnTo>
                    <a:pt x="418" y="601"/>
                  </a:lnTo>
                  <a:lnTo>
                    <a:pt x="418" y="608"/>
                  </a:lnTo>
                  <a:lnTo>
                    <a:pt x="418" y="616"/>
                  </a:lnTo>
                  <a:lnTo>
                    <a:pt x="421" y="625"/>
                  </a:lnTo>
                  <a:lnTo>
                    <a:pt x="421" y="632"/>
                  </a:lnTo>
                  <a:lnTo>
                    <a:pt x="423" y="637"/>
                  </a:lnTo>
                  <a:lnTo>
                    <a:pt x="428" y="642"/>
                  </a:lnTo>
                  <a:lnTo>
                    <a:pt x="433" y="646"/>
                  </a:lnTo>
                  <a:lnTo>
                    <a:pt x="435" y="646"/>
                  </a:lnTo>
                  <a:lnTo>
                    <a:pt x="437" y="644"/>
                  </a:lnTo>
                  <a:lnTo>
                    <a:pt x="437" y="642"/>
                  </a:lnTo>
                  <a:lnTo>
                    <a:pt x="440" y="637"/>
                  </a:lnTo>
                  <a:lnTo>
                    <a:pt x="447" y="635"/>
                  </a:lnTo>
                  <a:lnTo>
                    <a:pt x="454" y="635"/>
                  </a:lnTo>
                  <a:lnTo>
                    <a:pt x="475" y="644"/>
                  </a:lnTo>
                  <a:lnTo>
                    <a:pt x="478" y="644"/>
                  </a:lnTo>
                  <a:lnTo>
                    <a:pt x="478" y="642"/>
                  </a:lnTo>
                  <a:lnTo>
                    <a:pt x="482" y="635"/>
                  </a:lnTo>
                  <a:lnTo>
                    <a:pt x="487" y="635"/>
                  </a:lnTo>
                  <a:lnTo>
                    <a:pt x="492" y="635"/>
                  </a:lnTo>
                  <a:lnTo>
                    <a:pt x="506" y="637"/>
                  </a:lnTo>
                  <a:lnTo>
                    <a:pt x="523" y="639"/>
                  </a:lnTo>
                  <a:lnTo>
                    <a:pt x="530" y="642"/>
                  </a:lnTo>
                  <a:lnTo>
                    <a:pt x="544" y="642"/>
                  </a:lnTo>
                  <a:lnTo>
                    <a:pt x="556" y="644"/>
                  </a:lnTo>
                  <a:lnTo>
                    <a:pt x="558" y="644"/>
                  </a:lnTo>
                  <a:lnTo>
                    <a:pt x="560" y="644"/>
                  </a:lnTo>
                  <a:lnTo>
                    <a:pt x="558" y="639"/>
                  </a:lnTo>
                  <a:lnTo>
                    <a:pt x="558" y="635"/>
                  </a:lnTo>
                  <a:lnTo>
                    <a:pt x="563" y="630"/>
                  </a:lnTo>
                  <a:lnTo>
                    <a:pt x="565" y="625"/>
                  </a:lnTo>
                  <a:lnTo>
                    <a:pt x="567" y="623"/>
                  </a:lnTo>
                  <a:lnTo>
                    <a:pt x="572" y="620"/>
                  </a:lnTo>
                  <a:lnTo>
                    <a:pt x="575" y="623"/>
                  </a:lnTo>
                  <a:lnTo>
                    <a:pt x="577" y="625"/>
                  </a:lnTo>
                  <a:lnTo>
                    <a:pt x="579" y="630"/>
                  </a:lnTo>
                  <a:lnTo>
                    <a:pt x="584" y="644"/>
                  </a:lnTo>
                  <a:lnTo>
                    <a:pt x="586" y="649"/>
                  </a:lnTo>
                  <a:lnTo>
                    <a:pt x="591" y="653"/>
                  </a:lnTo>
                  <a:lnTo>
                    <a:pt x="596" y="656"/>
                  </a:lnTo>
                  <a:lnTo>
                    <a:pt x="594" y="677"/>
                  </a:lnTo>
                  <a:lnTo>
                    <a:pt x="591" y="696"/>
                  </a:lnTo>
                  <a:lnTo>
                    <a:pt x="589" y="715"/>
                  </a:lnTo>
                  <a:lnTo>
                    <a:pt x="586" y="736"/>
                  </a:lnTo>
                  <a:lnTo>
                    <a:pt x="582" y="755"/>
                  </a:lnTo>
                  <a:lnTo>
                    <a:pt x="579" y="774"/>
                  </a:lnTo>
                  <a:lnTo>
                    <a:pt x="577" y="795"/>
                  </a:lnTo>
                  <a:lnTo>
                    <a:pt x="575" y="814"/>
                  </a:lnTo>
                  <a:lnTo>
                    <a:pt x="572" y="833"/>
                  </a:lnTo>
                  <a:lnTo>
                    <a:pt x="570" y="855"/>
                  </a:lnTo>
                  <a:lnTo>
                    <a:pt x="567" y="874"/>
                  </a:lnTo>
                  <a:lnTo>
                    <a:pt x="565" y="893"/>
                  </a:lnTo>
                  <a:lnTo>
                    <a:pt x="563" y="914"/>
                  </a:lnTo>
                  <a:lnTo>
                    <a:pt x="558" y="933"/>
                  </a:lnTo>
                  <a:lnTo>
                    <a:pt x="556" y="952"/>
                  </a:lnTo>
                  <a:lnTo>
                    <a:pt x="553" y="973"/>
                  </a:lnTo>
                  <a:lnTo>
                    <a:pt x="537" y="971"/>
                  </a:lnTo>
                  <a:lnTo>
                    <a:pt x="518" y="968"/>
                  </a:lnTo>
                  <a:lnTo>
                    <a:pt x="501" y="966"/>
                  </a:lnTo>
                  <a:lnTo>
                    <a:pt x="485" y="964"/>
                  </a:lnTo>
                  <a:lnTo>
                    <a:pt x="466" y="959"/>
                  </a:lnTo>
                  <a:lnTo>
                    <a:pt x="449" y="956"/>
                  </a:lnTo>
                  <a:lnTo>
                    <a:pt x="433" y="954"/>
                  </a:lnTo>
                  <a:lnTo>
                    <a:pt x="414" y="952"/>
                  </a:lnTo>
                  <a:lnTo>
                    <a:pt x="397" y="949"/>
                  </a:lnTo>
                  <a:lnTo>
                    <a:pt x="378" y="947"/>
                  </a:lnTo>
                  <a:lnTo>
                    <a:pt x="362" y="945"/>
                  </a:lnTo>
                  <a:lnTo>
                    <a:pt x="345" y="940"/>
                  </a:lnTo>
                  <a:lnTo>
                    <a:pt x="326" y="938"/>
                  </a:lnTo>
                  <a:lnTo>
                    <a:pt x="310" y="935"/>
                  </a:lnTo>
                  <a:lnTo>
                    <a:pt x="293" y="933"/>
                  </a:lnTo>
                  <a:lnTo>
                    <a:pt x="274" y="928"/>
                  </a:lnTo>
                  <a:lnTo>
                    <a:pt x="241" y="923"/>
                  </a:lnTo>
                  <a:lnTo>
                    <a:pt x="206" y="916"/>
                  </a:lnTo>
                  <a:lnTo>
                    <a:pt x="172" y="912"/>
                  </a:lnTo>
                  <a:lnTo>
                    <a:pt x="137" y="904"/>
                  </a:lnTo>
                  <a:lnTo>
                    <a:pt x="104" y="897"/>
                  </a:lnTo>
                  <a:lnTo>
                    <a:pt x="68" y="890"/>
                  </a:lnTo>
                  <a:lnTo>
                    <a:pt x="35" y="883"/>
                  </a:lnTo>
                  <a:lnTo>
                    <a:pt x="0" y="876"/>
                  </a:lnTo>
                  <a:lnTo>
                    <a:pt x="7" y="848"/>
                  </a:lnTo>
                  <a:lnTo>
                    <a:pt x="12" y="819"/>
                  </a:lnTo>
                  <a:lnTo>
                    <a:pt x="16" y="793"/>
                  </a:lnTo>
                  <a:lnTo>
                    <a:pt x="23" y="765"/>
                  </a:lnTo>
                  <a:lnTo>
                    <a:pt x="28" y="736"/>
                  </a:lnTo>
                  <a:lnTo>
                    <a:pt x="35" y="708"/>
                  </a:lnTo>
                  <a:lnTo>
                    <a:pt x="40" y="679"/>
                  </a:lnTo>
                  <a:lnTo>
                    <a:pt x="47" y="649"/>
                  </a:lnTo>
                  <a:lnTo>
                    <a:pt x="57" y="632"/>
                  </a:lnTo>
                  <a:lnTo>
                    <a:pt x="59" y="623"/>
                  </a:lnTo>
                  <a:lnTo>
                    <a:pt x="59" y="618"/>
                  </a:lnTo>
                  <a:lnTo>
                    <a:pt x="61" y="611"/>
                  </a:lnTo>
                  <a:lnTo>
                    <a:pt x="66" y="608"/>
                  </a:lnTo>
                  <a:lnTo>
                    <a:pt x="66" y="604"/>
                  </a:lnTo>
                  <a:lnTo>
                    <a:pt x="64" y="597"/>
                  </a:lnTo>
                  <a:lnTo>
                    <a:pt x="59" y="592"/>
                  </a:lnTo>
                  <a:lnTo>
                    <a:pt x="50" y="587"/>
                  </a:lnTo>
                  <a:lnTo>
                    <a:pt x="45" y="580"/>
                  </a:lnTo>
                  <a:lnTo>
                    <a:pt x="47" y="568"/>
                  </a:lnTo>
                  <a:lnTo>
                    <a:pt x="59" y="552"/>
                  </a:lnTo>
                  <a:lnTo>
                    <a:pt x="78" y="530"/>
                  </a:lnTo>
                  <a:lnTo>
                    <a:pt x="90" y="516"/>
                  </a:lnTo>
                  <a:lnTo>
                    <a:pt x="94" y="507"/>
                  </a:lnTo>
                  <a:lnTo>
                    <a:pt x="106" y="485"/>
                  </a:lnTo>
                  <a:lnTo>
                    <a:pt x="132" y="452"/>
                  </a:lnTo>
                  <a:lnTo>
                    <a:pt x="142" y="431"/>
                  </a:lnTo>
                  <a:lnTo>
                    <a:pt x="139" y="419"/>
                  </a:lnTo>
                  <a:lnTo>
                    <a:pt x="135" y="407"/>
                  </a:lnTo>
                  <a:lnTo>
                    <a:pt x="123" y="395"/>
                  </a:lnTo>
                  <a:lnTo>
                    <a:pt x="116" y="384"/>
                  </a:lnTo>
                  <a:lnTo>
                    <a:pt x="116" y="376"/>
                  </a:lnTo>
                  <a:lnTo>
                    <a:pt x="113" y="369"/>
                  </a:lnTo>
                  <a:lnTo>
                    <a:pt x="113" y="360"/>
                  </a:lnTo>
                  <a:lnTo>
                    <a:pt x="118" y="358"/>
                  </a:lnTo>
                  <a:lnTo>
                    <a:pt x="118" y="348"/>
                  </a:lnTo>
                  <a:lnTo>
                    <a:pt x="116" y="334"/>
                  </a:lnTo>
                  <a:lnTo>
                    <a:pt x="113" y="324"/>
                  </a:lnTo>
                  <a:lnTo>
                    <a:pt x="116" y="322"/>
                  </a:lnTo>
                  <a:lnTo>
                    <a:pt x="120" y="301"/>
                  </a:lnTo>
                  <a:lnTo>
                    <a:pt x="125" y="282"/>
                  </a:lnTo>
                  <a:lnTo>
                    <a:pt x="130" y="260"/>
                  </a:lnTo>
                  <a:lnTo>
                    <a:pt x="132" y="242"/>
                  </a:lnTo>
                  <a:lnTo>
                    <a:pt x="137" y="220"/>
                  </a:lnTo>
                  <a:lnTo>
                    <a:pt x="142" y="201"/>
                  </a:lnTo>
                  <a:lnTo>
                    <a:pt x="146" y="180"/>
                  </a:lnTo>
                  <a:lnTo>
                    <a:pt x="151" y="161"/>
                  </a:lnTo>
                  <a:lnTo>
                    <a:pt x="156" y="140"/>
                  </a:lnTo>
                  <a:lnTo>
                    <a:pt x="158" y="121"/>
                  </a:lnTo>
                  <a:lnTo>
                    <a:pt x="163" y="102"/>
                  </a:lnTo>
                  <a:lnTo>
                    <a:pt x="168" y="81"/>
                  </a:lnTo>
                  <a:lnTo>
                    <a:pt x="172" y="62"/>
                  </a:lnTo>
                  <a:lnTo>
                    <a:pt x="177" y="40"/>
                  </a:lnTo>
                  <a:lnTo>
                    <a:pt x="182" y="21"/>
                  </a:lnTo>
                  <a:lnTo>
                    <a:pt x="187" y="0"/>
                  </a:lnTo>
                  <a:lnTo>
                    <a:pt x="213" y="7"/>
                  </a:lnTo>
                  <a:lnTo>
                    <a:pt x="246" y="14"/>
                  </a:lnTo>
                  <a:lnTo>
                    <a:pt x="267" y="19"/>
                  </a:lnTo>
                  <a:lnTo>
                    <a:pt x="260" y="50"/>
                  </a:lnTo>
                  <a:lnTo>
                    <a:pt x="253" y="81"/>
                  </a:lnTo>
                  <a:lnTo>
                    <a:pt x="246" y="111"/>
                  </a:lnTo>
                  <a:lnTo>
                    <a:pt x="241" y="142"/>
                  </a:lnTo>
                  <a:lnTo>
                    <a:pt x="246" y="156"/>
                  </a:lnTo>
                  <a:lnTo>
                    <a:pt x="251" y="166"/>
                  </a:lnTo>
                  <a:lnTo>
                    <a:pt x="253" y="175"/>
                  </a:lnTo>
                  <a:lnTo>
                    <a:pt x="258" y="185"/>
                  </a:lnTo>
                  <a:lnTo>
                    <a:pt x="260" y="187"/>
                  </a:lnTo>
                  <a:lnTo>
                    <a:pt x="260" y="197"/>
                  </a:lnTo>
                  <a:lnTo>
                    <a:pt x="258" y="204"/>
                  </a:lnTo>
                  <a:lnTo>
                    <a:pt x="258" y="211"/>
                  </a:lnTo>
                  <a:lnTo>
                    <a:pt x="258" y="215"/>
                  </a:lnTo>
                  <a:lnTo>
                    <a:pt x="255" y="215"/>
                  </a:lnTo>
                  <a:lnTo>
                    <a:pt x="253" y="215"/>
                  </a:lnTo>
                  <a:lnTo>
                    <a:pt x="253" y="218"/>
                  </a:lnTo>
                  <a:lnTo>
                    <a:pt x="255" y="218"/>
                  </a:lnTo>
                  <a:lnTo>
                    <a:pt x="262" y="227"/>
                  </a:lnTo>
                  <a:lnTo>
                    <a:pt x="269" y="237"/>
                  </a:lnTo>
                  <a:lnTo>
                    <a:pt x="279" y="246"/>
                  </a:lnTo>
                  <a:lnTo>
                    <a:pt x="284" y="251"/>
                  </a:lnTo>
                  <a:lnTo>
                    <a:pt x="293" y="272"/>
                  </a:lnTo>
                  <a:lnTo>
                    <a:pt x="300" y="287"/>
                  </a:lnTo>
                  <a:lnTo>
                    <a:pt x="307" y="296"/>
                  </a:lnTo>
                  <a:lnTo>
                    <a:pt x="310" y="305"/>
                  </a:lnTo>
                  <a:lnTo>
                    <a:pt x="317" y="317"/>
                  </a:lnTo>
                  <a:lnTo>
                    <a:pt x="317" y="322"/>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75" name="Freeform 15">
              <a:extLst>
                <a:ext uri="{FF2B5EF4-FFF2-40B4-BE49-F238E27FC236}">
                  <a16:creationId xmlns:a16="http://schemas.microsoft.com/office/drawing/2014/main" id="{572D4F15-1196-41F7-A16A-459BE23CB49E}"/>
                </a:ext>
              </a:extLst>
            </p:cNvPr>
            <p:cNvSpPr>
              <a:spLocks/>
            </p:cNvSpPr>
            <p:nvPr/>
          </p:nvSpPr>
          <p:spPr bwMode="auto">
            <a:xfrm>
              <a:off x="5395913" y="2686050"/>
              <a:ext cx="650875" cy="1131888"/>
            </a:xfrm>
            <a:custGeom>
              <a:avLst/>
              <a:gdLst>
                <a:gd name="T0" fmla="*/ 990422200 w 410"/>
                <a:gd name="T1" fmla="*/ 1073588624 h 713"/>
                <a:gd name="T2" fmla="*/ 990422200 w 410"/>
                <a:gd name="T3" fmla="*/ 1030745155 h 713"/>
                <a:gd name="T4" fmla="*/ 1003022188 w 410"/>
                <a:gd name="T5" fmla="*/ 985382323 h 713"/>
                <a:gd name="T6" fmla="*/ 972780313 w 410"/>
                <a:gd name="T7" fmla="*/ 793850363 h 713"/>
                <a:gd name="T8" fmla="*/ 937498125 w 410"/>
                <a:gd name="T9" fmla="*/ 506552424 h 713"/>
                <a:gd name="T10" fmla="*/ 894656263 w 410"/>
                <a:gd name="T11" fmla="*/ 231854477 h 713"/>
                <a:gd name="T12" fmla="*/ 854333763 w 410"/>
                <a:gd name="T13" fmla="*/ 148690078 h 713"/>
                <a:gd name="T14" fmla="*/ 816530625 w 410"/>
                <a:gd name="T15" fmla="*/ 108367560 h 713"/>
                <a:gd name="T16" fmla="*/ 788809700 w 410"/>
                <a:gd name="T17" fmla="*/ 0 h 713"/>
                <a:gd name="T18" fmla="*/ 549394063 w 410"/>
                <a:gd name="T19" fmla="*/ 30241888 h 713"/>
                <a:gd name="T20" fmla="*/ 234375325 w 410"/>
                <a:gd name="T21" fmla="*/ 70564406 h 713"/>
                <a:gd name="T22" fmla="*/ 168851263 w 410"/>
                <a:gd name="T23" fmla="*/ 118448190 h 713"/>
                <a:gd name="T24" fmla="*/ 209173763 w 410"/>
                <a:gd name="T25" fmla="*/ 166330386 h 713"/>
                <a:gd name="T26" fmla="*/ 264617200 w 410"/>
                <a:gd name="T27" fmla="*/ 214214170 h 713"/>
                <a:gd name="T28" fmla="*/ 252015625 w 410"/>
                <a:gd name="T29" fmla="*/ 292338254 h 713"/>
                <a:gd name="T30" fmla="*/ 226814063 w 410"/>
                <a:gd name="T31" fmla="*/ 357862346 h 713"/>
                <a:gd name="T32" fmla="*/ 138609388 w 410"/>
                <a:gd name="T33" fmla="*/ 423386437 h 713"/>
                <a:gd name="T34" fmla="*/ 65524063 w 410"/>
                <a:gd name="T35" fmla="*/ 488910528 h 713"/>
                <a:gd name="T36" fmla="*/ 103327200 w 410"/>
                <a:gd name="T37" fmla="*/ 549394305 h 713"/>
                <a:gd name="T38" fmla="*/ 78125638 w 410"/>
                <a:gd name="T39" fmla="*/ 655242502 h 713"/>
                <a:gd name="T40" fmla="*/ 20161250 w 410"/>
                <a:gd name="T41" fmla="*/ 733366586 h 713"/>
                <a:gd name="T42" fmla="*/ 7561263 w 410"/>
                <a:gd name="T43" fmla="*/ 781250370 h 713"/>
                <a:gd name="T44" fmla="*/ 20161250 w 410"/>
                <a:gd name="T45" fmla="*/ 924898546 h 713"/>
                <a:gd name="T46" fmla="*/ 90725625 w 410"/>
                <a:gd name="T47" fmla="*/ 1025704841 h 713"/>
                <a:gd name="T48" fmla="*/ 244455950 w 410"/>
                <a:gd name="T49" fmla="*/ 1204636807 h 713"/>
                <a:gd name="T50" fmla="*/ 322580000 w 410"/>
                <a:gd name="T51" fmla="*/ 1217238388 h 713"/>
                <a:gd name="T52" fmla="*/ 383063750 w 410"/>
                <a:gd name="T53" fmla="*/ 1234878695 h 713"/>
                <a:gd name="T54" fmla="*/ 383063750 w 410"/>
                <a:gd name="T55" fmla="*/ 1257560906 h 713"/>
                <a:gd name="T56" fmla="*/ 347781563 w 410"/>
                <a:gd name="T57" fmla="*/ 1431450970 h 713"/>
                <a:gd name="T58" fmla="*/ 430947513 w 410"/>
                <a:gd name="T59" fmla="*/ 1504536327 h 713"/>
                <a:gd name="T60" fmla="*/ 549394063 w 410"/>
                <a:gd name="T61" fmla="*/ 1575100733 h 713"/>
                <a:gd name="T62" fmla="*/ 592237513 w 410"/>
                <a:gd name="T63" fmla="*/ 1645665139 h 713"/>
                <a:gd name="T64" fmla="*/ 597277825 w 410"/>
                <a:gd name="T65" fmla="*/ 1711189231 h 713"/>
                <a:gd name="T66" fmla="*/ 645160000 w 410"/>
                <a:gd name="T67" fmla="*/ 1789313315 h 713"/>
                <a:gd name="T68" fmla="*/ 662801888 w 410"/>
                <a:gd name="T69" fmla="*/ 1789313315 h 713"/>
                <a:gd name="T70" fmla="*/ 657761575 w 410"/>
                <a:gd name="T71" fmla="*/ 1776713322 h 713"/>
                <a:gd name="T72" fmla="*/ 675401875 w 410"/>
                <a:gd name="T73" fmla="*/ 1776713322 h 713"/>
                <a:gd name="T74" fmla="*/ 698084075 w 410"/>
                <a:gd name="T75" fmla="*/ 1759071427 h 713"/>
                <a:gd name="T76" fmla="*/ 829132200 w 410"/>
                <a:gd name="T77" fmla="*/ 1741431119 h 713"/>
                <a:gd name="T78" fmla="*/ 864414388 w 410"/>
                <a:gd name="T79" fmla="*/ 1711189231 h 713"/>
                <a:gd name="T80" fmla="*/ 846772500 w 410"/>
                <a:gd name="T81" fmla="*/ 1658265133 h 713"/>
                <a:gd name="T82" fmla="*/ 937498125 w 410"/>
                <a:gd name="T83" fmla="*/ 1587700726 h 713"/>
                <a:gd name="T84" fmla="*/ 937498125 w 410"/>
                <a:gd name="T85" fmla="*/ 1509576642 h 713"/>
                <a:gd name="T86" fmla="*/ 929938450 w 410"/>
                <a:gd name="T87" fmla="*/ 1474294439 h 713"/>
                <a:gd name="T88" fmla="*/ 937498125 w 410"/>
                <a:gd name="T89" fmla="*/ 1431450970 h 713"/>
                <a:gd name="T90" fmla="*/ 942538438 w 410"/>
                <a:gd name="T91" fmla="*/ 1408770347 h 713"/>
                <a:gd name="T92" fmla="*/ 950099700 w 410"/>
                <a:gd name="T93" fmla="*/ 1391128452 h 713"/>
                <a:gd name="T94" fmla="*/ 942538438 w 410"/>
                <a:gd name="T95" fmla="*/ 1353326885 h 713"/>
                <a:gd name="T96" fmla="*/ 967740000 w 410"/>
                <a:gd name="T97" fmla="*/ 1335684990 h 713"/>
                <a:gd name="T98" fmla="*/ 990422200 w 410"/>
                <a:gd name="T99" fmla="*/ 1277722164 h 713"/>
                <a:gd name="T100" fmla="*/ 1020664075 w 410"/>
                <a:gd name="T101" fmla="*/ 1204636807 h 713"/>
                <a:gd name="T102" fmla="*/ 1020664075 w 410"/>
                <a:gd name="T103" fmla="*/ 1126511135 h 7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10" h="713">
                  <a:moveTo>
                    <a:pt x="405" y="447"/>
                  </a:moveTo>
                  <a:lnTo>
                    <a:pt x="400" y="436"/>
                  </a:lnTo>
                  <a:lnTo>
                    <a:pt x="393" y="426"/>
                  </a:lnTo>
                  <a:lnTo>
                    <a:pt x="391" y="417"/>
                  </a:lnTo>
                  <a:lnTo>
                    <a:pt x="393" y="414"/>
                  </a:lnTo>
                  <a:lnTo>
                    <a:pt x="393" y="409"/>
                  </a:lnTo>
                  <a:lnTo>
                    <a:pt x="391" y="402"/>
                  </a:lnTo>
                  <a:lnTo>
                    <a:pt x="393" y="395"/>
                  </a:lnTo>
                  <a:lnTo>
                    <a:pt x="398" y="391"/>
                  </a:lnTo>
                  <a:lnTo>
                    <a:pt x="398" y="388"/>
                  </a:lnTo>
                  <a:lnTo>
                    <a:pt x="393" y="353"/>
                  </a:lnTo>
                  <a:lnTo>
                    <a:pt x="386" y="315"/>
                  </a:lnTo>
                  <a:lnTo>
                    <a:pt x="381" y="277"/>
                  </a:lnTo>
                  <a:lnTo>
                    <a:pt x="377" y="239"/>
                  </a:lnTo>
                  <a:lnTo>
                    <a:pt x="372" y="201"/>
                  </a:lnTo>
                  <a:lnTo>
                    <a:pt x="365" y="163"/>
                  </a:lnTo>
                  <a:lnTo>
                    <a:pt x="360" y="125"/>
                  </a:lnTo>
                  <a:lnTo>
                    <a:pt x="355" y="92"/>
                  </a:lnTo>
                  <a:lnTo>
                    <a:pt x="350" y="88"/>
                  </a:lnTo>
                  <a:lnTo>
                    <a:pt x="346" y="78"/>
                  </a:lnTo>
                  <a:lnTo>
                    <a:pt x="339" y="59"/>
                  </a:lnTo>
                  <a:lnTo>
                    <a:pt x="332" y="50"/>
                  </a:lnTo>
                  <a:lnTo>
                    <a:pt x="329" y="47"/>
                  </a:lnTo>
                  <a:lnTo>
                    <a:pt x="324" y="43"/>
                  </a:lnTo>
                  <a:lnTo>
                    <a:pt x="320" y="35"/>
                  </a:lnTo>
                  <a:lnTo>
                    <a:pt x="317" y="19"/>
                  </a:lnTo>
                  <a:lnTo>
                    <a:pt x="313" y="0"/>
                  </a:lnTo>
                  <a:lnTo>
                    <a:pt x="301" y="2"/>
                  </a:lnTo>
                  <a:lnTo>
                    <a:pt x="261" y="7"/>
                  </a:lnTo>
                  <a:lnTo>
                    <a:pt x="218" y="12"/>
                  </a:lnTo>
                  <a:lnTo>
                    <a:pt x="175" y="19"/>
                  </a:lnTo>
                  <a:lnTo>
                    <a:pt x="135" y="24"/>
                  </a:lnTo>
                  <a:lnTo>
                    <a:pt x="93" y="28"/>
                  </a:lnTo>
                  <a:lnTo>
                    <a:pt x="50" y="33"/>
                  </a:lnTo>
                  <a:lnTo>
                    <a:pt x="57" y="40"/>
                  </a:lnTo>
                  <a:lnTo>
                    <a:pt x="67" y="47"/>
                  </a:lnTo>
                  <a:lnTo>
                    <a:pt x="74" y="54"/>
                  </a:lnTo>
                  <a:lnTo>
                    <a:pt x="76" y="61"/>
                  </a:lnTo>
                  <a:lnTo>
                    <a:pt x="83" y="66"/>
                  </a:lnTo>
                  <a:lnTo>
                    <a:pt x="95" y="73"/>
                  </a:lnTo>
                  <a:lnTo>
                    <a:pt x="102" y="80"/>
                  </a:lnTo>
                  <a:lnTo>
                    <a:pt x="105" y="85"/>
                  </a:lnTo>
                  <a:lnTo>
                    <a:pt x="105" y="95"/>
                  </a:lnTo>
                  <a:lnTo>
                    <a:pt x="105" y="106"/>
                  </a:lnTo>
                  <a:lnTo>
                    <a:pt x="100" y="116"/>
                  </a:lnTo>
                  <a:lnTo>
                    <a:pt x="95" y="123"/>
                  </a:lnTo>
                  <a:lnTo>
                    <a:pt x="93" y="130"/>
                  </a:lnTo>
                  <a:lnTo>
                    <a:pt x="90" y="142"/>
                  </a:lnTo>
                  <a:lnTo>
                    <a:pt x="83" y="151"/>
                  </a:lnTo>
                  <a:lnTo>
                    <a:pt x="71" y="161"/>
                  </a:lnTo>
                  <a:lnTo>
                    <a:pt x="55" y="168"/>
                  </a:lnTo>
                  <a:lnTo>
                    <a:pt x="38" y="173"/>
                  </a:lnTo>
                  <a:lnTo>
                    <a:pt x="29" y="182"/>
                  </a:lnTo>
                  <a:lnTo>
                    <a:pt x="26" y="194"/>
                  </a:lnTo>
                  <a:lnTo>
                    <a:pt x="29" y="204"/>
                  </a:lnTo>
                  <a:lnTo>
                    <a:pt x="36" y="208"/>
                  </a:lnTo>
                  <a:lnTo>
                    <a:pt x="41" y="218"/>
                  </a:lnTo>
                  <a:lnTo>
                    <a:pt x="43" y="225"/>
                  </a:lnTo>
                  <a:lnTo>
                    <a:pt x="38" y="239"/>
                  </a:lnTo>
                  <a:lnTo>
                    <a:pt x="31" y="260"/>
                  </a:lnTo>
                  <a:lnTo>
                    <a:pt x="22" y="275"/>
                  </a:lnTo>
                  <a:lnTo>
                    <a:pt x="10" y="282"/>
                  </a:lnTo>
                  <a:lnTo>
                    <a:pt x="8" y="291"/>
                  </a:lnTo>
                  <a:lnTo>
                    <a:pt x="10" y="303"/>
                  </a:lnTo>
                  <a:lnTo>
                    <a:pt x="8" y="308"/>
                  </a:lnTo>
                  <a:lnTo>
                    <a:pt x="3" y="310"/>
                  </a:lnTo>
                  <a:lnTo>
                    <a:pt x="0" y="331"/>
                  </a:lnTo>
                  <a:lnTo>
                    <a:pt x="0" y="348"/>
                  </a:lnTo>
                  <a:lnTo>
                    <a:pt x="8" y="367"/>
                  </a:lnTo>
                  <a:lnTo>
                    <a:pt x="12" y="381"/>
                  </a:lnTo>
                  <a:lnTo>
                    <a:pt x="17" y="391"/>
                  </a:lnTo>
                  <a:lnTo>
                    <a:pt x="36" y="407"/>
                  </a:lnTo>
                  <a:lnTo>
                    <a:pt x="67" y="431"/>
                  </a:lnTo>
                  <a:lnTo>
                    <a:pt x="88" y="454"/>
                  </a:lnTo>
                  <a:lnTo>
                    <a:pt x="97" y="478"/>
                  </a:lnTo>
                  <a:lnTo>
                    <a:pt x="107" y="488"/>
                  </a:lnTo>
                  <a:lnTo>
                    <a:pt x="116" y="483"/>
                  </a:lnTo>
                  <a:lnTo>
                    <a:pt x="128" y="483"/>
                  </a:lnTo>
                  <a:lnTo>
                    <a:pt x="142" y="485"/>
                  </a:lnTo>
                  <a:lnTo>
                    <a:pt x="149" y="490"/>
                  </a:lnTo>
                  <a:lnTo>
                    <a:pt x="152" y="490"/>
                  </a:lnTo>
                  <a:lnTo>
                    <a:pt x="152" y="492"/>
                  </a:lnTo>
                  <a:lnTo>
                    <a:pt x="152" y="495"/>
                  </a:lnTo>
                  <a:lnTo>
                    <a:pt x="152" y="499"/>
                  </a:lnTo>
                  <a:lnTo>
                    <a:pt x="140" y="542"/>
                  </a:lnTo>
                  <a:lnTo>
                    <a:pt x="135" y="561"/>
                  </a:lnTo>
                  <a:lnTo>
                    <a:pt x="138" y="568"/>
                  </a:lnTo>
                  <a:lnTo>
                    <a:pt x="145" y="578"/>
                  </a:lnTo>
                  <a:lnTo>
                    <a:pt x="159" y="589"/>
                  </a:lnTo>
                  <a:lnTo>
                    <a:pt x="171" y="597"/>
                  </a:lnTo>
                  <a:lnTo>
                    <a:pt x="180" y="601"/>
                  </a:lnTo>
                  <a:lnTo>
                    <a:pt x="197" y="608"/>
                  </a:lnTo>
                  <a:lnTo>
                    <a:pt x="218" y="625"/>
                  </a:lnTo>
                  <a:lnTo>
                    <a:pt x="230" y="634"/>
                  </a:lnTo>
                  <a:lnTo>
                    <a:pt x="230" y="644"/>
                  </a:lnTo>
                  <a:lnTo>
                    <a:pt x="235" y="653"/>
                  </a:lnTo>
                  <a:lnTo>
                    <a:pt x="239" y="660"/>
                  </a:lnTo>
                  <a:lnTo>
                    <a:pt x="239" y="670"/>
                  </a:lnTo>
                  <a:lnTo>
                    <a:pt x="237" y="679"/>
                  </a:lnTo>
                  <a:lnTo>
                    <a:pt x="239" y="689"/>
                  </a:lnTo>
                  <a:lnTo>
                    <a:pt x="249" y="703"/>
                  </a:lnTo>
                  <a:lnTo>
                    <a:pt x="256" y="710"/>
                  </a:lnTo>
                  <a:lnTo>
                    <a:pt x="261" y="713"/>
                  </a:lnTo>
                  <a:lnTo>
                    <a:pt x="263" y="713"/>
                  </a:lnTo>
                  <a:lnTo>
                    <a:pt x="263" y="710"/>
                  </a:lnTo>
                  <a:lnTo>
                    <a:pt x="261" y="710"/>
                  </a:lnTo>
                  <a:lnTo>
                    <a:pt x="261" y="708"/>
                  </a:lnTo>
                  <a:lnTo>
                    <a:pt x="261" y="705"/>
                  </a:lnTo>
                  <a:lnTo>
                    <a:pt x="263" y="703"/>
                  </a:lnTo>
                  <a:lnTo>
                    <a:pt x="268" y="705"/>
                  </a:lnTo>
                  <a:lnTo>
                    <a:pt x="277" y="713"/>
                  </a:lnTo>
                  <a:lnTo>
                    <a:pt x="275" y="708"/>
                  </a:lnTo>
                  <a:lnTo>
                    <a:pt x="277" y="698"/>
                  </a:lnTo>
                  <a:lnTo>
                    <a:pt x="284" y="689"/>
                  </a:lnTo>
                  <a:lnTo>
                    <a:pt x="301" y="684"/>
                  </a:lnTo>
                  <a:lnTo>
                    <a:pt x="329" y="691"/>
                  </a:lnTo>
                  <a:lnTo>
                    <a:pt x="343" y="691"/>
                  </a:lnTo>
                  <a:lnTo>
                    <a:pt x="346" y="686"/>
                  </a:lnTo>
                  <a:lnTo>
                    <a:pt x="343" y="679"/>
                  </a:lnTo>
                  <a:lnTo>
                    <a:pt x="339" y="670"/>
                  </a:lnTo>
                  <a:lnTo>
                    <a:pt x="336" y="663"/>
                  </a:lnTo>
                  <a:lnTo>
                    <a:pt x="336" y="658"/>
                  </a:lnTo>
                  <a:lnTo>
                    <a:pt x="346" y="651"/>
                  </a:lnTo>
                  <a:lnTo>
                    <a:pt x="365" y="642"/>
                  </a:lnTo>
                  <a:lnTo>
                    <a:pt x="372" y="630"/>
                  </a:lnTo>
                  <a:lnTo>
                    <a:pt x="367" y="620"/>
                  </a:lnTo>
                  <a:lnTo>
                    <a:pt x="367" y="611"/>
                  </a:lnTo>
                  <a:lnTo>
                    <a:pt x="372" y="599"/>
                  </a:lnTo>
                  <a:lnTo>
                    <a:pt x="374" y="597"/>
                  </a:lnTo>
                  <a:lnTo>
                    <a:pt x="369" y="587"/>
                  </a:lnTo>
                  <a:lnTo>
                    <a:pt x="369" y="585"/>
                  </a:lnTo>
                  <a:lnTo>
                    <a:pt x="372" y="585"/>
                  </a:lnTo>
                  <a:lnTo>
                    <a:pt x="372" y="578"/>
                  </a:lnTo>
                  <a:lnTo>
                    <a:pt x="372" y="568"/>
                  </a:lnTo>
                  <a:lnTo>
                    <a:pt x="372" y="563"/>
                  </a:lnTo>
                  <a:lnTo>
                    <a:pt x="374" y="561"/>
                  </a:lnTo>
                  <a:lnTo>
                    <a:pt x="374" y="559"/>
                  </a:lnTo>
                  <a:lnTo>
                    <a:pt x="374" y="556"/>
                  </a:lnTo>
                  <a:lnTo>
                    <a:pt x="377" y="552"/>
                  </a:lnTo>
                  <a:lnTo>
                    <a:pt x="377" y="547"/>
                  </a:lnTo>
                  <a:lnTo>
                    <a:pt x="374" y="542"/>
                  </a:lnTo>
                  <a:lnTo>
                    <a:pt x="374" y="537"/>
                  </a:lnTo>
                  <a:lnTo>
                    <a:pt x="374" y="535"/>
                  </a:lnTo>
                  <a:lnTo>
                    <a:pt x="379" y="530"/>
                  </a:lnTo>
                  <a:lnTo>
                    <a:pt x="384" y="530"/>
                  </a:lnTo>
                  <a:lnTo>
                    <a:pt x="386" y="525"/>
                  </a:lnTo>
                  <a:lnTo>
                    <a:pt x="391" y="514"/>
                  </a:lnTo>
                  <a:lnTo>
                    <a:pt x="393" y="507"/>
                  </a:lnTo>
                  <a:lnTo>
                    <a:pt x="398" y="504"/>
                  </a:lnTo>
                  <a:lnTo>
                    <a:pt x="403" y="497"/>
                  </a:lnTo>
                  <a:lnTo>
                    <a:pt x="405" y="478"/>
                  </a:lnTo>
                  <a:lnTo>
                    <a:pt x="410" y="469"/>
                  </a:lnTo>
                  <a:lnTo>
                    <a:pt x="410" y="462"/>
                  </a:lnTo>
                  <a:lnTo>
                    <a:pt x="405" y="447"/>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76" name="Freeform 16">
              <a:extLst>
                <a:ext uri="{FF2B5EF4-FFF2-40B4-BE49-F238E27FC236}">
                  <a16:creationId xmlns:a16="http://schemas.microsoft.com/office/drawing/2014/main" id="{BA75FA88-E183-4E94-B728-78521E189F58}"/>
                </a:ext>
              </a:extLst>
            </p:cNvPr>
            <p:cNvSpPr>
              <a:spLocks/>
            </p:cNvSpPr>
            <p:nvPr/>
          </p:nvSpPr>
          <p:spPr bwMode="auto">
            <a:xfrm>
              <a:off x="5959475" y="2757488"/>
              <a:ext cx="508000" cy="876300"/>
            </a:xfrm>
            <a:custGeom>
              <a:avLst/>
              <a:gdLst>
                <a:gd name="T0" fmla="*/ 786288750 w 320"/>
                <a:gd name="T1" fmla="*/ 889615950 h 552"/>
                <a:gd name="T2" fmla="*/ 781248438 w 320"/>
                <a:gd name="T3" fmla="*/ 851814400 h 552"/>
                <a:gd name="T4" fmla="*/ 745966250 w 320"/>
                <a:gd name="T5" fmla="*/ 637600325 h 552"/>
                <a:gd name="T6" fmla="*/ 698084075 w 320"/>
                <a:gd name="T7" fmla="*/ 327620313 h 552"/>
                <a:gd name="T8" fmla="*/ 645160000 w 320"/>
                <a:gd name="T9" fmla="*/ 17641888 h 552"/>
                <a:gd name="T10" fmla="*/ 496471575 w 320"/>
                <a:gd name="T11" fmla="*/ 22682200 h 552"/>
                <a:gd name="T12" fmla="*/ 279738138 w 320"/>
                <a:gd name="T13" fmla="*/ 65524063 h 552"/>
                <a:gd name="T14" fmla="*/ 108367513 w 320"/>
                <a:gd name="T15" fmla="*/ 118448138 h 552"/>
                <a:gd name="T16" fmla="*/ 42843450 w 320"/>
                <a:gd name="T17" fmla="*/ 143649700 h 552"/>
                <a:gd name="T18" fmla="*/ 17641888 w 320"/>
                <a:gd name="T19" fmla="*/ 131048125 h 552"/>
                <a:gd name="T20" fmla="*/ 0 w 320"/>
                <a:gd name="T21" fmla="*/ 118448138 h 552"/>
                <a:gd name="T22" fmla="*/ 42843450 w 320"/>
                <a:gd name="T23" fmla="*/ 393144375 h 552"/>
                <a:gd name="T24" fmla="*/ 78125638 w 320"/>
                <a:gd name="T25" fmla="*/ 680442188 h 552"/>
                <a:gd name="T26" fmla="*/ 108367513 w 320"/>
                <a:gd name="T27" fmla="*/ 871975650 h 552"/>
                <a:gd name="T28" fmla="*/ 95765938 w 320"/>
                <a:gd name="T29" fmla="*/ 917338463 h 552"/>
                <a:gd name="T30" fmla="*/ 95765938 w 320"/>
                <a:gd name="T31" fmla="*/ 960180325 h 552"/>
                <a:gd name="T32" fmla="*/ 138609388 w 320"/>
                <a:gd name="T33" fmla="*/ 1050905950 h 552"/>
                <a:gd name="T34" fmla="*/ 120967500 w 320"/>
                <a:gd name="T35" fmla="*/ 1139112213 h 552"/>
                <a:gd name="T36" fmla="*/ 90725625 w 320"/>
                <a:gd name="T37" fmla="*/ 1181954075 h 552"/>
                <a:gd name="T38" fmla="*/ 60483750 w 320"/>
                <a:gd name="T39" fmla="*/ 1222276575 h 552"/>
                <a:gd name="T40" fmla="*/ 47883763 w 320"/>
                <a:gd name="T41" fmla="*/ 1252518450 h 552"/>
                <a:gd name="T42" fmla="*/ 47883763 w 320"/>
                <a:gd name="T43" fmla="*/ 1287800638 h 552"/>
                <a:gd name="T44" fmla="*/ 47883763 w 320"/>
                <a:gd name="T45" fmla="*/ 1300402213 h 552"/>
                <a:gd name="T46" fmla="*/ 42843450 w 320"/>
                <a:gd name="T47" fmla="*/ 1343244075 h 552"/>
                <a:gd name="T48" fmla="*/ 35282188 w 320"/>
                <a:gd name="T49" fmla="*/ 1365926275 h 552"/>
                <a:gd name="T50" fmla="*/ 65524063 w 320"/>
                <a:gd name="T51" fmla="*/ 1391127838 h 552"/>
                <a:gd name="T52" fmla="*/ 83165950 w 320"/>
                <a:gd name="T53" fmla="*/ 1365926275 h 552"/>
                <a:gd name="T54" fmla="*/ 83165950 w 320"/>
                <a:gd name="T55" fmla="*/ 1348284388 h 552"/>
                <a:gd name="T56" fmla="*/ 126007813 w 320"/>
                <a:gd name="T57" fmla="*/ 1343244075 h 552"/>
                <a:gd name="T58" fmla="*/ 148690013 w 320"/>
                <a:gd name="T59" fmla="*/ 1365926275 h 552"/>
                <a:gd name="T60" fmla="*/ 156249688 w 320"/>
                <a:gd name="T61" fmla="*/ 1323082825 h 552"/>
                <a:gd name="T62" fmla="*/ 166330313 w 320"/>
                <a:gd name="T63" fmla="*/ 1330644088 h 552"/>
                <a:gd name="T64" fmla="*/ 209173763 w 320"/>
                <a:gd name="T65" fmla="*/ 1323082825 h 552"/>
                <a:gd name="T66" fmla="*/ 287297813 w 320"/>
                <a:gd name="T67" fmla="*/ 1348284388 h 552"/>
                <a:gd name="T68" fmla="*/ 335181575 w 320"/>
                <a:gd name="T69" fmla="*/ 1287800638 h 552"/>
                <a:gd name="T70" fmla="*/ 405745950 w 320"/>
                <a:gd name="T71" fmla="*/ 1305442525 h 552"/>
                <a:gd name="T72" fmla="*/ 418345938 w 320"/>
                <a:gd name="T73" fmla="*/ 1257558763 h 552"/>
                <a:gd name="T74" fmla="*/ 435987825 w 320"/>
                <a:gd name="T75" fmla="*/ 1234878150 h 552"/>
                <a:gd name="T76" fmla="*/ 453628125 w 320"/>
                <a:gd name="T77" fmla="*/ 1217236263 h 552"/>
                <a:gd name="T78" fmla="*/ 453628125 w 320"/>
                <a:gd name="T79" fmla="*/ 1204636275 h 552"/>
                <a:gd name="T80" fmla="*/ 471270013 w 320"/>
                <a:gd name="T81" fmla="*/ 1217236263 h 552"/>
                <a:gd name="T82" fmla="*/ 524192500 w 320"/>
                <a:gd name="T83" fmla="*/ 1252518450 h 552"/>
                <a:gd name="T84" fmla="*/ 567035950 w 320"/>
                <a:gd name="T85" fmla="*/ 1209676588 h 552"/>
                <a:gd name="T86" fmla="*/ 607358450 w 320"/>
                <a:gd name="T87" fmla="*/ 1139112213 h 552"/>
                <a:gd name="T88" fmla="*/ 637600325 w 320"/>
                <a:gd name="T89" fmla="*/ 1073588150 h 552"/>
                <a:gd name="T90" fmla="*/ 650200313 w 320"/>
                <a:gd name="T91" fmla="*/ 1003023775 h 552"/>
                <a:gd name="T92" fmla="*/ 698084075 w 320"/>
                <a:gd name="T93" fmla="*/ 985381888 h 552"/>
                <a:gd name="T94" fmla="*/ 720764688 w 320"/>
                <a:gd name="T95" fmla="*/ 990422200 h 552"/>
                <a:gd name="T96" fmla="*/ 781248438 w 320"/>
                <a:gd name="T97" fmla="*/ 955140013 h 552"/>
                <a:gd name="T98" fmla="*/ 798890325 w 320"/>
                <a:gd name="T99" fmla="*/ 907257838 h 5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20" h="552">
                  <a:moveTo>
                    <a:pt x="312" y="360"/>
                  </a:moveTo>
                  <a:lnTo>
                    <a:pt x="310" y="357"/>
                  </a:lnTo>
                  <a:lnTo>
                    <a:pt x="312" y="353"/>
                  </a:lnTo>
                  <a:lnTo>
                    <a:pt x="312" y="348"/>
                  </a:lnTo>
                  <a:lnTo>
                    <a:pt x="308" y="343"/>
                  </a:lnTo>
                  <a:lnTo>
                    <a:pt x="310" y="338"/>
                  </a:lnTo>
                  <a:lnTo>
                    <a:pt x="310" y="336"/>
                  </a:lnTo>
                  <a:lnTo>
                    <a:pt x="303" y="293"/>
                  </a:lnTo>
                  <a:lnTo>
                    <a:pt x="296" y="253"/>
                  </a:lnTo>
                  <a:lnTo>
                    <a:pt x="289" y="213"/>
                  </a:lnTo>
                  <a:lnTo>
                    <a:pt x="284" y="170"/>
                  </a:lnTo>
                  <a:lnTo>
                    <a:pt x="277" y="130"/>
                  </a:lnTo>
                  <a:lnTo>
                    <a:pt x="270" y="90"/>
                  </a:lnTo>
                  <a:lnTo>
                    <a:pt x="263" y="47"/>
                  </a:lnTo>
                  <a:lnTo>
                    <a:pt x="256" y="7"/>
                  </a:lnTo>
                  <a:lnTo>
                    <a:pt x="253" y="0"/>
                  </a:lnTo>
                  <a:lnTo>
                    <a:pt x="225" y="5"/>
                  </a:lnTo>
                  <a:lnTo>
                    <a:pt x="197" y="9"/>
                  </a:lnTo>
                  <a:lnTo>
                    <a:pt x="168" y="16"/>
                  </a:lnTo>
                  <a:lnTo>
                    <a:pt x="140" y="21"/>
                  </a:lnTo>
                  <a:lnTo>
                    <a:pt x="111" y="26"/>
                  </a:lnTo>
                  <a:lnTo>
                    <a:pt x="83" y="31"/>
                  </a:lnTo>
                  <a:lnTo>
                    <a:pt x="62" y="33"/>
                  </a:lnTo>
                  <a:lnTo>
                    <a:pt x="43" y="47"/>
                  </a:lnTo>
                  <a:lnTo>
                    <a:pt x="36" y="52"/>
                  </a:lnTo>
                  <a:lnTo>
                    <a:pt x="26" y="54"/>
                  </a:lnTo>
                  <a:lnTo>
                    <a:pt x="17" y="57"/>
                  </a:lnTo>
                  <a:lnTo>
                    <a:pt x="12" y="54"/>
                  </a:lnTo>
                  <a:lnTo>
                    <a:pt x="10" y="52"/>
                  </a:lnTo>
                  <a:lnTo>
                    <a:pt x="7" y="52"/>
                  </a:lnTo>
                  <a:lnTo>
                    <a:pt x="5" y="52"/>
                  </a:lnTo>
                  <a:lnTo>
                    <a:pt x="0" y="47"/>
                  </a:lnTo>
                  <a:lnTo>
                    <a:pt x="5" y="80"/>
                  </a:lnTo>
                  <a:lnTo>
                    <a:pt x="10" y="118"/>
                  </a:lnTo>
                  <a:lnTo>
                    <a:pt x="17" y="156"/>
                  </a:lnTo>
                  <a:lnTo>
                    <a:pt x="22" y="194"/>
                  </a:lnTo>
                  <a:lnTo>
                    <a:pt x="26" y="232"/>
                  </a:lnTo>
                  <a:lnTo>
                    <a:pt x="31" y="270"/>
                  </a:lnTo>
                  <a:lnTo>
                    <a:pt x="38" y="308"/>
                  </a:lnTo>
                  <a:lnTo>
                    <a:pt x="43" y="343"/>
                  </a:lnTo>
                  <a:lnTo>
                    <a:pt x="43" y="346"/>
                  </a:lnTo>
                  <a:lnTo>
                    <a:pt x="38" y="350"/>
                  </a:lnTo>
                  <a:lnTo>
                    <a:pt x="36" y="357"/>
                  </a:lnTo>
                  <a:lnTo>
                    <a:pt x="38" y="364"/>
                  </a:lnTo>
                  <a:lnTo>
                    <a:pt x="38" y="369"/>
                  </a:lnTo>
                  <a:lnTo>
                    <a:pt x="36" y="372"/>
                  </a:lnTo>
                  <a:lnTo>
                    <a:pt x="38" y="381"/>
                  </a:lnTo>
                  <a:lnTo>
                    <a:pt x="45" y="391"/>
                  </a:lnTo>
                  <a:lnTo>
                    <a:pt x="50" y="402"/>
                  </a:lnTo>
                  <a:lnTo>
                    <a:pt x="55" y="417"/>
                  </a:lnTo>
                  <a:lnTo>
                    <a:pt x="55" y="424"/>
                  </a:lnTo>
                  <a:lnTo>
                    <a:pt x="50" y="433"/>
                  </a:lnTo>
                  <a:lnTo>
                    <a:pt x="48" y="452"/>
                  </a:lnTo>
                  <a:lnTo>
                    <a:pt x="43" y="459"/>
                  </a:lnTo>
                  <a:lnTo>
                    <a:pt x="38" y="462"/>
                  </a:lnTo>
                  <a:lnTo>
                    <a:pt x="36" y="469"/>
                  </a:lnTo>
                  <a:lnTo>
                    <a:pt x="31" y="480"/>
                  </a:lnTo>
                  <a:lnTo>
                    <a:pt x="29" y="485"/>
                  </a:lnTo>
                  <a:lnTo>
                    <a:pt x="24" y="485"/>
                  </a:lnTo>
                  <a:lnTo>
                    <a:pt x="19" y="490"/>
                  </a:lnTo>
                  <a:lnTo>
                    <a:pt x="19" y="492"/>
                  </a:lnTo>
                  <a:lnTo>
                    <a:pt x="19" y="497"/>
                  </a:lnTo>
                  <a:lnTo>
                    <a:pt x="22" y="502"/>
                  </a:lnTo>
                  <a:lnTo>
                    <a:pt x="22" y="507"/>
                  </a:lnTo>
                  <a:lnTo>
                    <a:pt x="19" y="511"/>
                  </a:lnTo>
                  <a:lnTo>
                    <a:pt x="19" y="514"/>
                  </a:lnTo>
                  <a:lnTo>
                    <a:pt x="19" y="516"/>
                  </a:lnTo>
                  <a:lnTo>
                    <a:pt x="17" y="518"/>
                  </a:lnTo>
                  <a:lnTo>
                    <a:pt x="17" y="523"/>
                  </a:lnTo>
                  <a:lnTo>
                    <a:pt x="17" y="533"/>
                  </a:lnTo>
                  <a:lnTo>
                    <a:pt x="17" y="540"/>
                  </a:lnTo>
                  <a:lnTo>
                    <a:pt x="14" y="540"/>
                  </a:lnTo>
                  <a:lnTo>
                    <a:pt x="14" y="542"/>
                  </a:lnTo>
                  <a:lnTo>
                    <a:pt x="19" y="552"/>
                  </a:lnTo>
                  <a:lnTo>
                    <a:pt x="22" y="552"/>
                  </a:lnTo>
                  <a:lnTo>
                    <a:pt x="26" y="552"/>
                  </a:lnTo>
                  <a:lnTo>
                    <a:pt x="31" y="549"/>
                  </a:lnTo>
                  <a:lnTo>
                    <a:pt x="33" y="547"/>
                  </a:lnTo>
                  <a:lnTo>
                    <a:pt x="33" y="542"/>
                  </a:lnTo>
                  <a:lnTo>
                    <a:pt x="31" y="535"/>
                  </a:lnTo>
                  <a:lnTo>
                    <a:pt x="33" y="535"/>
                  </a:lnTo>
                  <a:lnTo>
                    <a:pt x="40" y="537"/>
                  </a:lnTo>
                  <a:lnTo>
                    <a:pt x="45" y="537"/>
                  </a:lnTo>
                  <a:lnTo>
                    <a:pt x="50" y="533"/>
                  </a:lnTo>
                  <a:lnTo>
                    <a:pt x="55" y="535"/>
                  </a:lnTo>
                  <a:lnTo>
                    <a:pt x="57" y="540"/>
                  </a:lnTo>
                  <a:lnTo>
                    <a:pt x="59" y="542"/>
                  </a:lnTo>
                  <a:lnTo>
                    <a:pt x="62" y="540"/>
                  </a:lnTo>
                  <a:lnTo>
                    <a:pt x="62" y="533"/>
                  </a:lnTo>
                  <a:lnTo>
                    <a:pt x="62" y="525"/>
                  </a:lnTo>
                  <a:lnTo>
                    <a:pt x="64" y="525"/>
                  </a:lnTo>
                  <a:lnTo>
                    <a:pt x="66" y="528"/>
                  </a:lnTo>
                  <a:lnTo>
                    <a:pt x="69" y="528"/>
                  </a:lnTo>
                  <a:lnTo>
                    <a:pt x="76" y="525"/>
                  </a:lnTo>
                  <a:lnTo>
                    <a:pt x="83" y="525"/>
                  </a:lnTo>
                  <a:lnTo>
                    <a:pt x="102" y="533"/>
                  </a:lnTo>
                  <a:lnTo>
                    <a:pt x="109" y="537"/>
                  </a:lnTo>
                  <a:lnTo>
                    <a:pt x="114" y="535"/>
                  </a:lnTo>
                  <a:lnTo>
                    <a:pt x="118" y="525"/>
                  </a:lnTo>
                  <a:lnTo>
                    <a:pt x="123" y="518"/>
                  </a:lnTo>
                  <a:lnTo>
                    <a:pt x="133" y="511"/>
                  </a:lnTo>
                  <a:lnTo>
                    <a:pt x="142" y="511"/>
                  </a:lnTo>
                  <a:lnTo>
                    <a:pt x="154" y="518"/>
                  </a:lnTo>
                  <a:lnTo>
                    <a:pt x="161" y="518"/>
                  </a:lnTo>
                  <a:lnTo>
                    <a:pt x="166" y="514"/>
                  </a:lnTo>
                  <a:lnTo>
                    <a:pt x="168" y="507"/>
                  </a:lnTo>
                  <a:lnTo>
                    <a:pt x="166" y="499"/>
                  </a:lnTo>
                  <a:lnTo>
                    <a:pt x="168" y="497"/>
                  </a:lnTo>
                  <a:lnTo>
                    <a:pt x="171" y="495"/>
                  </a:lnTo>
                  <a:lnTo>
                    <a:pt x="173" y="490"/>
                  </a:lnTo>
                  <a:lnTo>
                    <a:pt x="171" y="485"/>
                  </a:lnTo>
                  <a:lnTo>
                    <a:pt x="173" y="483"/>
                  </a:lnTo>
                  <a:lnTo>
                    <a:pt x="180" y="483"/>
                  </a:lnTo>
                  <a:lnTo>
                    <a:pt x="180" y="480"/>
                  </a:lnTo>
                  <a:lnTo>
                    <a:pt x="180" y="478"/>
                  </a:lnTo>
                  <a:lnTo>
                    <a:pt x="185" y="478"/>
                  </a:lnTo>
                  <a:lnTo>
                    <a:pt x="187" y="483"/>
                  </a:lnTo>
                  <a:lnTo>
                    <a:pt x="189" y="488"/>
                  </a:lnTo>
                  <a:lnTo>
                    <a:pt x="197" y="492"/>
                  </a:lnTo>
                  <a:lnTo>
                    <a:pt x="208" y="497"/>
                  </a:lnTo>
                  <a:lnTo>
                    <a:pt x="215" y="497"/>
                  </a:lnTo>
                  <a:lnTo>
                    <a:pt x="223" y="492"/>
                  </a:lnTo>
                  <a:lnTo>
                    <a:pt x="225" y="480"/>
                  </a:lnTo>
                  <a:lnTo>
                    <a:pt x="227" y="464"/>
                  </a:lnTo>
                  <a:lnTo>
                    <a:pt x="234" y="454"/>
                  </a:lnTo>
                  <a:lnTo>
                    <a:pt x="241" y="452"/>
                  </a:lnTo>
                  <a:lnTo>
                    <a:pt x="246" y="445"/>
                  </a:lnTo>
                  <a:lnTo>
                    <a:pt x="249" y="433"/>
                  </a:lnTo>
                  <a:lnTo>
                    <a:pt x="253" y="426"/>
                  </a:lnTo>
                  <a:lnTo>
                    <a:pt x="260" y="419"/>
                  </a:lnTo>
                  <a:lnTo>
                    <a:pt x="263" y="409"/>
                  </a:lnTo>
                  <a:lnTo>
                    <a:pt x="258" y="398"/>
                  </a:lnTo>
                  <a:lnTo>
                    <a:pt x="263" y="393"/>
                  </a:lnTo>
                  <a:lnTo>
                    <a:pt x="272" y="388"/>
                  </a:lnTo>
                  <a:lnTo>
                    <a:pt x="277" y="391"/>
                  </a:lnTo>
                  <a:lnTo>
                    <a:pt x="282" y="391"/>
                  </a:lnTo>
                  <a:lnTo>
                    <a:pt x="284" y="393"/>
                  </a:lnTo>
                  <a:lnTo>
                    <a:pt x="286" y="393"/>
                  </a:lnTo>
                  <a:lnTo>
                    <a:pt x="289" y="391"/>
                  </a:lnTo>
                  <a:lnTo>
                    <a:pt x="294" y="388"/>
                  </a:lnTo>
                  <a:lnTo>
                    <a:pt x="310" y="379"/>
                  </a:lnTo>
                  <a:lnTo>
                    <a:pt x="320" y="369"/>
                  </a:lnTo>
                  <a:lnTo>
                    <a:pt x="320" y="364"/>
                  </a:lnTo>
                  <a:lnTo>
                    <a:pt x="317" y="360"/>
                  </a:lnTo>
                  <a:lnTo>
                    <a:pt x="312" y="360"/>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77" name="Freeform 17">
              <a:extLst>
                <a:ext uri="{FF2B5EF4-FFF2-40B4-BE49-F238E27FC236}">
                  <a16:creationId xmlns:a16="http://schemas.microsoft.com/office/drawing/2014/main" id="{9ACED203-0900-47C2-B0FE-E8C976C33701}"/>
                </a:ext>
              </a:extLst>
            </p:cNvPr>
            <p:cNvSpPr>
              <a:spLocks/>
            </p:cNvSpPr>
            <p:nvPr/>
          </p:nvSpPr>
          <p:spPr bwMode="auto">
            <a:xfrm>
              <a:off x="3763963" y="3306763"/>
              <a:ext cx="1193800" cy="623887"/>
            </a:xfrm>
            <a:custGeom>
              <a:avLst/>
              <a:gdLst>
                <a:gd name="T0" fmla="*/ 1726307825 w 752"/>
                <a:gd name="T1" fmla="*/ 35282159 h 393"/>
                <a:gd name="T2" fmla="*/ 1764109375 w 752"/>
                <a:gd name="T3" fmla="*/ 35282159 h 393"/>
                <a:gd name="T4" fmla="*/ 1769149688 w 752"/>
                <a:gd name="T5" fmla="*/ 70564318 h 393"/>
                <a:gd name="T6" fmla="*/ 1746469075 w 752"/>
                <a:gd name="T7" fmla="*/ 88204604 h 393"/>
                <a:gd name="T8" fmla="*/ 1733867500 w 752"/>
                <a:gd name="T9" fmla="*/ 148688306 h 393"/>
                <a:gd name="T10" fmla="*/ 1781751263 w 752"/>
                <a:gd name="T11" fmla="*/ 201612338 h 393"/>
                <a:gd name="T12" fmla="*/ 1811993138 w 752"/>
                <a:gd name="T13" fmla="*/ 244454167 h 393"/>
                <a:gd name="T14" fmla="*/ 1852315638 w 752"/>
                <a:gd name="T15" fmla="*/ 279736326 h 393"/>
                <a:gd name="T16" fmla="*/ 1859875313 w 752"/>
                <a:gd name="T17" fmla="*/ 362902209 h 393"/>
                <a:gd name="T18" fmla="*/ 1864915625 w 752"/>
                <a:gd name="T19" fmla="*/ 446066505 h 393"/>
                <a:gd name="T20" fmla="*/ 1864915625 w 752"/>
                <a:gd name="T21" fmla="*/ 529232388 h 393"/>
                <a:gd name="T22" fmla="*/ 1869955938 w 752"/>
                <a:gd name="T23" fmla="*/ 612396684 h 393"/>
                <a:gd name="T24" fmla="*/ 1877517200 w 752"/>
                <a:gd name="T25" fmla="*/ 698081928 h 393"/>
                <a:gd name="T26" fmla="*/ 1882557513 w 752"/>
                <a:gd name="T27" fmla="*/ 781247811 h 393"/>
                <a:gd name="T28" fmla="*/ 1887597825 w 752"/>
                <a:gd name="T29" fmla="*/ 864412107 h 393"/>
                <a:gd name="T30" fmla="*/ 1895157500 w 752"/>
                <a:gd name="T31" fmla="*/ 947577991 h 393"/>
                <a:gd name="T32" fmla="*/ 1774190000 w 752"/>
                <a:gd name="T33" fmla="*/ 952618299 h 393"/>
                <a:gd name="T34" fmla="*/ 1655743450 w 752"/>
                <a:gd name="T35" fmla="*/ 960177968 h 393"/>
                <a:gd name="T36" fmla="*/ 1537295313 w 752"/>
                <a:gd name="T37" fmla="*/ 965218276 h 393"/>
                <a:gd name="T38" fmla="*/ 1416327813 w 752"/>
                <a:gd name="T39" fmla="*/ 970258585 h 393"/>
                <a:gd name="T40" fmla="*/ 1305440938 w 752"/>
                <a:gd name="T41" fmla="*/ 977819841 h 393"/>
                <a:gd name="T42" fmla="*/ 1184473438 w 752"/>
                <a:gd name="T43" fmla="*/ 977819841 h 393"/>
                <a:gd name="T44" fmla="*/ 1066026888 w 752"/>
                <a:gd name="T45" fmla="*/ 982860150 h 393"/>
                <a:gd name="T46" fmla="*/ 947578750 w 752"/>
                <a:gd name="T47" fmla="*/ 982860150 h 393"/>
                <a:gd name="T48" fmla="*/ 826611250 w 752"/>
                <a:gd name="T49" fmla="*/ 990419819 h 393"/>
                <a:gd name="T50" fmla="*/ 708164700 w 752"/>
                <a:gd name="T51" fmla="*/ 990419819 h 393"/>
                <a:gd name="T52" fmla="*/ 589716563 w 752"/>
                <a:gd name="T53" fmla="*/ 990419819 h 393"/>
                <a:gd name="T54" fmla="*/ 468749063 w 752"/>
                <a:gd name="T55" fmla="*/ 990419819 h 393"/>
                <a:gd name="T56" fmla="*/ 350302513 w 752"/>
                <a:gd name="T57" fmla="*/ 990419819 h 393"/>
                <a:gd name="T58" fmla="*/ 231854375 w 752"/>
                <a:gd name="T59" fmla="*/ 990419819 h 393"/>
                <a:gd name="T60" fmla="*/ 118448138 w 752"/>
                <a:gd name="T61" fmla="*/ 982860150 h 393"/>
                <a:gd name="T62" fmla="*/ 0 w 752"/>
                <a:gd name="T63" fmla="*/ 982860150 h 393"/>
                <a:gd name="T64" fmla="*/ 0 w 752"/>
                <a:gd name="T65" fmla="*/ 864412107 h 393"/>
                <a:gd name="T66" fmla="*/ 0 w 752"/>
                <a:gd name="T67" fmla="*/ 743444704 h 393"/>
                <a:gd name="T68" fmla="*/ 5040313 w 752"/>
                <a:gd name="T69" fmla="*/ 624998249 h 393"/>
                <a:gd name="T70" fmla="*/ 5040313 w 752"/>
                <a:gd name="T71" fmla="*/ 498990538 h 393"/>
                <a:gd name="T72" fmla="*/ 10080625 w 752"/>
                <a:gd name="T73" fmla="*/ 380542495 h 393"/>
                <a:gd name="T74" fmla="*/ 10080625 w 752"/>
                <a:gd name="T75" fmla="*/ 262096040 h 393"/>
                <a:gd name="T76" fmla="*/ 10080625 w 752"/>
                <a:gd name="T77" fmla="*/ 141128637 h 393"/>
                <a:gd name="T78" fmla="*/ 17641888 w 752"/>
                <a:gd name="T79" fmla="*/ 22680594 h 393"/>
                <a:gd name="T80" fmla="*/ 118448138 w 752"/>
                <a:gd name="T81" fmla="*/ 22680594 h 393"/>
                <a:gd name="T82" fmla="*/ 219254388 w 752"/>
                <a:gd name="T83" fmla="*/ 27720903 h 393"/>
                <a:gd name="T84" fmla="*/ 327620313 w 752"/>
                <a:gd name="T85" fmla="*/ 27720903 h 393"/>
                <a:gd name="T86" fmla="*/ 428426563 w 752"/>
                <a:gd name="T87" fmla="*/ 27720903 h 393"/>
                <a:gd name="T88" fmla="*/ 529232813 w 752"/>
                <a:gd name="T89" fmla="*/ 27720903 h 393"/>
                <a:gd name="T90" fmla="*/ 637600325 w 752"/>
                <a:gd name="T91" fmla="*/ 27720903 h 393"/>
                <a:gd name="T92" fmla="*/ 738406575 w 752"/>
                <a:gd name="T93" fmla="*/ 27720903 h 393"/>
                <a:gd name="T94" fmla="*/ 839212825 w 752"/>
                <a:gd name="T95" fmla="*/ 22680594 h 393"/>
                <a:gd name="T96" fmla="*/ 940019075 w 752"/>
                <a:gd name="T97" fmla="*/ 22680594 h 393"/>
                <a:gd name="T98" fmla="*/ 1048385000 w 752"/>
                <a:gd name="T99" fmla="*/ 22680594 h 393"/>
                <a:gd name="T100" fmla="*/ 1149191250 w 752"/>
                <a:gd name="T101" fmla="*/ 17640286 h 393"/>
                <a:gd name="T102" fmla="*/ 1249997500 w 752"/>
                <a:gd name="T103" fmla="*/ 17640286 h 393"/>
                <a:gd name="T104" fmla="*/ 1358365013 w 752"/>
                <a:gd name="T105" fmla="*/ 10080617 h 393"/>
                <a:gd name="T106" fmla="*/ 1459171263 w 752"/>
                <a:gd name="T107" fmla="*/ 5040308 h 393"/>
                <a:gd name="T108" fmla="*/ 1559977513 w 752"/>
                <a:gd name="T109" fmla="*/ 0 h 393"/>
                <a:gd name="T110" fmla="*/ 1655743450 w 752"/>
                <a:gd name="T111" fmla="*/ 0 h 3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52" h="393">
                  <a:moveTo>
                    <a:pt x="681" y="14"/>
                  </a:moveTo>
                  <a:lnTo>
                    <a:pt x="685" y="14"/>
                  </a:lnTo>
                  <a:lnTo>
                    <a:pt x="693" y="11"/>
                  </a:lnTo>
                  <a:lnTo>
                    <a:pt x="700" y="14"/>
                  </a:lnTo>
                  <a:lnTo>
                    <a:pt x="702" y="23"/>
                  </a:lnTo>
                  <a:lnTo>
                    <a:pt x="702" y="28"/>
                  </a:lnTo>
                  <a:lnTo>
                    <a:pt x="697" y="30"/>
                  </a:lnTo>
                  <a:lnTo>
                    <a:pt x="693" y="35"/>
                  </a:lnTo>
                  <a:lnTo>
                    <a:pt x="685" y="49"/>
                  </a:lnTo>
                  <a:lnTo>
                    <a:pt x="688" y="59"/>
                  </a:lnTo>
                  <a:lnTo>
                    <a:pt x="700" y="68"/>
                  </a:lnTo>
                  <a:lnTo>
                    <a:pt x="707" y="80"/>
                  </a:lnTo>
                  <a:lnTo>
                    <a:pt x="712" y="90"/>
                  </a:lnTo>
                  <a:lnTo>
                    <a:pt x="719" y="97"/>
                  </a:lnTo>
                  <a:lnTo>
                    <a:pt x="735" y="106"/>
                  </a:lnTo>
                  <a:lnTo>
                    <a:pt x="735" y="111"/>
                  </a:lnTo>
                  <a:lnTo>
                    <a:pt x="735" y="127"/>
                  </a:lnTo>
                  <a:lnTo>
                    <a:pt x="738" y="144"/>
                  </a:lnTo>
                  <a:lnTo>
                    <a:pt x="738" y="161"/>
                  </a:lnTo>
                  <a:lnTo>
                    <a:pt x="740" y="177"/>
                  </a:lnTo>
                  <a:lnTo>
                    <a:pt x="740" y="194"/>
                  </a:lnTo>
                  <a:lnTo>
                    <a:pt x="740" y="210"/>
                  </a:lnTo>
                  <a:lnTo>
                    <a:pt x="742" y="227"/>
                  </a:lnTo>
                  <a:lnTo>
                    <a:pt x="742" y="243"/>
                  </a:lnTo>
                  <a:lnTo>
                    <a:pt x="745" y="260"/>
                  </a:lnTo>
                  <a:lnTo>
                    <a:pt x="745" y="277"/>
                  </a:lnTo>
                  <a:lnTo>
                    <a:pt x="747" y="293"/>
                  </a:lnTo>
                  <a:lnTo>
                    <a:pt x="747" y="310"/>
                  </a:lnTo>
                  <a:lnTo>
                    <a:pt x="749" y="326"/>
                  </a:lnTo>
                  <a:lnTo>
                    <a:pt x="749" y="343"/>
                  </a:lnTo>
                  <a:lnTo>
                    <a:pt x="749" y="359"/>
                  </a:lnTo>
                  <a:lnTo>
                    <a:pt x="752" y="376"/>
                  </a:lnTo>
                  <a:lnTo>
                    <a:pt x="728" y="376"/>
                  </a:lnTo>
                  <a:lnTo>
                    <a:pt x="704" y="378"/>
                  </a:lnTo>
                  <a:lnTo>
                    <a:pt x="681" y="378"/>
                  </a:lnTo>
                  <a:lnTo>
                    <a:pt x="657" y="381"/>
                  </a:lnTo>
                  <a:lnTo>
                    <a:pt x="633" y="381"/>
                  </a:lnTo>
                  <a:lnTo>
                    <a:pt x="610" y="383"/>
                  </a:lnTo>
                  <a:lnTo>
                    <a:pt x="586" y="383"/>
                  </a:lnTo>
                  <a:lnTo>
                    <a:pt x="562" y="385"/>
                  </a:lnTo>
                  <a:lnTo>
                    <a:pt x="539" y="385"/>
                  </a:lnTo>
                  <a:lnTo>
                    <a:pt x="518" y="388"/>
                  </a:lnTo>
                  <a:lnTo>
                    <a:pt x="494" y="388"/>
                  </a:lnTo>
                  <a:lnTo>
                    <a:pt x="470" y="388"/>
                  </a:lnTo>
                  <a:lnTo>
                    <a:pt x="447" y="390"/>
                  </a:lnTo>
                  <a:lnTo>
                    <a:pt x="423" y="390"/>
                  </a:lnTo>
                  <a:lnTo>
                    <a:pt x="399" y="390"/>
                  </a:lnTo>
                  <a:lnTo>
                    <a:pt x="376" y="390"/>
                  </a:lnTo>
                  <a:lnTo>
                    <a:pt x="352" y="390"/>
                  </a:lnTo>
                  <a:lnTo>
                    <a:pt x="328" y="393"/>
                  </a:lnTo>
                  <a:lnTo>
                    <a:pt x="305" y="393"/>
                  </a:lnTo>
                  <a:lnTo>
                    <a:pt x="281" y="393"/>
                  </a:lnTo>
                  <a:lnTo>
                    <a:pt x="257" y="393"/>
                  </a:lnTo>
                  <a:lnTo>
                    <a:pt x="234" y="393"/>
                  </a:lnTo>
                  <a:lnTo>
                    <a:pt x="210" y="393"/>
                  </a:lnTo>
                  <a:lnTo>
                    <a:pt x="186" y="393"/>
                  </a:lnTo>
                  <a:lnTo>
                    <a:pt x="163" y="393"/>
                  </a:lnTo>
                  <a:lnTo>
                    <a:pt x="139" y="393"/>
                  </a:lnTo>
                  <a:lnTo>
                    <a:pt x="115" y="393"/>
                  </a:lnTo>
                  <a:lnTo>
                    <a:pt x="92" y="393"/>
                  </a:lnTo>
                  <a:lnTo>
                    <a:pt x="71" y="393"/>
                  </a:lnTo>
                  <a:lnTo>
                    <a:pt x="47" y="390"/>
                  </a:lnTo>
                  <a:lnTo>
                    <a:pt x="23" y="390"/>
                  </a:lnTo>
                  <a:lnTo>
                    <a:pt x="0" y="390"/>
                  </a:lnTo>
                  <a:lnTo>
                    <a:pt x="0" y="367"/>
                  </a:lnTo>
                  <a:lnTo>
                    <a:pt x="0" y="343"/>
                  </a:lnTo>
                  <a:lnTo>
                    <a:pt x="0" y="319"/>
                  </a:lnTo>
                  <a:lnTo>
                    <a:pt x="0" y="295"/>
                  </a:lnTo>
                  <a:lnTo>
                    <a:pt x="2" y="272"/>
                  </a:lnTo>
                  <a:lnTo>
                    <a:pt x="2" y="248"/>
                  </a:lnTo>
                  <a:lnTo>
                    <a:pt x="2" y="224"/>
                  </a:lnTo>
                  <a:lnTo>
                    <a:pt x="2" y="198"/>
                  </a:lnTo>
                  <a:lnTo>
                    <a:pt x="2" y="175"/>
                  </a:lnTo>
                  <a:lnTo>
                    <a:pt x="4" y="151"/>
                  </a:lnTo>
                  <a:lnTo>
                    <a:pt x="4" y="127"/>
                  </a:lnTo>
                  <a:lnTo>
                    <a:pt x="4" y="104"/>
                  </a:lnTo>
                  <a:lnTo>
                    <a:pt x="4" y="80"/>
                  </a:lnTo>
                  <a:lnTo>
                    <a:pt x="4" y="56"/>
                  </a:lnTo>
                  <a:lnTo>
                    <a:pt x="7" y="33"/>
                  </a:lnTo>
                  <a:lnTo>
                    <a:pt x="7" y="9"/>
                  </a:lnTo>
                  <a:lnTo>
                    <a:pt x="26" y="9"/>
                  </a:lnTo>
                  <a:lnTo>
                    <a:pt x="47" y="9"/>
                  </a:lnTo>
                  <a:lnTo>
                    <a:pt x="68" y="9"/>
                  </a:lnTo>
                  <a:lnTo>
                    <a:pt x="87" y="11"/>
                  </a:lnTo>
                  <a:lnTo>
                    <a:pt x="108" y="11"/>
                  </a:lnTo>
                  <a:lnTo>
                    <a:pt x="130" y="11"/>
                  </a:lnTo>
                  <a:lnTo>
                    <a:pt x="149" y="11"/>
                  </a:lnTo>
                  <a:lnTo>
                    <a:pt x="170" y="11"/>
                  </a:lnTo>
                  <a:lnTo>
                    <a:pt x="191" y="11"/>
                  </a:lnTo>
                  <a:lnTo>
                    <a:pt x="210" y="11"/>
                  </a:lnTo>
                  <a:lnTo>
                    <a:pt x="231" y="11"/>
                  </a:lnTo>
                  <a:lnTo>
                    <a:pt x="253" y="11"/>
                  </a:lnTo>
                  <a:lnTo>
                    <a:pt x="272" y="11"/>
                  </a:lnTo>
                  <a:lnTo>
                    <a:pt x="293" y="11"/>
                  </a:lnTo>
                  <a:lnTo>
                    <a:pt x="312" y="11"/>
                  </a:lnTo>
                  <a:lnTo>
                    <a:pt x="333" y="9"/>
                  </a:lnTo>
                  <a:lnTo>
                    <a:pt x="354" y="9"/>
                  </a:lnTo>
                  <a:lnTo>
                    <a:pt x="373" y="9"/>
                  </a:lnTo>
                  <a:lnTo>
                    <a:pt x="395" y="9"/>
                  </a:lnTo>
                  <a:lnTo>
                    <a:pt x="416" y="9"/>
                  </a:lnTo>
                  <a:lnTo>
                    <a:pt x="435" y="9"/>
                  </a:lnTo>
                  <a:lnTo>
                    <a:pt x="456" y="7"/>
                  </a:lnTo>
                  <a:lnTo>
                    <a:pt x="477" y="7"/>
                  </a:lnTo>
                  <a:lnTo>
                    <a:pt x="496" y="7"/>
                  </a:lnTo>
                  <a:lnTo>
                    <a:pt x="518" y="4"/>
                  </a:lnTo>
                  <a:lnTo>
                    <a:pt x="539" y="4"/>
                  </a:lnTo>
                  <a:lnTo>
                    <a:pt x="558" y="4"/>
                  </a:lnTo>
                  <a:lnTo>
                    <a:pt x="579" y="2"/>
                  </a:lnTo>
                  <a:lnTo>
                    <a:pt x="598" y="2"/>
                  </a:lnTo>
                  <a:lnTo>
                    <a:pt x="619" y="0"/>
                  </a:lnTo>
                  <a:lnTo>
                    <a:pt x="641" y="0"/>
                  </a:lnTo>
                  <a:lnTo>
                    <a:pt x="657" y="0"/>
                  </a:lnTo>
                  <a:lnTo>
                    <a:pt x="681" y="14"/>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78" name="Freeform 18">
              <a:extLst>
                <a:ext uri="{FF2B5EF4-FFF2-40B4-BE49-F238E27FC236}">
                  <a16:creationId xmlns:a16="http://schemas.microsoft.com/office/drawing/2014/main" id="{11BD6DD2-12F0-4104-ADB6-F72B9425A558}"/>
                </a:ext>
              </a:extLst>
            </p:cNvPr>
            <p:cNvSpPr>
              <a:spLocks/>
            </p:cNvSpPr>
            <p:nvPr/>
          </p:nvSpPr>
          <p:spPr bwMode="auto">
            <a:xfrm>
              <a:off x="5799138" y="3279775"/>
              <a:ext cx="1155700" cy="642938"/>
            </a:xfrm>
            <a:custGeom>
              <a:avLst/>
              <a:gdLst>
                <a:gd name="T0" fmla="*/ 1131550950 w 728"/>
                <a:gd name="T1" fmla="*/ 0 h 405"/>
                <a:gd name="T2" fmla="*/ 1227316888 w 728"/>
                <a:gd name="T3" fmla="*/ 78125698 h 405"/>
                <a:gd name="T4" fmla="*/ 1340723125 w 728"/>
                <a:gd name="T5" fmla="*/ 100806328 h 405"/>
                <a:gd name="T6" fmla="*/ 1423889075 w 728"/>
                <a:gd name="T7" fmla="*/ 95766012 h 405"/>
                <a:gd name="T8" fmla="*/ 1547375938 w 728"/>
                <a:gd name="T9" fmla="*/ 65524113 h 405"/>
                <a:gd name="T10" fmla="*/ 1620461263 w 728"/>
                <a:gd name="T11" fmla="*/ 118448230 h 405"/>
                <a:gd name="T12" fmla="*/ 1633061250 w 728"/>
                <a:gd name="T13" fmla="*/ 209173925 h 405"/>
                <a:gd name="T14" fmla="*/ 1698585313 w 728"/>
                <a:gd name="T15" fmla="*/ 279738355 h 405"/>
                <a:gd name="T16" fmla="*/ 1834673750 w 728"/>
                <a:gd name="T17" fmla="*/ 362902782 h 405"/>
                <a:gd name="T18" fmla="*/ 1680945013 w 728"/>
                <a:gd name="T19" fmla="*/ 536794492 h 405"/>
                <a:gd name="T20" fmla="*/ 1607859688 w 728"/>
                <a:gd name="T21" fmla="*/ 645160502 h 405"/>
                <a:gd name="T22" fmla="*/ 1464211575 w 728"/>
                <a:gd name="T23" fmla="*/ 751007147 h 405"/>
                <a:gd name="T24" fmla="*/ 1459171263 w 728"/>
                <a:gd name="T25" fmla="*/ 751007147 h 405"/>
                <a:gd name="T26" fmla="*/ 1446569688 w 728"/>
                <a:gd name="T27" fmla="*/ 758568415 h 405"/>
                <a:gd name="T28" fmla="*/ 1096268763 w 728"/>
                <a:gd name="T29" fmla="*/ 811490944 h 405"/>
                <a:gd name="T30" fmla="*/ 743446888 w 728"/>
                <a:gd name="T31" fmla="*/ 859374743 h 405"/>
                <a:gd name="T32" fmla="*/ 403225000 w 728"/>
                <a:gd name="T33" fmla="*/ 919858540 h 405"/>
                <a:gd name="T34" fmla="*/ 337700938 w 728"/>
                <a:gd name="T35" fmla="*/ 912297272 h 405"/>
                <a:gd name="T36" fmla="*/ 315020325 w 728"/>
                <a:gd name="T37" fmla="*/ 977821385 h 405"/>
                <a:gd name="T38" fmla="*/ 136088438 w 728"/>
                <a:gd name="T39" fmla="*/ 1003022968 h 405"/>
                <a:gd name="T40" fmla="*/ 10080625 w 728"/>
                <a:gd name="T41" fmla="*/ 990422970 h 405"/>
                <a:gd name="T42" fmla="*/ 45362813 w 728"/>
                <a:gd name="T43" fmla="*/ 985382654 h 405"/>
                <a:gd name="T44" fmla="*/ 70564375 w 728"/>
                <a:gd name="T45" fmla="*/ 877015057 h 405"/>
                <a:gd name="T46" fmla="*/ 75604688 w 728"/>
                <a:gd name="T47" fmla="*/ 793850630 h 405"/>
                <a:gd name="T48" fmla="*/ 231854375 w 728"/>
                <a:gd name="T49" fmla="*/ 786289361 h 405"/>
                <a:gd name="T50" fmla="*/ 206652813 w 728"/>
                <a:gd name="T51" fmla="*/ 715724932 h 405"/>
                <a:gd name="T52" fmla="*/ 284778450 w 728"/>
                <a:gd name="T53" fmla="*/ 619958920 h 405"/>
                <a:gd name="T54" fmla="*/ 309980013 w 728"/>
                <a:gd name="T55" fmla="*/ 561996075 h 405"/>
                <a:gd name="T56" fmla="*/ 337700938 w 728"/>
                <a:gd name="T57" fmla="*/ 536794492 h 405"/>
                <a:gd name="T58" fmla="*/ 355342825 w 728"/>
                <a:gd name="T59" fmla="*/ 524192908 h 405"/>
                <a:gd name="T60" fmla="*/ 398184688 w 728"/>
                <a:gd name="T61" fmla="*/ 531754176 h 405"/>
                <a:gd name="T62" fmla="*/ 410786263 w 728"/>
                <a:gd name="T63" fmla="*/ 493951009 h 405"/>
                <a:gd name="T64" fmla="*/ 428426563 w 728"/>
                <a:gd name="T65" fmla="*/ 501512278 h 405"/>
                <a:gd name="T66" fmla="*/ 529232813 w 728"/>
                <a:gd name="T67" fmla="*/ 524192908 h 405"/>
                <a:gd name="T68" fmla="*/ 589716563 w 728"/>
                <a:gd name="T69" fmla="*/ 458668794 h 405"/>
                <a:gd name="T70" fmla="*/ 672882513 w 728"/>
                <a:gd name="T71" fmla="*/ 466230063 h 405"/>
                <a:gd name="T72" fmla="*/ 685482500 w 728"/>
                <a:gd name="T73" fmla="*/ 418346263 h 405"/>
                <a:gd name="T74" fmla="*/ 708164700 w 728"/>
                <a:gd name="T75" fmla="*/ 388104364 h 405"/>
                <a:gd name="T76" fmla="*/ 708164700 w 728"/>
                <a:gd name="T77" fmla="*/ 375504367 h 405"/>
                <a:gd name="T78" fmla="*/ 751006563 w 728"/>
                <a:gd name="T79" fmla="*/ 410786582 h 405"/>
                <a:gd name="T80" fmla="*/ 821570938 w 728"/>
                <a:gd name="T81" fmla="*/ 380544683 h 405"/>
                <a:gd name="T82" fmla="*/ 874495013 w 728"/>
                <a:gd name="T83" fmla="*/ 292338352 h 405"/>
                <a:gd name="T84" fmla="*/ 917336875 w 728"/>
                <a:gd name="T85" fmla="*/ 201612657 h 405"/>
                <a:gd name="T86" fmla="*/ 952619063 w 728"/>
                <a:gd name="T87" fmla="*/ 156249809 h 405"/>
                <a:gd name="T88" fmla="*/ 975301263 w 728"/>
                <a:gd name="T89" fmla="*/ 161290125 h 405"/>
                <a:gd name="T90" fmla="*/ 1060986575 w 728"/>
                <a:gd name="T91" fmla="*/ 100806328 h 405"/>
                <a:gd name="T92" fmla="*/ 1035785013 w 728"/>
                <a:gd name="T93" fmla="*/ 70564430 h 405"/>
                <a:gd name="T94" fmla="*/ 1035785013 w 728"/>
                <a:gd name="T95" fmla="*/ 22682218 h 405"/>
                <a:gd name="T96" fmla="*/ 1078626875 w 728"/>
                <a:gd name="T97" fmla="*/ 12601585 h 4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8" h="405">
                  <a:moveTo>
                    <a:pt x="428" y="5"/>
                  </a:moveTo>
                  <a:lnTo>
                    <a:pt x="435" y="5"/>
                  </a:lnTo>
                  <a:lnTo>
                    <a:pt x="442" y="0"/>
                  </a:lnTo>
                  <a:lnTo>
                    <a:pt x="449" y="0"/>
                  </a:lnTo>
                  <a:lnTo>
                    <a:pt x="458" y="5"/>
                  </a:lnTo>
                  <a:lnTo>
                    <a:pt x="465" y="12"/>
                  </a:lnTo>
                  <a:lnTo>
                    <a:pt x="475" y="24"/>
                  </a:lnTo>
                  <a:lnTo>
                    <a:pt x="487" y="31"/>
                  </a:lnTo>
                  <a:lnTo>
                    <a:pt x="503" y="31"/>
                  </a:lnTo>
                  <a:lnTo>
                    <a:pt x="515" y="33"/>
                  </a:lnTo>
                  <a:lnTo>
                    <a:pt x="525" y="40"/>
                  </a:lnTo>
                  <a:lnTo>
                    <a:pt x="532" y="40"/>
                  </a:lnTo>
                  <a:lnTo>
                    <a:pt x="539" y="35"/>
                  </a:lnTo>
                  <a:lnTo>
                    <a:pt x="546" y="33"/>
                  </a:lnTo>
                  <a:lnTo>
                    <a:pt x="553" y="33"/>
                  </a:lnTo>
                  <a:lnTo>
                    <a:pt x="565" y="38"/>
                  </a:lnTo>
                  <a:lnTo>
                    <a:pt x="579" y="33"/>
                  </a:lnTo>
                  <a:lnTo>
                    <a:pt x="598" y="19"/>
                  </a:lnTo>
                  <a:lnTo>
                    <a:pt x="610" y="17"/>
                  </a:lnTo>
                  <a:lnTo>
                    <a:pt x="614" y="26"/>
                  </a:lnTo>
                  <a:lnTo>
                    <a:pt x="624" y="35"/>
                  </a:lnTo>
                  <a:lnTo>
                    <a:pt x="640" y="45"/>
                  </a:lnTo>
                  <a:lnTo>
                    <a:pt x="643" y="47"/>
                  </a:lnTo>
                  <a:lnTo>
                    <a:pt x="648" y="66"/>
                  </a:lnTo>
                  <a:lnTo>
                    <a:pt x="648" y="71"/>
                  </a:lnTo>
                  <a:lnTo>
                    <a:pt x="648" y="78"/>
                  </a:lnTo>
                  <a:lnTo>
                    <a:pt x="648" y="83"/>
                  </a:lnTo>
                  <a:lnTo>
                    <a:pt x="652" y="88"/>
                  </a:lnTo>
                  <a:lnTo>
                    <a:pt x="664" y="99"/>
                  </a:lnTo>
                  <a:lnTo>
                    <a:pt x="667" y="107"/>
                  </a:lnTo>
                  <a:lnTo>
                    <a:pt x="674" y="111"/>
                  </a:lnTo>
                  <a:lnTo>
                    <a:pt x="678" y="118"/>
                  </a:lnTo>
                  <a:lnTo>
                    <a:pt x="693" y="133"/>
                  </a:lnTo>
                  <a:lnTo>
                    <a:pt x="714" y="144"/>
                  </a:lnTo>
                  <a:lnTo>
                    <a:pt x="728" y="144"/>
                  </a:lnTo>
                  <a:lnTo>
                    <a:pt x="695" y="185"/>
                  </a:lnTo>
                  <a:lnTo>
                    <a:pt x="681" y="199"/>
                  </a:lnTo>
                  <a:lnTo>
                    <a:pt x="667" y="211"/>
                  </a:lnTo>
                  <a:lnTo>
                    <a:pt x="667" y="213"/>
                  </a:lnTo>
                  <a:lnTo>
                    <a:pt x="664" y="223"/>
                  </a:lnTo>
                  <a:lnTo>
                    <a:pt x="655" y="234"/>
                  </a:lnTo>
                  <a:lnTo>
                    <a:pt x="650" y="244"/>
                  </a:lnTo>
                  <a:lnTo>
                    <a:pt x="638" y="256"/>
                  </a:lnTo>
                  <a:lnTo>
                    <a:pt x="629" y="268"/>
                  </a:lnTo>
                  <a:lnTo>
                    <a:pt x="605" y="284"/>
                  </a:lnTo>
                  <a:lnTo>
                    <a:pt x="591" y="289"/>
                  </a:lnTo>
                  <a:lnTo>
                    <a:pt x="581" y="298"/>
                  </a:lnTo>
                  <a:lnTo>
                    <a:pt x="579" y="298"/>
                  </a:lnTo>
                  <a:lnTo>
                    <a:pt x="577" y="301"/>
                  </a:lnTo>
                  <a:lnTo>
                    <a:pt x="574" y="301"/>
                  </a:lnTo>
                  <a:lnTo>
                    <a:pt x="541" y="308"/>
                  </a:lnTo>
                  <a:lnTo>
                    <a:pt x="506" y="312"/>
                  </a:lnTo>
                  <a:lnTo>
                    <a:pt x="470" y="317"/>
                  </a:lnTo>
                  <a:lnTo>
                    <a:pt x="435" y="322"/>
                  </a:lnTo>
                  <a:lnTo>
                    <a:pt x="399" y="327"/>
                  </a:lnTo>
                  <a:lnTo>
                    <a:pt x="364" y="331"/>
                  </a:lnTo>
                  <a:lnTo>
                    <a:pt x="331" y="336"/>
                  </a:lnTo>
                  <a:lnTo>
                    <a:pt x="295" y="341"/>
                  </a:lnTo>
                  <a:lnTo>
                    <a:pt x="262" y="348"/>
                  </a:lnTo>
                  <a:lnTo>
                    <a:pt x="227" y="353"/>
                  </a:lnTo>
                  <a:lnTo>
                    <a:pt x="193" y="360"/>
                  </a:lnTo>
                  <a:lnTo>
                    <a:pt x="160" y="365"/>
                  </a:lnTo>
                  <a:lnTo>
                    <a:pt x="158" y="362"/>
                  </a:lnTo>
                  <a:lnTo>
                    <a:pt x="149" y="362"/>
                  </a:lnTo>
                  <a:lnTo>
                    <a:pt x="134" y="362"/>
                  </a:lnTo>
                  <a:lnTo>
                    <a:pt x="139" y="374"/>
                  </a:lnTo>
                  <a:lnTo>
                    <a:pt x="141" y="386"/>
                  </a:lnTo>
                  <a:lnTo>
                    <a:pt x="125" y="388"/>
                  </a:lnTo>
                  <a:lnTo>
                    <a:pt x="108" y="391"/>
                  </a:lnTo>
                  <a:lnTo>
                    <a:pt x="89" y="393"/>
                  </a:lnTo>
                  <a:lnTo>
                    <a:pt x="73" y="395"/>
                  </a:lnTo>
                  <a:lnTo>
                    <a:pt x="54" y="398"/>
                  </a:lnTo>
                  <a:lnTo>
                    <a:pt x="37" y="400"/>
                  </a:lnTo>
                  <a:lnTo>
                    <a:pt x="21" y="402"/>
                  </a:lnTo>
                  <a:lnTo>
                    <a:pt x="0" y="405"/>
                  </a:lnTo>
                  <a:lnTo>
                    <a:pt x="4" y="393"/>
                  </a:lnTo>
                  <a:lnTo>
                    <a:pt x="9" y="391"/>
                  </a:lnTo>
                  <a:lnTo>
                    <a:pt x="11" y="388"/>
                  </a:lnTo>
                  <a:lnTo>
                    <a:pt x="16" y="391"/>
                  </a:lnTo>
                  <a:lnTo>
                    <a:pt x="18" y="391"/>
                  </a:lnTo>
                  <a:lnTo>
                    <a:pt x="23" y="386"/>
                  </a:lnTo>
                  <a:lnTo>
                    <a:pt x="26" y="374"/>
                  </a:lnTo>
                  <a:lnTo>
                    <a:pt x="28" y="362"/>
                  </a:lnTo>
                  <a:lnTo>
                    <a:pt x="28" y="348"/>
                  </a:lnTo>
                  <a:lnTo>
                    <a:pt x="23" y="339"/>
                  </a:lnTo>
                  <a:lnTo>
                    <a:pt x="21" y="334"/>
                  </a:lnTo>
                  <a:lnTo>
                    <a:pt x="23" y="324"/>
                  </a:lnTo>
                  <a:lnTo>
                    <a:pt x="30" y="315"/>
                  </a:lnTo>
                  <a:lnTo>
                    <a:pt x="47" y="310"/>
                  </a:lnTo>
                  <a:lnTo>
                    <a:pt x="75" y="317"/>
                  </a:lnTo>
                  <a:lnTo>
                    <a:pt x="89" y="317"/>
                  </a:lnTo>
                  <a:lnTo>
                    <a:pt x="92" y="312"/>
                  </a:lnTo>
                  <a:lnTo>
                    <a:pt x="89" y="305"/>
                  </a:lnTo>
                  <a:lnTo>
                    <a:pt x="85" y="296"/>
                  </a:lnTo>
                  <a:lnTo>
                    <a:pt x="82" y="289"/>
                  </a:lnTo>
                  <a:lnTo>
                    <a:pt x="82" y="284"/>
                  </a:lnTo>
                  <a:lnTo>
                    <a:pt x="92" y="277"/>
                  </a:lnTo>
                  <a:lnTo>
                    <a:pt x="111" y="268"/>
                  </a:lnTo>
                  <a:lnTo>
                    <a:pt x="118" y="256"/>
                  </a:lnTo>
                  <a:lnTo>
                    <a:pt x="113" y="246"/>
                  </a:lnTo>
                  <a:lnTo>
                    <a:pt x="113" y="237"/>
                  </a:lnTo>
                  <a:lnTo>
                    <a:pt x="118" y="225"/>
                  </a:lnTo>
                  <a:lnTo>
                    <a:pt x="120" y="223"/>
                  </a:lnTo>
                  <a:lnTo>
                    <a:pt x="123" y="223"/>
                  </a:lnTo>
                  <a:lnTo>
                    <a:pt x="127" y="223"/>
                  </a:lnTo>
                  <a:lnTo>
                    <a:pt x="132" y="220"/>
                  </a:lnTo>
                  <a:lnTo>
                    <a:pt x="134" y="218"/>
                  </a:lnTo>
                  <a:lnTo>
                    <a:pt x="134" y="213"/>
                  </a:lnTo>
                  <a:lnTo>
                    <a:pt x="132" y="206"/>
                  </a:lnTo>
                  <a:lnTo>
                    <a:pt x="134" y="206"/>
                  </a:lnTo>
                  <a:lnTo>
                    <a:pt x="141" y="208"/>
                  </a:lnTo>
                  <a:lnTo>
                    <a:pt x="146" y="208"/>
                  </a:lnTo>
                  <a:lnTo>
                    <a:pt x="151" y="204"/>
                  </a:lnTo>
                  <a:lnTo>
                    <a:pt x="156" y="206"/>
                  </a:lnTo>
                  <a:lnTo>
                    <a:pt x="158" y="211"/>
                  </a:lnTo>
                  <a:lnTo>
                    <a:pt x="160" y="213"/>
                  </a:lnTo>
                  <a:lnTo>
                    <a:pt x="163" y="211"/>
                  </a:lnTo>
                  <a:lnTo>
                    <a:pt x="163" y="204"/>
                  </a:lnTo>
                  <a:lnTo>
                    <a:pt x="163" y="196"/>
                  </a:lnTo>
                  <a:lnTo>
                    <a:pt x="165" y="196"/>
                  </a:lnTo>
                  <a:lnTo>
                    <a:pt x="167" y="199"/>
                  </a:lnTo>
                  <a:lnTo>
                    <a:pt x="170" y="199"/>
                  </a:lnTo>
                  <a:lnTo>
                    <a:pt x="177" y="196"/>
                  </a:lnTo>
                  <a:lnTo>
                    <a:pt x="184" y="196"/>
                  </a:lnTo>
                  <a:lnTo>
                    <a:pt x="203" y="204"/>
                  </a:lnTo>
                  <a:lnTo>
                    <a:pt x="210" y="208"/>
                  </a:lnTo>
                  <a:lnTo>
                    <a:pt x="215" y="206"/>
                  </a:lnTo>
                  <a:lnTo>
                    <a:pt x="219" y="196"/>
                  </a:lnTo>
                  <a:lnTo>
                    <a:pt x="224" y="189"/>
                  </a:lnTo>
                  <a:lnTo>
                    <a:pt x="234" y="182"/>
                  </a:lnTo>
                  <a:lnTo>
                    <a:pt x="243" y="182"/>
                  </a:lnTo>
                  <a:lnTo>
                    <a:pt x="255" y="189"/>
                  </a:lnTo>
                  <a:lnTo>
                    <a:pt x="262" y="189"/>
                  </a:lnTo>
                  <a:lnTo>
                    <a:pt x="267" y="185"/>
                  </a:lnTo>
                  <a:lnTo>
                    <a:pt x="269" y="178"/>
                  </a:lnTo>
                  <a:lnTo>
                    <a:pt x="267" y="170"/>
                  </a:lnTo>
                  <a:lnTo>
                    <a:pt x="269" y="168"/>
                  </a:lnTo>
                  <a:lnTo>
                    <a:pt x="272" y="166"/>
                  </a:lnTo>
                  <a:lnTo>
                    <a:pt x="274" y="161"/>
                  </a:lnTo>
                  <a:lnTo>
                    <a:pt x="272" y="156"/>
                  </a:lnTo>
                  <a:lnTo>
                    <a:pt x="274" y="154"/>
                  </a:lnTo>
                  <a:lnTo>
                    <a:pt x="281" y="154"/>
                  </a:lnTo>
                  <a:lnTo>
                    <a:pt x="281" y="151"/>
                  </a:lnTo>
                  <a:lnTo>
                    <a:pt x="281" y="149"/>
                  </a:lnTo>
                  <a:lnTo>
                    <a:pt x="286" y="149"/>
                  </a:lnTo>
                  <a:lnTo>
                    <a:pt x="288" y="154"/>
                  </a:lnTo>
                  <a:lnTo>
                    <a:pt x="290" y="159"/>
                  </a:lnTo>
                  <a:lnTo>
                    <a:pt x="298" y="163"/>
                  </a:lnTo>
                  <a:lnTo>
                    <a:pt x="309" y="168"/>
                  </a:lnTo>
                  <a:lnTo>
                    <a:pt x="316" y="168"/>
                  </a:lnTo>
                  <a:lnTo>
                    <a:pt x="324" y="163"/>
                  </a:lnTo>
                  <a:lnTo>
                    <a:pt x="326" y="151"/>
                  </a:lnTo>
                  <a:lnTo>
                    <a:pt x="328" y="135"/>
                  </a:lnTo>
                  <a:lnTo>
                    <a:pt x="335" y="125"/>
                  </a:lnTo>
                  <a:lnTo>
                    <a:pt x="342" y="123"/>
                  </a:lnTo>
                  <a:lnTo>
                    <a:pt x="347" y="116"/>
                  </a:lnTo>
                  <a:lnTo>
                    <a:pt x="350" y="104"/>
                  </a:lnTo>
                  <a:lnTo>
                    <a:pt x="354" y="97"/>
                  </a:lnTo>
                  <a:lnTo>
                    <a:pt x="361" y="90"/>
                  </a:lnTo>
                  <a:lnTo>
                    <a:pt x="364" y="80"/>
                  </a:lnTo>
                  <a:lnTo>
                    <a:pt x="359" y="69"/>
                  </a:lnTo>
                  <a:lnTo>
                    <a:pt x="364" y="64"/>
                  </a:lnTo>
                  <a:lnTo>
                    <a:pt x="373" y="59"/>
                  </a:lnTo>
                  <a:lnTo>
                    <a:pt x="378" y="62"/>
                  </a:lnTo>
                  <a:lnTo>
                    <a:pt x="383" y="62"/>
                  </a:lnTo>
                  <a:lnTo>
                    <a:pt x="385" y="64"/>
                  </a:lnTo>
                  <a:lnTo>
                    <a:pt x="387" y="64"/>
                  </a:lnTo>
                  <a:lnTo>
                    <a:pt x="390" y="62"/>
                  </a:lnTo>
                  <a:lnTo>
                    <a:pt x="395" y="59"/>
                  </a:lnTo>
                  <a:lnTo>
                    <a:pt x="411" y="50"/>
                  </a:lnTo>
                  <a:lnTo>
                    <a:pt x="421" y="40"/>
                  </a:lnTo>
                  <a:lnTo>
                    <a:pt x="421" y="35"/>
                  </a:lnTo>
                  <a:lnTo>
                    <a:pt x="418" y="31"/>
                  </a:lnTo>
                  <a:lnTo>
                    <a:pt x="413" y="31"/>
                  </a:lnTo>
                  <a:lnTo>
                    <a:pt x="411" y="28"/>
                  </a:lnTo>
                  <a:lnTo>
                    <a:pt x="413" y="24"/>
                  </a:lnTo>
                  <a:lnTo>
                    <a:pt x="413" y="19"/>
                  </a:lnTo>
                  <a:lnTo>
                    <a:pt x="409" y="14"/>
                  </a:lnTo>
                  <a:lnTo>
                    <a:pt x="411" y="9"/>
                  </a:lnTo>
                  <a:lnTo>
                    <a:pt x="411" y="7"/>
                  </a:lnTo>
                  <a:lnTo>
                    <a:pt x="416" y="2"/>
                  </a:lnTo>
                  <a:lnTo>
                    <a:pt x="423" y="0"/>
                  </a:lnTo>
                  <a:lnTo>
                    <a:pt x="428" y="5"/>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79" name="Freeform 19">
              <a:extLst>
                <a:ext uri="{FF2B5EF4-FFF2-40B4-BE49-F238E27FC236}">
                  <a16:creationId xmlns:a16="http://schemas.microsoft.com/office/drawing/2014/main" id="{773B6A0B-AC3C-4123-AD44-39F3478DF279}"/>
                </a:ext>
              </a:extLst>
            </p:cNvPr>
            <p:cNvSpPr>
              <a:spLocks/>
            </p:cNvSpPr>
            <p:nvPr/>
          </p:nvSpPr>
          <p:spPr bwMode="auto">
            <a:xfrm>
              <a:off x="5780088" y="3914775"/>
              <a:ext cx="14287" cy="11113"/>
            </a:xfrm>
            <a:custGeom>
              <a:avLst/>
              <a:gdLst/>
              <a:ahLst/>
              <a:cxnLst>
                <a:cxn ang="0">
                  <a:pos x="9" y="5"/>
                </a:cxn>
                <a:cxn ang="0">
                  <a:pos x="2" y="7"/>
                </a:cxn>
                <a:cxn ang="0">
                  <a:pos x="0" y="5"/>
                </a:cxn>
                <a:cxn ang="0">
                  <a:pos x="0" y="2"/>
                </a:cxn>
                <a:cxn ang="0">
                  <a:pos x="2" y="0"/>
                </a:cxn>
                <a:cxn ang="0">
                  <a:pos x="2" y="0"/>
                </a:cxn>
                <a:cxn ang="0">
                  <a:pos x="4" y="0"/>
                </a:cxn>
                <a:cxn ang="0">
                  <a:pos x="7" y="2"/>
                </a:cxn>
                <a:cxn ang="0">
                  <a:pos x="9" y="5"/>
                </a:cxn>
              </a:cxnLst>
              <a:rect l="0" t="0" r="r" b="b"/>
              <a:pathLst>
                <a:path w="9" h="7">
                  <a:moveTo>
                    <a:pt x="9" y="5"/>
                  </a:moveTo>
                  <a:lnTo>
                    <a:pt x="2" y="7"/>
                  </a:lnTo>
                  <a:lnTo>
                    <a:pt x="0" y="5"/>
                  </a:lnTo>
                  <a:lnTo>
                    <a:pt x="0" y="2"/>
                  </a:lnTo>
                  <a:lnTo>
                    <a:pt x="2" y="0"/>
                  </a:lnTo>
                  <a:lnTo>
                    <a:pt x="2" y="0"/>
                  </a:lnTo>
                  <a:lnTo>
                    <a:pt x="4" y="0"/>
                  </a:lnTo>
                  <a:lnTo>
                    <a:pt x="7" y="2"/>
                  </a:lnTo>
                  <a:lnTo>
                    <a:pt x="9" y="5"/>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Arial" charset="0"/>
                <a:ea typeface="ＭＳ Ｐゴシック" charset="-128"/>
              </a:endParaRPr>
            </a:p>
          </p:txBody>
        </p:sp>
        <p:sp>
          <p:nvSpPr>
            <p:cNvPr id="80" name="Freeform 20">
              <a:extLst>
                <a:ext uri="{FF2B5EF4-FFF2-40B4-BE49-F238E27FC236}">
                  <a16:creationId xmlns:a16="http://schemas.microsoft.com/office/drawing/2014/main" id="{9FF7CC26-C015-4EC2-ACCB-9A9B984CE01A}"/>
                </a:ext>
              </a:extLst>
            </p:cNvPr>
            <p:cNvSpPr>
              <a:spLocks/>
            </p:cNvSpPr>
            <p:nvPr/>
          </p:nvSpPr>
          <p:spPr bwMode="auto">
            <a:xfrm>
              <a:off x="4735513" y="3136900"/>
              <a:ext cx="1108075" cy="906463"/>
            </a:xfrm>
            <a:custGeom>
              <a:avLst/>
              <a:gdLst>
                <a:gd name="T0" fmla="*/ 1091228450 w 698"/>
                <a:gd name="T1" fmla="*/ 269657661 h 571"/>
                <a:gd name="T2" fmla="*/ 1270158750 w 698"/>
                <a:gd name="T3" fmla="*/ 428426799 h 571"/>
                <a:gd name="T4" fmla="*/ 1340723125 w 698"/>
                <a:gd name="T5" fmla="*/ 501512164 h 571"/>
                <a:gd name="T6" fmla="*/ 1423889075 w 698"/>
                <a:gd name="T7" fmla="*/ 519152474 h 571"/>
                <a:gd name="T8" fmla="*/ 1431448750 w 698"/>
                <a:gd name="T9" fmla="*/ 531754056 h 571"/>
                <a:gd name="T10" fmla="*/ 1388606888 w 698"/>
                <a:gd name="T11" fmla="*/ 698084460 h 571"/>
                <a:gd name="T12" fmla="*/ 1449090638 w 698"/>
                <a:gd name="T13" fmla="*/ 768648874 h 571"/>
                <a:gd name="T14" fmla="*/ 1544856575 w 698"/>
                <a:gd name="T15" fmla="*/ 816531075 h 571"/>
                <a:gd name="T16" fmla="*/ 1628020938 w 698"/>
                <a:gd name="T17" fmla="*/ 907256750 h 571"/>
                <a:gd name="T18" fmla="*/ 1650703138 w 698"/>
                <a:gd name="T19" fmla="*/ 972780849 h 571"/>
                <a:gd name="T20" fmla="*/ 1675904700 w 698"/>
                <a:gd name="T21" fmla="*/ 1055946845 h 571"/>
                <a:gd name="T22" fmla="*/ 1711186888 w 698"/>
                <a:gd name="T23" fmla="*/ 1081148421 h 571"/>
                <a:gd name="T24" fmla="*/ 1706146575 w 698"/>
                <a:gd name="T25" fmla="*/ 1068546839 h 571"/>
                <a:gd name="T26" fmla="*/ 1711186888 w 698"/>
                <a:gd name="T27" fmla="*/ 1055946845 h 571"/>
                <a:gd name="T28" fmla="*/ 1759069063 w 698"/>
                <a:gd name="T29" fmla="*/ 1103829046 h 571"/>
                <a:gd name="T30" fmla="*/ 1746469075 w 698"/>
                <a:gd name="T31" fmla="*/ 1199595037 h 571"/>
                <a:gd name="T32" fmla="*/ 1716227200 w 698"/>
                <a:gd name="T33" fmla="*/ 1204635352 h 571"/>
                <a:gd name="T34" fmla="*/ 1688504688 w 698"/>
                <a:gd name="T35" fmla="*/ 1247478826 h 571"/>
                <a:gd name="T36" fmla="*/ 1680945013 w 698"/>
                <a:gd name="T37" fmla="*/ 1247478826 h 571"/>
                <a:gd name="T38" fmla="*/ 1668343438 w 698"/>
                <a:gd name="T39" fmla="*/ 1234877244 h 571"/>
                <a:gd name="T40" fmla="*/ 1658262813 w 698"/>
                <a:gd name="T41" fmla="*/ 1239917559 h 571"/>
                <a:gd name="T42" fmla="*/ 1668343438 w 698"/>
                <a:gd name="T43" fmla="*/ 1277720717 h 571"/>
                <a:gd name="T44" fmla="*/ 1650703138 w 698"/>
                <a:gd name="T45" fmla="*/ 1313002924 h 571"/>
                <a:gd name="T46" fmla="*/ 1658262813 w 698"/>
                <a:gd name="T47" fmla="*/ 1330643234 h 571"/>
                <a:gd name="T48" fmla="*/ 1640622513 w 698"/>
                <a:gd name="T49" fmla="*/ 1343244816 h 571"/>
                <a:gd name="T50" fmla="*/ 1640622513 w 698"/>
                <a:gd name="T51" fmla="*/ 1408768915 h 571"/>
                <a:gd name="T52" fmla="*/ 1549896888 w 698"/>
                <a:gd name="T53" fmla="*/ 1426409224 h 571"/>
                <a:gd name="T54" fmla="*/ 1484372825 w 698"/>
                <a:gd name="T55" fmla="*/ 1401207648 h 571"/>
                <a:gd name="T56" fmla="*/ 1519655013 w 698"/>
                <a:gd name="T57" fmla="*/ 1360885126 h 571"/>
                <a:gd name="T58" fmla="*/ 1532255000 w 698"/>
                <a:gd name="T59" fmla="*/ 1305441658 h 571"/>
                <a:gd name="T60" fmla="*/ 1436489063 w 698"/>
                <a:gd name="T61" fmla="*/ 1277720717 h 571"/>
                <a:gd name="T62" fmla="*/ 1222276575 w 698"/>
                <a:gd name="T63" fmla="*/ 1300401342 h 571"/>
                <a:gd name="T64" fmla="*/ 1008062500 w 698"/>
                <a:gd name="T65" fmla="*/ 1325602919 h 571"/>
                <a:gd name="T66" fmla="*/ 793850013 w 698"/>
                <a:gd name="T67" fmla="*/ 1343244816 h 571"/>
                <a:gd name="T68" fmla="*/ 579635938 w 698"/>
                <a:gd name="T69" fmla="*/ 1360885126 h 571"/>
                <a:gd name="T70" fmla="*/ 357862188 w 698"/>
                <a:gd name="T71" fmla="*/ 1373486708 h 571"/>
                <a:gd name="T72" fmla="*/ 352821875 w 698"/>
                <a:gd name="T73" fmla="*/ 1252519141 h 571"/>
                <a:gd name="T74" fmla="*/ 345262200 w 698"/>
                <a:gd name="T75" fmla="*/ 1134070938 h 571"/>
                <a:gd name="T76" fmla="*/ 340221888 w 698"/>
                <a:gd name="T77" fmla="*/ 1008063056 h 571"/>
                <a:gd name="T78" fmla="*/ 327620313 w 698"/>
                <a:gd name="T79" fmla="*/ 882055174 h 571"/>
                <a:gd name="T80" fmla="*/ 322580000 w 698"/>
                <a:gd name="T81" fmla="*/ 758568243 h 571"/>
                <a:gd name="T82" fmla="*/ 317539688 w 698"/>
                <a:gd name="T83" fmla="*/ 632560361 h 571"/>
                <a:gd name="T84" fmla="*/ 309980013 w 698"/>
                <a:gd name="T85" fmla="*/ 536794371 h 571"/>
                <a:gd name="T86" fmla="*/ 239415638 w 698"/>
                <a:gd name="T87" fmla="*/ 471270272 h 571"/>
                <a:gd name="T88" fmla="*/ 183972200 w 698"/>
                <a:gd name="T89" fmla="*/ 393144592 h 571"/>
                <a:gd name="T90" fmla="*/ 226814063 w 698"/>
                <a:gd name="T91" fmla="*/ 340222075 h 571"/>
                <a:gd name="T92" fmla="*/ 204133450 w 698"/>
                <a:gd name="T93" fmla="*/ 297378602 h 571"/>
                <a:gd name="T94" fmla="*/ 113407825 w 698"/>
                <a:gd name="T95" fmla="*/ 269657661 h 571"/>
                <a:gd name="T96" fmla="*/ 83165950 w 698"/>
                <a:gd name="T97" fmla="*/ 204133563 h 571"/>
                <a:gd name="T98" fmla="*/ 30241875 w 698"/>
                <a:gd name="T99" fmla="*/ 156249774 h 571"/>
                <a:gd name="T100" fmla="*/ 0 w 698"/>
                <a:gd name="T101" fmla="*/ 78125681 h 571"/>
                <a:gd name="T102" fmla="*/ 183972200 w 698"/>
                <a:gd name="T103" fmla="*/ 65524099 h 571"/>
                <a:gd name="T104" fmla="*/ 370463763 w 698"/>
                <a:gd name="T105" fmla="*/ 52924104 h 571"/>
                <a:gd name="T106" fmla="*/ 554434375 w 698"/>
                <a:gd name="T107" fmla="*/ 42843474 h 571"/>
                <a:gd name="T108" fmla="*/ 733366263 w 698"/>
                <a:gd name="T109" fmla="*/ 22682213 h 571"/>
                <a:gd name="T110" fmla="*/ 917336875 w 698"/>
                <a:gd name="T111" fmla="*/ 5040315 h 571"/>
                <a:gd name="T112" fmla="*/ 1008062500 w 698"/>
                <a:gd name="T113" fmla="*/ 22682213 h 571"/>
                <a:gd name="T114" fmla="*/ 1038304375 w 698"/>
                <a:gd name="T115" fmla="*/ 52924104 h 571"/>
                <a:gd name="T116" fmla="*/ 1048385000 w 698"/>
                <a:gd name="T117" fmla="*/ 161290089 h 5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98" h="571">
                  <a:moveTo>
                    <a:pt x="424" y="83"/>
                  </a:moveTo>
                  <a:lnTo>
                    <a:pt x="428" y="97"/>
                  </a:lnTo>
                  <a:lnTo>
                    <a:pt x="433" y="107"/>
                  </a:lnTo>
                  <a:lnTo>
                    <a:pt x="452" y="123"/>
                  </a:lnTo>
                  <a:lnTo>
                    <a:pt x="483" y="147"/>
                  </a:lnTo>
                  <a:lnTo>
                    <a:pt x="504" y="170"/>
                  </a:lnTo>
                  <a:lnTo>
                    <a:pt x="513" y="194"/>
                  </a:lnTo>
                  <a:lnTo>
                    <a:pt x="523" y="204"/>
                  </a:lnTo>
                  <a:lnTo>
                    <a:pt x="532" y="199"/>
                  </a:lnTo>
                  <a:lnTo>
                    <a:pt x="544" y="199"/>
                  </a:lnTo>
                  <a:lnTo>
                    <a:pt x="558" y="201"/>
                  </a:lnTo>
                  <a:lnTo>
                    <a:pt x="565" y="206"/>
                  </a:lnTo>
                  <a:lnTo>
                    <a:pt x="568" y="206"/>
                  </a:lnTo>
                  <a:lnTo>
                    <a:pt x="568" y="208"/>
                  </a:lnTo>
                  <a:lnTo>
                    <a:pt x="568" y="211"/>
                  </a:lnTo>
                  <a:lnTo>
                    <a:pt x="568" y="215"/>
                  </a:lnTo>
                  <a:lnTo>
                    <a:pt x="556" y="258"/>
                  </a:lnTo>
                  <a:lnTo>
                    <a:pt x="551" y="277"/>
                  </a:lnTo>
                  <a:lnTo>
                    <a:pt x="554" y="284"/>
                  </a:lnTo>
                  <a:lnTo>
                    <a:pt x="561" y="294"/>
                  </a:lnTo>
                  <a:lnTo>
                    <a:pt x="575" y="305"/>
                  </a:lnTo>
                  <a:lnTo>
                    <a:pt x="587" y="313"/>
                  </a:lnTo>
                  <a:lnTo>
                    <a:pt x="596" y="317"/>
                  </a:lnTo>
                  <a:lnTo>
                    <a:pt x="613" y="324"/>
                  </a:lnTo>
                  <a:lnTo>
                    <a:pt x="634" y="341"/>
                  </a:lnTo>
                  <a:lnTo>
                    <a:pt x="646" y="350"/>
                  </a:lnTo>
                  <a:lnTo>
                    <a:pt x="646" y="360"/>
                  </a:lnTo>
                  <a:lnTo>
                    <a:pt x="651" y="369"/>
                  </a:lnTo>
                  <a:lnTo>
                    <a:pt x="655" y="376"/>
                  </a:lnTo>
                  <a:lnTo>
                    <a:pt x="655" y="386"/>
                  </a:lnTo>
                  <a:lnTo>
                    <a:pt x="653" y="395"/>
                  </a:lnTo>
                  <a:lnTo>
                    <a:pt x="655" y="405"/>
                  </a:lnTo>
                  <a:lnTo>
                    <a:pt x="665" y="419"/>
                  </a:lnTo>
                  <a:lnTo>
                    <a:pt x="672" y="426"/>
                  </a:lnTo>
                  <a:lnTo>
                    <a:pt x="677" y="429"/>
                  </a:lnTo>
                  <a:lnTo>
                    <a:pt x="679" y="429"/>
                  </a:lnTo>
                  <a:lnTo>
                    <a:pt x="679" y="426"/>
                  </a:lnTo>
                  <a:lnTo>
                    <a:pt x="677" y="426"/>
                  </a:lnTo>
                  <a:lnTo>
                    <a:pt x="677" y="424"/>
                  </a:lnTo>
                  <a:lnTo>
                    <a:pt x="677" y="421"/>
                  </a:lnTo>
                  <a:lnTo>
                    <a:pt x="679" y="419"/>
                  </a:lnTo>
                  <a:lnTo>
                    <a:pt x="684" y="421"/>
                  </a:lnTo>
                  <a:lnTo>
                    <a:pt x="693" y="429"/>
                  </a:lnTo>
                  <a:lnTo>
                    <a:pt x="698" y="438"/>
                  </a:lnTo>
                  <a:lnTo>
                    <a:pt x="698" y="452"/>
                  </a:lnTo>
                  <a:lnTo>
                    <a:pt x="696" y="464"/>
                  </a:lnTo>
                  <a:lnTo>
                    <a:pt x="693" y="476"/>
                  </a:lnTo>
                  <a:lnTo>
                    <a:pt x="688" y="481"/>
                  </a:lnTo>
                  <a:lnTo>
                    <a:pt x="686" y="481"/>
                  </a:lnTo>
                  <a:lnTo>
                    <a:pt x="681" y="478"/>
                  </a:lnTo>
                  <a:lnTo>
                    <a:pt x="679" y="481"/>
                  </a:lnTo>
                  <a:lnTo>
                    <a:pt x="674" y="483"/>
                  </a:lnTo>
                  <a:lnTo>
                    <a:pt x="670" y="495"/>
                  </a:lnTo>
                  <a:lnTo>
                    <a:pt x="667" y="497"/>
                  </a:lnTo>
                  <a:lnTo>
                    <a:pt x="667" y="495"/>
                  </a:lnTo>
                  <a:lnTo>
                    <a:pt x="665" y="492"/>
                  </a:lnTo>
                  <a:lnTo>
                    <a:pt x="662" y="490"/>
                  </a:lnTo>
                  <a:lnTo>
                    <a:pt x="660" y="490"/>
                  </a:lnTo>
                  <a:lnTo>
                    <a:pt x="658" y="492"/>
                  </a:lnTo>
                  <a:lnTo>
                    <a:pt x="658" y="495"/>
                  </a:lnTo>
                  <a:lnTo>
                    <a:pt x="660" y="497"/>
                  </a:lnTo>
                  <a:lnTo>
                    <a:pt x="662" y="507"/>
                  </a:lnTo>
                  <a:lnTo>
                    <a:pt x="660" y="514"/>
                  </a:lnTo>
                  <a:lnTo>
                    <a:pt x="655" y="516"/>
                  </a:lnTo>
                  <a:lnTo>
                    <a:pt x="655" y="521"/>
                  </a:lnTo>
                  <a:lnTo>
                    <a:pt x="660" y="523"/>
                  </a:lnTo>
                  <a:lnTo>
                    <a:pt x="660" y="526"/>
                  </a:lnTo>
                  <a:lnTo>
                    <a:pt x="658" y="528"/>
                  </a:lnTo>
                  <a:lnTo>
                    <a:pt x="655" y="528"/>
                  </a:lnTo>
                  <a:lnTo>
                    <a:pt x="653" y="530"/>
                  </a:lnTo>
                  <a:lnTo>
                    <a:pt x="651" y="533"/>
                  </a:lnTo>
                  <a:lnTo>
                    <a:pt x="655" y="540"/>
                  </a:lnTo>
                  <a:lnTo>
                    <a:pt x="655" y="547"/>
                  </a:lnTo>
                  <a:lnTo>
                    <a:pt x="651" y="559"/>
                  </a:lnTo>
                  <a:lnTo>
                    <a:pt x="651" y="561"/>
                  </a:lnTo>
                  <a:lnTo>
                    <a:pt x="632" y="563"/>
                  </a:lnTo>
                  <a:lnTo>
                    <a:pt x="615" y="566"/>
                  </a:lnTo>
                  <a:lnTo>
                    <a:pt x="599" y="568"/>
                  </a:lnTo>
                  <a:lnTo>
                    <a:pt x="582" y="571"/>
                  </a:lnTo>
                  <a:lnTo>
                    <a:pt x="589" y="556"/>
                  </a:lnTo>
                  <a:lnTo>
                    <a:pt x="594" y="552"/>
                  </a:lnTo>
                  <a:lnTo>
                    <a:pt x="596" y="545"/>
                  </a:lnTo>
                  <a:lnTo>
                    <a:pt x="603" y="540"/>
                  </a:lnTo>
                  <a:lnTo>
                    <a:pt x="608" y="528"/>
                  </a:lnTo>
                  <a:lnTo>
                    <a:pt x="610" y="523"/>
                  </a:lnTo>
                  <a:lnTo>
                    <a:pt x="608" y="518"/>
                  </a:lnTo>
                  <a:lnTo>
                    <a:pt x="603" y="514"/>
                  </a:lnTo>
                  <a:lnTo>
                    <a:pt x="599" y="504"/>
                  </a:lnTo>
                  <a:lnTo>
                    <a:pt x="570" y="507"/>
                  </a:lnTo>
                  <a:lnTo>
                    <a:pt x="542" y="511"/>
                  </a:lnTo>
                  <a:lnTo>
                    <a:pt x="513" y="514"/>
                  </a:lnTo>
                  <a:lnTo>
                    <a:pt x="485" y="516"/>
                  </a:lnTo>
                  <a:lnTo>
                    <a:pt x="457" y="518"/>
                  </a:lnTo>
                  <a:lnTo>
                    <a:pt x="428" y="523"/>
                  </a:lnTo>
                  <a:lnTo>
                    <a:pt x="400" y="526"/>
                  </a:lnTo>
                  <a:lnTo>
                    <a:pt x="372" y="528"/>
                  </a:lnTo>
                  <a:lnTo>
                    <a:pt x="343" y="530"/>
                  </a:lnTo>
                  <a:lnTo>
                    <a:pt x="315" y="533"/>
                  </a:lnTo>
                  <a:lnTo>
                    <a:pt x="286" y="535"/>
                  </a:lnTo>
                  <a:lnTo>
                    <a:pt x="258" y="537"/>
                  </a:lnTo>
                  <a:lnTo>
                    <a:pt x="230" y="540"/>
                  </a:lnTo>
                  <a:lnTo>
                    <a:pt x="199" y="542"/>
                  </a:lnTo>
                  <a:lnTo>
                    <a:pt x="170" y="545"/>
                  </a:lnTo>
                  <a:lnTo>
                    <a:pt x="142" y="545"/>
                  </a:lnTo>
                  <a:lnTo>
                    <a:pt x="142" y="530"/>
                  </a:lnTo>
                  <a:lnTo>
                    <a:pt x="142" y="514"/>
                  </a:lnTo>
                  <a:lnTo>
                    <a:pt x="140" y="497"/>
                  </a:lnTo>
                  <a:lnTo>
                    <a:pt x="140" y="483"/>
                  </a:lnTo>
                  <a:lnTo>
                    <a:pt x="137" y="466"/>
                  </a:lnTo>
                  <a:lnTo>
                    <a:pt x="137" y="450"/>
                  </a:lnTo>
                  <a:lnTo>
                    <a:pt x="137" y="433"/>
                  </a:lnTo>
                  <a:lnTo>
                    <a:pt x="135" y="417"/>
                  </a:lnTo>
                  <a:lnTo>
                    <a:pt x="135" y="400"/>
                  </a:lnTo>
                  <a:lnTo>
                    <a:pt x="133" y="384"/>
                  </a:lnTo>
                  <a:lnTo>
                    <a:pt x="133" y="367"/>
                  </a:lnTo>
                  <a:lnTo>
                    <a:pt x="130" y="350"/>
                  </a:lnTo>
                  <a:lnTo>
                    <a:pt x="130" y="334"/>
                  </a:lnTo>
                  <a:lnTo>
                    <a:pt x="128" y="317"/>
                  </a:lnTo>
                  <a:lnTo>
                    <a:pt x="128" y="301"/>
                  </a:lnTo>
                  <a:lnTo>
                    <a:pt x="128" y="284"/>
                  </a:lnTo>
                  <a:lnTo>
                    <a:pt x="126" y="268"/>
                  </a:lnTo>
                  <a:lnTo>
                    <a:pt x="126" y="251"/>
                  </a:lnTo>
                  <a:lnTo>
                    <a:pt x="123" y="234"/>
                  </a:lnTo>
                  <a:lnTo>
                    <a:pt x="123" y="218"/>
                  </a:lnTo>
                  <a:lnTo>
                    <a:pt x="123" y="213"/>
                  </a:lnTo>
                  <a:lnTo>
                    <a:pt x="107" y="204"/>
                  </a:lnTo>
                  <a:lnTo>
                    <a:pt x="100" y="197"/>
                  </a:lnTo>
                  <a:lnTo>
                    <a:pt x="95" y="187"/>
                  </a:lnTo>
                  <a:lnTo>
                    <a:pt x="88" y="175"/>
                  </a:lnTo>
                  <a:lnTo>
                    <a:pt x="76" y="166"/>
                  </a:lnTo>
                  <a:lnTo>
                    <a:pt x="73" y="156"/>
                  </a:lnTo>
                  <a:lnTo>
                    <a:pt x="81" y="142"/>
                  </a:lnTo>
                  <a:lnTo>
                    <a:pt x="85" y="137"/>
                  </a:lnTo>
                  <a:lnTo>
                    <a:pt x="90" y="135"/>
                  </a:lnTo>
                  <a:lnTo>
                    <a:pt x="90" y="130"/>
                  </a:lnTo>
                  <a:lnTo>
                    <a:pt x="88" y="121"/>
                  </a:lnTo>
                  <a:lnTo>
                    <a:pt x="81" y="118"/>
                  </a:lnTo>
                  <a:lnTo>
                    <a:pt x="73" y="121"/>
                  </a:lnTo>
                  <a:lnTo>
                    <a:pt x="69" y="121"/>
                  </a:lnTo>
                  <a:lnTo>
                    <a:pt x="45" y="107"/>
                  </a:lnTo>
                  <a:lnTo>
                    <a:pt x="43" y="104"/>
                  </a:lnTo>
                  <a:lnTo>
                    <a:pt x="36" y="95"/>
                  </a:lnTo>
                  <a:lnTo>
                    <a:pt x="33" y="81"/>
                  </a:lnTo>
                  <a:lnTo>
                    <a:pt x="26" y="73"/>
                  </a:lnTo>
                  <a:lnTo>
                    <a:pt x="19" y="69"/>
                  </a:lnTo>
                  <a:lnTo>
                    <a:pt x="12" y="62"/>
                  </a:lnTo>
                  <a:lnTo>
                    <a:pt x="10" y="47"/>
                  </a:lnTo>
                  <a:lnTo>
                    <a:pt x="3" y="36"/>
                  </a:lnTo>
                  <a:lnTo>
                    <a:pt x="0" y="31"/>
                  </a:lnTo>
                  <a:lnTo>
                    <a:pt x="24" y="31"/>
                  </a:lnTo>
                  <a:lnTo>
                    <a:pt x="50" y="28"/>
                  </a:lnTo>
                  <a:lnTo>
                    <a:pt x="73" y="26"/>
                  </a:lnTo>
                  <a:lnTo>
                    <a:pt x="97" y="26"/>
                  </a:lnTo>
                  <a:lnTo>
                    <a:pt x="123" y="24"/>
                  </a:lnTo>
                  <a:lnTo>
                    <a:pt x="147" y="21"/>
                  </a:lnTo>
                  <a:lnTo>
                    <a:pt x="170" y="19"/>
                  </a:lnTo>
                  <a:lnTo>
                    <a:pt x="194" y="17"/>
                  </a:lnTo>
                  <a:lnTo>
                    <a:pt x="220" y="17"/>
                  </a:lnTo>
                  <a:lnTo>
                    <a:pt x="244" y="14"/>
                  </a:lnTo>
                  <a:lnTo>
                    <a:pt x="267" y="12"/>
                  </a:lnTo>
                  <a:lnTo>
                    <a:pt x="291" y="9"/>
                  </a:lnTo>
                  <a:lnTo>
                    <a:pt x="317" y="7"/>
                  </a:lnTo>
                  <a:lnTo>
                    <a:pt x="341" y="5"/>
                  </a:lnTo>
                  <a:lnTo>
                    <a:pt x="364" y="2"/>
                  </a:lnTo>
                  <a:lnTo>
                    <a:pt x="388" y="0"/>
                  </a:lnTo>
                  <a:lnTo>
                    <a:pt x="395" y="7"/>
                  </a:lnTo>
                  <a:lnTo>
                    <a:pt x="400" y="9"/>
                  </a:lnTo>
                  <a:lnTo>
                    <a:pt x="402" y="12"/>
                  </a:lnTo>
                  <a:lnTo>
                    <a:pt x="409" y="17"/>
                  </a:lnTo>
                  <a:lnTo>
                    <a:pt x="412" y="21"/>
                  </a:lnTo>
                  <a:lnTo>
                    <a:pt x="419" y="26"/>
                  </a:lnTo>
                  <a:lnTo>
                    <a:pt x="416" y="47"/>
                  </a:lnTo>
                  <a:lnTo>
                    <a:pt x="416" y="64"/>
                  </a:lnTo>
                  <a:lnTo>
                    <a:pt x="424" y="83"/>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81" name="Freeform 21">
              <a:extLst>
                <a:ext uri="{FF2B5EF4-FFF2-40B4-BE49-F238E27FC236}">
                  <a16:creationId xmlns:a16="http://schemas.microsoft.com/office/drawing/2014/main" id="{8D91555B-2C7D-478F-ADE8-BE301DEA172A}"/>
                </a:ext>
              </a:extLst>
            </p:cNvPr>
            <p:cNvSpPr>
              <a:spLocks/>
            </p:cNvSpPr>
            <p:nvPr/>
          </p:nvSpPr>
          <p:spPr bwMode="auto">
            <a:xfrm>
              <a:off x="1938338" y="1295400"/>
              <a:ext cx="1614487" cy="1011238"/>
            </a:xfrm>
            <a:custGeom>
              <a:avLst/>
              <a:gdLst>
                <a:gd name="T0" fmla="*/ 2147483646 w 1017"/>
                <a:gd name="T1" fmla="*/ 1169353078 h 637"/>
                <a:gd name="T2" fmla="*/ 2147483646 w 1017"/>
                <a:gd name="T3" fmla="*/ 1444051039 h 637"/>
                <a:gd name="T4" fmla="*/ 2147483646 w 1017"/>
                <a:gd name="T5" fmla="*/ 1592739538 h 637"/>
                <a:gd name="T6" fmla="*/ 2147483646 w 1017"/>
                <a:gd name="T7" fmla="*/ 1592739538 h 637"/>
                <a:gd name="T8" fmla="*/ 2147483646 w 1017"/>
                <a:gd name="T9" fmla="*/ 1587699223 h 637"/>
                <a:gd name="T10" fmla="*/ 2147483646 w 1017"/>
                <a:gd name="T11" fmla="*/ 1575099229 h 637"/>
                <a:gd name="T12" fmla="*/ 2003522805 w 1017"/>
                <a:gd name="T13" fmla="*/ 1562497648 h 637"/>
                <a:gd name="T14" fmla="*/ 1806950678 w 1017"/>
                <a:gd name="T15" fmla="*/ 1544857339 h 637"/>
                <a:gd name="T16" fmla="*/ 1602818879 w 1017"/>
                <a:gd name="T17" fmla="*/ 1527215443 h 637"/>
                <a:gd name="T18" fmla="*/ 1406246752 w 1017"/>
                <a:gd name="T19" fmla="*/ 1509575134 h 637"/>
                <a:gd name="T20" fmla="*/ 1209674625 w 1017"/>
                <a:gd name="T21" fmla="*/ 1484373559 h 637"/>
                <a:gd name="T22" fmla="*/ 1013102499 w 1017"/>
                <a:gd name="T23" fmla="*/ 1461691348 h 637"/>
                <a:gd name="T24" fmla="*/ 907255969 w 1017"/>
                <a:gd name="T25" fmla="*/ 1527215443 h 637"/>
                <a:gd name="T26" fmla="*/ 869452843 w 1017"/>
                <a:gd name="T27" fmla="*/ 1587699223 h 637"/>
                <a:gd name="T28" fmla="*/ 841731927 w 1017"/>
                <a:gd name="T29" fmla="*/ 1522175128 h 637"/>
                <a:gd name="T30" fmla="*/ 811490061 w 1017"/>
                <a:gd name="T31" fmla="*/ 1539817024 h 637"/>
                <a:gd name="T32" fmla="*/ 798888490 w 1017"/>
                <a:gd name="T33" fmla="*/ 1575099229 h 637"/>
                <a:gd name="T34" fmla="*/ 710683842 w 1017"/>
                <a:gd name="T35" fmla="*/ 1562497648 h 637"/>
                <a:gd name="T36" fmla="*/ 607356674 w 1017"/>
                <a:gd name="T37" fmla="*/ 1552417018 h 637"/>
                <a:gd name="T38" fmla="*/ 536792321 w 1017"/>
                <a:gd name="T39" fmla="*/ 1552417018 h 637"/>
                <a:gd name="T40" fmla="*/ 493950472 w 1017"/>
                <a:gd name="T41" fmla="*/ 1575099229 h 637"/>
                <a:gd name="T42" fmla="*/ 458668295 w 1017"/>
                <a:gd name="T43" fmla="*/ 1557457333 h 637"/>
                <a:gd name="T44" fmla="*/ 446066724 w 1017"/>
                <a:gd name="T45" fmla="*/ 1484373559 h 637"/>
                <a:gd name="T46" fmla="*/ 418345808 w 1017"/>
                <a:gd name="T47" fmla="*/ 1431449458 h 637"/>
                <a:gd name="T48" fmla="*/ 375502371 w 1017"/>
                <a:gd name="T49" fmla="*/ 1396167253 h 637"/>
                <a:gd name="T50" fmla="*/ 380542682 w 1017"/>
                <a:gd name="T51" fmla="*/ 1343244739 h 637"/>
                <a:gd name="T52" fmla="*/ 340220195 w 1017"/>
                <a:gd name="T53" fmla="*/ 1260078748 h 637"/>
                <a:gd name="T54" fmla="*/ 335179884 w 1017"/>
                <a:gd name="T55" fmla="*/ 1181954659 h 637"/>
                <a:gd name="T56" fmla="*/ 322579900 w 1017"/>
                <a:gd name="T57" fmla="*/ 1146672454 h 637"/>
                <a:gd name="T58" fmla="*/ 297378345 w 1017"/>
                <a:gd name="T59" fmla="*/ 1126511194 h 637"/>
                <a:gd name="T60" fmla="*/ 231854303 w 1017"/>
                <a:gd name="T61" fmla="*/ 1174393393 h 637"/>
                <a:gd name="T62" fmla="*/ 191531816 w 1017"/>
                <a:gd name="T63" fmla="*/ 1151712769 h 637"/>
                <a:gd name="T64" fmla="*/ 183970556 w 1017"/>
                <a:gd name="T65" fmla="*/ 1108869298 h 637"/>
                <a:gd name="T66" fmla="*/ 221773681 w 1017"/>
                <a:gd name="T67" fmla="*/ 1050906470 h 637"/>
                <a:gd name="T68" fmla="*/ 209172110 w 1017"/>
                <a:gd name="T69" fmla="*/ 995463005 h 637"/>
                <a:gd name="T70" fmla="*/ 231854303 w 1017"/>
                <a:gd name="T71" fmla="*/ 924898595 h 637"/>
                <a:gd name="T72" fmla="*/ 269655841 w 1017"/>
                <a:gd name="T73" fmla="*/ 841732604 h 637"/>
                <a:gd name="T74" fmla="*/ 274696152 w 1017"/>
                <a:gd name="T75" fmla="*/ 798890720 h 637"/>
                <a:gd name="T76" fmla="*/ 221773681 w 1017"/>
                <a:gd name="T77" fmla="*/ 793850405 h 637"/>
                <a:gd name="T78" fmla="*/ 209172110 w 1017"/>
                <a:gd name="T79" fmla="*/ 763608515 h 637"/>
                <a:gd name="T80" fmla="*/ 191531816 w 1017"/>
                <a:gd name="T81" fmla="*/ 751006934 h 637"/>
                <a:gd name="T82" fmla="*/ 131048084 w 1017"/>
                <a:gd name="T83" fmla="*/ 637600640 h 637"/>
                <a:gd name="T84" fmla="*/ 52922471 w 1017"/>
                <a:gd name="T85" fmla="*/ 524192759 h 637"/>
                <a:gd name="T86" fmla="*/ 35282177 w 1017"/>
                <a:gd name="T87" fmla="*/ 493950869 h 637"/>
                <a:gd name="T88" fmla="*/ 47882160 w 1017"/>
                <a:gd name="T89" fmla="*/ 448588034 h 637"/>
                <a:gd name="T90" fmla="*/ 25201555 w 1017"/>
                <a:gd name="T91" fmla="*/ 370463946 h 637"/>
                <a:gd name="T92" fmla="*/ 30241866 w 1017"/>
                <a:gd name="T93" fmla="*/ 156249765 h 637"/>
                <a:gd name="T94" fmla="*/ 191531816 w 1017"/>
                <a:gd name="T95" fmla="*/ 22682211 h 637"/>
                <a:gd name="T96" fmla="*/ 471268279 w 1017"/>
                <a:gd name="T97" fmla="*/ 78125676 h 637"/>
                <a:gd name="T98" fmla="*/ 803928801 w 1017"/>
                <a:gd name="T99" fmla="*/ 131048190 h 637"/>
                <a:gd name="T100" fmla="*/ 1156750567 w 1017"/>
                <a:gd name="T101" fmla="*/ 183972291 h 637"/>
                <a:gd name="T102" fmla="*/ 1423887047 w 1017"/>
                <a:gd name="T103" fmla="*/ 221773860 h 637"/>
                <a:gd name="T104" fmla="*/ 1781749123 w 1017"/>
                <a:gd name="T105" fmla="*/ 257056065 h 637"/>
                <a:gd name="T106" fmla="*/ 2139611200 w 1017"/>
                <a:gd name="T107" fmla="*/ 287297955 h 637"/>
                <a:gd name="T108" fmla="*/ 2147483646 w 1017"/>
                <a:gd name="T109" fmla="*/ 309980166 h 637"/>
                <a:gd name="T110" fmla="*/ 2147483646 w 1017"/>
                <a:gd name="T111" fmla="*/ 501512135 h 637"/>
                <a:gd name="T112" fmla="*/ 2147483646 w 1017"/>
                <a:gd name="T113" fmla="*/ 745966619 h 637"/>
                <a:gd name="T114" fmla="*/ 2147483646 w 1017"/>
                <a:gd name="T115" fmla="*/ 990422690 h 63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 h="637">
                  <a:moveTo>
                    <a:pt x="1005" y="393"/>
                  </a:moveTo>
                  <a:lnTo>
                    <a:pt x="1003" y="417"/>
                  </a:lnTo>
                  <a:lnTo>
                    <a:pt x="1003" y="440"/>
                  </a:lnTo>
                  <a:lnTo>
                    <a:pt x="1001" y="464"/>
                  </a:lnTo>
                  <a:lnTo>
                    <a:pt x="1001" y="488"/>
                  </a:lnTo>
                  <a:lnTo>
                    <a:pt x="998" y="514"/>
                  </a:lnTo>
                  <a:lnTo>
                    <a:pt x="998" y="542"/>
                  </a:lnTo>
                  <a:lnTo>
                    <a:pt x="996" y="573"/>
                  </a:lnTo>
                  <a:lnTo>
                    <a:pt x="996" y="601"/>
                  </a:lnTo>
                  <a:lnTo>
                    <a:pt x="993" y="632"/>
                  </a:lnTo>
                  <a:lnTo>
                    <a:pt x="991" y="632"/>
                  </a:lnTo>
                  <a:lnTo>
                    <a:pt x="972" y="632"/>
                  </a:lnTo>
                  <a:lnTo>
                    <a:pt x="951" y="630"/>
                  </a:lnTo>
                  <a:lnTo>
                    <a:pt x="932" y="630"/>
                  </a:lnTo>
                  <a:lnTo>
                    <a:pt x="913" y="627"/>
                  </a:lnTo>
                  <a:lnTo>
                    <a:pt x="892" y="627"/>
                  </a:lnTo>
                  <a:lnTo>
                    <a:pt x="873" y="625"/>
                  </a:lnTo>
                  <a:lnTo>
                    <a:pt x="854" y="625"/>
                  </a:lnTo>
                  <a:lnTo>
                    <a:pt x="833" y="623"/>
                  </a:lnTo>
                  <a:lnTo>
                    <a:pt x="814" y="623"/>
                  </a:lnTo>
                  <a:lnTo>
                    <a:pt x="795" y="620"/>
                  </a:lnTo>
                  <a:lnTo>
                    <a:pt x="774" y="618"/>
                  </a:lnTo>
                  <a:lnTo>
                    <a:pt x="755" y="618"/>
                  </a:lnTo>
                  <a:lnTo>
                    <a:pt x="736" y="616"/>
                  </a:lnTo>
                  <a:lnTo>
                    <a:pt x="717" y="613"/>
                  </a:lnTo>
                  <a:lnTo>
                    <a:pt x="695" y="613"/>
                  </a:lnTo>
                  <a:lnTo>
                    <a:pt x="677" y="611"/>
                  </a:lnTo>
                  <a:lnTo>
                    <a:pt x="658" y="608"/>
                  </a:lnTo>
                  <a:lnTo>
                    <a:pt x="636" y="606"/>
                  </a:lnTo>
                  <a:lnTo>
                    <a:pt x="617" y="604"/>
                  </a:lnTo>
                  <a:lnTo>
                    <a:pt x="598" y="601"/>
                  </a:lnTo>
                  <a:lnTo>
                    <a:pt x="580" y="601"/>
                  </a:lnTo>
                  <a:lnTo>
                    <a:pt x="558" y="599"/>
                  </a:lnTo>
                  <a:lnTo>
                    <a:pt x="539" y="597"/>
                  </a:lnTo>
                  <a:lnTo>
                    <a:pt x="520" y="594"/>
                  </a:lnTo>
                  <a:lnTo>
                    <a:pt x="502" y="592"/>
                  </a:lnTo>
                  <a:lnTo>
                    <a:pt x="480" y="589"/>
                  </a:lnTo>
                  <a:lnTo>
                    <a:pt x="461" y="587"/>
                  </a:lnTo>
                  <a:lnTo>
                    <a:pt x="442" y="585"/>
                  </a:lnTo>
                  <a:lnTo>
                    <a:pt x="421" y="582"/>
                  </a:lnTo>
                  <a:lnTo>
                    <a:pt x="402" y="580"/>
                  </a:lnTo>
                  <a:lnTo>
                    <a:pt x="383" y="578"/>
                  </a:lnTo>
                  <a:lnTo>
                    <a:pt x="364" y="573"/>
                  </a:lnTo>
                  <a:lnTo>
                    <a:pt x="362" y="589"/>
                  </a:lnTo>
                  <a:lnTo>
                    <a:pt x="360" y="606"/>
                  </a:lnTo>
                  <a:lnTo>
                    <a:pt x="357" y="623"/>
                  </a:lnTo>
                  <a:lnTo>
                    <a:pt x="355" y="637"/>
                  </a:lnTo>
                  <a:lnTo>
                    <a:pt x="350" y="634"/>
                  </a:lnTo>
                  <a:lnTo>
                    <a:pt x="345" y="630"/>
                  </a:lnTo>
                  <a:lnTo>
                    <a:pt x="343" y="625"/>
                  </a:lnTo>
                  <a:lnTo>
                    <a:pt x="338" y="611"/>
                  </a:lnTo>
                  <a:lnTo>
                    <a:pt x="336" y="606"/>
                  </a:lnTo>
                  <a:lnTo>
                    <a:pt x="334" y="604"/>
                  </a:lnTo>
                  <a:lnTo>
                    <a:pt x="331" y="601"/>
                  </a:lnTo>
                  <a:lnTo>
                    <a:pt x="326" y="604"/>
                  </a:lnTo>
                  <a:lnTo>
                    <a:pt x="324" y="606"/>
                  </a:lnTo>
                  <a:lnTo>
                    <a:pt x="322" y="611"/>
                  </a:lnTo>
                  <a:lnTo>
                    <a:pt x="317" y="616"/>
                  </a:lnTo>
                  <a:lnTo>
                    <a:pt x="317" y="620"/>
                  </a:lnTo>
                  <a:lnTo>
                    <a:pt x="319" y="625"/>
                  </a:lnTo>
                  <a:lnTo>
                    <a:pt x="317" y="625"/>
                  </a:lnTo>
                  <a:lnTo>
                    <a:pt x="315" y="625"/>
                  </a:lnTo>
                  <a:lnTo>
                    <a:pt x="303" y="623"/>
                  </a:lnTo>
                  <a:lnTo>
                    <a:pt x="289" y="623"/>
                  </a:lnTo>
                  <a:lnTo>
                    <a:pt x="282" y="620"/>
                  </a:lnTo>
                  <a:lnTo>
                    <a:pt x="265" y="618"/>
                  </a:lnTo>
                  <a:lnTo>
                    <a:pt x="251" y="616"/>
                  </a:lnTo>
                  <a:lnTo>
                    <a:pt x="246" y="616"/>
                  </a:lnTo>
                  <a:lnTo>
                    <a:pt x="241" y="616"/>
                  </a:lnTo>
                  <a:lnTo>
                    <a:pt x="237" y="623"/>
                  </a:lnTo>
                  <a:lnTo>
                    <a:pt x="237" y="625"/>
                  </a:lnTo>
                  <a:lnTo>
                    <a:pt x="234" y="625"/>
                  </a:lnTo>
                  <a:lnTo>
                    <a:pt x="213" y="616"/>
                  </a:lnTo>
                  <a:lnTo>
                    <a:pt x="206" y="616"/>
                  </a:lnTo>
                  <a:lnTo>
                    <a:pt x="199" y="618"/>
                  </a:lnTo>
                  <a:lnTo>
                    <a:pt x="196" y="623"/>
                  </a:lnTo>
                  <a:lnTo>
                    <a:pt x="196" y="625"/>
                  </a:lnTo>
                  <a:lnTo>
                    <a:pt x="194" y="627"/>
                  </a:lnTo>
                  <a:lnTo>
                    <a:pt x="192" y="627"/>
                  </a:lnTo>
                  <a:lnTo>
                    <a:pt x="187" y="623"/>
                  </a:lnTo>
                  <a:lnTo>
                    <a:pt x="182" y="618"/>
                  </a:lnTo>
                  <a:lnTo>
                    <a:pt x="180" y="613"/>
                  </a:lnTo>
                  <a:lnTo>
                    <a:pt x="180" y="606"/>
                  </a:lnTo>
                  <a:lnTo>
                    <a:pt x="177" y="597"/>
                  </a:lnTo>
                  <a:lnTo>
                    <a:pt x="177" y="589"/>
                  </a:lnTo>
                  <a:lnTo>
                    <a:pt x="177" y="582"/>
                  </a:lnTo>
                  <a:lnTo>
                    <a:pt x="173" y="575"/>
                  </a:lnTo>
                  <a:lnTo>
                    <a:pt x="170" y="571"/>
                  </a:lnTo>
                  <a:lnTo>
                    <a:pt x="166" y="568"/>
                  </a:lnTo>
                  <a:lnTo>
                    <a:pt x="159" y="568"/>
                  </a:lnTo>
                  <a:lnTo>
                    <a:pt x="156" y="568"/>
                  </a:lnTo>
                  <a:lnTo>
                    <a:pt x="149" y="559"/>
                  </a:lnTo>
                  <a:lnTo>
                    <a:pt x="149" y="554"/>
                  </a:lnTo>
                  <a:lnTo>
                    <a:pt x="147" y="549"/>
                  </a:lnTo>
                  <a:lnTo>
                    <a:pt x="151" y="542"/>
                  </a:lnTo>
                  <a:lnTo>
                    <a:pt x="151" y="537"/>
                  </a:lnTo>
                  <a:lnTo>
                    <a:pt x="151" y="533"/>
                  </a:lnTo>
                  <a:lnTo>
                    <a:pt x="149" y="528"/>
                  </a:lnTo>
                  <a:lnTo>
                    <a:pt x="144" y="523"/>
                  </a:lnTo>
                  <a:lnTo>
                    <a:pt x="142" y="514"/>
                  </a:lnTo>
                  <a:lnTo>
                    <a:pt x="135" y="500"/>
                  </a:lnTo>
                  <a:lnTo>
                    <a:pt x="135" y="490"/>
                  </a:lnTo>
                  <a:lnTo>
                    <a:pt x="133" y="481"/>
                  </a:lnTo>
                  <a:lnTo>
                    <a:pt x="135" y="473"/>
                  </a:lnTo>
                  <a:lnTo>
                    <a:pt x="133" y="469"/>
                  </a:lnTo>
                  <a:lnTo>
                    <a:pt x="133" y="462"/>
                  </a:lnTo>
                  <a:lnTo>
                    <a:pt x="133" y="459"/>
                  </a:lnTo>
                  <a:lnTo>
                    <a:pt x="128" y="455"/>
                  </a:lnTo>
                  <a:lnTo>
                    <a:pt x="123" y="447"/>
                  </a:lnTo>
                  <a:lnTo>
                    <a:pt x="121" y="447"/>
                  </a:lnTo>
                  <a:lnTo>
                    <a:pt x="118" y="445"/>
                  </a:lnTo>
                  <a:lnTo>
                    <a:pt x="118" y="447"/>
                  </a:lnTo>
                  <a:lnTo>
                    <a:pt x="116" y="450"/>
                  </a:lnTo>
                  <a:lnTo>
                    <a:pt x="104" y="459"/>
                  </a:lnTo>
                  <a:lnTo>
                    <a:pt x="97" y="462"/>
                  </a:lnTo>
                  <a:lnTo>
                    <a:pt x="92" y="466"/>
                  </a:lnTo>
                  <a:lnTo>
                    <a:pt x="88" y="466"/>
                  </a:lnTo>
                  <a:lnTo>
                    <a:pt x="85" y="466"/>
                  </a:lnTo>
                  <a:lnTo>
                    <a:pt x="83" y="466"/>
                  </a:lnTo>
                  <a:lnTo>
                    <a:pt x="76" y="457"/>
                  </a:lnTo>
                  <a:lnTo>
                    <a:pt x="69" y="452"/>
                  </a:lnTo>
                  <a:lnTo>
                    <a:pt x="69" y="450"/>
                  </a:lnTo>
                  <a:lnTo>
                    <a:pt x="71" y="445"/>
                  </a:lnTo>
                  <a:lnTo>
                    <a:pt x="73" y="440"/>
                  </a:lnTo>
                  <a:lnTo>
                    <a:pt x="73" y="426"/>
                  </a:lnTo>
                  <a:lnTo>
                    <a:pt x="76" y="421"/>
                  </a:lnTo>
                  <a:lnTo>
                    <a:pt x="78" y="419"/>
                  </a:lnTo>
                  <a:lnTo>
                    <a:pt x="88" y="417"/>
                  </a:lnTo>
                  <a:lnTo>
                    <a:pt x="88" y="414"/>
                  </a:lnTo>
                  <a:lnTo>
                    <a:pt x="88" y="402"/>
                  </a:lnTo>
                  <a:lnTo>
                    <a:pt x="85" y="398"/>
                  </a:lnTo>
                  <a:lnTo>
                    <a:pt x="83" y="395"/>
                  </a:lnTo>
                  <a:lnTo>
                    <a:pt x="88" y="386"/>
                  </a:lnTo>
                  <a:lnTo>
                    <a:pt x="85" y="379"/>
                  </a:lnTo>
                  <a:lnTo>
                    <a:pt x="90" y="376"/>
                  </a:lnTo>
                  <a:lnTo>
                    <a:pt x="92" y="367"/>
                  </a:lnTo>
                  <a:lnTo>
                    <a:pt x="97" y="357"/>
                  </a:lnTo>
                  <a:lnTo>
                    <a:pt x="102" y="346"/>
                  </a:lnTo>
                  <a:lnTo>
                    <a:pt x="102" y="339"/>
                  </a:lnTo>
                  <a:lnTo>
                    <a:pt x="107" y="334"/>
                  </a:lnTo>
                  <a:lnTo>
                    <a:pt x="109" y="327"/>
                  </a:lnTo>
                  <a:lnTo>
                    <a:pt x="111" y="322"/>
                  </a:lnTo>
                  <a:lnTo>
                    <a:pt x="111" y="320"/>
                  </a:lnTo>
                  <a:lnTo>
                    <a:pt x="109" y="317"/>
                  </a:lnTo>
                  <a:lnTo>
                    <a:pt x="107" y="317"/>
                  </a:lnTo>
                  <a:lnTo>
                    <a:pt x="95" y="317"/>
                  </a:lnTo>
                  <a:lnTo>
                    <a:pt x="90" y="317"/>
                  </a:lnTo>
                  <a:lnTo>
                    <a:pt x="88" y="315"/>
                  </a:lnTo>
                  <a:lnTo>
                    <a:pt x="85" y="312"/>
                  </a:lnTo>
                  <a:lnTo>
                    <a:pt x="88" y="308"/>
                  </a:lnTo>
                  <a:lnTo>
                    <a:pt x="85" y="303"/>
                  </a:lnTo>
                  <a:lnTo>
                    <a:pt x="83" y="303"/>
                  </a:lnTo>
                  <a:lnTo>
                    <a:pt x="78" y="303"/>
                  </a:lnTo>
                  <a:lnTo>
                    <a:pt x="76" y="303"/>
                  </a:lnTo>
                  <a:lnTo>
                    <a:pt x="76" y="298"/>
                  </a:lnTo>
                  <a:lnTo>
                    <a:pt x="69" y="286"/>
                  </a:lnTo>
                  <a:lnTo>
                    <a:pt x="66" y="277"/>
                  </a:lnTo>
                  <a:lnTo>
                    <a:pt x="59" y="268"/>
                  </a:lnTo>
                  <a:lnTo>
                    <a:pt x="52" y="253"/>
                  </a:lnTo>
                  <a:lnTo>
                    <a:pt x="43" y="232"/>
                  </a:lnTo>
                  <a:lnTo>
                    <a:pt x="38" y="227"/>
                  </a:lnTo>
                  <a:lnTo>
                    <a:pt x="28" y="218"/>
                  </a:lnTo>
                  <a:lnTo>
                    <a:pt x="21" y="208"/>
                  </a:lnTo>
                  <a:lnTo>
                    <a:pt x="14" y="199"/>
                  </a:lnTo>
                  <a:lnTo>
                    <a:pt x="12" y="199"/>
                  </a:lnTo>
                  <a:lnTo>
                    <a:pt x="12" y="196"/>
                  </a:lnTo>
                  <a:lnTo>
                    <a:pt x="14" y="196"/>
                  </a:lnTo>
                  <a:lnTo>
                    <a:pt x="17" y="196"/>
                  </a:lnTo>
                  <a:lnTo>
                    <a:pt x="17" y="192"/>
                  </a:lnTo>
                  <a:lnTo>
                    <a:pt x="17" y="185"/>
                  </a:lnTo>
                  <a:lnTo>
                    <a:pt x="19" y="178"/>
                  </a:lnTo>
                  <a:lnTo>
                    <a:pt x="19" y="168"/>
                  </a:lnTo>
                  <a:lnTo>
                    <a:pt x="17" y="166"/>
                  </a:lnTo>
                  <a:lnTo>
                    <a:pt x="12" y="156"/>
                  </a:lnTo>
                  <a:lnTo>
                    <a:pt x="10" y="147"/>
                  </a:lnTo>
                  <a:lnTo>
                    <a:pt x="5" y="137"/>
                  </a:lnTo>
                  <a:lnTo>
                    <a:pt x="0" y="123"/>
                  </a:lnTo>
                  <a:lnTo>
                    <a:pt x="5" y="92"/>
                  </a:lnTo>
                  <a:lnTo>
                    <a:pt x="12" y="62"/>
                  </a:lnTo>
                  <a:lnTo>
                    <a:pt x="19" y="31"/>
                  </a:lnTo>
                  <a:lnTo>
                    <a:pt x="26" y="0"/>
                  </a:lnTo>
                  <a:lnTo>
                    <a:pt x="40" y="2"/>
                  </a:lnTo>
                  <a:lnTo>
                    <a:pt x="76" y="9"/>
                  </a:lnTo>
                  <a:lnTo>
                    <a:pt x="109" y="17"/>
                  </a:lnTo>
                  <a:lnTo>
                    <a:pt x="144" y="21"/>
                  </a:lnTo>
                  <a:lnTo>
                    <a:pt x="180" y="28"/>
                  </a:lnTo>
                  <a:lnTo>
                    <a:pt x="187" y="31"/>
                  </a:lnTo>
                  <a:lnTo>
                    <a:pt x="215" y="35"/>
                  </a:lnTo>
                  <a:lnTo>
                    <a:pt x="248" y="40"/>
                  </a:lnTo>
                  <a:lnTo>
                    <a:pt x="284" y="47"/>
                  </a:lnTo>
                  <a:lnTo>
                    <a:pt x="319" y="52"/>
                  </a:lnTo>
                  <a:lnTo>
                    <a:pt x="355" y="57"/>
                  </a:lnTo>
                  <a:lnTo>
                    <a:pt x="390" y="64"/>
                  </a:lnTo>
                  <a:lnTo>
                    <a:pt x="423" y="69"/>
                  </a:lnTo>
                  <a:lnTo>
                    <a:pt x="459" y="73"/>
                  </a:lnTo>
                  <a:lnTo>
                    <a:pt x="494" y="78"/>
                  </a:lnTo>
                  <a:lnTo>
                    <a:pt x="520" y="80"/>
                  </a:lnTo>
                  <a:lnTo>
                    <a:pt x="530" y="83"/>
                  </a:lnTo>
                  <a:lnTo>
                    <a:pt x="565" y="88"/>
                  </a:lnTo>
                  <a:lnTo>
                    <a:pt x="601" y="90"/>
                  </a:lnTo>
                  <a:lnTo>
                    <a:pt x="636" y="95"/>
                  </a:lnTo>
                  <a:lnTo>
                    <a:pt x="672" y="99"/>
                  </a:lnTo>
                  <a:lnTo>
                    <a:pt x="707" y="102"/>
                  </a:lnTo>
                  <a:lnTo>
                    <a:pt x="743" y="107"/>
                  </a:lnTo>
                  <a:lnTo>
                    <a:pt x="778" y="109"/>
                  </a:lnTo>
                  <a:lnTo>
                    <a:pt x="814" y="111"/>
                  </a:lnTo>
                  <a:lnTo>
                    <a:pt x="849" y="114"/>
                  </a:lnTo>
                  <a:lnTo>
                    <a:pt x="885" y="116"/>
                  </a:lnTo>
                  <a:lnTo>
                    <a:pt x="920" y="118"/>
                  </a:lnTo>
                  <a:lnTo>
                    <a:pt x="956" y="121"/>
                  </a:lnTo>
                  <a:lnTo>
                    <a:pt x="991" y="123"/>
                  </a:lnTo>
                  <a:lnTo>
                    <a:pt x="1017" y="125"/>
                  </a:lnTo>
                  <a:lnTo>
                    <a:pt x="1017" y="149"/>
                  </a:lnTo>
                  <a:lnTo>
                    <a:pt x="1015" y="173"/>
                  </a:lnTo>
                  <a:lnTo>
                    <a:pt x="1015" y="199"/>
                  </a:lnTo>
                  <a:lnTo>
                    <a:pt x="1012" y="223"/>
                  </a:lnTo>
                  <a:lnTo>
                    <a:pt x="1012" y="246"/>
                  </a:lnTo>
                  <a:lnTo>
                    <a:pt x="1010" y="270"/>
                  </a:lnTo>
                  <a:lnTo>
                    <a:pt x="1010" y="296"/>
                  </a:lnTo>
                  <a:lnTo>
                    <a:pt x="1008" y="320"/>
                  </a:lnTo>
                  <a:lnTo>
                    <a:pt x="1008" y="343"/>
                  </a:lnTo>
                  <a:lnTo>
                    <a:pt x="1005" y="367"/>
                  </a:lnTo>
                  <a:lnTo>
                    <a:pt x="1005" y="393"/>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82" name="Freeform 22">
              <a:extLst>
                <a:ext uri="{FF2B5EF4-FFF2-40B4-BE49-F238E27FC236}">
                  <a16:creationId xmlns:a16="http://schemas.microsoft.com/office/drawing/2014/main" id="{DAB97913-8BED-4626-AECB-F4B1728FF858}"/>
                </a:ext>
              </a:extLst>
            </p:cNvPr>
            <p:cNvSpPr>
              <a:spLocks/>
            </p:cNvSpPr>
            <p:nvPr/>
          </p:nvSpPr>
          <p:spPr bwMode="auto">
            <a:xfrm>
              <a:off x="3522663" y="1493838"/>
              <a:ext cx="1047750" cy="628650"/>
            </a:xfrm>
            <a:custGeom>
              <a:avLst/>
              <a:gdLst>
                <a:gd name="T0" fmla="*/ 1663303125 w 660"/>
                <a:gd name="T1" fmla="*/ 985381888 h 396"/>
                <a:gd name="T2" fmla="*/ 1562496875 w 660"/>
                <a:gd name="T3" fmla="*/ 985381888 h 396"/>
                <a:gd name="T4" fmla="*/ 1454130950 w 660"/>
                <a:gd name="T5" fmla="*/ 990422200 h 396"/>
                <a:gd name="T6" fmla="*/ 1353324700 w 660"/>
                <a:gd name="T7" fmla="*/ 997981875 h 396"/>
                <a:gd name="T8" fmla="*/ 1247478138 w 660"/>
                <a:gd name="T9" fmla="*/ 997981875 h 396"/>
                <a:gd name="T10" fmla="*/ 1144150938 w 660"/>
                <a:gd name="T11" fmla="*/ 997981875 h 396"/>
                <a:gd name="T12" fmla="*/ 1043344688 w 660"/>
                <a:gd name="T13" fmla="*/ 997981875 h 396"/>
                <a:gd name="T14" fmla="*/ 937498125 w 660"/>
                <a:gd name="T15" fmla="*/ 997981875 h 396"/>
                <a:gd name="T16" fmla="*/ 834172513 w 660"/>
                <a:gd name="T17" fmla="*/ 997981875 h 396"/>
                <a:gd name="T18" fmla="*/ 728325950 w 660"/>
                <a:gd name="T19" fmla="*/ 997981875 h 396"/>
                <a:gd name="T20" fmla="*/ 627519700 w 660"/>
                <a:gd name="T21" fmla="*/ 997981875 h 396"/>
                <a:gd name="T22" fmla="*/ 519152188 w 660"/>
                <a:gd name="T23" fmla="*/ 997981875 h 396"/>
                <a:gd name="T24" fmla="*/ 418345938 w 660"/>
                <a:gd name="T25" fmla="*/ 990422200 h 396"/>
                <a:gd name="T26" fmla="*/ 317539688 w 660"/>
                <a:gd name="T27" fmla="*/ 990422200 h 396"/>
                <a:gd name="T28" fmla="*/ 209173763 w 660"/>
                <a:gd name="T29" fmla="*/ 985381888 h 396"/>
                <a:gd name="T30" fmla="*/ 108367513 w 660"/>
                <a:gd name="T31" fmla="*/ 985381888 h 396"/>
                <a:gd name="T32" fmla="*/ 0 w 660"/>
                <a:gd name="T33" fmla="*/ 980341575 h 396"/>
                <a:gd name="T34" fmla="*/ 7561263 w 660"/>
                <a:gd name="T35" fmla="*/ 854333763 h 396"/>
                <a:gd name="T36" fmla="*/ 12601575 w 660"/>
                <a:gd name="T37" fmla="*/ 735885625 h 396"/>
                <a:gd name="T38" fmla="*/ 17641888 w 660"/>
                <a:gd name="T39" fmla="*/ 609877813 h 396"/>
                <a:gd name="T40" fmla="*/ 25201563 w 660"/>
                <a:gd name="T41" fmla="*/ 491431263 h 396"/>
                <a:gd name="T42" fmla="*/ 30241875 w 660"/>
                <a:gd name="T43" fmla="*/ 365423450 h 396"/>
                <a:gd name="T44" fmla="*/ 35282188 w 660"/>
                <a:gd name="T45" fmla="*/ 246975313 h 396"/>
                <a:gd name="T46" fmla="*/ 42843450 w 660"/>
                <a:gd name="T47" fmla="*/ 120967500 h 396"/>
                <a:gd name="T48" fmla="*/ 47883763 w 660"/>
                <a:gd name="T49" fmla="*/ 0 h 396"/>
                <a:gd name="T50" fmla="*/ 161290000 w 660"/>
                <a:gd name="T51" fmla="*/ 7561263 h 396"/>
                <a:gd name="T52" fmla="*/ 340221888 w 660"/>
                <a:gd name="T53" fmla="*/ 12601575 h 396"/>
                <a:gd name="T54" fmla="*/ 519152188 w 660"/>
                <a:gd name="T55" fmla="*/ 20161250 h 396"/>
                <a:gd name="T56" fmla="*/ 698084075 w 660"/>
                <a:gd name="T57" fmla="*/ 20161250 h 396"/>
                <a:gd name="T58" fmla="*/ 877014375 w 660"/>
                <a:gd name="T59" fmla="*/ 20161250 h 396"/>
                <a:gd name="T60" fmla="*/ 1055946263 w 660"/>
                <a:gd name="T61" fmla="*/ 20161250 h 396"/>
                <a:gd name="T62" fmla="*/ 1234876563 w 660"/>
                <a:gd name="T63" fmla="*/ 20161250 h 396"/>
                <a:gd name="T64" fmla="*/ 1418848763 w 660"/>
                <a:gd name="T65" fmla="*/ 12601575 h 396"/>
                <a:gd name="T66" fmla="*/ 1502013125 w 660"/>
                <a:gd name="T67" fmla="*/ 108367513 h 396"/>
                <a:gd name="T68" fmla="*/ 1502013125 w 660"/>
                <a:gd name="T69" fmla="*/ 156249688 h 396"/>
                <a:gd name="T70" fmla="*/ 1509574388 w 660"/>
                <a:gd name="T71" fmla="*/ 209173763 h 396"/>
                <a:gd name="T72" fmla="*/ 1509574388 w 660"/>
                <a:gd name="T73" fmla="*/ 274697825 h 396"/>
                <a:gd name="T74" fmla="*/ 1537295313 w 660"/>
                <a:gd name="T75" fmla="*/ 352821875 h 396"/>
                <a:gd name="T76" fmla="*/ 1544856575 w 660"/>
                <a:gd name="T77" fmla="*/ 383063750 h 396"/>
                <a:gd name="T78" fmla="*/ 1575098450 w 660"/>
                <a:gd name="T79" fmla="*/ 461189388 h 396"/>
                <a:gd name="T80" fmla="*/ 1580138763 w 660"/>
                <a:gd name="T81" fmla="*/ 526713450 h 396"/>
                <a:gd name="T82" fmla="*/ 1592738750 w 660"/>
                <a:gd name="T83" fmla="*/ 657761575 h 396"/>
                <a:gd name="T84" fmla="*/ 1597779063 w 660"/>
                <a:gd name="T85" fmla="*/ 698084075 h 396"/>
                <a:gd name="T86" fmla="*/ 1602819375 w 660"/>
                <a:gd name="T87" fmla="*/ 758567825 h 396"/>
                <a:gd name="T88" fmla="*/ 1615420950 w 660"/>
                <a:gd name="T89" fmla="*/ 819051575 h 396"/>
                <a:gd name="T90" fmla="*/ 1650703138 w 660"/>
                <a:gd name="T91" fmla="*/ 877014375 h 396"/>
                <a:gd name="T92" fmla="*/ 1658262813 w 660"/>
                <a:gd name="T93" fmla="*/ 919857825 h 3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60" h="396">
                  <a:moveTo>
                    <a:pt x="658" y="382"/>
                  </a:moveTo>
                  <a:lnTo>
                    <a:pt x="660" y="391"/>
                  </a:lnTo>
                  <a:lnTo>
                    <a:pt x="639" y="391"/>
                  </a:lnTo>
                  <a:lnTo>
                    <a:pt x="620" y="391"/>
                  </a:lnTo>
                  <a:lnTo>
                    <a:pt x="599" y="393"/>
                  </a:lnTo>
                  <a:lnTo>
                    <a:pt x="577" y="393"/>
                  </a:lnTo>
                  <a:lnTo>
                    <a:pt x="558" y="393"/>
                  </a:lnTo>
                  <a:lnTo>
                    <a:pt x="537" y="396"/>
                  </a:lnTo>
                  <a:lnTo>
                    <a:pt x="516" y="396"/>
                  </a:lnTo>
                  <a:lnTo>
                    <a:pt x="495" y="396"/>
                  </a:lnTo>
                  <a:lnTo>
                    <a:pt x="476" y="396"/>
                  </a:lnTo>
                  <a:lnTo>
                    <a:pt x="454" y="396"/>
                  </a:lnTo>
                  <a:lnTo>
                    <a:pt x="433" y="396"/>
                  </a:lnTo>
                  <a:lnTo>
                    <a:pt x="414" y="396"/>
                  </a:lnTo>
                  <a:lnTo>
                    <a:pt x="393" y="396"/>
                  </a:lnTo>
                  <a:lnTo>
                    <a:pt x="372" y="396"/>
                  </a:lnTo>
                  <a:lnTo>
                    <a:pt x="350" y="396"/>
                  </a:lnTo>
                  <a:lnTo>
                    <a:pt x="331" y="396"/>
                  </a:lnTo>
                  <a:lnTo>
                    <a:pt x="310" y="396"/>
                  </a:lnTo>
                  <a:lnTo>
                    <a:pt x="289" y="396"/>
                  </a:lnTo>
                  <a:lnTo>
                    <a:pt x="270" y="396"/>
                  </a:lnTo>
                  <a:lnTo>
                    <a:pt x="249" y="396"/>
                  </a:lnTo>
                  <a:lnTo>
                    <a:pt x="227" y="396"/>
                  </a:lnTo>
                  <a:lnTo>
                    <a:pt x="206" y="396"/>
                  </a:lnTo>
                  <a:lnTo>
                    <a:pt x="187" y="396"/>
                  </a:lnTo>
                  <a:lnTo>
                    <a:pt x="166" y="393"/>
                  </a:lnTo>
                  <a:lnTo>
                    <a:pt x="144" y="393"/>
                  </a:lnTo>
                  <a:lnTo>
                    <a:pt x="126" y="393"/>
                  </a:lnTo>
                  <a:lnTo>
                    <a:pt x="104" y="393"/>
                  </a:lnTo>
                  <a:lnTo>
                    <a:pt x="83" y="391"/>
                  </a:lnTo>
                  <a:lnTo>
                    <a:pt x="64" y="391"/>
                  </a:lnTo>
                  <a:lnTo>
                    <a:pt x="43" y="391"/>
                  </a:lnTo>
                  <a:lnTo>
                    <a:pt x="21" y="389"/>
                  </a:lnTo>
                  <a:lnTo>
                    <a:pt x="0" y="389"/>
                  </a:lnTo>
                  <a:lnTo>
                    <a:pt x="3" y="363"/>
                  </a:lnTo>
                  <a:lnTo>
                    <a:pt x="3" y="339"/>
                  </a:lnTo>
                  <a:lnTo>
                    <a:pt x="5" y="315"/>
                  </a:lnTo>
                  <a:lnTo>
                    <a:pt x="5" y="292"/>
                  </a:lnTo>
                  <a:lnTo>
                    <a:pt x="7" y="268"/>
                  </a:lnTo>
                  <a:lnTo>
                    <a:pt x="7" y="242"/>
                  </a:lnTo>
                  <a:lnTo>
                    <a:pt x="10" y="218"/>
                  </a:lnTo>
                  <a:lnTo>
                    <a:pt x="10" y="195"/>
                  </a:lnTo>
                  <a:lnTo>
                    <a:pt x="12" y="171"/>
                  </a:lnTo>
                  <a:lnTo>
                    <a:pt x="12" y="145"/>
                  </a:lnTo>
                  <a:lnTo>
                    <a:pt x="14" y="121"/>
                  </a:lnTo>
                  <a:lnTo>
                    <a:pt x="14" y="98"/>
                  </a:lnTo>
                  <a:lnTo>
                    <a:pt x="17" y="74"/>
                  </a:lnTo>
                  <a:lnTo>
                    <a:pt x="17" y="48"/>
                  </a:lnTo>
                  <a:lnTo>
                    <a:pt x="19" y="24"/>
                  </a:lnTo>
                  <a:lnTo>
                    <a:pt x="19" y="0"/>
                  </a:lnTo>
                  <a:lnTo>
                    <a:pt x="29" y="0"/>
                  </a:lnTo>
                  <a:lnTo>
                    <a:pt x="64" y="3"/>
                  </a:lnTo>
                  <a:lnTo>
                    <a:pt x="100" y="3"/>
                  </a:lnTo>
                  <a:lnTo>
                    <a:pt x="135" y="5"/>
                  </a:lnTo>
                  <a:lnTo>
                    <a:pt x="171" y="5"/>
                  </a:lnTo>
                  <a:lnTo>
                    <a:pt x="206" y="8"/>
                  </a:lnTo>
                  <a:lnTo>
                    <a:pt x="241" y="8"/>
                  </a:lnTo>
                  <a:lnTo>
                    <a:pt x="277" y="8"/>
                  </a:lnTo>
                  <a:lnTo>
                    <a:pt x="312" y="8"/>
                  </a:lnTo>
                  <a:lnTo>
                    <a:pt x="348" y="8"/>
                  </a:lnTo>
                  <a:lnTo>
                    <a:pt x="383" y="8"/>
                  </a:lnTo>
                  <a:lnTo>
                    <a:pt x="419" y="8"/>
                  </a:lnTo>
                  <a:lnTo>
                    <a:pt x="454" y="8"/>
                  </a:lnTo>
                  <a:lnTo>
                    <a:pt x="490" y="8"/>
                  </a:lnTo>
                  <a:lnTo>
                    <a:pt x="525" y="8"/>
                  </a:lnTo>
                  <a:lnTo>
                    <a:pt x="563" y="5"/>
                  </a:lnTo>
                  <a:lnTo>
                    <a:pt x="587" y="5"/>
                  </a:lnTo>
                  <a:lnTo>
                    <a:pt x="596" y="43"/>
                  </a:lnTo>
                  <a:lnTo>
                    <a:pt x="596" y="55"/>
                  </a:lnTo>
                  <a:lnTo>
                    <a:pt x="596" y="62"/>
                  </a:lnTo>
                  <a:lnTo>
                    <a:pt x="599" y="76"/>
                  </a:lnTo>
                  <a:lnTo>
                    <a:pt x="599" y="83"/>
                  </a:lnTo>
                  <a:lnTo>
                    <a:pt x="599" y="95"/>
                  </a:lnTo>
                  <a:lnTo>
                    <a:pt x="599" y="109"/>
                  </a:lnTo>
                  <a:lnTo>
                    <a:pt x="603" y="126"/>
                  </a:lnTo>
                  <a:lnTo>
                    <a:pt x="610" y="140"/>
                  </a:lnTo>
                  <a:lnTo>
                    <a:pt x="610" y="145"/>
                  </a:lnTo>
                  <a:lnTo>
                    <a:pt x="613" y="152"/>
                  </a:lnTo>
                  <a:lnTo>
                    <a:pt x="618" y="161"/>
                  </a:lnTo>
                  <a:lnTo>
                    <a:pt x="625" y="183"/>
                  </a:lnTo>
                  <a:lnTo>
                    <a:pt x="625" y="204"/>
                  </a:lnTo>
                  <a:lnTo>
                    <a:pt x="627" y="209"/>
                  </a:lnTo>
                  <a:lnTo>
                    <a:pt x="632" y="254"/>
                  </a:lnTo>
                  <a:lnTo>
                    <a:pt x="632" y="261"/>
                  </a:lnTo>
                  <a:lnTo>
                    <a:pt x="636" y="268"/>
                  </a:lnTo>
                  <a:lnTo>
                    <a:pt x="634" y="277"/>
                  </a:lnTo>
                  <a:lnTo>
                    <a:pt x="634" y="282"/>
                  </a:lnTo>
                  <a:lnTo>
                    <a:pt x="636" y="301"/>
                  </a:lnTo>
                  <a:lnTo>
                    <a:pt x="639" y="308"/>
                  </a:lnTo>
                  <a:lnTo>
                    <a:pt x="641" y="325"/>
                  </a:lnTo>
                  <a:lnTo>
                    <a:pt x="653" y="341"/>
                  </a:lnTo>
                  <a:lnTo>
                    <a:pt x="655" y="348"/>
                  </a:lnTo>
                  <a:lnTo>
                    <a:pt x="655" y="353"/>
                  </a:lnTo>
                  <a:lnTo>
                    <a:pt x="658" y="365"/>
                  </a:lnTo>
                  <a:lnTo>
                    <a:pt x="658" y="382"/>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83" name="Freeform 23">
              <a:extLst>
                <a:ext uri="{FF2B5EF4-FFF2-40B4-BE49-F238E27FC236}">
                  <a16:creationId xmlns:a16="http://schemas.microsoft.com/office/drawing/2014/main" id="{4EF117C5-E896-4CCB-8BE1-78265F15ACE3}"/>
                </a:ext>
              </a:extLst>
            </p:cNvPr>
            <p:cNvSpPr>
              <a:spLocks/>
            </p:cNvSpPr>
            <p:nvPr/>
          </p:nvSpPr>
          <p:spPr bwMode="auto">
            <a:xfrm>
              <a:off x="3473450" y="2705100"/>
              <a:ext cx="1333500" cy="619125"/>
            </a:xfrm>
            <a:custGeom>
              <a:avLst/>
              <a:gdLst>
                <a:gd name="T0" fmla="*/ 274697825 w 840"/>
                <a:gd name="T1" fmla="*/ 12601575 h 390"/>
                <a:gd name="T2" fmla="*/ 435987825 w 840"/>
                <a:gd name="T3" fmla="*/ 12601575 h 390"/>
                <a:gd name="T4" fmla="*/ 597277825 w 840"/>
                <a:gd name="T5" fmla="*/ 17641888 h 390"/>
                <a:gd name="T6" fmla="*/ 758567825 w 840"/>
                <a:gd name="T7" fmla="*/ 17641888 h 390"/>
                <a:gd name="T8" fmla="*/ 924898138 w 840"/>
                <a:gd name="T9" fmla="*/ 22682200 h 390"/>
                <a:gd name="T10" fmla="*/ 1086188138 w 840"/>
                <a:gd name="T11" fmla="*/ 22682200 h 390"/>
                <a:gd name="T12" fmla="*/ 1247478138 w 840"/>
                <a:gd name="T13" fmla="*/ 17641888 h 390"/>
                <a:gd name="T14" fmla="*/ 1413808450 w 840"/>
                <a:gd name="T15" fmla="*/ 65524063 h 390"/>
                <a:gd name="T16" fmla="*/ 1474292200 w 840"/>
                <a:gd name="T17" fmla="*/ 65524063 h 390"/>
                <a:gd name="T18" fmla="*/ 1580138763 w 840"/>
                <a:gd name="T19" fmla="*/ 52924075 h 390"/>
                <a:gd name="T20" fmla="*/ 1640622513 w 840"/>
                <a:gd name="T21" fmla="*/ 70564375 h 390"/>
                <a:gd name="T22" fmla="*/ 1728827188 w 840"/>
                <a:gd name="T23" fmla="*/ 100806250 h 390"/>
                <a:gd name="T24" fmla="*/ 1771670638 w 840"/>
                <a:gd name="T25" fmla="*/ 143649700 h 390"/>
                <a:gd name="T26" fmla="*/ 1806952825 w 840"/>
                <a:gd name="T27" fmla="*/ 161290000 h 390"/>
                <a:gd name="T28" fmla="*/ 1832154388 w 840"/>
                <a:gd name="T29" fmla="*/ 191531875 h 390"/>
                <a:gd name="T30" fmla="*/ 1854835000 w 840"/>
                <a:gd name="T31" fmla="*/ 279738138 h 390"/>
                <a:gd name="T32" fmla="*/ 1890117188 w 840"/>
                <a:gd name="T33" fmla="*/ 332660625 h 390"/>
                <a:gd name="T34" fmla="*/ 1897678450 w 840"/>
                <a:gd name="T35" fmla="*/ 362902500 h 390"/>
                <a:gd name="T36" fmla="*/ 1915318750 w 840"/>
                <a:gd name="T37" fmla="*/ 405745950 h 390"/>
                <a:gd name="T38" fmla="*/ 1920359063 w 840"/>
                <a:gd name="T39" fmla="*/ 463708750 h 390"/>
                <a:gd name="T40" fmla="*/ 1938000950 w 840"/>
                <a:gd name="T41" fmla="*/ 471270013 h 390"/>
                <a:gd name="T42" fmla="*/ 1938000950 w 840"/>
                <a:gd name="T43" fmla="*/ 488910313 h 390"/>
                <a:gd name="T44" fmla="*/ 1950600938 w 840"/>
                <a:gd name="T45" fmla="*/ 501511888 h 390"/>
                <a:gd name="T46" fmla="*/ 1950600938 w 840"/>
                <a:gd name="T47" fmla="*/ 529232813 h 390"/>
                <a:gd name="T48" fmla="*/ 1968242825 w 840"/>
                <a:gd name="T49" fmla="*/ 549394063 h 390"/>
                <a:gd name="T50" fmla="*/ 1963202513 w 840"/>
                <a:gd name="T51" fmla="*/ 572076263 h 390"/>
                <a:gd name="T52" fmla="*/ 1980842813 w 840"/>
                <a:gd name="T53" fmla="*/ 614918125 h 390"/>
                <a:gd name="T54" fmla="*/ 1985883125 w 840"/>
                <a:gd name="T55" fmla="*/ 708164700 h 390"/>
                <a:gd name="T56" fmla="*/ 1990923438 w 840"/>
                <a:gd name="T57" fmla="*/ 738406575 h 390"/>
                <a:gd name="T58" fmla="*/ 2011084688 w 840"/>
                <a:gd name="T59" fmla="*/ 776208125 h 390"/>
                <a:gd name="T60" fmla="*/ 2033766888 w 840"/>
                <a:gd name="T61" fmla="*/ 841732188 h 390"/>
                <a:gd name="T62" fmla="*/ 2069049075 w 840"/>
                <a:gd name="T63" fmla="*/ 869454700 h 390"/>
                <a:gd name="T64" fmla="*/ 2094250638 w 840"/>
                <a:gd name="T65" fmla="*/ 924898138 h 390"/>
                <a:gd name="T66" fmla="*/ 2116931250 w 840"/>
                <a:gd name="T67" fmla="*/ 955140013 h 390"/>
                <a:gd name="T68" fmla="*/ 2021165313 w 840"/>
                <a:gd name="T69" fmla="*/ 955140013 h 390"/>
                <a:gd name="T70" fmla="*/ 1920359063 w 840"/>
                <a:gd name="T71" fmla="*/ 960180325 h 390"/>
                <a:gd name="T72" fmla="*/ 1819552813 w 840"/>
                <a:gd name="T73" fmla="*/ 965220638 h 390"/>
                <a:gd name="T74" fmla="*/ 1711186888 w 840"/>
                <a:gd name="T75" fmla="*/ 972780313 h 390"/>
                <a:gd name="T76" fmla="*/ 1610380638 w 840"/>
                <a:gd name="T77" fmla="*/ 972780313 h 390"/>
                <a:gd name="T78" fmla="*/ 1509574388 w 840"/>
                <a:gd name="T79" fmla="*/ 977820625 h 390"/>
                <a:gd name="T80" fmla="*/ 1401206875 w 840"/>
                <a:gd name="T81" fmla="*/ 977820625 h 390"/>
                <a:gd name="T82" fmla="*/ 1300400625 w 840"/>
                <a:gd name="T83" fmla="*/ 977820625 h 390"/>
                <a:gd name="T84" fmla="*/ 1199594375 w 840"/>
                <a:gd name="T85" fmla="*/ 982860938 h 390"/>
                <a:gd name="T86" fmla="*/ 1098788125 w 840"/>
                <a:gd name="T87" fmla="*/ 982860938 h 390"/>
                <a:gd name="T88" fmla="*/ 990422200 w 840"/>
                <a:gd name="T89" fmla="*/ 982860938 h 390"/>
                <a:gd name="T90" fmla="*/ 889615950 w 840"/>
                <a:gd name="T91" fmla="*/ 982860938 h 390"/>
                <a:gd name="T92" fmla="*/ 788809700 w 840"/>
                <a:gd name="T93" fmla="*/ 982860938 h 390"/>
                <a:gd name="T94" fmla="*/ 680442188 w 840"/>
                <a:gd name="T95" fmla="*/ 982860938 h 390"/>
                <a:gd name="T96" fmla="*/ 579635938 w 840"/>
                <a:gd name="T97" fmla="*/ 977820625 h 390"/>
                <a:gd name="T98" fmla="*/ 478829688 w 840"/>
                <a:gd name="T99" fmla="*/ 977820625 h 390"/>
                <a:gd name="T100" fmla="*/ 478829688 w 840"/>
                <a:gd name="T101" fmla="*/ 894656263 h 390"/>
                <a:gd name="T102" fmla="*/ 478829688 w 840"/>
                <a:gd name="T103" fmla="*/ 816530625 h 390"/>
                <a:gd name="T104" fmla="*/ 483870000 w 840"/>
                <a:gd name="T105" fmla="*/ 738406575 h 390"/>
                <a:gd name="T106" fmla="*/ 483870000 w 840"/>
                <a:gd name="T107" fmla="*/ 655240625 h 390"/>
                <a:gd name="T108" fmla="*/ 365423450 w 840"/>
                <a:gd name="T109" fmla="*/ 655240625 h 390"/>
                <a:gd name="T110" fmla="*/ 244455950 w 840"/>
                <a:gd name="T111" fmla="*/ 650200313 h 390"/>
                <a:gd name="T112" fmla="*/ 120967500 w 840"/>
                <a:gd name="T113" fmla="*/ 642640638 h 390"/>
                <a:gd name="T114" fmla="*/ 0 w 840"/>
                <a:gd name="T115" fmla="*/ 637600325 h 390"/>
                <a:gd name="T116" fmla="*/ 7561263 w 840"/>
                <a:gd name="T117" fmla="*/ 476310325 h 390"/>
                <a:gd name="T118" fmla="*/ 12601575 w 840"/>
                <a:gd name="T119" fmla="*/ 315020325 h 390"/>
                <a:gd name="T120" fmla="*/ 25201563 w 840"/>
                <a:gd name="T121" fmla="*/ 161290000 h 390"/>
                <a:gd name="T122" fmla="*/ 30241875 w 840"/>
                <a:gd name="T123" fmla="*/ 0 h 390"/>
                <a:gd name="T124" fmla="*/ 191531875 w 840"/>
                <a:gd name="T125" fmla="*/ 5040313 h 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40" h="390">
                  <a:moveTo>
                    <a:pt x="76" y="2"/>
                  </a:moveTo>
                  <a:lnTo>
                    <a:pt x="109" y="5"/>
                  </a:lnTo>
                  <a:lnTo>
                    <a:pt x="140" y="5"/>
                  </a:lnTo>
                  <a:lnTo>
                    <a:pt x="173" y="5"/>
                  </a:lnTo>
                  <a:lnTo>
                    <a:pt x="206" y="7"/>
                  </a:lnTo>
                  <a:lnTo>
                    <a:pt x="237" y="7"/>
                  </a:lnTo>
                  <a:lnTo>
                    <a:pt x="270" y="7"/>
                  </a:lnTo>
                  <a:lnTo>
                    <a:pt x="301" y="7"/>
                  </a:lnTo>
                  <a:lnTo>
                    <a:pt x="334" y="9"/>
                  </a:lnTo>
                  <a:lnTo>
                    <a:pt x="367" y="9"/>
                  </a:lnTo>
                  <a:lnTo>
                    <a:pt x="398" y="9"/>
                  </a:lnTo>
                  <a:lnTo>
                    <a:pt x="431" y="9"/>
                  </a:lnTo>
                  <a:lnTo>
                    <a:pt x="462" y="7"/>
                  </a:lnTo>
                  <a:lnTo>
                    <a:pt x="495" y="7"/>
                  </a:lnTo>
                  <a:lnTo>
                    <a:pt x="533" y="7"/>
                  </a:lnTo>
                  <a:lnTo>
                    <a:pt x="561" y="26"/>
                  </a:lnTo>
                  <a:lnTo>
                    <a:pt x="578" y="31"/>
                  </a:lnTo>
                  <a:lnTo>
                    <a:pt x="585" y="26"/>
                  </a:lnTo>
                  <a:lnTo>
                    <a:pt x="601" y="21"/>
                  </a:lnTo>
                  <a:lnTo>
                    <a:pt x="627" y="21"/>
                  </a:lnTo>
                  <a:lnTo>
                    <a:pt x="644" y="21"/>
                  </a:lnTo>
                  <a:lnTo>
                    <a:pt x="651" y="28"/>
                  </a:lnTo>
                  <a:lnTo>
                    <a:pt x="665" y="33"/>
                  </a:lnTo>
                  <a:lnTo>
                    <a:pt x="686" y="40"/>
                  </a:lnTo>
                  <a:lnTo>
                    <a:pt x="698" y="49"/>
                  </a:lnTo>
                  <a:lnTo>
                    <a:pt x="703" y="57"/>
                  </a:lnTo>
                  <a:lnTo>
                    <a:pt x="710" y="61"/>
                  </a:lnTo>
                  <a:lnTo>
                    <a:pt x="717" y="64"/>
                  </a:lnTo>
                  <a:lnTo>
                    <a:pt x="719" y="64"/>
                  </a:lnTo>
                  <a:lnTo>
                    <a:pt x="727" y="76"/>
                  </a:lnTo>
                  <a:lnTo>
                    <a:pt x="729" y="94"/>
                  </a:lnTo>
                  <a:lnTo>
                    <a:pt x="736" y="111"/>
                  </a:lnTo>
                  <a:lnTo>
                    <a:pt x="745" y="123"/>
                  </a:lnTo>
                  <a:lnTo>
                    <a:pt x="750" y="132"/>
                  </a:lnTo>
                  <a:lnTo>
                    <a:pt x="750" y="137"/>
                  </a:lnTo>
                  <a:lnTo>
                    <a:pt x="753" y="144"/>
                  </a:lnTo>
                  <a:lnTo>
                    <a:pt x="757" y="149"/>
                  </a:lnTo>
                  <a:lnTo>
                    <a:pt x="760" y="161"/>
                  </a:lnTo>
                  <a:lnTo>
                    <a:pt x="760" y="177"/>
                  </a:lnTo>
                  <a:lnTo>
                    <a:pt x="762" y="184"/>
                  </a:lnTo>
                  <a:lnTo>
                    <a:pt x="767" y="184"/>
                  </a:lnTo>
                  <a:lnTo>
                    <a:pt x="769" y="187"/>
                  </a:lnTo>
                  <a:lnTo>
                    <a:pt x="769" y="192"/>
                  </a:lnTo>
                  <a:lnTo>
                    <a:pt x="769" y="194"/>
                  </a:lnTo>
                  <a:lnTo>
                    <a:pt x="774" y="194"/>
                  </a:lnTo>
                  <a:lnTo>
                    <a:pt x="774" y="199"/>
                  </a:lnTo>
                  <a:lnTo>
                    <a:pt x="774" y="206"/>
                  </a:lnTo>
                  <a:lnTo>
                    <a:pt x="774" y="210"/>
                  </a:lnTo>
                  <a:lnTo>
                    <a:pt x="779" y="213"/>
                  </a:lnTo>
                  <a:lnTo>
                    <a:pt x="781" y="218"/>
                  </a:lnTo>
                  <a:lnTo>
                    <a:pt x="779" y="222"/>
                  </a:lnTo>
                  <a:lnTo>
                    <a:pt x="779" y="227"/>
                  </a:lnTo>
                  <a:lnTo>
                    <a:pt x="781" y="229"/>
                  </a:lnTo>
                  <a:lnTo>
                    <a:pt x="786" y="244"/>
                  </a:lnTo>
                  <a:lnTo>
                    <a:pt x="788" y="267"/>
                  </a:lnTo>
                  <a:lnTo>
                    <a:pt x="788" y="281"/>
                  </a:lnTo>
                  <a:lnTo>
                    <a:pt x="786" y="286"/>
                  </a:lnTo>
                  <a:lnTo>
                    <a:pt x="790" y="293"/>
                  </a:lnTo>
                  <a:lnTo>
                    <a:pt x="795" y="303"/>
                  </a:lnTo>
                  <a:lnTo>
                    <a:pt x="798" y="308"/>
                  </a:lnTo>
                  <a:lnTo>
                    <a:pt x="805" y="319"/>
                  </a:lnTo>
                  <a:lnTo>
                    <a:pt x="807" y="334"/>
                  </a:lnTo>
                  <a:lnTo>
                    <a:pt x="814" y="341"/>
                  </a:lnTo>
                  <a:lnTo>
                    <a:pt x="821" y="345"/>
                  </a:lnTo>
                  <a:lnTo>
                    <a:pt x="828" y="353"/>
                  </a:lnTo>
                  <a:lnTo>
                    <a:pt x="831" y="367"/>
                  </a:lnTo>
                  <a:lnTo>
                    <a:pt x="838" y="376"/>
                  </a:lnTo>
                  <a:lnTo>
                    <a:pt x="840" y="379"/>
                  </a:lnTo>
                  <a:lnTo>
                    <a:pt x="824" y="379"/>
                  </a:lnTo>
                  <a:lnTo>
                    <a:pt x="802" y="379"/>
                  </a:lnTo>
                  <a:lnTo>
                    <a:pt x="781" y="381"/>
                  </a:lnTo>
                  <a:lnTo>
                    <a:pt x="762" y="381"/>
                  </a:lnTo>
                  <a:lnTo>
                    <a:pt x="741" y="383"/>
                  </a:lnTo>
                  <a:lnTo>
                    <a:pt x="722" y="383"/>
                  </a:lnTo>
                  <a:lnTo>
                    <a:pt x="701" y="383"/>
                  </a:lnTo>
                  <a:lnTo>
                    <a:pt x="679" y="386"/>
                  </a:lnTo>
                  <a:lnTo>
                    <a:pt x="660" y="386"/>
                  </a:lnTo>
                  <a:lnTo>
                    <a:pt x="639" y="386"/>
                  </a:lnTo>
                  <a:lnTo>
                    <a:pt x="618" y="388"/>
                  </a:lnTo>
                  <a:lnTo>
                    <a:pt x="599" y="388"/>
                  </a:lnTo>
                  <a:lnTo>
                    <a:pt x="578" y="388"/>
                  </a:lnTo>
                  <a:lnTo>
                    <a:pt x="556" y="388"/>
                  </a:lnTo>
                  <a:lnTo>
                    <a:pt x="537" y="388"/>
                  </a:lnTo>
                  <a:lnTo>
                    <a:pt x="516" y="388"/>
                  </a:lnTo>
                  <a:lnTo>
                    <a:pt x="495" y="390"/>
                  </a:lnTo>
                  <a:lnTo>
                    <a:pt x="476" y="390"/>
                  </a:lnTo>
                  <a:lnTo>
                    <a:pt x="455" y="390"/>
                  </a:lnTo>
                  <a:lnTo>
                    <a:pt x="436" y="390"/>
                  </a:lnTo>
                  <a:lnTo>
                    <a:pt x="414" y="390"/>
                  </a:lnTo>
                  <a:lnTo>
                    <a:pt x="393" y="390"/>
                  </a:lnTo>
                  <a:lnTo>
                    <a:pt x="374" y="390"/>
                  </a:lnTo>
                  <a:lnTo>
                    <a:pt x="353" y="390"/>
                  </a:lnTo>
                  <a:lnTo>
                    <a:pt x="332" y="390"/>
                  </a:lnTo>
                  <a:lnTo>
                    <a:pt x="313" y="390"/>
                  </a:lnTo>
                  <a:lnTo>
                    <a:pt x="291" y="390"/>
                  </a:lnTo>
                  <a:lnTo>
                    <a:pt x="270" y="390"/>
                  </a:lnTo>
                  <a:lnTo>
                    <a:pt x="251" y="388"/>
                  </a:lnTo>
                  <a:lnTo>
                    <a:pt x="230" y="388"/>
                  </a:lnTo>
                  <a:lnTo>
                    <a:pt x="209" y="388"/>
                  </a:lnTo>
                  <a:lnTo>
                    <a:pt x="190" y="388"/>
                  </a:lnTo>
                  <a:lnTo>
                    <a:pt x="190" y="371"/>
                  </a:lnTo>
                  <a:lnTo>
                    <a:pt x="190" y="355"/>
                  </a:lnTo>
                  <a:lnTo>
                    <a:pt x="190" y="341"/>
                  </a:lnTo>
                  <a:lnTo>
                    <a:pt x="190" y="324"/>
                  </a:lnTo>
                  <a:lnTo>
                    <a:pt x="192" y="308"/>
                  </a:lnTo>
                  <a:lnTo>
                    <a:pt x="192" y="293"/>
                  </a:lnTo>
                  <a:lnTo>
                    <a:pt x="192" y="277"/>
                  </a:lnTo>
                  <a:lnTo>
                    <a:pt x="192" y="260"/>
                  </a:lnTo>
                  <a:lnTo>
                    <a:pt x="168" y="260"/>
                  </a:lnTo>
                  <a:lnTo>
                    <a:pt x="145" y="260"/>
                  </a:lnTo>
                  <a:lnTo>
                    <a:pt x="121" y="258"/>
                  </a:lnTo>
                  <a:lnTo>
                    <a:pt x="97" y="258"/>
                  </a:lnTo>
                  <a:lnTo>
                    <a:pt x="71" y="258"/>
                  </a:lnTo>
                  <a:lnTo>
                    <a:pt x="48" y="255"/>
                  </a:lnTo>
                  <a:lnTo>
                    <a:pt x="24" y="255"/>
                  </a:lnTo>
                  <a:lnTo>
                    <a:pt x="0" y="253"/>
                  </a:lnTo>
                  <a:lnTo>
                    <a:pt x="3" y="222"/>
                  </a:lnTo>
                  <a:lnTo>
                    <a:pt x="3" y="189"/>
                  </a:lnTo>
                  <a:lnTo>
                    <a:pt x="5" y="158"/>
                  </a:lnTo>
                  <a:lnTo>
                    <a:pt x="5" y="125"/>
                  </a:lnTo>
                  <a:lnTo>
                    <a:pt x="8" y="94"/>
                  </a:lnTo>
                  <a:lnTo>
                    <a:pt x="10" y="64"/>
                  </a:lnTo>
                  <a:lnTo>
                    <a:pt x="10" y="31"/>
                  </a:lnTo>
                  <a:lnTo>
                    <a:pt x="12" y="0"/>
                  </a:lnTo>
                  <a:lnTo>
                    <a:pt x="45" y="0"/>
                  </a:lnTo>
                  <a:lnTo>
                    <a:pt x="76" y="2"/>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84" name="Freeform 24">
              <a:extLst>
                <a:ext uri="{FF2B5EF4-FFF2-40B4-BE49-F238E27FC236}">
                  <a16:creationId xmlns:a16="http://schemas.microsoft.com/office/drawing/2014/main" id="{168F6046-7EEB-4F9C-90C6-E4411701532F}"/>
                </a:ext>
              </a:extLst>
            </p:cNvPr>
            <p:cNvSpPr>
              <a:spLocks/>
            </p:cNvSpPr>
            <p:nvPr/>
          </p:nvSpPr>
          <p:spPr bwMode="auto">
            <a:xfrm>
              <a:off x="8027988" y="1524000"/>
              <a:ext cx="263525" cy="565150"/>
            </a:xfrm>
            <a:custGeom>
              <a:avLst/>
              <a:gdLst>
                <a:gd name="T0" fmla="*/ 103327200 w 166"/>
                <a:gd name="T1" fmla="*/ 30241875 h 356"/>
                <a:gd name="T2" fmla="*/ 131048125 w 166"/>
                <a:gd name="T3" fmla="*/ 95765938 h 356"/>
                <a:gd name="T4" fmla="*/ 161290000 w 166"/>
                <a:gd name="T5" fmla="*/ 161290000 h 356"/>
                <a:gd name="T6" fmla="*/ 186491563 w 166"/>
                <a:gd name="T7" fmla="*/ 226814063 h 356"/>
                <a:gd name="T8" fmla="*/ 216733438 w 166"/>
                <a:gd name="T9" fmla="*/ 299899388 h 356"/>
                <a:gd name="T10" fmla="*/ 244455950 w 166"/>
                <a:gd name="T11" fmla="*/ 365423450 h 356"/>
                <a:gd name="T12" fmla="*/ 269657513 w 166"/>
                <a:gd name="T13" fmla="*/ 430947513 h 356"/>
                <a:gd name="T14" fmla="*/ 299899388 w 166"/>
                <a:gd name="T15" fmla="*/ 496471575 h 356"/>
                <a:gd name="T16" fmla="*/ 322580000 w 166"/>
                <a:gd name="T17" fmla="*/ 549394063 h 356"/>
                <a:gd name="T18" fmla="*/ 347781563 w 166"/>
                <a:gd name="T19" fmla="*/ 584676250 h 356"/>
                <a:gd name="T20" fmla="*/ 388104063 w 166"/>
                <a:gd name="T21" fmla="*/ 627519700 h 356"/>
                <a:gd name="T22" fmla="*/ 418345938 w 166"/>
                <a:gd name="T23" fmla="*/ 693043763 h 356"/>
                <a:gd name="T24" fmla="*/ 395665325 w 166"/>
                <a:gd name="T25" fmla="*/ 723285638 h 356"/>
                <a:gd name="T26" fmla="*/ 370463763 w 166"/>
                <a:gd name="T27" fmla="*/ 753527513 h 356"/>
                <a:gd name="T28" fmla="*/ 340221888 w 166"/>
                <a:gd name="T29" fmla="*/ 801409688 h 356"/>
                <a:gd name="T30" fmla="*/ 292338125 w 166"/>
                <a:gd name="T31" fmla="*/ 824091888 h 356"/>
                <a:gd name="T32" fmla="*/ 234375325 w 166"/>
                <a:gd name="T33" fmla="*/ 841732188 h 356"/>
                <a:gd name="T34" fmla="*/ 168851263 w 166"/>
                <a:gd name="T35" fmla="*/ 866933750 h 356"/>
                <a:gd name="T36" fmla="*/ 108367513 w 166"/>
                <a:gd name="T37" fmla="*/ 884575638 h 356"/>
                <a:gd name="T38" fmla="*/ 65524063 w 166"/>
                <a:gd name="T39" fmla="*/ 884575638 h 356"/>
                <a:gd name="T40" fmla="*/ 42843450 w 166"/>
                <a:gd name="T41" fmla="*/ 866933750 h 356"/>
                <a:gd name="T42" fmla="*/ 37803138 w 166"/>
                <a:gd name="T43" fmla="*/ 829132200 h 356"/>
                <a:gd name="T44" fmla="*/ 42843450 w 166"/>
                <a:gd name="T45" fmla="*/ 801409688 h 356"/>
                <a:gd name="T46" fmla="*/ 25201563 w 166"/>
                <a:gd name="T47" fmla="*/ 705643750 h 356"/>
                <a:gd name="T48" fmla="*/ 7561263 w 166"/>
                <a:gd name="T49" fmla="*/ 627519700 h 356"/>
                <a:gd name="T50" fmla="*/ 7561263 w 166"/>
                <a:gd name="T51" fmla="*/ 579635938 h 356"/>
                <a:gd name="T52" fmla="*/ 20161250 w 166"/>
                <a:gd name="T53" fmla="*/ 519152188 h 356"/>
                <a:gd name="T54" fmla="*/ 20161250 w 166"/>
                <a:gd name="T55" fmla="*/ 471270013 h 356"/>
                <a:gd name="T56" fmla="*/ 0 w 166"/>
                <a:gd name="T57" fmla="*/ 378023438 h 356"/>
                <a:gd name="T58" fmla="*/ 30241875 w 166"/>
                <a:gd name="T59" fmla="*/ 352821875 h 356"/>
                <a:gd name="T60" fmla="*/ 60483750 w 166"/>
                <a:gd name="T61" fmla="*/ 304939700 h 356"/>
                <a:gd name="T62" fmla="*/ 65524063 w 166"/>
                <a:gd name="T63" fmla="*/ 282257500 h 356"/>
                <a:gd name="T64" fmla="*/ 65524063 w 166"/>
                <a:gd name="T65" fmla="*/ 257055938 h 356"/>
                <a:gd name="T66" fmla="*/ 42843450 w 166"/>
                <a:gd name="T67" fmla="*/ 216733438 h 356"/>
                <a:gd name="T68" fmla="*/ 42843450 w 166"/>
                <a:gd name="T69" fmla="*/ 151209375 h 356"/>
                <a:gd name="T70" fmla="*/ 30241875 w 166"/>
                <a:gd name="T71" fmla="*/ 120967500 h 356"/>
                <a:gd name="T72" fmla="*/ 42843450 w 166"/>
                <a:gd name="T73" fmla="*/ 17641888 h 356"/>
                <a:gd name="T74" fmla="*/ 85685313 w 166"/>
                <a:gd name="T75" fmla="*/ 12601575 h 3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6" h="356">
                  <a:moveTo>
                    <a:pt x="36" y="0"/>
                  </a:moveTo>
                  <a:lnTo>
                    <a:pt x="41" y="12"/>
                  </a:lnTo>
                  <a:lnTo>
                    <a:pt x="45" y="26"/>
                  </a:lnTo>
                  <a:lnTo>
                    <a:pt x="52" y="38"/>
                  </a:lnTo>
                  <a:lnTo>
                    <a:pt x="57" y="52"/>
                  </a:lnTo>
                  <a:lnTo>
                    <a:pt x="64" y="64"/>
                  </a:lnTo>
                  <a:lnTo>
                    <a:pt x="69" y="79"/>
                  </a:lnTo>
                  <a:lnTo>
                    <a:pt x="74" y="90"/>
                  </a:lnTo>
                  <a:lnTo>
                    <a:pt x="81" y="105"/>
                  </a:lnTo>
                  <a:lnTo>
                    <a:pt x="86" y="119"/>
                  </a:lnTo>
                  <a:lnTo>
                    <a:pt x="90" y="131"/>
                  </a:lnTo>
                  <a:lnTo>
                    <a:pt x="97" y="145"/>
                  </a:lnTo>
                  <a:lnTo>
                    <a:pt x="102" y="157"/>
                  </a:lnTo>
                  <a:lnTo>
                    <a:pt x="107" y="171"/>
                  </a:lnTo>
                  <a:lnTo>
                    <a:pt x="114" y="183"/>
                  </a:lnTo>
                  <a:lnTo>
                    <a:pt x="119" y="197"/>
                  </a:lnTo>
                  <a:lnTo>
                    <a:pt x="126" y="211"/>
                  </a:lnTo>
                  <a:lnTo>
                    <a:pt x="128" y="218"/>
                  </a:lnTo>
                  <a:lnTo>
                    <a:pt x="131" y="228"/>
                  </a:lnTo>
                  <a:lnTo>
                    <a:pt x="138" y="232"/>
                  </a:lnTo>
                  <a:lnTo>
                    <a:pt x="149" y="242"/>
                  </a:lnTo>
                  <a:lnTo>
                    <a:pt x="154" y="249"/>
                  </a:lnTo>
                  <a:lnTo>
                    <a:pt x="164" y="258"/>
                  </a:lnTo>
                  <a:lnTo>
                    <a:pt x="166" y="275"/>
                  </a:lnTo>
                  <a:lnTo>
                    <a:pt x="166" y="284"/>
                  </a:lnTo>
                  <a:lnTo>
                    <a:pt x="157" y="287"/>
                  </a:lnTo>
                  <a:lnTo>
                    <a:pt x="152" y="292"/>
                  </a:lnTo>
                  <a:lnTo>
                    <a:pt x="147" y="299"/>
                  </a:lnTo>
                  <a:lnTo>
                    <a:pt x="142" y="303"/>
                  </a:lnTo>
                  <a:lnTo>
                    <a:pt x="135" y="318"/>
                  </a:lnTo>
                  <a:lnTo>
                    <a:pt x="131" y="322"/>
                  </a:lnTo>
                  <a:lnTo>
                    <a:pt x="116" y="327"/>
                  </a:lnTo>
                  <a:lnTo>
                    <a:pt x="105" y="332"/>
                  </a:lnTo>
                  <a:lnTo>
                    <a:pt x="93" y="334"/>
                  </a:lnTo>
                  <a:lnTo>
                    <a:pt x="81" y="339"/>
                  </a:lnTo>
                  <a:lnTo>
                    <a:pt x="67" y="344"/>
                  </a:lnTo>
                  <a:lnTo>
                    <a:pt x="55" y="348"/>
                  </a:lnTo>
                  <a:lnTo>
                    <a:pt x="43" y="351"/>
                  </a:lnTo>
                  <a:lnTo>
                    <a:pt x="29" y="356"/>
                  </a:lnTo>
                  <a:lnTo>
                    <a:pt x="26" y="351"/>
                  </a:lnTo>
                  <a:lnTo>
                    <a:pt x="19" y="346"/>
                  </a:lnTo>
                  <a:lnTo>
                    <a:pt x="17" y="344"/>
                  </a:lnTo>
                  <a:lnTo>
                    <a:pt x="17" y="339"/>
                  </a:lnTo>
                  <a:lnTo>
                    <a:pt x="15" y="329"/>
                  </a:lnTo>
                  <a:lnTo>
                    <a:pt x="17" y="325"/>
                  </a:lnTo>
                  <a:lnTo>
                    <a:pt x="17" y="318"/>
                  </a:lnTo>
                  <a:lnTo>
                    <a:pt x="12" y="294"/>
                  </a:lnTo>
                  <a:lnTo>
                    <a:pt x="10" y="280"/>
                  </a:lnTo>
                  <a:lnTo>
                    <a:pt x="3" y="256"/>
                  </a:lnTo>
                  <a:lnTo>
                    <a:pt x="3" y="249"/>
                  </a:lnTo>
                  <a:lnTo>
                    <a:pt x="3" y="242"/>
                  </a:lnTo>
                  <a:lnTo>
                    <a:pt x="3" y="230"/>
                  </a:lnTo>
                  <a:lnTo>
                    <a:pt x="8" y="218"/>
                  </a:lnTo>
                  <a:lnTo>
                    <a:pt x="8" y="206"/>
                  </a:lnTo>
                  <a:lnTo>
                    <a:pt x="8" y="195"/>
                  </a:lnTo>
                  <a:lnTo>
                    <a:pt x="8" y="187"/>
                  </a:lnTo>
                  <a:lnTo>
                    <a:pt x="5" y="173"/>
                  </a:lnTo>
                  <a:lnTo>
                    <a:pt x="0" y="150"/>
                  </a:lnTo>
                  <a:lnTo>
                    <a:pt x="3" y="147"/>
                  </a:lnTo>
                  <a:lnTo>
                    <a:pt x="12" y="140"/>
                  </a:lnTo>
                  <a:lnTo>
                    <a:pt x="15" y="135"/>
                  </a:lnTo>
                  <a:lnTo>
                    <a:pt x="24" y="121"/>
                  </a:lnTo>
                  <a:lnTo>
                    <a:pt x="26" y="116"/>
                  </a:lnTo>
                  <a:lnTo>
                    <a:pt x="26" y="112"/>
                  </a:lnTo>
                  <a:lnTo>
                    <a:pt x="26" y="105"/>
                  </a:lnTo>
                  <a:lnTo>
                    <a:pt x="26" y="102"/>
                  </a:lnTo>
                  <a:lnTo>
                    <a:pt x="26" y="100"/>
                  </a:lnTo>
                  <a:lnTo>
                    <a:pt x="17" y="86"/>
                  </a:lnTo>
                  <a:lnTo>
                    <a:pt x="15" y="81"/>
                  </a:lnTo>
                  <a:lnTo>
                    <a:pt x="17" y="60"/>
                  </a:lnTo>
                  <a:lnTo>
                    <a:pt x="12" y="52"/>
                  </a:lnTo>
                  <a:lnTo>
                    <a:pt x="12" y="48"/>
                  </a:lnTo>
                  <a:lnTo>
                    <a:pt x="12" y="22"/>
                  </a:lnTo>
                  <a:lnTo>
                    <a:pt x="17" y="7"/>
                  </a:lnTo>
                  <a:lnTo>
                    <a:pt x="29" y="7"/>
                  </a:lnTo>
                  <a:lnTo>
                    <a:pt x="34" y="5"/>
                  </a:lnTo>
                  <a:lnTo>
                    <a:pt x="36" y="0"/>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85" name="Freeform 25">
              <a:extLst>
                <a:ext uri="{FF2B5EF4-FFF2-40B4-BE49-F238E27FC236}">
                  <a16:creationId xmlns:a16="http://schemas.microsoft.com/office/drawing/2014/main" id="{B7601306-2F09-4134-975F-DFF946437218}"/>
                </a:ext>
              </a:extLst>
            </p:cNvPr>
            <p:cNvSpPr>
              <a:spLocks/>
            </p:cNvSpPr>
            <p:nvPr/>
          </p:nvSpPr>
          <p:spPr bwMode="auto">
            <a:xfrm>
              <a:off x="2520950" y="3851275"/>
              <a:ext cx="1081088" cy="1149350"/>
            </a:xfrm>
            <a:custGeom>
              <a:avLst/>
              <a:gdLst>
                <a:gd name="T0" fmla="*/ 720765021 w 681"/>
                <a:gd name="T1" fmla="*/ 1728827188 h 724"/>
                <a:gd name="T2" fmla="*/ 660281243 w 681"/>
                <a:gd name="T3" fmla="*/ 1723786875 h 724"/>
                <a:gd name="T4" fmla="*/ 536794323 w 681"/>
                <a:gd name="T5" fmla="*/ 1711186888 h 724"/>
                <a:gd name="T6" fmla="*/ 415826767 w 681"/>
                <a:gd name="T7" fmla="*/ 1701106263 h 724"/>
                <a:gd name="T8" fmla="*/ 297378575 w 681"/>
                <a:gd name="T9" fmla="*/ 1693545000 h 724"/>
                <a:gd name="T10" fmla="*/ 236894797 w 681"/>
                <a:gd name="T11" fmla="*/ 1723786875 h 724"/>
                <a:gd name="T12" fmla="*/ 231854482 w 681"/>
                <a:gd name="T13" fmla="*/ 1789310938 h 724"/>
                <a:gd name="T14" fmla="*/ 131048186 w 681"/>
                <a:gd name="T15" fmla="*/ 1819552813 h 724"/>
                <a:gd name="T16" fmla="*/ 0 w 681"/>
                <a:gd name="T17" fmla="*/ 1806952825 h 724"/>
                <a:gd name="T18" fmla="*/ 17641896 w 681"/>
                <a:gd name="T19" fmla="*/ 1580138763 h 724"/>
                <a:gd name="T20" fmla="*/ 40322519 w 681"/>
                <a:gd name="T21" fmla="*/ 1353324700 h 724"/>
                <a:gd name="T22" fmla="*/ 57964414 w 681"/>
                <a:gd name="T23" fmla="*/ 1126510638 h 724"/>
                <a:gd name="T24" fmla="*/ 83165988 w 681"/>
                <a:gd name="T25" fmla="*/ 899696575 h 724"/>
                <a:gd name="T26" fmla="*/ 105846611 w 681"/>
                <a:gd name="T27" fmla="*/ 680442188 h 724"/>
                <a:gd name="T28" fmla="*/ 123488507 w 681"/>
                <a:gd name="T29" fmla="*/ 453628125 h 724"/>
                <a:gd name="T30" fmla="*/ 148690081 w 681"/>
                <a:gd name="T31" fmla="*/ 226814063 h 724"/>
                <a:gd name="T32" fmla="*/ 171370704 w 681"/>
                <a:gd name="T33" fmla="*/ 0 h 724"/>
                <a:gd name="T34" fmla="*/ 362902668 w 681"/>
                <a:gd name="T35" fmla="*/ 17641888 h 724"/>
                <a:gd name="T36" fmla="*/ 554434631 w 681"/>
                <a:gd name="T37" fmla="*/ 35282188 h 724"/>
                <a:gd name="T38" fmla="*/ 751006910 w 681"/>
                <a:gd name="T39" fmla="*/ 52924075 h 724"/>
                <a:gd name="T40" fmla="*/ 940019510 w 681"/>
                <a:gd name="T41" fmla="*/ 70564375 h 724"/>
                <a:gd name="T42" fmla="*/ 1136591788 w 681"/>
                <a:gd name="T43" fmla="*/ 83165950 h 724"/>
                <a:gd name="T44" fmla="*/ 1328123752 w 681"/>
                <a:gd name="T45" fmla="*/ 95765938 h 724"/>
                <a:gd name="T46" fmla="*/ 1524696030 w 681"/>
                <a:gd name="T47" fmla="*/ 100806250 h 724"/>
                <a:gd name="T48" fmla="*/ 1716227994 w 681"/>
                <a:gd name="T49" fmla="*/ 113407825 h 724"/>
                <a:gd name="T50" fmla="*/ 1716227994 w 681"/>
                <a:gd name="T51" fmla="*/ 191531875 h 724"/>
                <a:gd name="T52" fmla="*/ 1711187679 w 681"/>
                <a:gd name="T53" fmla="*/ 267136563 h 724"/>
                <a:gd name="T54" fmla="*/ 1698586098 w 681"/>
                <a:gd name="T55" fmla="*/ 362902500 h 724"/>
                <a:gd name="T56" fmla="*/ 1691026420 w 681"/>
                <a:gd name="T57" fmla="*/ 541834388 h 724"/>
                <a:gd name="T58" fmla="*/ 1685986105 w 681"/>
                <a:gd name="T59" fmla="*/ 720764688 h 724"/>
                <a:gd name="T60" fmla="*/ 1680945790 w 681"/>
                <a:gd name="T61" fmla="*/ 899696575 h 724"/>
                <a:gd name="T62" fmla="*/ 1668344209 w 681"/>
                <a:gd name="T63" fmla="*/ 1078626875 h 724"/>
                <a:gd name="T64" fmla="*/ 1663303894 w 681"/>
                <a:gd name="T65" fmla="*/ 1257558763 h 724"/>
                <a:gd name="T66" fmla="*/ 1655744216 w 681"/>
                <a:gd name="T67" fmla="*/ 1436489063 h 724"/>
                <a:gd name="T68" fmla="*/ 1650703901 w 681"/>
                <a:gd name="T69" fmla="*/ 1615420950 h 724"/>
                <a:gd name="T70" fmla="*/ 1585179808 w 681"/>
                <a:gd name="T71" fmla="*/ 1706146575 h 724"/>
                <a:gd name="T72" fmla="*/ 1466731616 w 681"/>
                <a:gd name="T73" fmla="*/ 1701106263 h 724"/>
                <a:gd name="T74" fmla="*/ 1340723745 w 681"/>
                <a:gd name="T75" fmla="*/ 1693545000 h 724"/>
                <a:gd name="T76" fmla="*/ 1222277140 w 681"/>
                <a:gd name="T77" fmla="*/ 1688504688 h 724"/>
                <a:gd name="T78" fmla="*/ 1096269270 w 681"/>
                <a:gd name="T79" fmla="*/ 1680945013 h 724"/>
                <a:gd name="T80" fmla="*/ 970261399 w 681"/>
                <a:gd name="T81" fmla="*/ 1670864388 h 724"/>
                <a:gd name="T82" fmla="*/ 851813206 w 681"/>
                <a:gd name="T83" fmla="*/ 1663303125 h 724"/>
                <a:gd name="T84" fmla="*/ 725805336 w 681"/>
                <a:gd name="T85" fmla="*/ 1658262813 h 724"/>
                <a:gd name="T86" fmla="*/ 667842509 w 681"/>
                <a:gd name="T87" fmla="*/ 1653222500 h 724"/>
                <a:gd name="T88" fmla="*/ 690523132 w 681"/>
                <a:gd name="T89" fmla="*/ 1711186888 h 7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81" h="724">
                  <a:moveTo>
                    <a:pt x="274" y="679"/>
                  </a:moveTo>
                  <a:lnTo>
                    <a:pt x="286" y="686"/>
                  </a:lnTo>
                  <a:lnTo>
                    <a:pt x="262" y="684"/>
                  </a:lnTo>
                  <a:lnTo>
                    <a:pt x="239" y="682"/>
                  </a:lnTo>
                  <a:lnTo>
                    <a:pt x="213" y="679"/>
                  </a:lnTo>
                  <a:lnTo>
                    <a:pt x="189" y="677"/>
                  </a:lnTo>
                  <a:lnTo>
                    <a:pt x="165" y="675"/>
                  </a:lnTo>
                  <a:lnTo>
                    <a:pt x="142" y="675"/>
                  </a:lnTo>
                  <a:lnTo>
                    <a:pt x="118" y="672"/>
                  </a:lnTo>
                  <a:lnTo>
                    <a:pt x="94" y="670"/>
                  </a:lnTo>
                  <a:lnTo>
                    <a:pt x="94" y="684"/>
                  </a:lnTo>
                  <a:lnTo>
                    <a:pt x="92" y="696"/>
                  </a:lnTo>
                  <a:lnTo>
                    <a:pt x="92" y="710"/>
                  </a:lnTo>
                  <a:lnTo>
                    <a:pt x="90" y="724"/>
                  </a:lnTo>
                  <a:lnTo>
                    <a:pt x="52" y="722"/>
                  </a:lnTo>
                  <a:lnTo>
                    <a:pt x="12" y="717"/>
                  </a:lnTo>
                  <a:lnTo>
                    <a:pt x="0" y="717"/>
                  </a:lnTo>
                  <a:lnTo>
                    <a:pt x="2" y="672"/>
                  </a:lnTo>
                  <a:lnTo>
                    <a:pt x="7" y="627"/>
                  </a:lnTo>
                  <a:lnTo>
                    <a:pt x="12" y="582"/>
                  </a:lnTo>
                  <a:lnTo>
                    <a:pt x="16" y="537"/>
                  </a:lnTo>
                  <a:lnTo>
                    <a:pt x="19" y="492"/>
                  </a:lnTo>
                  <a:lnTo>
                    <a:pt x="23" y="447"/>
                  </a:lnTo>
                  <a:lnTo>
                    <a:pt x="28" y="402"/>
                  </a:lnTo>
                  <a:lnTo>
                    <a:pt x="33" y="357"/>
                  </a:lnTo>
                  <a:lnTo>
                    <a:pt x="38" y="315"/>
                  </a:lnTo>
                  <a:lnTo>
                    <a:pt x="42" y="270"/>
                  </a:lnTo>
                  <a:lnTo>
                    <a:pt x="45" y="225"/>
                  </a:lnTo>
                  <a:lnTo>
                    <a:pt x="49" y="180"/>
                  </a:lnTo>
                  <a:lnTo>
                    <a:pt x="54" y="135"/>
                  </a:lnTo>
                  <a:lnTo>
                    <a:pt x="59" y="90"/>
                  </a:lnTo>
                  <a:lnTo>
                    <a:pt x="64" y="45"/>
                  </a:lnTo>
                  <a:lnTo>
                    <a:pt x="68" y="0"/>
                  </a:lnTo>
                  <a:lnTo>
                    <a:pt x="106" y="5"/>
                  </a:lnTo>
                  <a:lnTo>
                    <a:pt x="144" y="7"/>
                  </a:lnTo>
                  <a:lnTo>
                    <a:pt x="182" y="12"/>
                  </a:lnTo>
                  <a:lnTo>
                    <a:pt x="220" y="14"/>
                  </a:lnTo>
                  <a:lnTo>
                    <a:pt x="260" y="19"/>
                  </a:lnTo>
                  <a:lnTo>
                    <a:pt x="298" y="21"/>
                  </a:lnTo>
                  <a:lnTo>
                    <a:pt x="336" y="24"/>
                  </a:lnTo>
                  <a:lnTo>
                    <a:pt x="373" y="28"/>
                  </a:lnTo>
                  <a:lnTo>
                    <a:pt x="411" y="31"/>
                  </a:lnTo>
                  <a:lnTo>
                    <a:pt x="451" y="33"/>
                  </a:lnTo>
                  <a:lnTo>
                    <a:pt x="489" y="35"/>
                  </a:lnTo>
                  <a:lnTo>
                    <a:pt x="527" y="38"/>
                  </a:lnTo>
                  <a:lnTo>
                    <a:pt x="565" y="40"/>
                  </a:lnTo>
                  <a:lnTo>
                    <a:pt x="605" y="40"/>
                  </a:lnTo>
                  <a:lnTo>
                    <a:pt x="643" y="42"/>
                  </a:lnTo>
                  <a:lnTo>
                    <a:pt x="681" y="45"/>
                  </a:lnTo>
                  <a:lnTo>
                    <a:pt x="681" y="59"/>
                  </a:lnTo>
                  <a:lnTo>
                    <a:pt x="681" y="76"/>
                  </a:lnTo>
                  <a:lnTo>
                    <a:pt x="681" y="92"/>
                  </a:lnTo>
                  <a:lnTo>
                    <a:pt x="679" y="106"/>
                  </a:lnTo>
                  <a:lnTo>
                    <a:pt x="674" y="106"/>
                  </a:lnTo>
                  <a:lnTo>
                    <a:pt x="674" y="144"/>
                  </a:lnTo>
                  <a:lnTo>
                    <a:pt x="671" y="180"/>
                  </a:lnTo>
                  <a:lnTo>
                    <a:pt x="671" y="215"/>
                  </a:lnTo>
                  <a:lnTo>
                    <a:pt x="669" y="251"/>
                  </a:lnTo>
                  <a:lnTo>
                    <a:pt x="669" y="286"/>
                  </a:lnTo>
                  <a:lnTo>
                    <a:pt x="667" y="322"/>
                  </a:lnTo>
                  <a:lnTo>
                    <a:pt x="667" y="357"/>
                  </a:lnTo>
                  <a:lnTo>
                    <a:pt x="664" y="393"/>
                  </a:lnTo>
                  <a:lnTo>
                    <a:pt x="662" y="428"/>
                  </a:lnTo>
                  <a:lnTo>
                    <a:pt x="662" y="464"/>
                  </a:lnTo>
                  <a:lnTo>
                    <a:pt x="660" y="499"/>
                  </a:lnTo>
                  <a:lnTo>
                    <a:pt x="660" y="535"/>
                  </a:lnTo>
                  <a:lnTo>
                    <a:pt x="657" y="570"/>
                  </a:lnTo>
                  <a:lnTo>
                    <a:pt x="657" y="606"/>
                  </a:lnTo>
                  <a:lnTo>
                    <a:pt x="655" y="641"/>
                  </a:lnTo>
                  <a:lnTo>
                    <a:pt x="655" y="677"/>
                  </a:lnTo>
                  <a:lnTo>
                    <a:pt x="629" y="677"/>
                  </a:lnTo>
                  <a:lnTo>
                    <a:pt x="605" y="675"/>
                  </a:lnTo>
                  <a:lnTo>
                    <a:pt x="582" y="675"/>
                  </a:lnTo>
                  <a:lnTo>
                    <a:pt x="556" y="672"/>
                  </a:lnTo>
                  <a:lnTo>
                    <a:pt x="532" y="672"/>
                  </a:lnTo>
                  <a:lnTo>
                    <a:pt x="508" y="670"/>
                  </a:lnTo>
                  <a:lnTo>
                    <a:pt x="485" y="670"/>
                  </a:lnTo>
                  <a:lnTo>
                    <a:pt x="459" y="667"/>
                  </a:lnTo>
                  <a:lnTo>
                    <a:pt x="435" y="667"/>
                  </a:lnTo>
                  <a:lnTo>
                    <a:pt x="411" y="665"/>
                  </a:lnTo>
                  <a:lnTo>
                    <a:pt x="385" y="663"/>
                  </a:lnTo>
                  <a:lnTo>
                    <a:pt x="362" y="663"/>
                  </a:lnTo>
                  <a:lnTo>
                    <a:pt x="338" y="660"/>
                  </a:lnTo>
                  <a:lnTo>
                    <a:pt x="312" y="658"/>
                  </a:lnTo>
                  <a:lnTo>
                    <a:pt x="288" y="658"/>
                  </a:lnTo>
                  <a:lnTo>
                    <a:pt x="265" y="656"/>
                  </a:lnTo>
                  <a:lnTo>
                    <a:pt x="274" y="679"/>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86" name="Freeform 26">
              <a:extLst>
                <a:ext uri="{FF2B5EF4-FFF2-40B4-BE49-F238E27FC236}">
                  <a16:creationId xmlns:a16="http://schemas.microsoft.com/office/drawing/2014/main" id="{DA8C9A16-7AA9-4085-8018-FB22CFB57217}"/>
                </a:ext>
              </a:extLst>
            </p:cNvPr>
            <p:cNvSpPr>
              <a:spLocks/>
            </p:cNvSpPr>
            <p:nvPr/>
          </p:nvSpPr>
          <p:spPr bwMode="auto">
            <a:xfrm>
              <a:off x="981075" y="2554288"/>
              <a:ext cx="1009650" cy="1571625"/>
            </a:xfrm>
            <a:custGeom>
              <a:avLst/>
              <a:gdLst>
                <a:gd name="T0" fmla="*/ 1280239375 w 636"/>
                <a:gd name="T1" fmla="*/ 2147483646 h 990"/>
                <a:gd name="T2" fmla="*/ 1252518450 w 636"/>
                <a:gd name="T3" fmla="*/ 2147483646 h 990"/>
                <a:gd name="T4" fmla="*/ 1234876563 w 636"/>
                <a:gd name="T5" fmla="*/ 2147173125 h 990"/>
                <a:gd name="T6" fmla="*/ 1186994388 w 636"/>
                <a:gd name="T7" fmla="*/ 2129532825 h 990"/>
                <a:gd name="T8" fmla="*/ 1144150938 w 636"/>
                <a:gd name="T9" fmla="*/ 2137092500 h 990"/>
                <a:gd name="T10" fmla="*/ 1121470325 w 636"/>
                <a:gd name="T11" fmla="*/ 2147483646 h 990"/>
                <a:gd name="T12" fmla="*/ 1131550950 w 636"/>
                <a:gd name="T13" fmla="*/ 2147483646 h 990"/>
                <a:gd name="T14" fmla="*/ 1126510638 w 636"/>
                <a:gd name="T15" fmla="*/ 2147483646 h 990"/>
                <a:gd name="T16" fmla="*/ 1126510638 w 636"/>
                <a:gd name="T17" fmla="*/ 2147483646 h 990"/>
                <a:gd name="T18" fmla="*/ 1121470325 w 636"/>
                <a:gd name="T19" fmla="*/ 2147483646 h 990"/>
                <a:gd name="T20" fmla="*/ 1103828438 w 636"/>
                <a:gd name="T21" fmla="*/ 2147483646 h 990"/>
                <a:gd name="T22" fmla="*/ 1043344688 w 636"/>
                <a:gd name="T23" fmla="*/ 2147483646 h 990"/>
                <a:gd name="T24" fmla="*/ 934978763 w 636"/>
                <a:gd name="T25" fmla="*/ 2147483646 h 990"/>
                <a:gd name="T26" fmla="*/ 829132200 w 636"/>
                <a:gd name="T27" fmla="*/ 2119452200 h 990"/>
                <a:gd name="T28" fmla="*/ 720764688 w 636"/>
                <a:gd name="T29" fmla="*/ 1963202513 h 990"/>
                <a:gd name="T30" fmla="*/ 632560013 w 636"/>
                <a:gd name="T31" fmla="*/ 1837194700 h 990"/>
                <a:gd name="T32" fmla="*/ 554434375 w 636"/>
                <a:gd name="T33" fmla="*/ 1731348138 h 990"/>
                <a:gd name="T34" fmla="*/ 476310325 w 636"/>
                <a:gd name="T35" fmla="*/ 1622980625 h 990"/>
                <a:gd name="T36" fmla="*/ 405745950 w 636"/>
                <a:gd name="T37" fmla="*/ 1514614700 h 990"/>
                <a:gd name="T38" fmla="*/ 322580000 w 636"/>
                <a:gd name="T39" fmla="*/ 1401206875 h 990"/>
                <a:gd name="T40" fmla="*/ 226814063 w 636"/>
                <a:gd name="T41" fmla="*/ 1270158750 h 990"/>
                <a:gd name="T42" fmla="*/ 136088438 w 636"/>
                <a:gd name="T43" fmla="*/ 1139110625 h 990"/>
                <a:gd name="T44" fmla="*/ 47883763 w 636"/>
                <a:gd name="T45" fmla="*/ 1008062500 h 990"/>
                <a:gd name="T46" fmla="*/ 17641888 w 636"/>
                <a:gd name="T47" fmla="*/ 882054688 h 990"/>
                <a:gd name="T48" fmla="*/ 42843450 w 636"/>
                <a:gd name="T49" fmla="*/ 768648450 h 990"/>
                <a:gd name="T50" fmla="*/ 70564375 w 636"/>
                <a:gd name="T51" fmla="*/ 650200313 h 990"/>
                <a:gd name="T52" fmla="*/ 95765938 w 636"/>
                <a:gd name="T53" fmla="*/ 531753763 h 990"/>
                <a:gd name="T54" fmla="*/ 126007813 w 636"/>
                <a:gd name="T55" fmla="*/ 410786263 h 990"/>
                <a:gd name="T56" fmla="*/ 153730325 w 636"/>
                <a:gd name="T57" fmla="*/ 297378438 h 990"/>
                <a:gd name="T58" fmla="*/ 183972200 w 636"/>
                <a:gd name="T59" fmla="*/ 178931888 h 990"/>
                <a:gd name="T60" fmla="*/ 209173763 w 636"/>
                <a:gd name="T61" fmla="*/ 60483750 h 990"/>
                <a:gd name="T62" fmla="*/ 309980013 w 636"/>
                <a:gd name="T63" fmla="*/ 25201563 h 990"/>
                <a:gd name="T64" fmla="*/ 483870000 w 636"/>
                <a:gd name="T65" fmla="*/ 65524063 h 990"/>
                <a:gd name="T66" fmla="*/ 655240625 w 636"/>
                <a:gd name="T67" fmla="*/ 108367513 h 990"/>
                <a:gd name="T68" fmla="*/ 829132200 w 636"/>
                <a:gd name="T69" fmla="*/ 143649700 h 990"/>
                <a:gd name="T70" fmla="*/ 1000502825 w 636"/>
                <a:gd name="T71" fmla="*/ 178931888 h 990"/>
                <a:gd name="T72" fmla="*/ 1174392813 w 636"/>
                <a:gd name="T73" fmla="*/ 214214075 h 990"/>
                <a:gd name="T74" fmla="*/ 1345763438 w 636"/>
                <a:gd name="T75" fmla="*/ 252015625 h 990"/>
                <a:gd name="T76" fmla="*/ 1519655013 w 636"/>
                <a:gd name="T77" fmla="*/ 279738138 h 990"/>
                <a:gd name="T78" fmla="*/ 1597779063 w 636"/>
                <a:gd name="T79" fmla="*/ 345262200 h 990"/>
                <a:gd name="T80" fmla="*/ 1580138763 w 636"/>
                <a:gd name="T81" fmla="*/ 441028138 h 990"/>
                <a:gd name="T82" fmla="*/ 1562496875 w 636"/>
                <a:gd name="T83" fmla="*/ 544353750 h 990"/>
                <a:gd name="T84" fmla="*/ 1549896888 w 636"/>
                <a:gd name="T85" fmla="*/ 645160000 h 990"/>
                <a:gd name="T86" fmla="*/ 1532255000 w 636"/>
                <a:gd name="T87" fmla="*/ 740925938 h 990"/>
                <a:gd name="T88" fmla="*/ 1514614700 w 636"/>
                <a:gd name="T89" fmla="*/ 841732188 h 990"/>
                <a:gd name="T90" fmla="*/ 1502013125 w 636"/>
                <a:gd name="T91" fmla="*/ 937498125 h 990"/>
                <a:gd name="T92" fmla="*/ 1484372825 w 636"/>
                <a:gd name="T93" fmla="*/ 1038304375 h 990"/>
                <a:gd name="T94" fmla="*/ 1466730938 w 636"/>
                <a:gd name="T95" fmla="*/ 1139110625 h 990"/>
                <a:gd name="T96" fmla="*/ 1449090638 w 636"/>
                <a:gd name="T97" fmla="*/ 1234876563 h 990"/>
                <a:gd name="T98" fmla="*/ 1436489063 w 636"/>
                <a:gd name="T99" fmla="*/ 1335682813 h 990"/>
                <a:gd name="T100" fmla="*/ 1418848763 w 636"/>
                <a:gd name="T101" fmla="*/ 1439010013 h 990"/>
                <a:gd name="T102" fmla="*/ 1406247188 w 636"/>
                <a:gd name="T103" fmla="*/ 1532255000 h 990"/>
                <a:gd name="T104" fmla="*/ 1388606888 w 636"/>
                <a:gd name="T105" fmla="*/ 1635582200 h 990"/>
                <a:gd name="T106" fmla="*/ 1370965000 w 636"/>
                <a:gd name="T107" fmla="*/ 1731348138 h 990"/>
                <a:gd name="T108" fmla="*/ 1358365013 w 636"/>
                <a:gd name="T109" fmla="*/ 1832154388 h 990"/>
                <a:gd name="T110" fmla="*/ 1328123138 w 636"/>
                <a:gd name="T111" fmla="*/ 2006044375 h 990"/>
                <a:gd name="T112" fmla="*/ 1305440938 w 636"/>
                <a:gd name="T113" fmla="*/ 2142132813 h 9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36" h="990">
                  <a:moveTo>
                    <a:pt x="518" y="850"/>
                  </a:moveTo>
                  <a:lnTo>
                    <a:pt x="508" y="862"/>
                  </a:lnTo>
                  <a:lnTo>
                    <a:pt x="501" y="867"/>
                  </a:lnTo>
                  <a:lnTo>
                    <a:pt x="497" y="867"/>
                  </a:lnTo>
                  <a:lnTo>
                    <a:pt x="492" y="862"/>
                  </a:lnTo>
                  <a:lnTo>
                    <a:pt x="490" y="852"/>
                  </a:lnTo>
                  <a:lnTo>
                    <a:pt x="482" y="848"/>
                  </a:lnTo>
                  <a:lnTo>
                    <a:pt x="471" y="845"/>
                  </a:lnTo>
                  <a:lnTo>
                    <a:pt x="464" y="845"/>
                  </a:lnTo>
                  <a:lnTo>
                    <a:pt x="454" y="848"/>
                  </a:lnTo>
                  <a:lnTo>
                    <a:pt x="449" y="850"/>
                  </a:lnTo>
                  <a:lnTo>
                    <a:pt x="445" y="859"/>
                  </a:lnTo>
                  <a:lnTo>
                    <a:pt x="445" y="862"/>
                  </a:lnTo>
                  <a:lnTo>
                    <a:pt x="449" y="871"/>
                  </a:lnTo>
                  <a:lnTo>
                    <a:pt x="447" y="885"/>
                  </a:lnTo>
                  <a:lnTo>
                    <a:pt x="447" y="895"/>
                  </a:lnTo>
                  <a:lnTo>
                    <a:pt x="447" y="902"/>
                  </a:lnTo>
                  <a:lnTo>
                    <a:pt x="447" y="909"/>
                  </a:lnTo>
                  <a:lnTo>
                    <a:pt x="445" y="919"/>
                  </a:lnTo>
                  <a:lnTo>
                    <a:pt x="445" y="928"/>
                  </a:lnTo>
                  <a:lnTo>
                    <a:pt x="447" y="945"/>
                  </a:lnTo>
                  <a:lnTo>
                    <a:pt x="438" y="990"/>
                  </a:lnTo>
                  <a:lnTo>
                    <a:pt x="414" y="959"/>
                  </a:lnTo>
                  <a:lnTo>
                    <a:pt x="393" y="928"/>
                  </a:lnTo>
                  <a:lnTo>
                    <a:pt x="371" y="900"/>
                  </a:lnTo>
                  <a:lnTo>
                    <a:pt x="350" y="869"/>
                  </a:lnTo>
                  <a:lnTo>
                    <a:pt x="329" y="841"/>
                  </a:lnTo>
                  <a:lnTo>
                    <a:pt x="307" y="810"/>
                  </a:lnTo>
                  <a:lnTo>
                    <a:pt x="286" y="779"/>
                  </a:lnTo>
                  <a:lnTo>
                    <a:pt x="265" y="751"/>
                  </a:lnTo>
                  <a:lnTo>
                    <a:pt x="251" y="729"/>
                  </a:lnTo>
                  <a:lnTo>
                    <a:pt x="234" y="708"/>
                  </a:lnTo>
                  <a:lnTo>
                    <a:pt x="220" y="687"/>
                  </a:lnTo>
                  <a:lnTo>
                    <a:pt x="206" y="665"/>
                  </a:lnTo>
                  <a:lnTo>
                    <a:pt x="189" y="644"/>
                  </a:lnTo>
                  <a:lnTo>
                    <a:pt x="175" y="623"/>
                  </a:lnTo>
                  <a:lnTo>
                    <a:pt x="161" y="601"/>
                  </a:lnTo>
                  <a:lnTo>
                    <a:pt x="147" y="580"/>
                  </a:lnTo>
                  <a:lnTo>
                    <a:pt x="128" y="556"/>
                  </a:lnTo>
                  <a:lnTo>
                    <a:pt x="109" y="530"/>
                  </a:lnTo>
                  <a:lnTo>
                    <a:pt x="90" y="504"/>
                  </a:lnTo>
                  <a:lnTo>
                    <a:pt x="73" y="478"/>
                  </a:lnTo>
                  <a:lnTo>
                    <a:pt x="54" y="452"/>
                  </a:lnTo>
                  <a:lnTo>
                    <a:pt x="35" y="426"/>
                  </a:lnTo>
                  <a:lnTo>
                    <a:pt x="19" y="400"/>
                  </a:lnTo>
                  <a:lnTo>
                    <a:pt x="0" y="374"/>
                  </a:lnTo>
                  <a:lnTo>
                    <a:pt x="7" y="350"/>
                  </a:lnTo>
                  <a:lnTo>
                    <a:pt x="12" y="329"/>
                  </a:lnTo>
                  <a:lnTo>
                    <a:pt x="17" y="305"/>
                  </a:lnTo>
                  <a:lnTo>
                    <a:pt x="24" y="282"/>
                  </a:lnTo>
                  <a:lnTo>
                    <a:pt x="28" y="258"/>
                  </a:lnTo>
                  <a:lnTo>
                    <a:pt x="33" y="234"/>
                  </a:lnTo>
                  <a:lnTo>
                    <a:pt x="38" y="211"/>
                  </a:lnTo>
                  <a:lnTo>
                    <a:pt x="45" y="187"/>
                  </a:lnTo>
                  <a:lnTo>
                    <a:pt x="50" y="163"/>
                  </a:lnTo>
                  <a:lnTo>
                    <a:pt x="54" y="142"/>
                  </a:lnTo>
                  <a:lnTo>
                    <a:pt x="61" y="118"/>
                  </a:lnTo>
                  <a:lnTo>
                    <a:pt x="66" y="95"/>
                  </a:lnTo>
                  <a:lnTo>
                    <a:pt x="73" y="71"/>
                  </a:lnTo>
                  <a:lnTo>
                    <a:pt x="78" y="47"/>
                  </a:lnTo>
                  <a:lnTo>
                    <a:pt x="83" y="24"/>
                  </a:lnTo>
                  <a:lnTo>
                    <a:pt x="90" y="0"/>
                  </a:lnTo>
                  <a:lnTo>
                    <a:pt x="123" y="10"/>
                  </a:lnTo>
                  <a:lnTo>
                    <a:pt x="156" y="17"/>
                  </a:lnTo>
                  <a:lnTo>
                    <a:pt x="192" y="26"/>
                  </a:lnTo>
                  <a:lnTo>
                    <a:pt x="225" y="33"/>
                  </a:lnTo>
                  <a:lnTo>
                    <a:pt x="260" y="43"/>
                  </a:lnTo>
                  <a:lnTo>
                    <a:pt x="293" y="50"/>
                  </a:lnTo>
                  <a:lnTo>
                    <a:pt x="329" y="57"/>
                  </a:lnTo>
                  <a:lnTo>
                    <a:pt x="362" y="64"/>
                  </a:lnTo>
                  <a:lnTo>
                    <a:pt x="397" y="71"/>
                  </a:lnTo>
                  <a:lnTo>
                    <a:pt x="430" y="78"/>
                  </a:lnTo>
                  <a:lnTo>
                    <a:pt x="466" y="85"/>
                  </a:lnTo>
                  <a:lnTo>
                    <a:pt x="499" y="92"/>
                  </a:lnTo>
                  <a:lnTo>
                    <a:pt x="534" y="100"/>
                  </a:lnTo>
                  <a:lnTo>
                    <a:pt x="568" y="104"/>
                  </a:lnTo>
                  <a:lnTo>
                    <a:pt x="603" y="111"/>
                  </a:lnTo>
                  <a:lnTo>
                    <a:pt x="636" y="116"/>
                  </a:lnTo>
                  <a:lnTo>
                    <a:pt x="634" y="137"/>
                  </a:lnTo>
                  <a:lnTo>
                    <a:pt x="631" y="156"/>
                  </a:lnTo>
                  <a:lnTo>
                    <a:pt x="627" y="175"/>
                  </a:lnTo>
                  <a:lnTo>
                    <a:pt x="624" y="197"/>
                  </a:lnTo>
                  <a:lnTo>
                    <a:pt x="620" y="216"/>
                  </a:lnTo>
                  <a:lnTo>
                    <a:pt x="617" y="234"/>
                  </a:lnTo>
                  <a:lnTo>
                    <a:pt x="615" y="256"/>
                  </a:lnTo>
                  <a:lnTo>
                    <a:pt x="610" y="275"/>
                  </a:lnTo>
                  <a:lnTo>
                    <a:pt x="608" y="294"/>
                  </a:lnTo>
                  <a:lnTo>
                    <a:pt x="605" y="315"/>
                  </a:lnTo>
                  <a:lnTo>
                    <a:pt x="601" y="334"/>
                  </a:lnTo>
                  <a:lnTo>
                    <a:pt x="598" y="353"/>
                  </a:lnTo>
                  <a:lnTo>
                    <a:pt x="596" y="372"/>
                  </a:lnTo>
                  <a:lnTo>
                    <a:pt x="591" y="393"/>
                  </a:lnTo>
                  <a:lnTo>
                    <a:pt x="589" y="412"/>
                  </a:lnTo>
                  <a:lnTo>
                    <a:pt x="584" y="431"/>
                  </a:lnTo>
                  <a:lnTo>
                    <a:pt x="582" y="452"/>
                  </a:lnTo>
                  <a:lnTo>
                    <a:pt x="579" y="471"/>
                  </a:lnTo>
                  <a:lnTo>
                    <a:pt x="575" y="490"/>
                  </a:lnTo>
                  <a:lnTo>
                    <a:pt x="572" y="511"/>
                  </a:lnTo>
                  <a:lnTo>
                    <a:pt x="570" y="530"/>
                  </a:lnTo>
                  <a:lnTo>
                    <a:pt x="565" y="549"/>
                  </a:lnTo>
                  <a:lnTo>
                    <a:pt x="563" y="571"/>
                  </a:lnTo>
                  <a:lnTo>
                    <a:pt x="561" y="590"/>
                  </a:lnTo>
                  <a:lnTo>
                    <a:pt x="558" y="608"/>
                  </a:lnTo>
                  <a:lnTo>
                    <a:pt x="553" y="627"/>
                  </a:lnTo>
                  <a:lnTo>
                    <a:pt x="551" y="649"/>
                  </a:lnTo>
                  <a:lnTo>
                    <a:pt x="549" y="668"/>
                  </a:lnTo>
                  <a:lnTo>
                    <a:pt x="544" y="687"/>
                  </a:lnTo>
                  <a:lnTo>
                    <a:pt x="542" y="708"/>
                  </a:lnTo>
                  <a:lnTo>
                    <a:pt x="539" y="727"/>
                  </a:lnTo>
                  <a:lnTo>
                    <a:pt x="534" y="746"/>
                  </a:lnTo>
                  <a:lnTo>
                    <a:pt x="527" y="796"/>
                  </a:lnTo>
                  <a:lnTo>
                    <a:pt x="518" y="850"/>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87" name="Freeform 27">
              <a:extLst>
                <a:ext uri="{FF2B5EF4-FFF2-40B4-BE49-F238E27FC236}">
                  <a16:creationId xmlns:a16="http://schemas.microsoft.com/office/drawing/2014/main" id="{5C885F6D-4949-46CC-A4E6-3C11B57EA4FF}"/>
                </a:ext>
              </a:extLst>
            </p:cNvPr>
            <p:cNvSpPr>
              <a:spLocks/>
            </p:cNvSpPr>
            <p:nvPr/>
          </p:nvSpPr>
          <p:spPr bwMode="auto">
            <a:xfrm>
              <a:off x="3598863" y="3903663"/>
              <a:ext cx="1419225" cy="676275"/>
            </a:xfrm>
            <a:custGeom>
              <a:avLst/>
              <a:gdLst>
                <a:gd name="T0" fmla="*/ 2147483646 w 894"/>
                <a:gd name="T1" fmla="*/ 244455950 h 426"/>
                <a:gd name="T2" fmla="*/ 2147483646 w 894"/>
                <a:gd name="T3" fmla="*/ 423386250 h 426"/>
                <a:gd name="T4" fmla="*/ 2147483646 w 894"/>
                <a:gd name="T5" fmla="*/ 579637525 h 426"/>
                <a:gd name="T6" fmla="*/ 2147483646 w 894"/>
                <a:gd name="T7" fmla="*/ 715725963 h 426"/>
                <a:gd name="T8" fmla="*/ 2147483646 w 894"/>
                <a:gd name="T9" fmla="*/ 859374075 h 426"/>
                <a:gd name="T10" fmla="*/ 2147483646 w 894"/>
                <a:gd name="T11" fmla="*/ 995462513 h 426"/>
                <a:gd name="T12" fmla="*/ 2147483646 w 894"/>
                <a:gd name="T13" fmla="*/ 1043346275 h 426"/>
                <a:gd name="T14" fmla="*/ 2056447500 w 894"/>
                <a:gd name="T15" fmla="*/ 977822213 h 426"/>
                <a:gd name="T16" fmla="*/ 1995963750 w 894"/>
                <a:gd name="T17" fmla="*/ 1008064088 h 426"/>
                <a:gd name="T18" fmla="*/ 1953121888 w 894"/>
                <a:gd name="T19" fmla="*/ 990422200 h 426"/>
                <a:gd name="T20" fmla="*/ 1882557513 w 894"/>
                <a:gd name="T21" fmla="*/ 1020664075 h 426"/>
                <a:gd name="T22" fmla="*/ 1769149688 w 894"/>
                <a:gd name="T23" fmla="*/ 1055946263 h 426"/>
                <a:gd name="T24" fmla="*/ 1716227200 w 894"/>
                <a:gd name="T25" fmla="*/ 1050905950 h 426"/>
                <a:gd name="T26" fmla="*/ 1678424063 w 894"/>
                <a:gd name="T27" fmla="*/ 1013104400 h 426"/>
                <a:gd name="T28" fmla="*/ 1643141875 w 894"/>
                <a:gd name="T29" fmla="*/ 1033265650 h 426"/>
                <a:gd name="T30" fmla="*/ 1595259700 w 894"/>
                <a:gd name="T31" fmla="*/ 1003023775 h 426"/>
                <a:gd name="T32" fmla="*/ 1559977513 w 894"/>
                <a:gd name="T33" fmla="*/ 1033265650 h 426"/>
                <a:gd name="T34" fmla="*/ 1542335625 w 894"/>
                <a:gd name="T35" fmla="*/ 1073588150 h 426"/>
                <a:gd name="T36" fmla="*/ 1529735638 w 894"/>
                <a:gd name="T37" fmla="*/ 1033265650 h 426"/>
                <a:gd name="T38" fmla="*/ 1494453450 w 894"/>
                <a:gd name="T39" fmla="*/ 1033265650 h 426"/>
                <a:gd name="T40" fmla="*/ 1446569688 w 894"/>
                <a:gd name="T41" fmla="*/ 1025704388 h 426"/>
                <a:gd name="T42" fmla="*/ 1406247188 w 894"/>
                <a:gd name="T43" fmla="*/ 995462513 h 426"/>
                <a:gd name="T44" fmla="*/ 1350803750 w 894"/>
                <a:gd name="T45" fmla="*/ 1033265650 h 426"/>
                <a:gd name="T46" fmla="*/ 1323082825 w 894"/>
                <a:gd name="T47" fmla="*/ 1003023775 h 426"/>
                <a:gd name="T48" fmla="*/ 1280239375 w 894"/>
                <a:gd name="T49" fmla="*/ 947580338 h 426"/>
                <a:gd name="T50" fmla="*/ 1192034700 w 894"/>
                <a:gd name="T51" fmla="*/ 972781900 h 426"/>
                <a:gd name="T52" fmla="*/ 1096268763 w 894"/>
                <a:gd name="T53" fmla="*/ 947580338 h 426"/>
                <a:gd name="T54" fmla="*/ 992941563 w 894"/>
                <a:gd name="T55" fmla="*/ 924898138 h 426"/>
                <a:gd name="T56" fmla="*/ 947578750 w 894"/>
                <a:gd name="T57" fmla="*/ 854333763 h 426"/>
                <a:gd name="T58" fmla="*/ 927417500 w 894"/>
                <a:gd name="T59" fmla="*/ 877015963 h 426"/>
                <a:gd name="T60" fmla="*/ 808970950 w 894"/>
                <a:gd name="T61" fmla="*/ 829132200 h 426"/>
                <a:gd name="T62" fmla="*/ 773688763 w 894"/>
                <a:gd name="T63" fmla="*/ 740927525 h 426"/>
                <a:gd name="T64" fmla="*/ 773688763 w 894"/>
                <a:gd name="T65" fmla="*/ 584677838 h 426"/>
                <a:gd name="T66" fmla="*/ 773688763 w 894"/>
                <a:gd name="T67" fmla="*/ 428426563 h 426"/>
                <a:gd name="T68" fmla="*/ 773688763 w 894"/>
                <a:gd name="T69" fmla="*/ 279738138 h 426"/>
                <a:gd name="T70" fmla="*/ 677922825 w 894"/>
                <a:gd name="T71" fmla="*/ 201612500 h 426"/>
                <a:gd name="T72" fmla="*/ 481350638 w 894"/>
                <a:gd name="T73" fmla="*/ 196572188 h 426"/>
                <a:gd name="T74" fmla="*/ 289818763 w 894"/>
                <a:gd name="T75" fmla="*/ 196572188 h 426"/>
                <a:gd name="T76" fmla="*/ 100806250 w 894"/>
                <a:gd name="T77" fmla="*/ 191531875 h 426"/>
                <a:gd name="T78" fmla="*/ 5040313 w 894"/>
                <a:gd name="T79" fmla="*/ 108367513 h 426"/>
                <a:gd name="T80" fmla="*/ 131048125 w 894"/>
                <a:gd name="T81" fmla="*/ 30241875 h 426"/>
                <a:gd name="T82" fmla="*/ 380544388 w 894"/>
                <a:gd name="T83" fmla="*/ 35282188 h 426"/>
                <a:gd name="T84" fmla="*/ 612398763 w 894"/>
                <a:gd name="T85" fmla="*/ 42843450 h 426"/>
                <a:gd name="T86" fmla="*/ 851812813 w 894"/>
                <a:gd name="T87" fmla="*/ 42843450 h 426"/>
                <a:gd name="T88" fmla="*/ 1088707500 w 894"/>
                <a:gd name="T89" fmla="*/ 42843450 h 426"/>
                <a:gd name="T90" fmla="*/ 1328123138 w 894"/>
                <a:gd name="T91" fmla="*/ 35282188 h 426"/>
                <a:gd name="T92" fmla="*/ 1567537188 w 894"/>
                <a:gd name="T93" fmla="*/ 30241875 h 426"/>
                <a:gd name="T94" fmla="*/ 1799391563 w 894"/>
                <a:gd name="T95" fmla="*/ 17641888 h 426"/>
                <a:gd name="T96" fmla="*/ 2036286250 w 894"/>
                <a:gd name="T97" fmla="*/ 5040313 h 426"/>
                <a:gd name="T98" fmla="*/ 2147483646 w 894"/>
                <a:gd name="T99" fmla="*/ 78125638 h 4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94" h="426">
                  <a:moveTo>
                    <a:pt x="858" y="47"/>
                  </a:moveTo>
                  <a:lnTo>
                    <a:pt x="858" y="62"/>
                  </a:lnTo>
                  <a:lnTo>
                    <a:pt x="863" y="80"/>
                  </a:lnTo>
                  <a:lnTo>
                    <a:pt x="865" y="97"/>
                  </a:lnTo>
                  <a:lnTo>
                    <a:pt x="870" y="116"/>
                  </a:lnTo>
                  <a:lnTo>
                    <a:pt x="872" y="133"/>
                  </a:lnTo>
                  <a:lnTo>
                    <a:pt x="875" y="149"/>
                  </a:lnTo>
                  <a:lnTo>
                    <a:pt x="879" y="168"/>
                  </a:lnTo>
                  <a:lnTo>
                    <a:pt x="882" y="185"/>
                  </a:lnTo>
                  <a:lnTo>
                    <a:pt x="886" y="201"/>
                  </a:lnTo>
                  <a:lnTo>
                    <a:pt x="886" y="215"/>
                  </a:lnTo>
                  <a:lnTo>
                    <a:pt x="886" y="230"/>
                  </a:lnTo>
                  <a:lnTo>
                    <a:pt x="886" y="244"/>
                  </a:lnTo>
                  <a:lnTo>
                    <a:pt x="889" y="258"/>
                  </a:lnTo>
                  <a:lnTo>
                    <a:pt x="889" y="272"/>
                  </a:lnTo>
                  <a:lnTo>
                    <a:pt x="889" y="284"/>
                  </a:lnTo>
                  <a:lnTo>
                    <a:pt x="889" y="298"/>
                  </a:lnTo>
                  <a:lnTo>
                    <a:pt x="891" y="312"/>
                  </a:lnTo>
                  <a:lnTo>
                    <a:pt x="891" y="327"/>
                  </a:lnTo>
                  <a:lnTo>
                    <a:pt x="891" y="341"/>
                  </a:lnTo>
                  <a:lnTo>
                    <a:pt x="891" y="355"/>
                  </a:lnTo>
                  <a:lnTo>
                    <a:pt x="891" y="367"/>
                  </a:lnTo>
                  <a:lnTo>
                    <a:pt x="894" y="381"/>
                  </a:lnTo>
                  <a:lnTo>
                    <a:pt x="894" y="395"/>
                  </a:lnTo>
                  <a:lnTo>
                    <a:pt x="894" y="410"/>
                  </a:lnTo>
                  <a:lnTo>
                    <a:pt x="894" y="424"/>
                  </a:lnTo>
                  <a:lnTo>
                    <a:pt x="870" y="419"/>
                  </a:lnTo>
                  <a:lnTo>
                    <a:pt x="863" y="414"/>
                  </a:lnTo>
                  <a:lnTo>
                    <a:pt x="853" y="410"/>
                  </a:lnTo>
                  <a:lnTo>
                    <a:pt x="842" y="400"/>
                  </a:lnTo>
                  <a:lnTo>
                    <a:pt x="823" y="391"/>
                  </a:lnTo>
                  <a:lnTo>
                    <a:pt x="816" y="388"/>
                  </a:lnTo>
                  <a:lnTo>
                    <a:pt x="813" y="388"/>
                  </a:lnTo>
                  <a:lnTo>
                    <a:pt x="808" y="395"/>
                  </a:lnTo>
                  <a:lnTo>
                    <a:pt x="799" y="400"/>
                  </a:lnTo>
                  <a:lnTo>
                    <a:pt x="792" y="400"/>
                  </a:lnTo>
                  <a:lnTo>
                    <a:pt x="782" y="400"/>
                  </a:lnTo>
                  <a:lnTo>
                    <a:pt x="780" y="398"/>
                  </a:lnTo>
                  <a:lnTo>
                    <a:pt x="778" y="395"/>
                  </a:lnTo>
                  <a:lnTo>
                    <a:pt x="775" y="393"/>
                  </a:lnTo>
                  <a:lnTo>
                    <a:pt x="771" y="393"/>
                  </a:lnTo>
                  <a:lnTo>
                    <a:pt x="756" y="400"/>
                  </a:lnTo>
                  <a:lnTo>
                    <a:pt x="754" y="402"/>
                  </a:lnTo>
                  <a:lnTo>
                    <a:pt x="747" y="405"/>
                  </a:lnTo>
                  <a:lnTo>
                    <a:pt x="737" y="402"/>
                  </a:lnTo>
                  <a:lnTo>
                    <a:pt x="719" y="410"/>
                  </a:lnTo>
                  <a:lnTo>
                    <a:pt x="711" y="417"/>
                  </a:lnTo>
                  <a:lnTo>
                    <a:pt x="702" y="419"/>
                  </a:lnTo>
                  <a:lnTo>
                    <a:pt x="700" y="426"/>
                  </a:lnTo>
                  <a:lnTo>
                    <a:pt x="697" y="424"/>
                  </a:lnTo>
                  <a:lnTo>
                    <a:pt x="688" y="417"/>
                  </a:lnTo>
                  <a:lnTo>
                    <a:pt x="681" y="417"/>
                  </a:lnTo>
                  <a:lnTo>
                    <a:pt x="669" y="410"/>
                  </a:lnTo>
                  <a:lnTo>
                    <a:pt x="669" y="402"/>
                  </a:lnTo>
                  <a:lnTo>
                    <a:pt x="666" y="402"/>
                  </a:lnTo>
                  <a:lnTo>
                    <a:pt x="664" y="402"/>
                  </a:lnTo>
                  <a:lnTo>
                    <a:pt x="659" y="407"/>
                  </a:lnTo>
                  <a:lnTo>
                    <a:pt x="655" y="410"/>
                  </a:lnTo>
                  <a:lnTo>
                    <a:pt x="652" y="410"/>
                  </a:lnTo>
                  <a:lnTo>
                    <a:pt x="643" y="405"/>
                  </a:lnTo>
                  <a:lnTo>
                    <a:pt x="638" y="400"/>
                  </a:lnTo>
                  <a:lnTo>
                    <a:pt x="636" y="398"/>
                  </a:lnTo>
                  <a:lnTo>
                    <a:pt x="633" y="398"/>
                  </a:lnTo>
                  <a:lnTo>
                    <a:pt x="629" y="400"/>
                  </a:lnTo>
                  <a:lnTo>
                    <a:pt x="626" y="407"/>
                  </a:lnTo>
                  <a:lnTo>
                    <a:pt x="624" y="410"/>
                  </a:lnTo>
                  <a:lnTo>
                    <a:pt x="619" y="410"/>
                  </a:lnTo>
                  <a:lnTo>
                    <a:pt x="619" y="414"/>
                  </a:lnTo>
                  <a:lnTo>
                    <a:pt x="617" y="424"/>
                  </a:lnTo>
                  <a:lnTo>
                    <a:pt x="614" y="426"/>
                  </a:lnTo>
                  <a:lnTo>
                    <a:pt x="612" y="426"/>
                  </a:lnTo>
                  <a:lnTo>
                    <a:pt x="607" y="424"/>
                  </a:lnTo>
                  <a:lnTo>
                    <a:pt x="605" y="419"/>
                  </a:lnTo>
                  <a:lnTo>
                    <a:pt x="605" y="417"/>
                  </a:lnTo>
                  <a:lnTo>
                    <a:pt x="607" y="410"/>
                  </a:lnTo>
                  <a:lnTo>
                    <a:pt x="605" y="407"/>
                  </a:lnTo>
                  <a:lnTo>
                    <a:pt x="603" y="405"/>
                  </a:lnTo>
                  <a:lnTo>
                    <a:pt x="598" y="410"/>
                  </a:lnTo>
                  <a:lnTo>
                    <a:pt x="593" y="410"/>
                  </a:lnTo>
                  <a:lnTo>
                    <a:pt x="588" y="414"/>
                  </a:lnTo>
                  <a:lnTo>
                    <a:pt x="584" y="414"/>
                  </a:lnTo>
                  <a:lnTo>
                    <a:pt x="581" y="414"/>
                  </a:lnTo>
                  <a:lnTo>
                    <a:pt x="574" y="407"/>
                  </a:lnTo>
                  <a:lnTo>
                    <a:pt x="565" y="405"/>
                  </a:lnTo>
                  <a:lnTo>
                    <a:pt x="562" y="398"/>
                  </a:lnTo>
                  <a:lnTo>
                    <a:pt x="560" y="395"/>
                  </a:lnTo>
                  <a:lnTo>
                    <a:pt x="558" y="395"/>
                  </a:lnTo>
                  <a:lnTo>
                    <a:pt x="555" y="395"/>
                  </a:lnTo>
                  <a:lnTo>
                    <a:pt x="553" y="398"/>
                  </a:lnTo>
                  <a:lnTo>
                    <a:pt x="541" y="407"/>
                  </a:lnTo>
                  <a:lnTo>
                    <a:pt x="536" y="410"/>
                  </a:lnTo>
                  <a:lnTo>
                    <a:pt x="532" y="412"/>
                  </a:lnTo>
                  <a:lnTo>
                    <a:pt x="529" y="410"/>
                  </a:lnTo>
                  <a:lnTo>
                    <a:pt x="525" y="407"/>
                  </a:lnTo>
                  <a:lnTo>
                    <a:pt x="525" y="398"/>
                  </a:lnTo>
                  <a:lnTo>
                    <a:pt x="522" y="395"/>
                  </a:lnTo>
                  <a:lnTo>
                    <a:pt x="513" y="391"/>
                  </a:lnTo>
                  <a:lnTo>
                    <a:pt x="510" y="383"/>
                  </a:lnTo>
                  <a:lnTo>
                    <a:pt x="508" y="376"/>
                  </a:lnTo>
                  <a:lnTo>
                    <a:pt x="496" y="379"/>
                  </a:lnTo>
                  <a:lnTo>
                    <a:pt x="482" y="379"/>
                  </a:lnTo>
                  <a:lnTo>
                    <a:pt x="475" y="383"/>
                  </a:lnTo>
                  <a:lnTo>
                    <a:pt x="473" y="386"/>
                  </a:lnTo>
                  <a:lnTo>
                    <a:pt x="468" y="383"/>
                  </a:lnTo>
                  <a:lnTo>
                    <a:pt x="456" y="376"/>
                  </a:lnTo>
                  <a:lnTo>
                    <a:pt x="442" y="379"/>
                  </a:lnTo>
                  <a:lnTo>
                    <a:pt x="435" y="376"/>
                  </a:lnTo>
                  <a:lnTo>
                    <a:pt x="416" y="369"/>
                  </a:lnTo>
                  <a:lnTo>
                    <a:pt x="402" y="369"/>
                  </a:lnTo>
                  <a:lnTo>
                    <a:pt x="397" y="369"/>
                  </a:lnTo>
                  <a:lnTo>
                    <a:pt x="394" y="367"/>
                  </a:lnTo>
                  <a:lnTo>
                    <a:pt x="392" y="357"/>
                  </a:lnTo>
                  <a:lnTo>
                    <a:pt x="387" y="348"/>
                  </a:lnTo>
                  <a:lnTo>
                    <a:pt x="385" y="346"/>
                  </a:lnTo>
                  <a:lnTo>
                    <a:pt x="376" y="339"/>
                  </a:lnTo>
                  <a:lnTo>
                    <a:pt x="373" y="339"/>
                  </a:lnTo>
                  <a:lnTo>
                    <a:pt x="373" y="341"/>
                  </a:lnTo>
                  <a:lnTo>
                    <a:pt x="371" y="348"/>
                  </a:lnTo>
                  <a:lnTo>
                    <a:pt x="368" y="348"/>
                  </a:lnTo>
                  <a:lnTo>
                    <a:pt x="357" y="346"/>
                  </a:lnTo>
                  <a:lnTo>
                    <a:pt x="347" y="348"/>
                  </a:lnTo>
                  <a:lnTo>
                    <a:pt x="340" y="346"/>
                  </a:lnTo>
                  <a:lnTo>
                    <a:pt x="321" y="329"/>
                  </a:lnTo>
                  <a:lnTo>
                    <a:pt x="314" y="324"/>
                  </a:lnTo>
                  <a:lnTo>
                    <a:pt x="307" y="322"/>
                  </a:lnTo>
                  <a:lnTo>
                    <a:pt x="307" y="308"/>
                  </a:lnTo>
                  <a:lnTo>
                    <a:pt x="307" y="294"/>
                  </a:lnTo>
                  <a:lnTo>
                    <a:pt x="307" y="277"/>
                  </a:lnTo>
                  <a:lnTo>
                    <a:pt x="307" y="263"/>
                  </a:lnTo>
                  <a:lnTo>
                    <a:pt x="307" y="246"/>
                  </a:lnTo>
                  <a:lnTo>
                    <a:pt x="307" y="232"/>
                  </a:lnTo>
                  <a:lnTo>
                    <a:pt x="307" y="218"/>
                  </a:lnTo>
                  <a:lnTo>
                    <a:pt x="307" y="201"/>
                  </a:lnTo>
                  <a:lnTo>
                    <a:pt x="307" y="187"/>
                  </a:lnTo>
                  <a:lnTo>
                    <a:pt x="307" y="170"/>
                  </a:lnTo>
                  <a:lnTo>
                    <a:pt x="307" y="156"/>
                  </a:lnTo>
                  <a:lnTo>
                    <a:pt x="307" y="140"/>
                  </a:lnTo>
                  <a:lnTo>
                    <a:pt x="307" y="125"/>
                  </a:lnTo>
                  <a:lnTo>
                    <a:pt x="307" y="111"/>
                  </a:lnTo>
                  <a:lnTo>
                    <a:pt x="307" y="95"/>
                  </a:lnTo>
                  <a:lnTo>
                    <a:pt x="307" y="80"/>
                  </a:lnTo>
                  <a:lnTo>
                    <a:pt x="288" y="80"/>
                  </a:lnTo>
                  <a:lnTo>
                    <a:pt x="269" y="80"/>
                  </a:lnTo>
                  <a:lnTo>
                    <a:pt x="250" y="80"/>
                  </a:lnTo>
                  <a:lnTo>
                    <a:pt x="231" y="80"/>
                  </a:lnTo>
                  <a:lnTo>
                    <a:pt x="212" y="80"/>
                  </a:lnTo>
                  <a:lnTo>
                    <a:pt x="191" y="78"/>
                  </a:lnTo>
                  <a:lnTo>
                    <a:pt x="172" y="78"/>
                  </a:lnTo>
                  <a:lnTo>
                    <a:pt x="153" y="78"/>
                  </a:lnTo>
                  <a:lnTo>
                    <a:pt x="134" y="78"/>
                  </a:lnTo>
                  <a:lnTo>
                    <a:pt x="115" y="78"/>
                  </a:lnTo>
                  <a:lnTo>
                    <a:pt x="96" y="78"/>
                  </a:lnTo>
                  <a:lnTo>
                    <a:pt x="78" y="76"/>
                  </a:lnTo>
                  <a:lnTo>
                    <a:pt x="59" y="76"/>
                  </a:lnTo>
                  <a:lnTo>
                    <a:pt x="40" y="76"/>
                  </a:lnTo>
                  <a:lnTo>
                    <a:pt x="18" y="76"/>
                  </a:lnTo>
                  <a:lnTo>
                    <a:pt x="0" y="73"/>
                  </a:lnTo>
                  <a:lnTo>
                    <a:pt x="2" y="59"/>
                  </a:lnTo>
                  <a:lnTo>
                    <a:pt x="2" y="43"/>
                  </a:lnTo>
                  <a:lnTo>
                    <a:pt x="2" y="26"/>
                  </a:lnTo>
                  <a:lnTo>
                    <a:pt x="2" y="12"/>
                  </a:lnTo>
                  <a:lnTo>
                    <a:pt x="28" y="12"/>
                  </a:lnTo>
                  <a:lnTo>
                    <a:pt x="52" y="12"/>
                  </a:lnTo>
                  <a:lnTo>
                    <a:pt x="78" y="14"/>
                  </a:lnTo>
                  <a:lnTo>
                    <a:pt x="104" y="14"/>
                  </a:lnTo>
                  <a:lnTo>
                    <a:pt x="127" y="14"/>
                  </a:lnTo>
                  <a:lnTo>
                    <a:pt x="151" y="14"/>
                  </a:lnTo>
                  <a:lnTo>
                    <a:pt x="175" y="17"/>
                  </a:lnTo>
                  <a:lnTo>
                    <a:pt x="196" y="17"/>
                  </a:lnTo>
                  <a:lnTo>
                    <a:pt x="219" y="17"/>
                  </a:lnTo>
                  <a:lnTo>
                    <a:pt x="243" y="17"/>
                  </a:lnTo>
                  <a:lnTo>
                    <a:pt x="267" y="17"/>
                  </a:lnTo>
                  <a:lnTo>
                    <a:pt x="290" y="17"/>
                  </a:lnTo>
                  <a:lnTo>
                    <a:pt x="314" y="17"/>
                  </a:lnTo>
                  <a:lnTo>
                    <a:pt x="338" y="17"/>
                  </a:lnTo>
                  <a:lnTo>
                    <a:pt x="361" y="17"/>
                  </a:lnTo>
                  <a:lnTo>
                    <a:pt x="385" y="17"/>
                  </a:lnTo>
                  <a:lnTo>
                    <a:pt x="409" y="17"/>
                  </a:lnTo>
                  <a:lnTo>
                    <a:pt x="432" y="17"/>
                  </a:lnTo>
                  <a:lnTo>
                    <a:pt x="456" y="14"/>
                  </a:lnTo>
                  <a:lnTo>
                    <a:pt x="480" y="14"/>
                  </a:lnTo>
                  <a:lnTo>
                    <a:pt x="503" y="14"/>
                  </a:lnTo>
                  <a:lnTo>
                    <a:pt x="527" y="14"/>
                  </a:lnTo>
                  <a:lnTo>
                    <a:pt x="551" y="14"/>
                  </a:lnTo>
                  <a:lnTo>
                    <a:pt x="574" y="12"/>
                  </a:lnTo>
                  <a:lnTo>
                    <a:pt x="598" y="12"/>
                  </a:lnTo>
                  <a:lnTo>
                    <a:pt x="622" y="12"/>
                  </a:lnTo>
                  <a:lnTo>
                    <a:pt x="643" y="9"/>
                  </a:lnTo>
                  <a:lnTo>
                    <a:pt x="666" y="9"/>
                  </a:lnTo>
                  <a:lnTo>
                    <a:pt x="690" y="7"/>
                  </a:lnTo>
                  <a:lnTo>
                    <a:pt x="714" y="7"/>
                  </a:lnTo>
                  <a:lnTo>
                    <a:pt x="737" y="5"/>
                  </a:lnTo>
                  <a:lnTo>
                    <a:pt x="761" y="5"/>
                  </a:lnTo>
                  <a:lnTo>
                    <a:pt x="785" y="2"/>
                  </a:lnTo>
                  <a:lnTo>
                    <a:pt x="808" y="2"/>
                  </a:lnTo>
                  <a:lnTo>
                    <a:pt x="832" y="0"/>
                  </a:lnTo>
                  <a:lnTo>
                    <a:pt x="856" y="0"/>
                  </a:lnTo>
                  <a:lnTo>
                    <a:pt x="856" y="14"/>
                  </a:lnTo>
                  <a:lnTo>
                    <a:pt x="858" y="31"/>
                  </a:lnTo>
                  <a:lnTo>
                    <a:pt x="858" y="47"/>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88" name="Freeform 28">
              <a:extLst>
                <a:ext uri="{FF2B5EF4-FFF2-40B4-BE49-F238E27FC236}">
                  <a16:creationId xmlns:a16="http://schemas.microsoft.com/office/drawing/2014/main" id="{15B34D94-B92D-46DC-92C1-7F98AA317557}"/>
                </a:ext>
              </a:extLst>
            </p:cNvPr>
            <p:cNvSpPr>
              <a:spLocks/>
            </p:cNvSpPr>
            <p:nvPr/>
          </p:nvSpPr>
          <p:spPr bwMode="auto">
            <a:xfrm>
              <a:off x="504825" y="1570038"/>
              <a:ext cx="1276350" cy="1085850"/>
            </a:xfrm>
            <a:custGeom>
              <a:avLst/>
              <a:gdLst>
                <a:gd name="T0" fmla="*/ 529232813 w 804"/>
                <a:gd name="T1" fmla="*/ 35282188 h 684"/>
                <a:gd name="T2" fmla="*/ 582156888 w 804"/>
                <a:gd name="T3" fmla="*/ 57964388 h 684"/>
                <a:gd name="T4" fmla="*/ 642640638 w 804"/>
                <a:gd name="T5" fmla="*/ 70564375 h 684"/>
                <a:gd name="T6" fmla="*/ 685482500 w 804"/>
                <a:gd name="T7" fmla="*/ 148690013 h 684"/>
                <a:gd name="T8" fmla="*/ 695563125 w 804"/>
                <a:gd name="T9" fmla="*/ 267136563 h 684"/>
                <a:gd name="T10" fmla="*/ 798890325 w 804"/>
                <a:gd name="T11" fmla="*/ 309980013 h 684"/>
                <a:gd name="T12" fmla="*/ 864414388 w 804"/>
                <a:gd name="T13" fmla="*/ 297378438 h 684"/>
                <a:gd name="T14" fmla="*/ 1000502825 w 804"/>
                <a:gd name="T15" fmla="*/ 340221888 h 684"/>
                <a:gd name="T16" fmla="*/ 1113909063 w 804"/>
                <a:gd name="T17" fmla="*/ 370463763 h 684"/>
                <a:gd name="T18" fmla="*/ 1292840950 w 804"/>
                <a:gd name="T19" fmla="*/ 362902500 h 684"/>
                <a:gd name="T20" fmla="*/ 1494453450 w 804"/>
                <a:gd name="T21" fmla="*/ 370463763 h 684"/>
                <a:gd name="T22" fmla="*/ 1559977513 w 804"/>
                <a:gd name="T23" fmla="*/ 375504075 h 684"/>
                <a:gd name="T24" fmla="*/ 1733867500 w 804"/>
                <a:gd name="T25" fmla="*/ 418345938 h 684"/>
                <a:gd name="T26" fmla="*/ 1905238125 w 804"/>
                <a:gd name="T27" fmla="*/ 453628125 h 684"/>
                <a:gd name="T28" fmla="*/ 1978323450 w 804"/>
                <a:gd name="T29" fmla="*/ 511592513 h 684"/>
                <a:gd name="T30" fmla="*/ 2026205625 w 804"/>
                <a:gd name="T31" fmla="*/ 602318138 h 684"/>
                <a:gd name="T32" fmla="*/ 1905238125 w 804"/>
                <a:gd name="T33" fmla="*/ 793850013 h 684"/>
                <a:gd name="T34" fmla="*/ 1817033450 w 804"/>
                <a:gd name="T35" fmla="*/ 907256250 h 684"/>
                <a:gd name="T36" fmla="*/ 1794351250 w 804"/>
                <a:gd name="T37" fmla="*/ 995462513 h 684"/>
                <a:gd name="T38" fmla="*/ 1834673750 w 804"/>
                <a:gd name="T39" fmla="*/ 1038304375 h 684"/>
                <a:gd name="T40" fmla="*/ 1817033450 w 804"/>
                <a:gd name="T41" fmla="*/ 1073586563 h 684"/>
                <a:gd name="T42" fmla="*/ 1786791575 w 804"/>
                <a:gd name="T43" fmla="*/ 1151712200 h 684"/>
                <a:gd name="T44" fmla="*/ 1756549700 w 804"/>
                <a:gd name="T45" fmla="*/ 1300400625 h 684"/>
                <a:gd name="T46" fmla="*/ 1708665938 w 804"/>
                <a:gd name="T47" fmla="*/ 1514614700 h 684"/>
                <a:gd name="T48" fmla="*/ 1668343438 w 804"/>
                <a:gd name="T49" fmla="*/ 1723786875 h 684"/>
                <a:gd name="T50" fmla="*/ 1411287500 w 804"/>
                <a:gd name="T51" fmla="*/ 1670864388 h 684"/>
                <a:gd name="T52" fmla="*/ 1149191250 w 804"/>
                <a:gd name="T53" fmla="*/ 1605340325 h 684"/>
                <a:gd name="T54" fmla="*/ 917336875 w 804"/>
                <a:gd name="T55" fmla="*/ 1549896888 h 684"/>
                <a:gd name="T56" fmla="*/ 738406575 w 804"/>
                <a:gd name="T57" fmla="*/ 1502013125 h 684"/>
                <a:gd name="T58" fmla="*/ 559474688 w 804"/>
                <a:gd name="T59" fmla="*/ 1454130950 h 684"/>
                <a:gd name="T60" fmla="*/ 380544388 w 804"/>
                <a:gd name="T61" fmla="*/ 1401206875 h 684"/>
                <a:gd name="T62" fmla="*/ 201612500 w 804"/>
                <a:gd name="T63" fmla="*/ 1348284388 h 684"/>
                <a:gd name="T64" fmla="*/ 17641888 w 804"/>
                <a:gd name="T65" fmla="*/ 1295360313 h 684"/>
                <a:gd name="T66" fmla="*/ 10080625 w 804"/>
                <a:gd name="T67" fmla="*/ 1161792825 h 684"/>
                <a:gd name="T68" fmla="*/ 22682200 w 804"/>
                <a:gd name="T69" fmla="*/ 1020664075 h 684"/>
                <a:gd name="T70" fmla="*/ 118448138 w 804"/>
                <a:gd name="T71" fmla="*/ 869454700 h 684"/>
                <a:gd name="T72" fmla="*/ 158770638 w 804"/>
                <a:gd name="T73" fmla="*/ 851812813 h 684"/>
                <a:gd name="T74" fmla="*/ 158770638 w 804"/>
                <a:gd name="T75" fmla="*/ 816530625 h 684"/>
                <a:gd name="T76" fmla="*/ 231854375 w 804"/>
                <a:gd name="T77" fmla="*/ 662801888 h 684"/>
                <a:gd name="T78" fmla="*/ 289818763 w 804"/>
                <a:gd name="T79" fmla="*/ 524192500 h 684"/>
                <a:gd name="T80" fmla="*/ 398184688 w 804"/>
                <a:gd name="T81" fmla="*/ 257055938 h 684"/>
                <a:gd name="T82" fmla="*/ 433466875 w 804"/>
                <a:gd name="T83" fmla="*/ 118448138 h 684"/>
                <a:gd name="T84" fmla="*/ 463708750 w 804"/>
                <a:gd name="T85" fmla="*/ 0 h 6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04" h="684">
                  <a:moveTo>
                    <a:pt x="186" y="0"/>
                  </a:moveTo>
                  <a:lnTo>
                    <a:pt x="189" y="7"/>
                  </a:lnTo>
                  <a:lnTo>
                    <a:pt x="210" y="14"/>
                  </a:lnTo>
                  <a:lnTo>
                    <a:pt x="224" y="12"/>
                  </a:lnTo>
                  <a:lnTo>
                    <a:pt x="227" y="14"/>
                  </a:lnTo>
                  <a:lnTo>
                    <a:pt x="231" y="23"/>
                  </a:lnTo>
                  <a:lnTo>
                    <a:pt x="238" y="26"/>
                  </a:lnTo>
                  <a:lnTo>
                    <a:pt x="246" y="28"/>
                  </a:lnTo>
                  <a:lnTo>
                    <a:pt x="255" y="28"/>
                  </a:lnTo>
                  <a:lnTo>
                    <a:pt x="262" y="33"/>
                  </a:lnTo>
                  <a:lnTo>
                    <a:pt x="269" y="40"/>
                  </a:lnTo>
                  <a:lnTo>
                    <a:pt x="272" y="59"/>
                  </a:lnTo>
                  <a:lnTo>
                    <a:pt x="272" y="90"/>
                  </a:lnTo>
                  <a:lnTo>
                    <a:pt x="272" y="99"/>
                  </a:lnTo>
                  <a:lnTo>
                    <a:pt x="276" y="106"/>
                  </a:lnTo>
                  <a:lnTo>
                    <a:pt x="283" y="111"/>
                  </a:lnTo>
                  <a:lnTo>
                    <a:pt x="312" y="123"/>
                  </a:lnTo>
                  <a:lnTo>
                    <a:pt x="317" y="123"/>
                  </a:lnTo>
                  <a:lnTo>
                    <a:pt x="321" y="125"/>
                  </a:lnTo>
                  <a:lnTo>
                    <a:pt x="343" y="118"/>
                  </a:lnTo>
                  <a:lnTo>
                    <a:pt x="361" y="121"/>
                  </a:lnTo>
                  <a:lnTo>
                    <a:pt x="383" y="128"/>
                  </a:lnTo>
                  <a:lnTo>
                    <a:pt x="397" y="135"/>
                  </a:lnTo>
                  <a:lnTo>
                    <a:pt x="399" y="139"/>
                  </a:lnTo>
                  <a:lnTo>
                    <a:pt x="411" y="144"/>
                  </a:lnTo>
                  <a:lnTo>
                    <a:pt x="442" y="147"/>
                  </a:lnTo>
                  <a:lnTo>
                    <a:pt x="473" y="149"/>
                  </a:lnTo>
                  <a:lnTo>
                    <a:pt x="492" y="149"/>
                  </a:lnTo>
                  <a:lnTo>
                    <a:pt x="513" y="144"/>
                  </a:lnTo>
                  <a:lnTo>
                    <a:pt x="558" y="144"/>
                  </a:lnTo>
                  <a:lnTo>
                    <a:pt x="581" y="147"/>
                  </a:lnTo>
                  <a:lnTo>
                    <a:pt x="593" y="147"/>
                  </a:lnTo>
                  <a:lnTo>
                    <a:pt x="596" y="144"/>
                  </a:lnTo>
                  <a:lnTo>
                    <a:pt x="598" y="144"/>
                  </a:lnTo>
                  <a:lnTo>
                    <a:pt x="619" y="149"/>
                  </a:lnTo>
                  <a:lnTo>
                    <a:pt x="643" y="156"/>
                  </a:lnTo>
                  <a:lnTo>
                    <a:pt x="664" y="161"/>
                  </a:lnTo>
                  <a:lnTo>
                    <a:pt x="688" y="166"/>
                  </a:lnTo>
                  <a:lnTo>
                    <a:pt x="712" y="170"/>
                  </a:lnTo>
                  <a:lnTo>
                    <a:pt x="733" y="175"/>
                  </a:lnTo>
                  <a:lnTo>
                    <a:pt x="756" y="180"/>
                  </a:lnTo>
                  <a:lnTo>
                    <a:pt x="778" y="184"/>
                  </a:lnTo>
                  <a:lnTo>
                    <a:pt x="778" y="192"/>
                  </a:lnTo>
                  <a:lnTo>
                    <a:pt x="785" y="203"/>
                  </a:lnTo>
                  <a:lnTo>
                    <a:pt x="797" y="215"/>
                  </a:lnTo>
                  <a:lnTo>
                    <a:pt x="801" y="227"/>
                  </a:lnTo>
                  <a:lnTo>
                    <a:pt x="804" y="239"/>
                  </a:lnTo>
                  <a:lnTo>
                    <a:pt x="794" y="260"/>
                  </a:lnTo>
                  <a:lnTo>
                    <a:pt x="768" y="293"/>
                  </a:lnTo>
                  <a:lnTo>
                    <a:pt x="756" y="315"/>
                  </a:lnTo>
                  <a:lnTo>
                    <a:pt x="752" y="324"/>
                  </a:lnTo>
                  <a:lnTo>
                    <a:pt x="740" y="338"/>
                  </a:lnTo>
                  <a:lnTo>
                    <a:pt x="721" y="360"/>
                  </a:lnTo>
                  <a:lnTo>
                    <a:pt x="709" y="376"/>
                  </a:lnTo>
                  <a:lnTo>
                    <a:pt x="707" y="388"/>
                  </a:lnTo>
                  <a:lnTo>
                    <a:pt x="712" y="395"/>
                  </a:lnTo>
                  <a:lnTo>
                    <a:pt x="721" y="400"/>
                  </a:lnTo>
                  <a:lnTo>
                    <a:pt x="726" y="405"/>
                  </a:lnTo>
                  <a:lnTo>
                    <a:pt x="728" y="412"/>
                  </a:lnTo>
                  <a:lnTo>
                    <a:pt x="728" y="416"/>
                  </a:lnTo>
                  <a:lnTo>
                    <a:pt x="723" y="419"/>
                  </a:lnTo>
                  <a:lnTo>
                    <a:pt x="721" y="426"/>
                  </a:lnTo>
                  <a:lnTo>
                    <a:pt x="721" y="431"/>
                  </a:lnTo>
                  <a:lnTo>
                    <a:pt x="719" y="440"/>
                  </a:lnTo>
                  <a:lnTo>
                    <a:pt x="709" y="457"/>
                  </a:lnTo>
                  <a:lnTo>
                    <a:pt x="702" y="487"/>
                  </a:lnTo>
                  <a:lnTo>
                    <a:pt x="697" y="516"/>
                  </a:lnTo>
                  <a:lnTo>
                    <a:pt x="690" y="544"/>
                  </a:lnTo>
                  <a:lnTo>
                    <a:pt x="685" y="573"/>
                  </a:lnTo>
                  <a:lnTo>
                    <a:pt x="678" y="601"/>
                  </a:lnTo>
                  <a:lnTo>
                    <a:pt x="674" y="627"/>
                  </a:lnTo>
                  <a:lnTo>
                    <a:pt x="669" y="656"/>
                  </a:lnTo>
                  <a:lnTo>
                    <a:pt x="662" y="684"/>
                  </a:lnTo>
                  <a:lnTo>
                    <a:pt x="629" y="677"/>
                  </a:lnTo>
                  <a:lnTo>
                    <a:pt x="593" y="670"/>
                  </a:lnTo>
                  <a:lnTo>
                    <a:pt x="560" y="663"/>
                  </a:lnTo>
                  <a:lnTo>
                    <a:pt x="525" y="653"/>
                  </a:lnTo>
                  <a:lnTo>
                    <a:pt x="492" y="646"/>
                  </a:lnTo>
                  <a:lnTo>
                    <a:pt x="456" y="637"/>
                  </a:lnTo>
                  <a:lnTo>
                    <a:pt x="423" y="630"/>
                  </a:lnTo>
                  <a:lnTo>
                    <a:pt x="390" y="620"/>
                  </a:lnTo>
                  <a:lnTo>
                    <a:pt x="364" y="615"/>
                  </a:lnTo>
                  <a:lnTo>
                    <a:pt x="340" y="608"/>
                  </a:lnTo>
                  <a:lnTo>
                    <a:pt x="317" y="601"/>
                  </a:lnTo>
                  <a:lnTo>
                    <a:pt x="293" y="596"/>
                  </a:lnTo>
                  <a:lnTo>
                    <a:pt x="269" y="589"/>
                  </a:lnTo>
                  <a:lnTo>
                    <a:pt x="246" y="582"/>
                  </a:lnTo>
                  <a:lnTo>
                    <a:pt x="222" y="577"/>
                  </a:lnTo>
                  <a:lnTo>
                    <a:pt x="198" y="570"/>
                  </a:lnTo>
                  <a:lnTo>
                    <a:pt x="175" y="563"/>
                  </a:lnTo>
                  <a:lnTo>
                    <a:pt x="151" y="556"/>
                  </a:lnTo>
                  <a:lnTo>
                    <a:pt x="127" y="549"/>
                  </a:lnTo>
                  <a:lnTo>
                    <a:pt x="104" y="542"/>
                  </a:lnTo>
                  <a:lnTo>
                    <a:pt x="80" y="535"/>
                  </a:lnTo>
                  <a:lnTo>
                    <a:pt x="56" y="528"/>
                  </a:lnTo>
                  <a:lnTo>
                    <a:pt x="33" y="521"/>
                  </a:lnTo>
                  <a:lnTo>
                    <a:pt x="7" y="514"/>
                  </a:lnTo>
                  <a:lnTo>
                    <a:pt x="0" y="495"/>
                  </a:lnTo>
                  <a:lnTo>
                    <a:pt x="2" y="471"/>
                  </a:lnTo>
                  <a:lnTo>
                    <a:pt x="4" y="461"/>
                  </a:lnTo>
                  <a:lnTo>
                    <a:pt x="14" y="438"/>
                  </a:lnTo>
                  <a:lnTo>
                    <a:pt x="14" y="426"/>
                  </a:lnTo>
                  <a:lnTo>
                    <a:pt x="9" y="405"/>
                  </a:lnTo>
                  <a:lnTo>
                    <a:pt x="18" y="390"/>
                  </a:lnTo>
                  <a:lnTo>
                    <a:pt x="26" y="383"/>
                  </a:lnTo>
                  <a:lnTo>
                    <a:pt x="47" y="345"/>
                  </a:lnTo>
                  <a:lnTo>
                    <a:pt x="49" y="343"/>
                  </a:lnTo>
                  <a:lnTo>
                    <a:pt x="54" y="343"/>
                  </a:lnTo>
                  <a:lnTo>
                    <a:pt x="63" y="338"/>
                  </a:lnTo>
                  <a:lnTo>
                    <a:pt x="59" y="336"/>
                  </a:lnTo>
                  <a:lnTo>
                    <a:pt x="54" y="338"/>
                  </a:lnTo>
                  <a:lnTo>
                    <a:pt x="63" y="324"/>
                  </a:lnTo>
                  <a:lnTo>
                    <a:pt x="73" y="312"/>
                  </a:lnTo>
                  <a:lnTo>
                    <a:pt x="75" y="308"/>
                  </a:lnTo>
                  <a:lnTo>
                    <a:pt x="92" y="263"/>
                  </a:lnTo>
                  <a:lnTo>
                    <a:pt x="104" y="229"/>
                  </a:lnTo>
                  <a:lnTo>
                    <a:pt x="113" y="220"/>
                  </a:lnTo>
                  <a:lnTo>
                    <a:pt x="115" y="208"/>
                  </a:lnTo>
                  <a:lnTo>
                    <a:pt x="120" y="192"/>
                  </a:lnTo>
                  <a:lnTo>
                    <a:pt x="125" y="175"/>
                  </a:lnTo>
                  <a:lnTo>
                    <a:pt x="158" y="102"/>
                  </a:lnTo>
                  <a:lnTo>
                    <a:pt x="158" y="92"/>
                  </a:lnTo>
                  <a:lnTo>
                    <a:pt x="165" y="80"/>
                  </a:lnTo>
                  <a:lnTo>
                    <a:pt x="172" y="47"/>
                  </a:lnTo>
                  <a:lnTo>
                    <a:pt x="184" y="12"/>
                  </a:lnTo>
                  <a:lnTo>
                    <a:pt x="184" y="7"/>
                  </a:lnTo>
                  <a:lnTo>
                    <a:pt x="184" y="0"/>
                  </a:lnTo>
                  <a:lnTo>
                    <a:pt x="186" y="0"/>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89" name="Freeform 29">
              <a:extLst>
                <a:ext uri="{FF2B5EF4-FFF2-40B4-BE49-F238E27FC236}">
                  <a16:creationId xmlns:a16="http://schemas.microsoft.com/office/drawing/2014/main" id="{865C2E0C-6106-4750-9C17-87F945749C0E}"/>
                </a:ext>
              </a:extLst>
            </p:cNvPr>
            <p:cNvSpPr>
              <a:spLocks/>
            </p:cNvSpPr>
            <p:nvPr/>
          </p:nvSpPr>
          <p:spPr bwMode="auto">
            <a:xfrm>
              <a:off x="6977063" y="2366963"/>
              <a:ext cx="939800" cy="657225"/>
            </a:xfrm>
            <a:custGeom>
              <a:avLst/>
              <a:gdLst>
                <a:gd name="T0" fmla="*/ 1370965000 w 592"/>
                <a:gd name="T1" fmla="*/ 435987825 h 414"/>
                <a:gd name="T2" fmla="*/ 1335682813 w 592"/>
                <a:gd name="T3" fmla="*/ 393144375 h 414"/>
                <a:gd name="T4" fmla="*/ 1340723125 w 592"/>
                <a:gd name="T5" fmla="*/ 357862188 h 414"/>
                <a:gd name="T6" fmla="*/ 1323082825 w 592"/>
                <a:gd name="T7" fmla="*/ 302418750 h 414"/>
                <a:gd name="T8" fmla="*/ 1353324700 w 592"/>
                <a:gd name="T9" fmla="*/ 231854375 h 414"/>
                <a:gd name="T10" fmla="*/ 1370965000 w 592"/>
                <a:gd name="T11" fmla="*/ 166330313 h 414"/>
                <a:gd name="T12" fmla="*/ 1365924688 w 592"/>
                <a:gd name="T13" fmla="*/ 136088438 h 414"/>
                <a:gd name="T14" fmla="*/ 1292840950 w 592"/>
                <a:gd name="T15" fmla="*/ 113407825 h 414"/>
                <a:gd name="T16" fmla="*/ 1265118438 w 592"/>
                <a:gd name="T17" fmla="*/ 70564375 h 414"/>
                <a:gd name="T18" fmla="*/ 1252518450 w 592"/>
                <a:gd name="T19" fmla="*/ 35282188 h 414"/>
                <a:gd name="T20" fmla="*/ 1199594375 w 592"/>
                <a:gd name="T21" fmla="*/ 10080625 h 414"/>
                <a:gd name="T22" fmla="*/ 1113909063 w 592"/>
                <a:gd name="T23" fmla="*/ 17641888 h 414"/>
                <a:gd name="T24" fmla="*/ 1020664075 w 592"/>
                <a:gd name="T25" fmla="*/ 47883763 h 414"/>
                <a:gd name="T26" fmla="*/ 929938450 w 592"/>
                <a:gd name="T27" fmla="*/ 75604688 h 414"/>
                <a:gd name="T28" fmla="*/ 834172513 w 592"/>
                <a:gd name="T29" fmla="*/ 105846563 h 414"/>
                <a:gd name="T30" fmla="*/ 738406575 w 592"/>
                <a:gd name="T31" fmla="*/ 131048125 h 414"/>
                <a:gd name="T32" fmla="*/ 645160000 w 592"/>
                <a:gd name="T33" fmla="*/ 161290000 h 414"/>
                <a:gd name="T34" fmla="*/ 554434375 w 592"/>
                <a:gd name="T35" fmla="*/ 183972200 h 414"/>
                <a:gd name="T36" fmla="*/ 458668438 w 592"/>
                <a:gd name="T37" fmla="*/ 209173763 h 414"/>
                <a:gd name="T38" fmla="*/ 362902500 w 592"/>
                <a:gd name="T39" fmla="*/ 236894688 h 414"/>
                <a:gd name="T40" fmla="*/ 269657513 w 592"/>
                <a:gd name="T41" fmla="*/ 262096250 h 414"/>
                <a:gd name="T42" fmla="*/ 173891575 w 592"/>
                <a:gd name="T43" fmla="*/ 284778450 h 414"/>
                <a:gd name="T44" fmla="*/ 156249688 w 592"/>
                <a:gd name="T45" fmla="*/ 201612500 h 414"/>
                <a:gd name="T46" fmla="*/ 73085325 w 592"/>
                <a:gd name="T47" fmla="*/ 274697825 h 414"/>
                <a:gd name="T48" fmla="*/ 0 w 592"/>
                <a:gd name="T49" fmla="*/ 332660625 h 414"/>
                <a:gd name="T50" fmla="*/ 30241875 w 592"/>
                <a:gd name="T51" fmla="*/ 458668438 h 414"/>
                <a:gd name="T52" fmla="*/ 78125638 w 592"/>
                <a:gd name="T53" fmla="*/ 655240625 h 414"/>
                <a:gd name="T54" fmla="*/ 100806250 w 592"/>
                <a:gd name="T55" fmla="*/ 756046875 h 414"/>
                <a:gd name="T56" fmla="*/ 126007813 w 592"/>
                <a:gd name="T57" fmla="*/ 864414388 h 414"/>
                <a:gd name="T58" fmla="*/ 156249688 w 592"/>
                <a:gd name="T59" fmla="*/ 1008062500 h 414"/>
                <a:gd name="T60" fmla="*/ 226814063 w 592"/>
                <a:gd name="T61" fmla="*/ 1030744700 h 414"/>
                <a:gd name="T62" fmla="*/ 322580000 w 592"/>
                <a:gd name="T63" fmla="*/ 1008062500 h 414"/>
                <a:gd name="T64" fmla="*/ 410786263 w 592"/>
                <a:gd name="T65" fmla="*/ 982860938 h 414"/>
                <a:gd name="T66" fmla="*/ 579635938 w 592"/>
                <a:gd name="T67" fmla="*/ 942538438 h 414"/>
                <a:gd name="T68" fmla="*/ 738406575 w 592"/>
                <a:gd name="T69" fmla="*/ 894656263 h 414"/>
                <a:gd name="T70" fmla="*/ 907256250 w 592"/>
                <a:gd name="T71" fmla="*/ 851812813 h 414"/>
                <a:gd name="T72" fmla="*/ 1068546250 w 592"/>
                <a:gd name="T73" fmla="*/ 803930638 h 414"/>
                <a:gd name="T74" fmla="*/ 1227316888 w 592"/>
                <a:gd name="T75" fmla="*/ 756046875 h 414"/>
                <a:gd name="T76" fmla="*/ 1300400625 w 592"/>
                <a:gd name="T77" fmla="*/ 698084075 h 414"/>
                <a:gd name="T78" fmla="*/ 1358365013 w 592"/>
                <a:gd name="T79" fmla="*/ 685482500 h 414"/>
                <a:gd name="T80" fmla="*/ 1413808450 w 592"/>
                <a:gd name="T81" fmla="*/ 642640638 h 414"/>
                <a:gd name="T82" fmla="*/ 1454130950 w 592"/>
                <a:gd name="T83" fmla="*/ 567035950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92" h="414">
                  <a:moveTo>
                    <a:pt x="558" y="184"/>
                  </a:moveTo>
                  <a:lnTo>
                    <a:pt x="554" y="184"/>
                  </a:lnTo>
                  <a:lnTo>
                    <a:pt x="544" y="173"/>
                  </a:lnTo>
                  <a:lnTo>
                    <a:pt x="535" y="170"/>
                  </a:lnTo>
                  <a:lnTo>
                    <a:pt x="532" y="168"/>
                  </a:lnTo>
                  <a:lnTo>
                    <a:pt x="530" y="156"/>
                  </a:lnTo>
                  <a:lnTo>
                    <a:pt x="528" y="149"/>
                  </a:lnTo>
                  <a:lnTo>
                    <a:pt x="528" y="146"/>
                  </a:lnTo>
                  <a:lnTo>
                    <a:pt x="532" y="142"/>
                  </a:lnTo>
                  <a:lnTo>
                    <a:pt x="535" y="132"/>
                  </a:lnTo>
                  <a:lnTo>
                    <a:pt x="532" y="130"/>
                  </a:lnTo>
                  <a:lnTo>
                    <a:pt x="525" y="120"/>
                  </a:lnTo>
                  <a:lnTo>
                    <a:pt x="525" y="116"/>
                  </a:lnTo>
                  <a:lnTo>
                    <a:pt x="530" y="109"/>
                  </a:lnTo>
                  <a:lnTo>
                    <a:pt x="537" y="92"/>
                  </a:lnTo>
                  <a:lnTo>
                    <a:pt x="539" y="75"/>
                  </a:lnTo>
                  <a:lnTo>
                    <a:pt x="542" y="71"/>
                  </a:lnTo>
                  <a:lnTo>
                    <a:pt x="544" y="66"/>
                  </a:lnTo>
                  <a:lnTo>
                    <a:pt x="549" y="61"/>
                  </a:lnTo>
                  <a:lnTo>
                    <a:pt x="547" y="57"/>
                  </a:lnTo>
                  <a:lnTo>
                    <a:pt x="542" y="54"/>
                  </a:lnTo>
                  <a:lnTo>
                    <a:pt x="523" y="52"/>
                  </a:lnTo>
                  <a:lnTo>
                    <a:pt x="518" y="49"/>
                  </a:lnTo>
                  <a:lnTo>
                    <a:pt x="513" y="45"/>
                  </a:lnTo>
                  <a:lnTo>
                    <a:pt x="509" y="40"/>
                  </a:lnTo>
                  <a:lnTo>
                    <a:pt x="504" y="33"/>
                  </a:lnTo>
                  <a:lnTo>
                    <a:pt x="502" y="28"/>
                  </a:lnTo>
                  <a:lnTo>
                    <a:pt x="502" y="21"/>
                  </a:lnTo>
                  <a:lnTo>
                    <a:pt x="497" y="16"/>
                  </a:lnTo>
                  <a:lnTo>
                    <a:pt x="497" y="14"/>
                  </a:lnTo>
                  <a:lnTo>
                    <a:pt x="492" y="12"/>
                  </a:lnTo>
                  <a:lnTo>
                    <a:pt x="480" y="9"/>
                  </a:lnTo>
                  <a:lnTo>
                    <a:pt x="476" y="4"/>
                  </a:lnTo>
                  <a:lnTo>
                    <a:pt x="466" y="0"/>
                  </a:lnTo>
                  <a:lnTo>
                    <a:pt x="454" y="4"/>
                  </a:lnTo>
                  <a:lnTo>
                    <a:pt x="442" y="7"/>
                  </a:lnTo>
                  <a:lnTo>
                    <a:pt x="431" y="12"/>
                  </a:lnTo>
                  <a:lnTo>
                    <a:pt x="416" y="16"/>
                  </a:lnTo>
                  <a:lnTo>
                    <a:pt x="405" y="19"/>
                  </a:lnTo>
                  <a:lnTo>
                    <a:pt x="393" y="23"/>
                  </a:lnTo>
                  <a:lnTo>
                    <a:pt x="381" y="26"/>
                  </a:lnTo>
                  <a:lnTo>
                    <a:pt x="369" y="30"/>
                  </a:lnTo>
                  <a:lnTo>
                    <a:pt x="355" y="35"/>
                  </a:lnTo>
                  <a:lnTo>
                    <a:pt x="343" y="38"/>
                  </a:lnTo>
                  <a:lnTo>
                    <a:pt x="331" y="42"/>
                  </a:lnTo>
                  <a:lnTo>
                    <a:pt x="320" y="45"/>
                  </a:lnTo>
                  <a:lnTo>
                    <a:pt x="305" y="49"/>
                  </a:lnTo>
                  <a:lnTo>
                    <a:pt x="293" y="52"/>
                  </a:lnTo>
                  <a:lnTo>
                    <a:pt x="282" y="57"/>
                  </a:lnTo>
                  <a:lnTo>
                    <a:pt x="270" y="59"/>
                  </a:lnTo>
                  <a:lnTo>
                    <a:pt x="256" y="64"/>
                  </a:lnTo>
                  <a:lnTo>
                    <a:pt x="244" y="66"/>
                  </a:lnTo>
                  <a:lnTo>
                    <a:pt x="232" y="71"/>
                  </a:lnTo>
                  <a:lnTo>
                    <a:pt x="220" y="73"/>
                  </a:lnTo>
                  <a:lnTo>
                    <a:pt x="206" y="78"/>
                  </a:lnTo>
                  <a:lnTo>
                    <a:pt x="194" y="80"/>
                  </a:lnTo>
                  <a:lnTo>
                    <a:pt x="182" y="83"/>
                  </a:lnTo>
                  <a:lnTo>
                    <a:pt x="168" y="87"/>
                  </a:lnTo>
                  <a:lnTo>
                    <a:pt x="156" y="90"/>
                  </a:lnTo>
                  <a:lnTo>
                    <a:pt x="144" y="94"/>
                  </a:lnTo>
                  <a:lnTo>
                    <a:pt x="133" y="97"/>
                  </a:lnTo>
                  <a:lnTo>
                    <a:pt x="118" y="101"/>
                  </a:lnTo>
                  <a:lnTo>
                    <a:pt x="107" y="104"/>
                  </a:lnTo>
                  <a:lnTo>
                    <a:pt x="95" y="106"/>
                  </a:lnTo>
                  <a:lnTo>
                    <a:pt x="81" y="111"/>
                  </a:lnTo>
                  <a:lnTo>
                    <a:pt x="69" y="113"/>
                  </a:lnTo>
                  <a:lnTo>
                    <a:pt x="64" y="97"/>
                  </a:lnTo>
                  <a:lnTo>
                    <a:pt x="62" y="80"/>
                  </a:lnTo>
                  <a:lnTo>
                    <a:pt x="36" y="101"/>
                  </a:lnTo>
                  <a:lnTo>
                    <a:pt x="33" y="106"/>
                  </a:lnTo>
                  <a:lnTo>
                    <a:pt x="29" y="109"/>
                  </a:lnTo>
                  <a:lnTo>
                    <a:pt x="21" y="116"/>
                  </a:lnTo>
                  <a:lnTo>
                    <a:pt x="17" y="120"/>
                  </a:lnTo>
                  <a:lnTo>
                    <a:pt x="0" y="132"/>
                  </a:lnTo>
                  <a:lnTo>
                    <a:pt x="3" y="142"/>
                  </a:lnTo>
                  <a:lnTo>
                    <a:pt x="10" y="168"/>
                  </a:lnTo>
                  <a:lnTo>
                    <a:pt x="12" y="182"/>
                  </a:lnTo>
                  <a:lnTo>
                    <a:pt x="14" y="194"/>
                  </a:lnTo>
                  <a:lnTo>
                    <a:pt x="21" y="220"/>
                  </a:lnTo>
                  <a:lnTo>
                    <a:pt x="31" y="260"/>
                  </a:lnTo>
                  <a:lnTo>
                    <a:pt x="33" y="274"/>
                  </a:lnTo>
                  <a:lnTo>
                    <a:pt x="36" y="286"/>
                  </a:lnTo>
                  <a:lnTo>
                    <a:pt x="40" y="300"/>
                  </a:lnTo>
                  <a:lnTo>
                    <a:pt x="43" y="315"/>
                  </a:lnTo>
                  <a:lnTo>
                    <a:pt x="45" y="329"/>
                  </a:lnTo>
                  <a:lnTo>
                    <a:pt x="50" y="343"/>
                  </a:lnTo>
                  <a:lnTo>
                    <a:pt x="57" y="371"/>
                  </a:lnTo>
                  <a:lnTo>
                    <a:pt x="59" y="386"/>
                  </a:lnTo>
                  <a:lnTo>
                    <a:pt x="62" y="400"/>
                  </a:lnTo>
                  <a:lnTo>
                    <a:pt x="66" y="414"/>
                  </a:lnTo>
                  <a:lnTo>
                    <a:pt x="78" y="412"/>
                  </a:lnTo>
                  <a:lnTo>
                    <a:pt x="90" y="409"/>
                  </a:lnTo>
                  <a:lnTo>
                    <a:pt x="102" y="407"/>
                  </a:lnTo>
                  <a:lnTo>
                    <a:pt x="116" y="402"/>
                  </a:lnTo>
                  <a:lnTo>
                    <a:pt x="128" y="400"/>
                  </a:lnTo>
                  <a:lnTo>
                    <a:pt x="140" y="397"/>
                  </a:lnTo>
                  <a:lnTo>
                    <a:pt x="152" y="393"/>
                  </a:lnTo>
                  <a:lnTo>
                    <a:pt x="163" y="390"/>
                  </a:lnTo>
                  <a:lnTo>
                    <a:pt x="185" y="386"/>
                  </a:lnTo>
                  <a:lnTo>
                    <a:pt x="208" y="378"/>
                  </a:lnTo>
                  <a:lnTo>
                    <a:pt x="230" y="374"/>
                  </a:lnTo>
                  <a:lnTo>
                    <a:pt x="251" y="367"/>
                  </a:lnTo>
                  <a:lnTo>
                    <a:pt x="272" y="362"/>
                  </a:lnTo>
                  <a:lnTo>
                    <a:pt x="293" y="355"/>
                  </a:lnTo>
                  <a:lnTo>
                    <a:pt x="315" y="350"/>
                  </a:lnTo>
                  <a:lnTo>
                    <a:pt x="338" y="343"/>
                  </a:lnTo>
                  <a:lnTo>
                    <a:pt x="360" y="338"/>
                  </a:lnTo>
                  <a:lnTo>
                    <a:pt x="381" y="331"/>
                  </a:lnTo>
                  <a:lnTo>
                    <a:pt x="402" y="324"/>
                  </a:lnTo>
                  <a:lnTo>
                    <a:pt x="424" y="319"/>
                  </a:lnTo>
                  <a:lnTo>
                    <a:pt x="445" y="312"/>
                  </a:lnTo>
                  <a:lnTo>
                    <a:pt x="466" y="305"/>
                  </a:lnTo>
                  <a:lnTo>
                    <a:pt x="487" y="300"/>
                  </a:lnTo>
                  <a:lnTo>
                    <a:pt x="509" y="293"/>
                  </a:lnTo>
                  <a:lnTo>
                    <a:pt x="513" y="281"/>
                  </a:lnTo>
                  <a:lnTo>
                    <a:pt x="516" y="277"/>
                  </a:lnTo>
                  <a:lnTo>
                    <a:pt x="518" y="274"/>
                  </a:lnTo>
                  <a:lnTo>
                    <a:pt x="530" y="270"/>
                  </a:lnTo>
                  <a:lnTo>
                    <a:pt x="539" y="272"/>
                  </a:lnTo>
                  <a:lnTo>
                    <a:pt x="542" y="270"/>
                  </a:lnTo>
                  <a:lnTo>
                    <a:pt x="547" y="262"/>
                  </a:lnTo>
                  <a:lnTo>
                    <a:pt x="561" y="255"/>
                  </a:lnTo>
                  <a:lnTo>
                    <a:pt x="565" y="241"/>
                  </a:lnTo>
                  <a:lnTo>
                    <a:pt x="570" y="234"/>
                  </a:lnTo>
                  <a:lnTo>
                    <a:pt x="577" y="225"/>
                  </a:lnTo>
                  <a:lnTo>
                    <a:pt x="592" y="210"/>
                  </a:lnTo>
                  <a:lnTo>
                    <a:pt x="558" y="184"/>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90" name="Freeform 30">
              <a:extLst>
                <a:ext uri="{FF2B5EF4-FFF2-40B4-BE49-F238E27FC236}">
                  <a16:creationId xmlns:a16="http://schemas.microsoft.com/office/drawing/2014/main" id="{5F76BAEF-FE3F-4F50-BE6F-7DE4724A07A3}"/>
                </a:ext>
              </a:extLst>
            </p:cNvPr>
            <p:cNvSpPr>
              <a:spLocks/>
            </p:cNvSpPr>
            <p:nvPr/>
          </p:nvSpPr>
          <p:spPr bwMode="auto">
            <a:xfrm>
              <a:off x="6838950" y="3952875"/>
              <a:ext cx="811213" cy="612775"/>
            </a:xfrm>
            <a:custGeom>
              <a:avLst/>
              <a:gdLst>
                <a:gd name="T0" fmla="*/ 594757242 w 511"/>
                <a:gd name="T1" fmla="*/ 5040313 h 386"/>
                <a:gd name="T2" fmla="*/ 647681349 w 511"/>
                <a:gd name="T3" fmla="*/ 57964388 h 386"/>
                <a:gd name="T4" fmla="*/ 725805447 w 511"/>
                <a:gd name="T5" fmla="*/ 70564375 h 386"/>
                <a:gd name="T6" fmla="*/ 834173027 w 511"/>
                <a:gd name="T7" fmla="*/ 47883763 h 386"/>
                <a:gd name="T8" fmla="*/ 947579334 w 511"/>
                <a:gd name="T9" fmla="*/ 22682200 h 386"/>
                <a:gd name="T10" fmla="*/ 1071067860 w 511"/>
                <a:gd name="T11" fmla="*/ 105846563 h 386"/>
                <a:gd name="T12" fmla="*/ 1202116066 w 511"/>
                <a:gd name="T13" fmla="*/ 183972200 h 386"/>
                <a:gd name="T14" fmla="*/ 1287801431 w 511"/>
                <a:gd name="T15" fmla="*/ 244455950 h 386"/>
                <a:gd name="T16" fmla="*/ 1174393536 w 511"/>
                <a:gd name="T17" fmla="*/ 428426563 h 386"/>
                <a:gd name="T18" fmla="*/ 1156753225 w 511"/>
                <a:gd name="T19" fmla="*/ 446068450 h 386"/>
                <a:gd name="T20" fmla="*/ 1166833857 w 511"/>
                <a:gd name="T21" fmla="*/ 501511888 h 386"/>
                <a:gd name="T22" fmla="*/ 1108869433 w 511"/>
                <a:gd name="T23" fmla="*/ 572076263 h 386"/>
                <a:gd name="T24" fmla="*/ 1060987229 w 511"/>
                <a:gd name="T25" fmla="*/ 650200313 h 386"/>
                <a:gd name="T26" fmla="*/ 1025705020 w 511"/>
                <a:gd name="T27" fmla="*/ 690522813 h 386"/>
                <a:gd name="T28" fmla="*/ 970261548 w 511"/>
                <a:gd name="T29" fmla="*/ 745966250 h 386"/>
                <a:gd name="T30" fmla="*/ 934979339 w 511"/>
                <a:gd name="T31" fmla="*/ 776208125 h 386"/>
                <a:gd name="T32" fmla="*/ 856853653 w 511"/>
                <a:gd name="T33" fmla="*/ 793850013 h 386"/>
                <a:gd name="T34" fmla="*/ 892135862 w 511"/>
                <a:gd name="T35" fmla="*/ 821570938 h 386"/>
                <a:gd name="T36" fmla="*/ 869455236 w 511"/>
                <a:gd name="T37" fmla="*/ 869454700 h 386"/>
                <a:gd name="T38" fmla="*/ 846773022 w 511"/>
                <a:gd name="T39" fmla="*/ 841732188 h 386"/>
                <a:gd name="T40" fmla="*/ 834173027 w 511"/>
                <a:gd name="T41" fmla="*/ 864414388 h 386"/>
                <a:gd name="T42" fmla="*/ 821571444 w 511"/>
                <a:gd name="T43" fmla="*/ 877014375 h 386"/>
                <a:gd name="T44" fmla="*/ 846773022 w 511"/>
                <a:gd name="T45" fmla="*/ 899696575 h 386"/>
                <a:gd name="T46" fmla="*/ 808971449 w 511"/>
                <a:gd name="T47" fmla="*/ 942538438 h 386"/>
                <a:gd name="T48" fmla="*/ 751007025 w 511"/>
                <a:gd name="T49" fmla="*/ 955140013 h 386"/>
                <a:gd name="T50" fmla="*/ 708165136 w 511"/>
                <a:gd name="T51" fmla="*/ 877014375 h 386"/>
                <a:gd name="T52" fmla="*/ 619958820 w 511"/>
                <a:gd name="T53" fmla="*/ 781248438 h 386"/>
                <a:gd name="T54" fmla="*/ 524192823 w 511"/>
                <a:gd name="T55" fmla="*/ 672882513 h 386"/>
                <a:gd name="T56" fmla="*/ 471270303 w 511"/>
                <a:gd name="T57" fmla="*/ 619958438 h 386"/>
                <a:gd name="T58" fmla="*/ 441028409 w 511"/>
                <a:gd name="T59" fmla="*/ 584676250 h 386"/>
                <a:gd name="T60" fmla="*/ 340222097 w 511"/>
                <a:gd name="T61" fmla="*/ 506552200 h 386"/>
                <a:gd name="T62" fmla="*/ 236894834 w 511"/>
                <a:gd name="T63" fmla="*/ 441028138 h 386"/>
                <a:gd name="T64" fmla="*/ 148690104 w 511"/>
                <a:gd name="T65" fmla="*/ 322580000 h 386"/>
                <a:gd name="T66" fmla="*/ 88206317 w 511"/>
                <a:gd name="T67" fmla="*/ 309980013 h 386"/>
                <a:gd name="T68" fmla="*/ 0 w 511"/>
                <a:gd name="T69" fmla="*/ 262096250 h 386"/>
                <a:gd name="T70" fmla="*/ 47883792 w 511"/>
                <a:gd name="T71" fmla="*/ 161290000 h 386"/>
                <a:gd name="T72" fmla="*/ 88206317 w 511"/>
                <a:gd name="T73" fmla="*/ 136088438 h 386"/>
                <a:gd name="T74" fmla="*/ 161290099 w 511"/>
                <a:gd name="T75" fmla="*/ 95765938 h 386"/>
                <a:gd name="T76" fmla="*/ 231854518 w 511"/>
                <a:gd name="T77" fmla="*/ 52924075 h 386"/>
                <a:gd name="T78" fmla="*/ 350302728 w 511"/>
                <a:gd name="T79" fmla="*/ 35282188 h 386"/>
                <a:gd name="T80" fmla="*/ 476310619 w 511"/>
                <a:gd name="T81" fmla="*/ 10080625 h 386"/>
                <a:gd name="T82" fmla="*/ 564515348 w 511"/>
                <a:gd name="T83" fmla="*/ 0 h 3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11" h="386">
                  <a:moveTo>
                    <a:pt x="227" y="7"/>
                  </a:moveTo>
                  <a:lnTo>
                    <a:pt x="227" y="9"/>
                  </a:lnTo>
                  <a:lnTo>
                    <a:pt x="236" y="2"/>
                  </a:lnTo>
                  <a:lnTo>
                    <a:pt x="243" y="7"/>
                  </a:lnTo>
                  <a:lnTo>
                    <a:pt x="255" y="16"/>
                  </a:lnTo>
                  <a:lnTo>
                    <a:pt x="257" y="23"/>
                  </a:lnTo>
                  <a:lnTo>
                    <a:pt x="260" y="33"/>
                  </a:lnTo>
                  <a:lnTo>
                    <a:pt x="274" y="31"/>
                  </a:lnTo>
                  <a:lnTo>
                    <a:pt x="288" y="28"/>
                  </a:lnTo>
                  <a:lnTo>
                    <a:pt x="302" y="23"/>
                  </a:lnTo>
                  <a:lnTo>
                    <a:pt x="317" y="21"/>
                  </a:lnTo>
                  <a:lnTo>
                    <a:pt x="331" y="19"/>
                  </a:lnTo>
                  <a:lnTo>
                    <a:pt x="347" y="16"/>
                  </a:lnTo>
                  <a:lnTo>
                    <a:pt x="362" y="12"/>
                  </a:lnTo>
                  <a:lnTo>
                    <a:pt x="376" y="9"/>
                  </a:lnTo>
                  <a:lnTo>
                    <a:pt x="392" y="21"/>
                  </a:lnTo>
                  <a:lnTo>
                    <a:pt x="409" y="31"/>
                  </a:lnTo>
                  <a:lnTo>
                    <a:pt x="425" y="42"/>
                  </a:lnTo>
                  <a:lnTo>
                    <a:pt x="442" y="52"/>
                  </a:lnTo>
                  <a:lnTo>
                    <a:pt x="459" y="64"/>
                  </a:lnTo>
                  <a:lnTo>
                    <a:pt x="477" y="73"/>
                  </a:lnTo>
                  <a:lnTo>
                    <a:pt x="494" y="85"/>
                  </a:lnTo>
                  <a:lnTo>
                    <a:pt x="511" y="97"/>
                  </a:lnTo>
                  <a:lnTo>
                    <a:pt x="487" y="123"/>
                  </a:lnTo>
                  <a:lnTo>
                    <a:pt x="482" y="132"/>
                  </a:lnTo>
                  <a:lnTo>
                    <a:pt x="466" y="170"/>
                  </a:lnTo>
                  <a:lnTo>
                    <a:pt x="466" y="192"/>
                  </a:lnTo>
                  <a:lnTo>
                    <a:pt x="459" y="184"/>
                  </a:lnTo>
                  <a:lnTo>
                    <a:pt x="459" y="177"/>
                  </a:lnTo>
                  <a:lnTo>
                    <a:pt x="456" y="173"/>
                  </a:lnTo>
                  <a:lnTo>
                    <a:pt x="454" y="184"/>
                  </a:lnTo>
                  <a:lnTo>
                    <a:pt x="463" y="199"/>
                  </a:lnTo>
                  <a:lnTo>
                    <a:pt x="459" y="206"/>
                  </a:lnTo>
                  <a:lnTo>
                    <a:pt x="447" y="222"/>
                  </a:lnTo>
                  <a:lnTo>
                    <a:pt x="440" y="227"/>
                  </a:lnTo>
                  <a:lnTo>
                    <a:pt x="430" y="232"/>
                  </a:lnTo>
                  <a:lnTo>
                    <a:pt x="430" y="244"/>
                  </a:lnTo>
                  <a:lnTo>
                    <a:pt x="421" y="258"/>
                  </a:lnTo>
                  <a:lnTo>
                    <a:pt x="414" y="265"/>
                  </a:lnTo>
                  <a:lnTo>
                    <a:pt x="399" y="265"/>
                  </a:lnTo>
                  <a:lnTo>
                    <a:pt x="407" y="274"/>
                  </a:lnTo>
                  <a:lnTo>
                    <a:pt x="402" y="281"/>
                  </a:lnTo>
                  <a:lnTo>
                    <a:pt x="395" y="291"/>
                  </a:lnTo>
                  <a:lnTo>
                    <a:pt x="385" y="296"/>
                  </a:lnTo>
                  <a:lnTo>
                    <a:pt x="380" y="298"/>
                  </a:lnTo>
                  <a:lnTo>
                    <a:pt x="376" y="300"/>
                  </a:lnTo>
                  <a:lnTo>
                    <a:pt x="371" y="308"/>
                  </a:lnTo>
                  <a:lnTo>
                    <a:pt x="364" y="315"/>
                  </a:lnTo>
                  <a:lnTo>
                    <a:pt x="352" y="312"/>
                  </a:lnTo>
                  <a:lnTo>
                    <a:pt x="340" y="315"/>
                  </a:lnTo>
                  <a:lnTo>
                    <a:pt x="336" y="319"/>
                  </a:lnTo>
                  <a:lnTo>
                    <a:pt x="347" y="322"/>
                  </a:lnTo>
                  <a:lnTo>
                    <a:pt x="354" y="326"/>
                  </a:lnTo>
                  <a:lnTo>
                    <a:pt x="354" y="336"/>
                  </a:lnTo>
                  <a:lnTo>
                    <a:pt x="352" y="338"/>
                  </a:lnTo>
                  <a:lnTo>
                    <a:pt x="345" y="345"/>
                  </a:lnTo>
                  <a:lnTo>
                    <a:pt x="343" y="345"/>
                  </a:lnTo>
                  <a:lnTo>
                    <a:pt x="340" y="341"/>
                  </a:lnTo>
                  <a:lnTo>
                    <a:pt x="336" y="334"/>
                  </a:lnTo>
                  <a:lnTo>
                    <a:pt x="333" y="336"/>
                  </a:lnTo>
                  <a:lnTo>
                    <a:pt x="333" y="341"/>
                  </a:lnTo>
                  <a:lnTo>
                    <a:pt x="331" y="343"/>
                  </a:lnTo>
                  <a:lnTo>
                    <a:pt x="319" y="331"/>
                  </a:lnTo>
                  <a:lnTo>
                    <a:pt x="321" y="341"/>
                  </a:lnTo>
                  <a:lnTo>
                    <a:pt x="326" y="348"/>
                  </a:lnTo>
                  <a:lnTo>
                    <a:pt x="331" y="352"/>
                  </a:lnTo>
                  <a:lnTo>
                    <a:pt x="333" y="352"/>
                  </a:lnTo>
                  <a:lnTo>
                    <a:pt x="336" y="357"/>
                  </a:lnTo>
                  <a:lnTo>
                    <a:pt x="331" y="367"/>
                  </a:lnTo>
                  <a:lnTo>
                    <a:pt x="328" y="371"/>
                  </a:lnTo>
                  <a:lnTo>
                    <a:pt x="321" y="374"/>
                  </a:lnTo>
                  <a:lnTo>
                    <a:pt x="319" y="381"/>
                  </a:lnTo>
                  <a:lnTo>
                    <a:pt x="321" y="386"/>
                  </a:lnTo>
                  <a:lnTo>
                    <a:pt x="298" y="379"/>
                  </a:lnTo>
                  <a:lnTo>
                    <a:pt x="291" y="371"/>
                  </a:lnTo>
                  <a:lnTo>
                    <a:pt x="288" y="360"/>
                  </a:lnTo>
                  <a:lnTo>
                    <a:pt x="281" y="348"/>
                  </a:lnTo>
                  <a:lnTo>
                    <a:pt x="265" y="329"/>
                  </a:lnTo>
                  <a:lnTo>
                    <a:pt x="255" y="324"/>
                  </a:lnTo>
                  <a:lnTo>
                    <a:pt x="246" y="310"/>
                  </a:lnTo>
                  <a:lnTo>
                    <a:pt x="234" y="286"/>
                  </a:lnTo>
                  <a:lnTo>
                    <a:pt x="222" y="272"/>
                  </a:lnTo>
                  <a:lnTo>
                    <a:pt x="208" y="267"/>
                  </a:lnTo>
                  <a:lnTo>
                    <a:pt x="198" y="260"/>
                  </a:lnTo>
                  <a:lnTo>
                    <a:pt x="191" y="251"/>
                  </a:lnTo>
                  <a:lnTo>
                    <a:pt x="187" y="246"/>
                  </a:lnTo>
                  <a:lnTo>
                    <a:pt x="182" y="244"/>
                  </a:lnTo>
                  <a:lnTo>
                    <a:pt x="177" y="239"/>
                  </a:lnTo>
                  <a:lnTo>
                    <a:pt x="175" y="232"/>
                  </a:lnTo>
                  <a:lnTo>
                    <a:pt x="168" y="225"/>
                  </a:lnTo>
                  <a:lnTo>
                    <a:pt x="142" y="210"/>
                  </a:lnTo>
                  <a:lnTo>
                    <a:pt x="135" y="201"/>
                  </a:lnTo>
                  <a:lnTo>
                    <a:pt x="123" y="194"/>
                  </a:lnTo>
                  <a:lnTo>
                    <a:pt x="94" y="175"/>
                  </a:lnTo>
                  <a:lnTo>
                    <a:pt x="64" y="137"/>
                  </a:lnTo>
                  <a:lnTo>
                    <a:pt x="59" y="128"/>
                  </a:lnTo>
                  <a:lnTo>
                    <a:pt x="52" y="125"/>
                  </a:lnTo>
                  <a:lnTo>
                    <a:pt x="45" y="125"/>
                  </a:lnTo>
                  <a:lnTo>
                    <a:pt x="35" y="123"/>
                  </a:lnTo>
                  <a:lnTo>
                    <a:pt x="23" y="116"/>
                  </a:lnTo>
                  <a:lnTo>
                    <a:pt x="21" y="116"/>
                  </a:lnTo>
                  <a:lnTo>
                    <a:pt x="0" y="104"/>
                  </a:lnTo>
                  <a:lnTo>
                    <a:pt x="2" y="92"/>
                  </a:lnTo>
                  <a:lnTo>
                    <a:pt x="14" y="73"/>
                  </a:lnTo>
                  <a:lnTo>
                    <a:pt x="19" y="64"/>
                  </a:lnTo>
                  <a:lnTo>
                    <a:pt x="21" y="64"/>
                  </a:lnTo>
                  <a:lnTo>
                    <a:pt x="35" y="54"/>
                  </a:lnTo>
                  <a:lnTo>
                    <a:pt x="52" y="45"/>
                  </a:lnTo>
                  <a:lnTo>
                    <a:pt x="54" y="45"/>
                  </a:lnTo>
                  <a:lnTo>
                    <a:pt x="64" y="38"/>
                  </a:lnTo>
                  <a:lnTo>
                    <a:pt x="80" y="28"/>
                  </a:lnTo>
                  <a:lnTo>
                    <a:pt x="87" y="21"/>
                  </a:lnTo>
                  <a:lnTo>
                    <a:pt x="92" y="21"/>
                  </a:lnTo>
                  <a:lnTo>
                    <a:pt x="106" y="19"/>
                  </a:lnTo>
                  <a:lnTo>
                    <a:pt x="123" y="16"/>
                  </a:lnTo>
                  <a:lnTo>
                    <a:pt x="139" y="14"/>
                  </a:lnTo>
                  <a:lnTo>
                    <a:pt x="156" y="12"/>
                  </a:lnTo>
                  <a:lnTo>
                    <a:pt x="172" y="9"/>
                  </a:lnTo>
                  <a:lnTo>
                    <a:pt x="189" y="4"/>
                  </a:lnTo>
                  <a:lnTo>
                    <a:pt x="205" y="2"/>
                  </a:lnTo>
                  <a:lnTo>
                    <a:pt x="220" y="0"/>
                  </a:lnTo>
                  <a:lnTo>
                    <a:pt x="224" y="0"/>
                  </a:lnTo>
                  <a:lnTo>
                    <a:pt x="224" y="2"/>
                  </a:lnTo>
                  <a:lnTo>
                    <a:pt x="227" y="7"/>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91" name="Freeform 31">
              <a:extLst>
                <a:ext uri="{FF2B5EF4-FFF2-40B4-BE49-F238E27FC236}">
                  <a16:creationId xmlns:a16="http://schemas.microsoft.com/office/drawing/2014/main" id="{E3595A74-F2BD-46CE-8C70-61E5AC23746D}"/>
                </a:ext>
              </a:extLst>
            </p:cNvPr>
            <p:cNvSpPr>
              <a:spLocks/>
            </p:cNvSpPr>
            <p:nvPr/>
          </p:nvSpPr>
          <p:spPr bwMode="auto">
            <a:xfrm>
              <a:off x="3492500" y="2111375"/>
              <a:ext cx="1119188" cy="695325"/>
            </a:xfrm>
            <a:custGeom>
              <a:avLst/>
              <a:gdLst>
                <a:gd name="T0" fmla="*/ 100806295 w 705"/>
                <a:gd name="T1" fmla="*/ 0 h 438"/>
                <a:gd name="T2" fmla="*/ 209173856 w 705"/>
                <a:gd name="T3" fmla="*/ 5040313 h 438"/>
                <a:gd name="T4" fmla="*/ 309980151 w 705"/>
                <a:gd name="T5" fmla="*/ 10080625 h 438"/>
                <a:gd name="T6" fmla="*/ 410786446 w 705"/>
                <a:gd name="T7" fmla="*/ 10080625 h 438"/>
                <a:gd name="T8" fmla="*/ 519152419 w 705"/>
                <a:gd name="T9" fmla="*/ 17641888 h 438"/>
                <a:gd name="T10" fmla="*/ 619958714 w 705"/>
                <a:gd name="T11" fmla="*/ 17641888 h 438"/>
                <a:gd name="T12" fmla="*/ 728326275 w 705"/>
                <a:gd name="T13" fmla="*/ 17641888 h 438"/>
                <a:gd name="T14" fmla="*/ 829132570 w 705"/>
                <a:gd name="T15" fmla="*/ 17641888 h 438"/>
                <a:gd name="T16" fmla="*/ 929938865 w 705"/>
                <a:gd name="T17" fmla="*/ 17641888 h 438"/>
                <a:gd name="T18" fmla="*/ 1038304839 w 705"/>
                <a:gd name="T19" fmla="*/ 17641888 h 438"/>
                <a:gd name="T20" fmla="*/ 1139111134 w 705"/>
                <a:gd name="T21" fmla="*/ 17641888 h 438"/>
                <a:gd name="T22" fmla="*/ 1247478695 w 705"/>
                <a:gd name="T23" fmla="*/ 17641888 h 438"/>
                <a:gd name="T24" fmla="*/ 1348284990 w 705"/>
                <a:gd name="T25" fmla="*/ 17641888 h 438"/>
                <a:gd name="T26" fmla="*/ 1454131600 w 705"/>
                <a:gd name="T27" fmla="*/ 10080625 h 438"/>
                <a:gd name="T28" fmla="*/ 1557457258 w 705"/>
                <a:gd name="T29" fmla="*/ 10080625 h 438"/>
                <a:gd name="T30" fmla="*/ 1658263553 w 705"/>
                <a:gd name="T31" fmla="*/ 5040313 h 438"/>
                <a:gd name="T32" fmla="*/ 1706147337 w 705"/>
                <a:gd name="T33" fmla="*/ 35282188 h 438"/>
                <a:gd name="T34" fmla="*/ 1693545757 w 705"/>
                <a:gd name="T35" fmla="*/ 65524063 h 438"/>
                <a:gd name="T36" fmla="*/ 1650703875 w 705"/>
                <a:gd name="T37" fmla="*/ 105846563 h 438"/>
                <a:gd name="T38" fmla="*/ 1658263553 w 705"/>
                <a:gd name="T39" fmla="*/ 131048125 h 438"/>
                <a:gd name="T40" fmla="*/ 1688505442 w 705"/>
                <a:gd name="T41" fmla="*/ 166330313 h 438"/>
                <a:gd name="T42" fmla="*/ 1741429540 w 705"/>
                <a:gd name="T43" fmla="*/ 209173763 h 438"/>
                <a:gd name="T44" fmla="*/ 1746469855 w 705"/>
                <a:gd name="T45" fmla="*/ 350302513 h 438"/>
                <a:gd name="T46" fmla="*/ 1759069848 w 705"/>
                <a:gd name="T47" fmla="*/ 501511888 h 438"/>
                <a:gd name="T48" fmla="*/ 1764110163 w 705"/>
                <a:gd name="T49" fmla="*/ 642640638 h 438"/>
                <a:gd name="T50" fmla="*/ 1771671429 w 705"/>
                <a:gd name="T51" fmla="*/ 786288750 h 438"/>
                <a:gd name="T52" fmla="*/ 1741429540 w 705"/>
                <a:gd name="T53" fmla="*/ 811490313 h 438"/>
                <a:gd name="T54" fmla="*/ 1754029534 w 705"/>
                <a:gd name="T55" fmla="*/ 841732188 h 438"/>
                <a:gd name="T56" fmla="*/ 1746469855 w 705"/>
                <a:gd name="T57" fmla="*/ 859374075 h 438"/>
                <a:gd name="T58" fmla="*/ 1746469855 w 705"/>
                <a:gd name="T59" fmla="*/ 869454700 h 438"/>
                <a:gd name="T60" fmla="*/ 1771671429 w 705"/>
                <a:gd name="T61" fmla="*/ 894656263 h 438"/>
                <a:gd name="T62" fmla="*/ 1771671429 w 705"/>
                <a:gd name="T63" fmla="*/ 912296563 h 438"/>
                <a:gd name="T64" fmla="*/ 1759069848 w 705"/>
                <a:gd name="T65" fmla="*/ 955140013 h 438"/>
                <a:gd name="T66" fmla="*/ 1741429540 w 705"/>
                <a:gd name="T67" fmla="*/ 1013102813 h 438"/>
                <a:gd name="T68" fmla="*/ 1741429540 w 705"/>
                <a:gd name="T69" fmla="*/ 1038304375 h 438"/>
                <a:gd name="T70" fmla="*/ 1759069848 w 705"/>
                <a:gd name="T71" fmla="*/ 1066026888 h 438"/>
                <a:gd name="T72" fmla="*/ 1776711744 w 705"/>
                <a:gd name="T73" fmla="*/ 1103828438 h 438"/>
                <a:gd name="T74" fmla="*/ 1741429540 w 705"/>
                <a:gd name="T75" fmla="*/ 1086188138 h 438"/>
                <a:gd name="T76" fmla="*/ 1698586071 w 705"/>
                <a:gd name="T77" fmla="*/ 1043344688 h 438"/>
                <a:gd name="T78" fmla="*/ 1610381357 w 705"/>
                <a:gd name="T79" fmla="*/ 1013102813 h 438"/>
                <a:gd name="T80" fmla="*/ 1549897580 w 705"/>
                <a:gd name="T81" fmla="*/ 995462513 h 438"/>
                <a:gd name="T82" fmla="*/ 1444050970 w 705"/>
                <a:gd name="T83" fmla="*/ 1008062500 h 438"/>
                <a:gd name="T84" fmla="*/ 1383567193 w 705"/>
                <a:gd name="T85" fmla="*/ 1008062500 h 438"/>
                <a:gd name="T86" fmla="*/ 1217236806 w 705"/>
                <a:gd name="T87" fmla="*/ 960180325 h 438"/>
                <a:gd name="T88" fmla="*/ 1055946734 w 705"/>
                <a:gd name="T89" fmla="*/ 965220638 h 438"/>
                <a:gd name="T90" fmla="*/ 894656662 w 705"/>
                <a:gd name="T91" fmla="*/ 965220638 h 438"/>
                <a:gd name="T92" fmla="*/ 728326275 w 705"/>
                <a:gd name="T93" fmla="*/ 960180325 h 438"/>
                <a:gd name="T94" fmla="*/ 567036203 w 705"/>
                <a:gd name="T95" fmla="*/ 960180325 h 438"/>
                <a:gd name="T96" fmla="*/ 405746131 w 705"/>
                <a:gd name="T97" fmla="*/ 955140013 h 438"/>
                <a:gd name="T98" fmla="*/ 244456059 w 705"/>
                <a:gd name="T99" fmla="*/ 955140013 h 438"/>
                <a:gd name="T100" fmla="*/ 83165987 w 705"/>
                <a:gd name="T101" fmla="*/ 942538438 h 438"/>
                <a:gd name="T102" fmla="*/ 7561266 w 705"/>
                <a:gd name="T103" fmla="*/ 859374075 h 438"/>
                <a:gd name="T104" fmla="*/ 12601581 w 705"/>
                <a:gd name="T105" fmla="*/ 698084075 h 438"/>
                <a:gd name="T106" fmla="*/ 17641895 w 705"/>
                <a:gd name="T107" fmla="*/ 541834388 h 438"/>
                <a:gd name="T108" fmla="*/ 25201574 w 705"/>
                <a:gd name="T109" fmla="*/ 380544388 h 438"/>
                <a:gd name="T110" fmla="*/ 30241889 w 705"/>
                <a:gd name="T111" fmla="*/ 297378438 h 438"/>
                <a:gd name="T112" fmla="*/ 35282203 w 705"/>
                <a:gd name="T113" fmla="*/ 297378438 h 438"/>
                <a:gd name="T114" fmla="*/ 35282203 w 705"/>
                <a:gd name="T115" fmla="*/ 297378438 h 438"/>
                <a:gd name="T116" fmla="*/ 35282203 w 705"/>
                <a:gd name="T117" fmla="*/ 297378438 h 438"/>
                <a:gd name="T118" fmla="*/ 42843469 w 705"/>
                <a:gd name="T119" fmla="*/ 219254388 h 438"/>
                <a:gd name="T120" fmla="*/ 47883784 w 705"/>
                <a:gd name="T121" fmla="*/ 70564375 h 4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05" h="438">
                  <a:moveTo>
                    <a:pt x="19" y="0"/>
                  </a:moveTo>
                  <a:lnTo>
                    <a:pt x="40" y="0"/>
                  </a:lnTo>
                  <a:lnTo>
                    <a:pt x="62" y="2"/>
                  </a:lnTo>
                  <a:lnTo>
                    <a:pt x="83" y="2"/>
                  </a:lnTo>
                  <a:lnTo>
                    <a:pt x="102" y="2"/>
                  </a:lnTo>
                  <a:lnTo>
                    <a:pt x="123" y="4"/>
                  </a:lnTo>
                  <a:lnTo>
                    <a:pt x="145" y="4"/>
                  </a:lnTo>
                  <a:lnTo>
                    <a:pt x="163" y="4"/>
                  </a:lnTo>
                  <a:lnTo>
                    <a:pt x="185" y="4"/>
                  </a:lnTo>
                  <a:lnTo>
                    <a:pt x="206" y="7"/>
                  </a:lnTo>
                  <a:lnTo>
                    <a:pt x="225" y="7"/>
                  </a:lnTo>
                  <a:lnTo>
                    <a:pt x="246" y="7"/>
                  </a:lnTo>
                  <a:lnTo>
                    <a:pt x="268" y="7"/>
                  </a:lnTo>
                  <a:lnTo>
                    <a:pt x="289" y="7"/>
                  </a:lnTo>
                  <a:lnTo>
                    <a:pt x="308" y="7"/>
                  </a:lnTo>
                  <a:lnTo>
                    <a:pt x="329" y="7"/>
                  </a:lnTo>
                  <a:lnTo>
                    <a:pt x="350" y="7"/>
                  </a:lnTo>
                  <a:lnTo>
                    <a:pt x="369" y="7"/>
                  </a:lnTo>
                  <a:lnTo>
                    <a:pt x="391" y="7"/>
                  </a:lnTo>
                  <a:lnTo>
                    <a:pt x="412" y="7"/>
                  </a:lnTo>
                  <a:lnTo>
                    <a:pt x="433" y="7"/>
                  </a:lnTo>
                  <a:lnTo>
                    <a:pt x="452" y="7"/>
                  </a:lnTo>
                  <a:lnTo>
                    <a:pt x="473" y="7"/>
                  </a:lnTo>
                  <a:lnTo>
                    <a:pt x="495" y="7"/>
                  </a:lnTo>
                  <a:lnTo>
                    <a:pt x="514" y="7"/>
                  </a:lnTo>
                  <a:lnTo>
                    <a:pt x="535" y="7"/>
                  </a:lnTo>
                  <a:lnTo>
                    <a:pt x="556" y="7"/>
                  </a:lnTo>
                  <a:lnTo>
                    <a:pt x="577" y="4"/>
                  </a:lnTo>
                  <a:lnTo>
                    <a:pt x="596" y="4"/>
                  </a:lnTo>
                  <a:lnTo>
                    <a:pt x="618" y="4"/>
                  </a:lnTo>
                  <a:lnTo>
                    <a:pt x="639" y="2"/>
                  </a:lnTo>
                  <a:lnTo>
                    <a:pt x="658" y="2"/>
                  </a:lnTo>
                  <a:lnTo>
                    <a:pt x="679" y="2"/>
                  </a:lnTo>
                  <a:lnTo>
                    <a:pt x="677" y="14"/>
                  </a:lnTo>
                  <a:lnTo>
                    <a:pt x="674" y="21"/>
                  </a:lnTo>
                  <a:lnTo>
                    <a:pt x="672" y="26"/>
                  </a:lnTo>
                  <a:lnTo>
                    <a:pt x="658" y="38"/>
                  </a:lnTo>
                  <a:lnTo>
                    <a:pt x="655" y="42"/>
                  </a:lnTo>
                  <a:lnTo>
                    <a:pt x="655" y="47"/>
                  </a:lnTo>
                  <a:lnTo>
                    <a:pt x="658" y="52"/>
                  </a:lnTo>
                  <a:lnTo>
                    <a:pt x="665" y="64"/>
                  </a:lnTo>
                  <a:lnTo>
                    <a:pt x="670" y="66"/>
                  </a:lnTo>
                  <a:lnTo>
                    <a:pt x="684" y="73"/>
                  </a:lnTo>
                  <a:lnTo>
                    <a:pt x="691" y="83"/>
                  </a:lnTo>
                  <a:lnTo>
                    <a:pt x="693" y="111"/>
                  </a:lnTo>
                  <a:lnTo>
                    <a:pt x="693" y="139"/>
                  </a:lnTo>
                  <a:lnTo>
                    <a:pt x="696" y="168"/>
                  </a:lnTo>
                  <a:lnTo>
                    <a:pt x="698" y="199"/>
                  </a:lnTo>
                  <a:lnTo>
                    <a:pt x="698" y="227"/>
                  </a:lnTo>
                  <a:lnTo>
                    <a:pt x="700" y="255"/>
                  </a:lnTo>
                  <a:lnTo>
                    <a:pt x="700" y="284"/>
                  </a:lnTo>
                  <a:lnTo>
                    <a:pt x="703" y="312"/>
                  </a:lnTo>
                  <a:lnTo>
                    <a:pt x="689" y="312"/>
                  </a:lnTo>
                  <a:lnTo>
                    <a:pt x="691" y="322"/>
                  </a:lnTo>
                  <a:lnTo>
                    <a:pt x="693" y="329"/>
                  </a:lnTo>
                  <a:lnTo>
                    <a:pt x="696" y="334"/>
                  </a:lnTo>
                  <a:lnTo>
                    <a:pt x="696" y="336"/>
                  </a:lnTo>
                  <a:lnTo>
                    <a:pt x="693" y="341"/>
                  </a:lnTo>
                  <a:lnTo>
                    <a:pt x="693" y="345"/>
                  </a:lnTo>
                  <a:lnTo>
                    <a:pt x="700" y="350"/>
                  </a:lnTo>
                  <a:lnTo>
                    <a:pt x="703" y="355"/>
                  </a:lnTo>
                  <a:lnTo>
                    <a:pt x="703" y="360"/>
                  </a:lnTo>
                  <a:lnTo>
                    <a:pt x="703" y="362"/>
                  </a:lnTo>
                  <a:lnTo>
                    <a:pt x="700" y="369"/>
                  </a:lnTo>
                  <a:lnTo>
                    <a:pt x="698" y="379"/>
                  </a:lnTo>
                  <a:lnTo>
                    <a:pt x="696" y="393"/>
                  </a:lnTo>
                  <a:lnTo>
                    <a:pt x="691" y="402"/>
                  </a:lnTo>
                  <a:lnTo>
                    <a:pt x="689" y="407"/>
                  </a:lnTo>
                  <a:lnTo>
                    <a:pt x="691" y="412"/>
                  </a:lnTo>
                  <a:lnTo>
                    <a:pt x="698" y="419"/>
                  </a:lnTo>
                  <a:lnTo>
                    <a:pt x="698" y="423"/>
                  </a:lnTo>
                  <a:lnTo>
                    <a:pt x="703" y="428"/>
                  </a:lnTo>
                  <a:lnTo>
                    <a:pt x="705" y="438"/>
                  </a:lnTo>
                  <a:lnTo>
                    <a:pt x="698" y="435"/>
                  </a:lnTo>
                  <a:lnTo>
                    <a:pt x="691" y="431"/>
                  </a:lnTo>
                  <a:lnTo>
                    <a:pt x="686" y="423"/>
                  </a:lnTo>
                  <a:lnTo>
                    <a:pt x="674" y="414"/>
                  </a:lnTo>
                  <a:lnTo>
                    <a:pt x="653" y="407"/>
                  </a:lnTo>
                  <a:lnTo>
                    <a:pt x="639" y="402"/>
                  </a:lnTo>
                  <a:lnTo>
                    <a:pt x="632" y="395"/>
                  </a:lnTo>
                  <a:lnTo>
                    <a:pt x="615" y="395"/>
                  </a:lnTo>
                  <a:lnTo>
                    <a:pt x="589" y="395"/>
                  </a:lnTo>
                  <a:lnTo>
                    <a:pt x="573" y="400"/>
                  </a:lnTo>
                  <a:lnTo>
                    <a:pt x="566" y="405"/>
                  </a:lnTo>
                  <a:lnTo>
                    <a:pt x="549" y="400"/>
                  </a:lnTo>
                  <a:lnTo>
                    <a:pt x="521" y="381"/>
                  </a:lnTo>
                  <a:lnTo>
                    <a:pt x="483" y="381"/>
                  </a:lnTo>
                  <a:lnTo>
                    <a:pt x="450" y="381"/>
                  </a:lnTo>
                  <a:lnTo>
                    <a:pt x="419" y="383"/>
                  </a:lnTo>
                  <a:lnTo>
                    <a:pt x="386" y="383"/>
                  </a:lnTo>
                  <a:lnTo>
                    <a:pt x="355" y="383"/>
                  </a:lnTo>
                  <a:lnTo>
                    <a:pt x="322" y="383"/>
                  </a:lnTo>
                  <a:lnTo>
                    <a:pt x="289" y="381"/>
                  </a:lnTo>
                  <a:lnTo>
                    <a:pt x="258" y="381"/>
                  </a:lnTo>
                  <a:lnTo>
                    <a:pt x="225" y="381"/>
                  </a:lnTo>
                  <a:lnTo>
                    <a:pt x="194" y="381"/>
                  </a:lnTo>
                  <a:lnTo>
                    <a:pt x="161" y="379"/>
                  </a:lnTo>
                  <a:lnTo>
                    <a:pt x="128" y="379"/>
                  </a:lnTo>
                  <a:lnTo>
                    <a:pt x="97" y="379"/>
                  </a:lnTo>
                  <a:lnTo>
                    <a:pt x="64" y="376"/>
                  </a:lnTo>
                  <a:lnTo>
                    <a:pt x="33" y="374"/>
                  </a:lnTo>
                  <a:lnTo>
                    <a:pt x="0" y="374"/>
                  </a:lnTo>
                  <a:lnTo>
                    <a:pt x="3" y="341"/>
                  </a:lnTo>
                  <a:lnTo>
                    <a:pt x="3" y="310"/>
                  </a:lnTo>
                  <a:lnTo>
                    <a:pt x="5" y="277"/>
                  </a:lnTo>
                  <a:lnTo>
                    <a:pt x="5" y="246"/>
                  </a:lnTo>
                  <a:lnTo>
                    <a:pt x="7" y="215"/>
                  </a:lnTo>
                  <a:lnTo>
                    <a:pt x="10" y="182"/>
                  </a:lnTo>
                  <a:lnTo>
                    <a:pt x="10" y="151"/>
                  </a:lnTo>
                  <a:lnTo>
                    <a:pt x="12" y="118"/>
                  </a:lnTo>
                  <a:lnTo>
                    <a:pt x="14" y="118"/>
                  </a:lnTo>
                  <a:lnTo>
                    <a:pt x="17" y="87"/>
                  </a:lnTo>
                  <a:lnTo>
                    <a:pt x="17" y="59"/>
                  </a:lnTo>
                  <a:lnTo>
                    <a:pt x="19" y="28"/>
                  </a:lnTo>
                  <a:lnTo>
                    <a:pt x="19" y="0"/>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92" name="Freeform 32">
              <a:extLst>
                <a:ext uri="{FF2B5EF4-FFF2-40B4-BE49-F238E27FC236}">
                  <a16:creationId xmlns:a16="http://schemas.microsoft.com/office/drawing/2014/main" id="{BB98BDF7-92EB-4212-BB4D-EF7600AFF7FA}"/>
                </a:ext>
              </a:extLst>
            </p:cNvPr>
            <p:cNvSpPr>
              <a:spLocks/>
            </p:cNvSpPr>
            <p:nvPr/>
          </p:nvSpPr>
          <p:spPr bwMode="auto">
            <a:xfrm>
              <a:off x="5692775" y="3681413"/>
              <a:ext cx="1344613" cy="560387"/>
            </a:xfrm>
            <a:custGeom>
              <a:avLst/>
              <a:gdLst>
                <a:gd name="T0" fmla="*/ 655240869 w 847"/>
                <a:gd name="T1" fmla="*/ 269655684 h 353"/>
                <a:gd name="T2" fmla="*/ 912296902 w 847"/>
                <a:gd name="T3" fmla="*/ 221773552 h 353"/>
                <a:gd name="T4" fmla="*/ 1174393249 w 847"/>
                <a:gd name="T5" fmla="*/ 186491396 h 353"/>
                <a:gd name="T6" fmla="*/ 1444050862 w 847"/>
                <a:gd name="T7" fmla="*/ 148688292 h 353"/>
                <a:gd name="T8" fmla="*/ 1622981229 w 847"/>
                <a:gd name="T9" fmla="*/ 120967392 h 353"/>
                <a:gd name="T10" fmla="*/ 1628021543 w 847"/>
                <a:gd name="T11" fmla="*/ 113406136 h 353"/>
                <a:gd name="T12" fmla="*/ 1628021543 w 847"/>
                <a:gd name="T13" fmla="*/ 113406136 h 353"/>
                <a:gd name="T14" fmla="*/ 1811993811 w 847"/>
                <a:gd name="T15" fmla="*/ 78123980 h 353"/>
                <a:gd name="T16" fmla="*/ 2008566072 w 847"/>
                <a:gd name="T17" fmla="*/ 37801516 h 353"/>
                <a:gd name="T18" fmla="*/ 2099291731 w 847"/>
                <a:gd name="T19" fmla="*/ 12599976 h 353"/>
                <a:gd name="T20" fmla="*/ 2134573931 w 847"/>
                <a:gd name="T21" fmla="*/ 47882132 h 353"/>
                <a:gd name="T22" fmla="*/ 2116932037 w 847"/>
                <a:gd name="T23" fmla="*/ 95765852 h 353"/>
                <a:gd name="T24" fmla="*/ 2069049844 w 847"/>
                <a:gd name="T25" fmla="*/ 178930140 h 353"/>
                <a:gd name="T26" fmla="*/ 2008566072 w 847"/>
                <a:gd name="T27" fmla="*/ 191531704 h 353"/>
                <a:gd name="T28" fmla="*/ 1960682292 w 847"/>
                <a:gd name="T29" fmla="*/ 252015400 h 353"/>
                <a:gd name="T30" fmla="*/ 1943041985 w 847"/>
                <a:gd name="T31" fmla="*/ 252015400 h 353"/>
                <a:gd name="T32" fmla="*/ 1925400091 w 847"/>
                <a:gd name="T33" fmla="*/ 234373528 h 353"/>
                <a:gd name="T34" fmla="*/ 1885077576 w 847"/>
                <a:gd name="T35" fmla="*/ 274695992 h 353"/>
                <a:gd name="T36" fmla="*/ 1867437269 w 847"/>
                <a:gd name="T37" fmla="*/ 304937840 h 353"/>
                <a:gd name="T38" fmla="*/ 1819553489 w 847"/>
                <a:gd name="T39" fmla="*/ 347781252 h 353"/>
                <a:gd name="T40" fmla="*/ 1675905323 w 847"/>
                <a:gd name="T41" fmla="*/ 448587412 h 353"/>
                <a:gd name="T42" fmla="*/ 1615421551 w 847"/>
                <a:gd name="T43" fmla="*/ 509071108 h 353"/>
                <a:gd name="T44" fmla="*/ 1562497456 w 847"/>
                <a:gd name="T45" fmla="*/ 567033857 h 353"/>
                <a:gd name="T46" fmla="*/ 1557457142 w 847"/>
                <a:gd name="T47" fmla="*/ 657759401 h 353"/>
                <a:gd name="T48" fmla="*/ 1300401109 w 847"/>
                <a:gd name="T49" fmla="*/ 698081865 h 353"/>
                <a:gd name="T50" fmla="*/ 1134070734 w 847"/>
                <a:gd name="T51" fmla="*/ 728323713 h 353"/>
                <a:gd name="T52" fmla="*/ 1008062875 w 847"/>
                <a:gd name="T53" fmla="*/ 745965584 h 353"/>
                <a:gd name="T54" fmla="*/ 882055015 w 847"/>
                <a:gd name="T55" fmla="*/ 763605869 h 353"/>
                <a:gd name="T56" fmla="*/ 758568107 w 847"/>
                <a:gd name="T57" fmla="*/ 781247740 h 353"/>
                <a:gd name="T58" fmla="*/ 632560248 w 847"/>
                <a:gd name="T59" fmla="*/ 801408972 h 353"/>
                <a:gd name="T60" fmla="*/ 549394267 w 847"/>
                <a:gd name="T61" fmla="*/ 811489588 h 353"/>
                <a:gd name="T62" fmla="*/ 483870180 w 847"/>
                <a:gd name="T63" fmla="*/ 824089565 h 353"/>
                <a:gd name="T64" fmla="*/ 274697927 w 847"/>
                <a:gd name="T65" fmla="*/ 854331413 h 353"/>
                <a:gd name="T66" fmla="*/ 73085352 w 847"/>
                <a:gd name="T67" fmla="*/ 877013592 h 353"/>
                <a:gd name="T68" fmla="*/ 12601580 w 847"/>
                <a:gd name="T69" fmla="*/ 871973284 h 353"/>
                <a:gd name="T70" fmla="*/ 42843466 w 847"/>
                <a:gd name="T71" fmla="*/ 781247740 h 353"/>
                <a:gd name="T72" fmla="*/ 78125667 w 847"/>
                <a:gd name="T73" fmla="*/ 688001249 h 353"/>
                <a:gd name="T74" fmla="*/ 108367553 w 847"/>
                <a:gd name="T75" fmla="*/ 614917576 h 353"/>
                <a:gd name="T76" fmla="*/ 108367553 w 847"/>
                <a:gd name="T77" fmla="*/ 597275705 h 353"/>
                <a:gd name="T78" fmla="*/ 113407867 w 847"/>
                <a:gd name="T79" fmla="*/ 584675728 h 353"/>
                <a:gd name="T80" fmla="*/ 126007859 w 847"/>
                <a:gd name="T81" fmla="*/ 567033857 h 353"/>
                <a:gd name="T82" fmla="*/ 120967545 w 847"/>
                <a:gd name="T83" fmla="*/ 544353264 h 353"/>
                <a:gd name="T84" fmla="*/ 120967545 w 847"/>
                <a:gd name="T85" fmla="*/ 478829260 h 353"/>
                <a:gd name="T86" fmla="*/ 138609439 w 847"/>
                <a:gd name="T87" fmla="*/ 466227697 h 353"/>
                <a:gd name="T88" fmla="*/ 131048174 w 847"/>
                <a:gd name="T89" fmla="*/ 448587412 h 353"/>
                <a:gd name="T90" fmla="*/ 148690068 w 847"/>
                <a:gd name="T91" fmla="*/ 413305256 h 353"/>
                <a:gd name="T92" fmla="*/ 161290060 w 847"/>
                <a:gd name="T93" fmla="*/ 383063408 h 353"/>
                <a:gd name="T94" fmla="*/ 168851325 w 847"/>
                <a:gd name="T95" fmla="*/ 383063408 h 353"/>
                <a:gd name="T96" fmla="*/ 304939813 w 847"/>
                <a:gd name="T97" fmla="*/ 365421536 h 353"/>
                <a:gd name="T98" fmla="*/ 441028301 w 847"/>
                <a:gd name="T99" fmla="*/ 347781252 h 353"/>
                <a:gd name="T100" fmla="*/ 524192695 w 847"/>
                <a:gd name="T101" fmla="*/ 335179688 h 353"/>
                <a:gd name="T102" fmla="*/ 506552388 w 847"/>
                <a:gd name="T103" fmla="*/ 274695992 h 3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47" h="353">
                  <a:moveTo>
                    <a:pt x="225" y="109"/>
                  </a:moveTo>
                  <a:lnTo>
                    <a:pt x="227" y="112"/>
                  </a:lnTo>
                  <a:lnTo>
                    <a:pt x="260" y="107"/>
                  </a:lnTo>
                  <a:lnTo>
                    <a:pt x="294" y="100"/>
                  </a:lnTo>
                  <a:lnTo>
                    <a:pt x="329" y="95"/>
                  </a:lnTo>
                  <a:lnTo>
                    <a:pt x="362" y="88"/>
                  </a:lnTo>
                  <a:lnTo>
                    <a:pt x="398" y="83"/>
                  </a:lnTo>
                  <a:lnTo>
                    <a:pt x="431" y="78"/>
                  </a:lnTo>
                  <a:lnTo>
                    <a:pt x="466" y="74"/>
                  </a:lnTo>
                  <a:lnTo>
                    <a:pt x="502" y="69"/>
                  </a:lnTo>
                  <a:lnTo>
                    <a:pt x="537" y="64"/>
                  </a:lnTo>
                  <a:lnTo>
                    <a:pt x="573" y="59"/>
                  </a:lnTo>
                  <a:lnTo>
                    <a:pt x="608" y="55"/>
                  </a:lnTo>
                  <a:lnTo>
                    <a:pt x="641" y="48"/>
                  </a:lnTo>
                  <a:lnTo>
                    <a:pt x="644" y="48"/>
                  </a:lnTo>
                  <a:lnTo>
                    <a:pt x="646" y="45"/>
                  </a:lnTo>
                  <a:lnTo>
                    <a:pt x="648" y="45"/>
                  </a:lnTo>
                  <a:lnTo>
                    <a:pt x="670" y="41"/>
                  </a:lnTo>
                  <a:lnTo>
                    <a:pt x="719" y="31"/>
                  </a:lnTo>
                  <a:lnTo>
                    <a:pt x="752" y="24"/>
                  </a:lnTo>
                  <a:lnTo>
                    <a:pt x="781" y="17"/>
                  </a:lnTo>
                  <a:lnTo>
                    <a:pt x="797" y="15"/>
                  </a:lnTo>
                  <a:lnTo>
                    <a:pt x="819" y="10"/>
                  </a:lnTo>
                  <a:lnTo>
                    <a:pt x="823" y="5"/>
                  </a:lnTo>
                  <a:lnTo>
                    <a:pt x="833" y="5"/>
                  </a:lnTo>
                  <a:lnTo>
                    <a:pt x="847" y="0"/>
                  </a:lnTo>
                  <a:lnTo>
                    <a:pt x="845" y="12"/>
                  </a:lnTo>
                  <a:lnTo>
                    <a:pt x="847" y="19"/>
                  </a:lnTo>
                  <a:lnTo>
                    <a:pt x="845" y="29"/>
                  </a:lnTo>
                  <a:lnTo>
                    <a:pt x="847" y="36"/>
                  </a:lnTo>
                  <a:lnTo>
                    <a:pt x="840" y="38"/>
                  </a:lnTo>
                  <a:lnTo>
                    <a:pt x="835" y="41"/>
                  </a:lnTo>
                  <a:lnTo>
                    <a:pt x="830" y="45"/>
                  </a:lnTo>
                  <a:lnTo>
                    <a:pt x="821" y="71"/>
                  </a:lnTo>
                  <a:lnTo>
                    <a:pt x="816" y="74"/>
                  </a:lnTo>
                  <a:lnTo>
                    <a:pt x="807" y="71"/>
                  </a:lnTo>
                  <a:lnTo>
                    <a:pt x="797" y="76"/>
                  </a:lnTo>
                  <a:lnTo>
                    <a:pt x="790" y="81"/>
                  </a:lnTo>
                  <a:lnTo>
                    <a:pt x="781" y="95"/>
                  </a:lnTo>
                  <a:lnTo>
                    <a:pt x="778" y="100"/>
                  </a:lnTo>
                  <a:lnTo>
                    <a:pt x="774" y="102"/>
                  </a:lnTo>
                  <a:lnTo>
                    <a:pt x="771" y="102"/>
                  </a:lnTo>
                  <a:lnTo>
                    <a:pt x="771" y="100"/>
                  </a:lnTo>
                  <a:lnTo>
                    <a:pt x="769" y="95"/>
                  </a:lnTo>
                  <a:lnTo>
                    <a:pt x="767" y="93"/>
                  </a:lnTo>
                  <a:lnTo>
                    <a:pt x="764" y="93"/>
                  </a:lnTo>
                  <a:lnTo>
                    <a:pt x="757" y="97"/>
                  </a:lnTo>
                  <a:lnTo>
                    <a:pt x="752" y="102"/>
                  </a:lnTo>
                  <a:lnTo>
                    <a:pt x="748" y="109"/>
                  </a:lnTo>
                  <a:lnTo>
                    <a:pt x="741" y="112"/>
                  </a:lnTo>
                  <a:lnTo>
                    <a:pt x="741" y="121"/>
                  </a:lnTo>
                  <a:lnTo>
                    <a:pt x="738" y="126"/>
                  </a:lnTo>
                  <a:lnTo>
                    <a:pt x="734" y="131"/>
                  </a:lnTo>
                  <a:lnTo>
                    <a:pt x="722" y="138"/>
                  </a:lnTo>
                  <a:lnTo>
                    <a:pt x="707" y="152"/>
                  </a:lnTo>
                  <a:lnTo>
                    <a:pt x="686" y="168"/>
                  </a:lnTo>
                  <a:lnTo>
                    <a:pt x="665" y="178"/>
                  </a:lnTo>
                  <a:lnTo>
                    <a:pt x="658" y="180"/>
                  </a:lnTo>
                  <a:lnTo>
                    <a:pt x="651" y="185"/>
                  </a:lnTo>
                  <a:lnTo>
                    <a:pt x="641" y="202"/>
                  </a:lnTo>
                  <a:lnTo>
                    <a:pt x="637" y="218"/>
                  </a:lnTo>
                  <a:lnTo>
                    <a:pt x="632" y="223"/>
                  </a:lnTo>
                  <a:lnTo>
                    <a:pt x="620" y="225"/>
                  </a:lnTo>
                  <a:lnTo>
                    <a:pt x="618" y="225"/>
                  </a:lnTo>
                  <a:lnTo>
                    <a:pt x="615" y="232"/>
                  </a:lnTo>
                  <a:lnTo>
                    <a:pt x="618" y="261"/>
                  </a:lnTo>
                  <a:lnTo>
                    <a:pt x="585" y="265"/>
                  </a:lnTo>
                  <a:lnTo>
                    <a:pt x="551" y="273"/>
                  </a:lnTo>
                  <a:lnTo>
                    <a:pt x="516" y="277"/>
                  </a:lnTo>
                  <a:lnTo>
                    <a:pt x="483" y="282"/>
                  </a:lnTo>
                  <a:lnTo>
                    <a:pt x="466" y="284"/>
                  </a:lnTo>
                  <a:lnTo>
                    <a:pt x="450" y="289"/>
                  </a:lnTo>
                  <a:lnTo>
                    <a:pt x="433" y="291"/>
                  </a:lnTo>
                  <a:lnTo>
                    <a:pt x="417" y="294"/>
                  </a:lnTo>
                  <a:lnTo>
                    <a:pt x="400" y="296"/>
                  </a:lnTo>
                  <a:lnTo>
                    <a:pt x="383" y="299"/>
                  </a:lnTo>
                  <a:lnTo>
                    <a:pt x="367" y="301"/>
                  </a:lnTo>
                  <a:lnTo>
                    <a:pt x="350" y="303"/>
                  </a:lnTo>
                  <a:lnTo>
                    <a:pt x="334" y="306"/>
                  </a:lnTo>
                  <a:lnTo>
                    <a:pt x="317" y="308"/>
                  </a:lnTo>
                  <a:lnTo>
                    <a:pt x="301" y="310"/>
                  </a:lnTo>
                  <a:lnTo>
                    <a:pt x="284" y="313"/>
                  </a:lnTo>
                  <a:lnTo>
                    <a:pt x="268" y="315"/>
                  </a:lnTo>
                  <a:lnTo>
                    <a:pt x="251" y="318"/>
                  </a:lnTo>
                  <a:lnTo>
                    <a:pt x="234" y="320"/>
                  </a:lnTo>
                  <a:lnTo>
                    <a:pt x="218" y="322"/>
                  </a:lnTo>
                  <a:lnTo>
                    <a:pt x="220" y="325"/>
                  </a:lnTo>
                  <a:lnTo>
                    <a:pt x="192" y="327"/>
                  </a:lnTo>
                  <a:lnTo>
                    <a:pt x="166" y="332"/>
                  </a:lnTo>
                  <a:lnTo>
                    <a:pt x="137" y="336"/>
                  </a:lnTo>
                  <a:lnTo>
                    <a:pt x="109" y="339"/>
                  </a:lnTo>
                  <a:lnTo>
                    <a:pt x="83" y="344"/>
                  </a:lnTo>
                  <a:lnTo>
                    <a:pt x="55" y="346"/>
                  </a:lnTo>
                  <a:lnTo>
                    <a:pt x="29" y="348"/>
                  </a:lnTo>
                  <a:lnTo>
                    <a:pt x="0" y="353"/>
                  </a:lnTo>
                  <a:lnTo>
                    <a:pt x="0" y="351"/>
                  </a:lnTo>
                  <a:lnTo>
                    <a:pt x="5" y="346"/>
                  </a:lnTo>
                  <a:lnTo>
                    <a:pt x="14" y="336"/>
                  </a:lnTo>
                  <a:lnTo>
                    <a:pt x="19" y="325"/>
                  </a:lnTo>
                  <a:lnTo>
                    <a:pt x="17" y="310"/>
                  </a:lnTo>
                  <a:lnTo>
                    <a:pt x="19" y="296"/>
                  </a:lnTo>
                  <a:lnTo>
                    <a:pt x="29" y="284"/>
                  </a:lnTo>
                  <a:lnTo>
                    <a:pt x="31" y="273"/>
                  </a:lnTo>
                  <a:lnTo>
                    <a:pt x="29" y="263"/>
                  </a:lnTo>
                  <a:lnTo>
                    <a:pt x="31" y="254"/>
                  </a:lnTo>
                  <a:lnTo>
                    <a:pt x="43" y="244"/>
                  </a:lnTo>
                  <a:lnTo>
                    <a:pt x="45" y="242"/>
                  </a:lnTo>
                  <a:lnTo>
                    <a:pt x="43" y="239"/>
                  </a:lnTo>
                  <a:lnTo>
                    <a:pt x="43" y="237"/>
                  </a:lnTo>
                  <a:lnTo>
                    <a:pt x="43" y="235"/>
                  </a:lnTo>
                  <a:lnTo>
                    <a:pt x="45" y="232"/>
                  </a:lnTo>
                  <a:lnTo>
                    <a:pt x="50" y="230"/>
                  </a:lnTo>
                  <a:lnTo>
                    <a:pt x="50" y="228"/>
                  </a:lnTo>
                  <a:lnTo>
                    <a:pt x="50" y="225"/>
                  </a:lnTo>
                  <a:lnTo>
                    <a:pt x="48" y="220"/>
                  </a:lnTo>
                  <a:lnTo>
                    <a:pt x="48" y="218"/>
                  </a:lnTo>
                  <a:lnTo>
                    <a:pt x="48" y="216"/>
                  </a:lnTo>
                  <a:lnTo>
                    <a:pt x="52" y="204"/>
                  </a:lnTo>
                  <a:lnTo>
                    <a:pt x="52" y="197"/>
                  </a:lnTo>
                  <a:lnTo>
                    <a:pt x="48" y="190"/>
                  </a:lnTo>
                  <a:lnTo>
                    <a:pt x="50" y="187"/>
                  </a:lnTo>
                  <a:lnTo>
                    <a:pt x="52" y="185"/>
                  </a:lnTo>
                  <a:lnTo>
                    <a:pt x="55" y="185"/>
                  </a:lnTo>
                  <a:lnTo>
                    <a:pt x="57" y="183"/>
                  </a:lnTo>
                  <a:lnTo>
                    <a:pt x="57" y="180"/>
                  </a:lnTo>
                  <a:lnTo>
                    <a:pt x="52" y="178"/>
                  </a:lnTo>
                  <a:lnTo>
                    <a:pt x="52" y="173"/>
                  </a:lnTo>
                  <a:lnTo>
                    <a:pt x="57" y="171"/>
                  </a:lnTo>
                  <a:lnTo>
                    <a:pt x="59" y="164"/>
                  </a:lnTo>
                  <a:lnTo>
                    <a:pt x="57" y="154"/>
                  </a:lnTo>
                  <a:lnTo>
                    <a:pt x="64" y="152"/>
                  </a:lnTo>
                  <a:lnTo>
                    <a:pt x="64" y="154"/>
                  </a:lnTo>
                  <a:lnTo>
                    <a:pt x="67" y="152"/>
                  </a:lnTo>
                  <a:lnTo>
                    <a:pt x="88" y="149"/>
                  </a:lnTo>
                  <a:lnTo>
                    <a:pt x="104" y="147"/>
                  </a:lnTo>
                  <a:lnTo>
                    <a:pt x="121" y="145"/>
                  </a:lnTo>
                  <a:lnTo>
                    <a:pt x="140" y="142"/>
                  </a:lnTo>
                  <a:lnTo>
                    <a:pt x="156" y="140"/>
                  </a:lnTo>
                  <a:lnTo>
                    <a:pt x="175" y="138"/>
                  </a:lnTo>
                  <a:lnTo>
                    <a:pt x="192" y="135"/>
                  </a:lnTo>
                  <a:lnTo>
                    <a:pt x="208" y="133"/>
                  </a:lnTo>
                  <a:lnTo>
                    <a:pt x="206" y="121"/>
                  </a:lnTo>
                  <a:lnTo>
                    <a:pt x="201" y="109"/>
                  </a:lnTo>
                  <a:lnTo>
                    <a:pt x="216" y="109"/>
                  </a:lnTo>
                  <a:lnTo>
                    <a:pt x="225" y="109"/>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93" name="Freeform 33">
              <a:extLst>
                <a:ext uri="{FF2B5EF4-FFF2-40B4-BE49-F238E27FC236}">
                  <a16:creationId xmlns:a16="http://schemas.microsoft.com/office/drawing/2014/main" id="{FD10120C-54C6-4D56-90F9-0FE0C0296E6B}"/>
                </a:ext>
              </a:extLst>
            </p:cNvPr>
            <p:cNvSpPr>
              <a:spLocks/>
            </p:cNvSpPr>
            <p:nvPr/>
          </p:nvSpPr>
          <p:spPr bwMode="auto">
            <a:xfrm>
              <a:off x="1828800" y="2738438"/>
              <a:ext cx="882650" cy="1112837"/>
            </a:xfrm>
            <a:custGeom>
              <a:avLst/>
              <a:gdLst>
                <a:gd name="T0" fmla="*/ 388104063 w 556"/>
                <a:gd name="T1" fmla="*/ 25201551 h 701"/>
                <a:gd name="T2" fmla="*/ 478829688 w 556"/>
                <a:gd name="T3" fmla="*/ 42841843 h 701"/>
                <a:gd name="T4" fmla="*/ 567035950 w 556"/>
                <a:gd name="T5" fmla="*/ 52922464 h 701"/>
                <a:gd name="T6" fmla="*/ 657761575 w 556"/>
                <a:gd name="T7" fmla="*/ 65524033 h 701"/>
                <a:gd name="T8" fmla="*/ 740925938 w 556"/>
                <a:gd name="T9" fmla="*/ 78124015 h 701"/>
                <a:gd name="T10" fmla="*/ 829132200 w 556"/>
                <a:gd name="T11" fmla="*/ 95765894 h 701"/>
                <a:gd name="T12" fmla="*/ 919857825 w 556"/>
                <a:gd name="T13" fmla="*/ 108365876 h 701"/>
                <a:gd name="T14" fmla="*/ 955140013 w 556"/>
                <a:gd name="T15" fmla="*/ 148688358 h 701"/>
                <a:gd name="T16" fmla="*/ 950099700 w 556"/>
                <a:gd name="T17" fmla="*/ 231854271 h 701"/>
                <a:gd name="T18" fmla="*/ 937498125 w 556"/>
                <a:gd name="T19" fmla="*/ 309978286 h 701"/>
                <a:gd name="T20" fmla="*/ 924898138 w 556"/>
                <a:gd name="T21" fmla="*/ 388103888 h 701"/>
                <a:gd name="T22" fmla="*/ 977820625 w 556"/>
                <a:gd name="T23" fmla="*/ 435986042 h 701"/>
                <a:gd name="T24" fmla="*/ 1098788125 w 556"/>
                <a:gd name="T25" fmla="*/ 453627921 h 701"/>
                <a:gd name="T26" fmla="*/ 1222276575 w 556"/>
                <a:gd name="T27" fmla="*/ 471268213 h 701"/>
                <a:gd name="T28" fmla="*/ 1343244075 w 556"/>
                <a:gd name="T29" fmla="*/ 483869783 h 701"/>
                <a:gd name="T30" fmla="*/ 1391126250 w 556"/>
                <a:gd name="T31" fmla="*/ 567034108 h 701"/>
                <a:gd name="T32" fmla="*/ 1378526263 w 556"/>
                <a:gd name="T33" fmla="*/ 728324035 h 701"/>
                <a:gd name="T34" fmla="*/ 1360884375 w 556"/>
                <a:gd name="T35" fmla="*/ 889613963 h 701"/>
                <a:gd name="T36" fmla="*/ 1343244075 w 556"/>
                <a:gd name="T37" fmla="*/ 1050903890 h 701"/>
                <a:gd name="T38" fmla="*/ 1325602188 w 556"/>
                <a:gd name="T39" fmla="*/ 1204634146 h 701"/>
                <a:gd name="T40" fmla="*/ 1313002200 w 556"/>
                <a:gd name="T41" fmla="*/ 1365924074 h 701"/>
                <a:gd name="T42" fmla="*/ 1295360313 w 556"/>
                <a:gd name="T43" fmla="*/ 1527214001 h 701"/>
                <a:gd name="T44" fmla="*/ 1277720013 w 556"/>
                <a:gd name="T45" fmla="*/ 1688503929 h 701"/>
                <a:gd name="T46" fmla="*/ 1186994388 w 556"/>
                <a:gd name="T47" fmla="*/ 1759068272 h 701"/>
                <a:gd name="T48" fmla="*/ 1033264063 w 556"/>
                <a:gd name="T49" fmla="*/ 1736386082 h 701"/>
                <a:gd name="T50" fmla="*/ 871974063 w 556"/>
                <a:gd name="T51" fmla="*/ 1718745790 h 701"/>
                <a:gd name="T52" fmla="*/ 715724375 w 556"/>
                <a:gd name="T53" fmla="*/ 1701103911 h 701"/>
                <a:gd name="T54" fmla="*/ 554434375 w 556"/>
                <a:gd name="T55" fmla="*/ 1675902360 h 701"/>
                <a:gd name="T56" fmla="*/ 400705638 w 556"/>
                <a:gd name="T57" fmla="*/ 1653221757 h 701"/>
                <a:gd name="T58" fmla="*/ 239415638 w 556"/>
                <a:gd name="T59" fmla="*/ 1628020206 h 701"/>
                <a:gd name="T60" fmla="*/ 85685313 w 556"/>
                <a:gd name="T61" fmla="*/ 1605338016 h 701"/>
                <a:gd name="T62" fmla="*/ 12601575 w 556"/>
                <a:gd name="T63" fmla="*/ 1539813983 h 701"/>
                <a:gd name="T64" fmla="*/ 25201563 w 556"/>
                <a:gd name="T65" fmla="*/ 1439007778 h 701"/>
                <a:gd name="T66" fmla="*/ 42843450 w 556"/>
                <a:gd name="T67" fmla="*/ 1343241884 h 701"/>
                <a:gd name="T68" fmla="*/ 60483750 w 556"/>
                <a:gd name="T69" fmla="*/ 1239916318 h 701"/>
                <a:gd name="T70" fmla="*/ 73085325 w 556"/>
                <a:gd name="T71" fmla="*/ 1146669785 h 701"/>
                <a:gd name="T72" fmla="*/ 90725625 w 556"/>
                <a:gd name="T73" fmla="*/ 1043344219 h 701"/>
                <a:gd name="T74" fmla="*/ 103327200 w 556"/>
                <a:gd name="T75" fmla="*/ 942538014 h 701"/>
                <a:gd name="T76" fmla="*/ 120967500 w 556"/>
                <a:gd name="T77" fmla="*/ 846772120 h 701"/>
                <a:gd name="T78" fmla="*/ 138609388 w 556"/>
                <a:gd name="T79" fmla="*/ 745965915 h 701"/>
                <a:gd name="T80" fmla="*/ 156249688 w 556"/>
                <a:gd name="T81" fmla="*/ 645159710 h 701"/>
                <a:gd name="T82" fmla="*/ 168851263 w 556"/>
                <a:gd name="T83" fmla="*/ 549393816 h 701"/>
                <a:gd name="T84" fmla="*/ 186491563 w 556"/>
                <a:gd name="T85" fmla="*/ 448587611 h 701"/>
                <a:gd name="T86" fmla="*/ 204133450 w 556"/>
                <a:gd name="T87" fmla="*/ 352821716 h 701"/>
                <a:gd name="T88" fmla="*/ 216733438 w 556"/>
                <a:gd name="T89" fmla="*/ 252015512 h 701"/>
                <a:gd name="T90" fmla="*/ 234375325 w 556"/>
                <a:gd name="T91" fmla="*/ 148688358 h 701"/>
                <a:gd name="T92" fmla="*/ 252015625 w 556"/>
                <a:gd name="T93" fmla="*/ 52922464 h 701"/>
                <a:gd name="T94" fmla="*/ 304939700 w 556"/>
                <a:gd name="T95" fmla="*/ 12599982 h 7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56" h="701">
                  <a:moveTo>
                    <a:pt x="138" y="7"/>
                  </a:moveTo>
                  <a:lnTo>
                    <a:pt x="154" y="10"/>
                  </a:lnTo>
                  <a:lnTo>
                    <a:pt x="173" y="12"/>
                  </a:lnTo>
                  <a:lnTo>
                    <a:pt x="190" y="17"/>
                  </a:lnTo>
                  <a:lnTo>
                    <a:pt x="206" y="19"/>
                  </a:lnTo>
                  <a:lnTo>
                    <a:pt x="225" y="21"/>
                  </a:lnTo>
                  <a:lnTo>
                    <a:pt x="242" y="24"/>
                  </a:lnTo>
                  <a:lnTo>
                    <a:pt x="261" y="26"/>
                  </a:lnTo>
                  <a:lnTo>
                    <a:pt x="277" y="28"/>
                  </a:lnTo>
                  <a:lnTo>
                    <a:pt x="294" y="31"/>
                  </a:lnTo>
                  <a:lnTo>
                    <a:pt x="313" y="36"/>
                  </a:lnTo>
                  <a:lnTo>
                    <a:pt x="329" y="38"/>
                  </a:lnTo>
                  <a:lnTo>
                    <a:pt x="346" y="40"/>
                  </a:lnTo>
                  <a:lnTo>
                    <a:pt x="365" y="43"/>
                  </a:lnTo>
                  <a:lnTo>
                    <a:pt x="381" y="45"/>
                  </a:lnTo>
                  <a:lnTo>
                    <a:pt x="379" y="59"/>
                  </a:lnTo>
                  <a:lnTo>
                    <a:pt x="377" y="76"/>
                  </a:lnTo>
                  <a:lnTo>
                    <a:pt x="377" y="92"/>
                  </a:lnTo>
                  <a:lnTo>
                    <a:pt x="374" y="107"/>
                  </a:lnTo>
                  <a:lnTo>
                    <a:pt x="372" y="123"/>
                  </a:lnTo>
                  <a:lnTo>
                    <a:pt x="369" y="140"/>
                  </a:lnTo>
                  <a:lnTo>
                    <a:pt x="367" y="154"/>
                  </a:lnTo>
                  <a:lnTo>
                    <a:pt x="365" y="171"/>
                  </a:lnTo>
                  <a:lnTo>
                    <a:pt x="388" y="173"/>
                  </a:lnTo>
                  <a:lnTo>
                    <a:pt x="412" y="178"/>
                  </a:lnTo>
                  <a:lnTo>
                    <a:pt x="436" y="180"/>
                  </a:lnTo>
                  <a:lnTo>
                    <a:pt x="462" y="182"/>
                  </a:lnTo>
                  <a:lnTo>
                    <a:pt x="485" y="187"/>
                  </a:lnTo>
                  <a:lnTo>
                    <a:pt x="509" y="189"/>
                  </a:lnTo>
                  <a:lnTo>
                    <a:pt x="533" y="192"/>
                  </a:lnTo>
                  <a:lnTo>
                    <a:pt x="556" y="194"/>
                  </a:lnTo>
                  <a:lnTo>
                    <a:pt x="552" y="225"/>
                  </a:lnTo>
                  <a:lnTo>
                    <a:pt x="549" y="258"/>
                  </a:lnTo>
                  <a:lnTo>
                    <a:pt x="547" y="289"/>
                  </a:lnTo>
                  <a:lnTo>
                    <a:pt x="542" y="322"/>
                  </a:lnTo>
                  <a:lnTo>
                    <a:pt x="540" y="353"/>
                  </a:lnTo>
                  <a:lnTo>
                    <a:pt x="535" y="384"/>
                  </a:lnTo>
                  <a:lnTo>
                    <a:pt x="533" y="417"/>
                  </a:lnTo>
                  <a:lnTo>
                    <a:pt x="530" y="448"/>
                  </a:lnTo>
                  <a:lnTo>
                    <a:pt x="526" y="478"/>
                  </a:lnTo>
                  <a:lnTo>
                    <a:pt x="523" y="511"/>
                  </a:lnTo>
                  <a:lnTo>
                    <a:pt x="521" y="542"/>
                  </a:lnTo>
                  <a:lnTo>
                    <a:pt x="516" y="575"/>
                  </a:lnTo>
                  <a:lnTo>
                    <a:pt x="514" y="606"/>
                  </a:lnTo>
                  <a:lnTo>
                    <a:pt x="509" y="637"/>
                  </a:lnTo>
                  <a:lnTo>
                    <a:pt x="507" y="670"/>
                  </a:lnTo>
                  <a:lnTo>
                    <a:pt x="504" y="701"/>
                  </a:lnTo>
                  <a:lnTo>
                    <a:pt x="471" y="698"/>
                  </a:lnTo>
                  <a:lnTo>
                    <a:pt x="440" y="694"/>
                  </a:lnTo>
                  <a:lnTo>
                    <a:pt x="410" y="689"/>
                  </a:lnTo>
                  <a:lnTo>
                    <a:pt x="377" y="687"/>
                  </a:lnTo>
                  <a:lnTo>
                    <a:pt x="346" y="682"/>
                  </a:lnTo>
                  <a:lnTo>
                    <a:pt x="315" y="677"/>
                  </a:lnTo>
                  <a:lnTo>
                    <a:pt x="284" y="675"/>
                  </a:lnTo>
                  <a:lnTo>
                    <a:pt x="251" y="670"/>
                  </a:lnTo>
                  <a:lnTo>
                    <a:pt x="220" y="665"/>
                  </a:lnTo>
                  <a:lnTo>
                    <a:pt x="190" y="661"/>
                  </a:lnTo>
                  <a:lnTo>
                    <a:pt x="159" y="656"/>
                  </a:lnTo>
                  <a:lnTo>
                    <a:pt x="126" y="651"/>
                  </a:lnTo>
                  <a:lnTo>
                    <a:pt x="95" y="646"/>
                  </a:lnTo>
                  <a:lnTo>
                    <a:pt x="64" y="642"/>
                  </a:lnTo>
                  <a:lnTo>
                    <a:pt x="34" y="637"/>
                  </a:lnTo>
                  <a:lnTo>
                    <a:pt x="0" y="630"/>
                  </a:lnTo>
                  <a:lnTo>
                    <a:pt x="5" y="611"/>
                  </a:lnTo>
                  <a:lnTo>
                    <a:pt x="8" y="592"/>
                  </a:lnTo>
                  <a:lnTo>
                    <a:pt x="10" y="571"/>
                  </a:lnTo>
                  <a:lnTo>
                    <a:pt x="15" y="552"/>
                  </a:lnTo>
                  <a:lnTo>
                    <a:pt x="17" y="533"/>
                  </a:lnTo>
                  <a:lnTo>
                    <a:pt x="19" y="511"/>
                  </a:lnTo>
                  <a:lnTo>
                    <a:pt x="24" y="492"/>
                  </a:lnTo>
                  <a:lnTo>
                    <a:pt x="27" y="474"/>
                  </a:lnTo>
                  <a:lnTo>
                    <a:pt x="29" y="455"/>
                  </a:lnTo>
                  <a:lnTo>
                    <a:pt x="31" y="433"/>
                  </a:lnTo>
                  <a:lnTo>
                    <a:pt x="36" y="414"/>
                  </a:lnTo>
                  <a:lnTo>
                    <a:pt x="38" y="395"/>
                  </a:lnTo>
                  <a:lnTo>
                    <a:pt x="41" y="374"/>
                  </a:lnTo>
                  <a:lnTo>
                    <a:pt x="45" y="355"/>
                  </a:lnTo>
                  <a:lnTo>
                    <a:pt x="48" y="336"/>
                  </a:lnTo>
                  <a:lnTo>
                    <a:pt x="50" y="315"/>
                  </a:lnTo>
                  <a:lnTo>
                    <a:pt x="55" y="296"/>
                  </a:lnTo>
                  <a:lnTo>
                    <a:pt x="57" y="277"/>
                  </a:lnTo>
                  <a:lnTo>
                    <a:pt x="62" y="256"/>
                  </a:lnTo>
                  <a:lnTo>
                    <a:pt x="64" y="237"/>
                  </a:lnTo>
                  <a:lnTo>
                    <a:pt x="67" y="218"/>
                  </a:lnTo>
                  <a:lnTo>
                    <a:pt x="71" y="199"/>
                  </a:lnTo>
                  <a:lnTo>
                    <a:pt x="74" y="178"/>
                  </a:lnTo>
                  <a:lnTo>
                    <a:pt x="76" y="159"/>
                  </a:lnTo>
                  <a:lnTo>
                    <a:pt x="81" y="140"/>
                  </a:lnTo>
                  <a:lnTo>
                    <a:pt x="83" y="118"/>
                  </a:lnTo>
                  <a:lnTo>
                    <a:pt x="86" y="100"/>
                  </a:lnTo>
                  <a:lnTo>
                    <a:pt x="90" y="81"/>
                  </a:lnTo>
                  <a:lnTo>
                    <a:pt x="93" y="59"/>
                  </a:lnTo>
                  <a:lnTo>
                    <a:pt x="97" y="40"/>
                  </a:lnTo>
                  <a:lnTo>
                    <a:pt x="100" y="21"/>
                  </a:lnTo>
                  <a:lnTo>
                    <a:pt x="102" y="0"/>
                  </a:lnTo>
                  <a:lnTo>
                    <a:pt x="121" y="5"/>
                  </a:lnTo>
                  <a:lnTo>
                    <a:pt x="138" y="7"/>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94" name="Freeform 34">
              <a:extLst>
                <a:ext uri="{FF2B5EF4-FFF2-40B4-BE49-F238E27FC236}">
                  <a16:creationId xmlns:a16="http://schemas.microsoft.com/office/drawing/2014/main" id="{06F8E5D2-79D5-438B-98F3-26CCBEC0A84B}"/>
                </a:ext>
              </a:extLst>
            </p:cNvPr>
            <p:cNvSpPr>
              <a:spLocks/>
            </p:cNvSpPr>
            <p:nvPr/>
          </p:nvSpPr>
          <p:spPr bwMode="auto">
            <a:xfrm>
              <a:off x="7807325" y="1600200"/>
              <a:ext cx="266700" cy="522288"/>
            </a:xfrm>
            <a:custGeom>
              <a:avLst/>
              <a:gdLst>
                <a:gd name="T0" fmla="*/ 357862188 w 168"/>
                <a:gd name="T1" fmla="*/ 488910781 h 329"/>
                <a:gd name="T2" fmla="*/ 357862188 w 168"/>
                <a:gd name="T3" fmla="*/ 524193002 h 329"/>
                <a:gd name="T4" fmla="*/ 380544388 w 168"/>
                <a:gd name="T5" fmla="*/ 619959031 h 329"/>
                <a:gd name="T6" fmla="*/ 393144375 w 168"/>
                <a:gd name="T7" fmla="*/ 698084743 h 329"/>
                <a:gd name="T8" fmla="*/ 393144375 w 168"/>
                <a:gd name="T9" fmla="*/ 733366965 h 329"/>
                <a:gd name="T10" fmla="*/ 398184688 w 168"/>
                <a:gd name="T11" fmla="*/ 751007281 h 329"/>
                <a:gd name="T12" fmla="*/ 423386250 w 168"/>
                <a:gd name="T13" fmla="*/ 776208868 h 329"/>
                <a:gd name="T14" fmla="*/ 380544388 w 168"/>
                <a:gd name="T15" fmla="*/ 786289503 h 329"/>
                <a:gd name="T16" fmla="*/ 340221888 w 168"/>
                <a:gd name="T17" fmla="*/ 803931407 h 329"/>
                <a:gd name="T18" fmla="*/ 297378438 w 168"/>
                <a:gd name="T19" fmla="*/ 816531407 h 329"/>
                <a:gd name="T20" fmla="*/ 249496263 w 168"/>
                <a:gd name="T21" fmla="*/ 829132994 h 329"/>
                <a:gd name="T22" fmla="*/ 239415638 w 168"/>
                <a:gd name="T23" fmla="*/ 793850772 h 329"/>
                <a:gd name="T24" fmla="*/ 219254388 w 168"/>
                <a:gd name="T25" fmla="*/ 745966964 h 329"/>
                <a:gd name="T26" fmla="*/ 196572188 w 168"/>
                <a:gd name="T27" fmla="*/ 672883157 h 329"/>
                <a:gd name="T28" fmla="*/ 178931888 w 168"/>
                <a:gd name="T29" fmla="*/ 619959031 h 329"/>
                <a:gd name="T30" fmla="*/ 148690013 w 168"/>
                <a:gd name="T31" fmla="*/ 567036493 h 329"/>
                <a:gd name="T32" fmla="*/ 143649700 w 168"/>
                <a:gd name="T33" fmla="*/ 567036493 h 329"/>
                <a:gd name="T34" fmla="*/ 131048125 w 168"/>
                <a:gd name="T35" fmla="*/ 584676810 h 329"/>
                <a:gd name="T36" fmla="*/ 126007813 w 168"/>
                <a:gd name="T37" fmla="*/ 572076810 h 329"/>
                <a:gd name="T38" fmla="*/ 118448138 w 168"/>
                <a:gd name="T39" fmla="*/ 511593002 h 329"/>
                <a:gd name="T40" fmla="*/ 83165950 w 168"/>
                <a:gd name="T41" fmla="*/ 446068877 h 329"/>
                <a:gd name="T42" fmla="*/ 78125638 w 168"/>
                <a:gd name="T43" fmla="*/ 415826973 h 329"/>
                <a:gd name="T44" fmla="*/ 83165950 w 168"/>
                <a:gd name="T45" fmla="*/ 375504434 h 329"/>
                <a:gd name="T46" fmla="*/ 70564375 w 168"/>
                <a:gd name="T47" fmla="*/ 340222213 h 329"/>
                <a:gd name="T48" fmla="*/ 35282188 w 168"/>
                <a:gd name="T49" fmla="*/ 267136818 h 329"/>
                <a:gd name="T50" fmla="*/ 12601575 w 168"/>
                <a:gd name="T51" fmla="*/ 191532058 h 329"/>
                <a:gd name="T52" fmla="*/ 0 w 168"/>
                <a:gd name="T53" fmla="*/ 143649838 h 329"/>
                <a:gd name="T54" fmla="*/ 118448138 w 168"/>
                <a:gd name="T55" fmla="*/ 100806347 h 329"/>
                <a:gd name="T56" fmla="*/ 297378438 w 168"/>
                <a:gd name="T57" fmla="*/ 35282221 h 329"/>
                <a:gd name="T58" fmla="*/ 380544388 w 168"/>
                <a:gd name="T59" fmla="*/ 10080635 h 329"/>
                <a:gd name="T60" fmla="*/ 388104063 w 168"/>
                <a:gd name="T61" fmla="*/ 83166030 h 329"/>
                <a:gd name="T62" fmla="*/ 415826575 w 168"/>
                <a:gd name="T63" fmla="*/ 131048250 h 329"/>
                <a:gd name="T64" fmla="*/ 415826575 w 168"/>
                <a:gd name="T65" fmla="*/ 143649838 h 329"/>
                <a:gd name="T66" fmla="*/ 415826575 w 168"/>
                <a:gd name="T67" fmla="*/ 171370789 h 329"/>
                <a:gd name="T68" fmla="*/ 388104063 w 168"/>
                <a:gd name="T69" fmla="*/ 219254597 h 329"/>
                <a:gd name="T70" fmla="*/ 357862188 w 168"/>
                <a:gd name="T71" fmla="*/ 249496501 h 329"/>
                <a:gd name="T72" fmla="*/ 362902500 w 168"/>
                <a:gd name="T73" fmla="*/ 315020627 h 329"/>
                <a:gd name="T74" fmla="*/ 370463763 w 168"/>
                <a:gd name="T75" fmla="*/ 370464117 h 329"/>
                <a:gd name="T76" fmla="*/ 370463763 w 168"/>
                <a:gd name="T77" fmla="*/ 428426973 h 3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8" h="329">
                  <a:moveTo>
                    <a:pt x="142" y="182"/>
                  </a:moveTo>
                  <a:lnTo>
                    <a:pt x="142" y="194"/>
                  </a:lnTo>
                  <a:lnTo>
                    <a:pt x="142" y="201"/>
                  </a:lnTo>
                  <a:lnTo>
                    <a:pt x="142" y="208"/>
                  </a:lnTo>
                  <a:lnTo>
                    <a:pt x="149" y="232"/>
                  </a:lnTo>
                  <a:lnTo>
                    <a:pt x="151" y="246"/>
                  </a:lnTo>
                  <a:lnTo>
                    <a:pt x="156" y="270"/>
                  </a:lnTo>
                  <a:lnTo>
                    <a:pt x="156" y="277"/>
                  </a:lnTo>
                  <a:lnTo>
                    <a:pt x="154" y="281"/>
                  </a:lnTo>
                  <a:lnTo>
                    <a:pt x="156" y="291"/>
                  </a:lnTo>
                  <a:lnTo>
                    <a:pt x="156" y="296"/>
                  </a:lnTo>
                  <a:lnTo>
                    <a:pt x="158" y="298"/>
                  </a:lnTo>
                  <a:lnTo>
                    <a:pt x="165" y="303"/>
                  </a:lnTo>
                  <a:lnTo>
                    <a:pt x="168" y="308"/>
                  </a:lnTo>
                  <a:lnTo>
                    <a:pt x="161" y="310"/>
                  </a:lnTo>
                  <a:lnTo>
                    <a:pt x="151" y="312"/>
                  </a:lnTo>
                  <a:lnTo>
                    <a:pt x="144" y="315"/>
                  </a:lnTo>
                  <a:lnTo>
                    <a:pt x="135" y="319"/>
                  </a:lnTo>
                  <a:lnTo>
                    <a:pt x="125" y="322"/>
                  </a:lnTo>
                  <a:lnTo>
                    <a:pt x="118" y="324"/>
                  </a:lnTo>
                  <a:lnTo>
                    <a:pt x="109" y="326"/>
                  </a:lnTo>
                  <a:lnTo>
                    <a:pt x="99" y="329"/>
                  </a:lnTo>
                  <a:lnTo>
                    <a:pt x="95" y="322"/>
                  </a:lnTo>
                  <a:lnTo>
                    <a:pt x="95" y="315"/>
                  </a:lnTo>
                  <a:lnTo>
                    <a:pt x="92" y="308"/>
                  </a:lnTo>
                  <a:lnTo>
                    <a:pt x="87" y="296"/>
                  </a:lnTo>
                  <a:lnTo>
                    <a:pt x="85" y="284"/>
                  </a:lnTo>
                  <a:lnTo>
                    <a:pt x="78" y="267"/>
                  </a:lnTo>
                  <a:lnTo>
                    <a:pt x="76" y="255"/>
                  </a:lnTo>
                  <a:lnTo>
                    <a:pt x="71" y="246"/>
                  </a:lnTo>
                  <a:lnTo>
                    <a:pt x="69" y="232"/>
                  </a:lnTo>
                  <a:lnTo>
                    <a:pt x="59" y="225"/>
                  </a:lnTo>
                  <a:lnTo>
                    <a:pt x="57" y="225"/>
                  </a:lnTo>
                  <a:lnTo>
                    <a:pt x="54" y="232"/>
                  </a:lnTo>
                  <a:lnTo>
                    <a:pt x="52" y="232"/>
                  </a:lnTo>
                  <a:lnTo>
                    <a:pt x="50" y="227"/>
                  </a:lnTo>
                  <a:lnTo>
                    <a:pt x="47" y="210"/>
                  </a:lnTo>
                  <a:lnTo>
                    <a:pt x="47" y="203"/>
                  </a:lnTo>
                  <a:lnTo>
                    <a:pt x="42" y="196"/>
                  </a:lnTo>
                  <a:lnTo>
                    <a:pt x="33" y="177"/>
                  </a:lnTo>
                  <a:lnTo>
                    <a:pt x="31" y="173"/>
                  </a:lnTo>
                  <a:lnTo>
                    <a:pt x="31" y="165"/>
                  </a:lnTo>
                  <a:lnTo>
                    <a:pt x="31" y="158"/>
                  </a:lnTo>
                  <a:lnTo>
                    <a:pt x="33" y="149"/>
                  </a:lnTo>
                  <a:lnTo>
                    <a:pt x="33" y="147"/>
                  </a:lnTo>
                  <a:lnTo>
                    <a:pt x="28" y="135"/>
                  </a:lnTo>
                  <a:lnTo>
                    <a:pt x="26" y="123"/>
                  </a:lnTo>
                  <a:lnTo>
                    <a:pt x="14" y="106"/>
                  </a:lnTo>
                  <a:lnTo>
                    <a:pt x="9" y="85"/>
                  </a:lnTo>
                  <a:lnTo>
                    <a:pt x="5" y="76"/>
                  </a:lnTo>
                  <a:lnTo>
                    <a:pt x="2" y="64"/>
                  </a:lnTo>
                  <a:lnTo>
                    <a:pt x="0" y="57"/>
                  </a:lnTo>
                  <a:lnTo>
                    <a:pt x="14" y="52"/>
                  </a:lnTo>
                  <a:lnTo>
                    <a:pt x="47" y="40"/>
                  </a:lnTo>
                  <a:lnTo>
                    <a:pt x="83" y="26"/>
                  </a:lnTo>
                  <a:lnTo>
                    <a:pt x="118" y="14"/>
                  </a:lnTo>
                  <a:lnTo>
                    <a:pt x="151" y="0"/>
                  </a:lnTo>
                  <a:lnTo>
                    <a:pt x="151" y="4"/>
                  </a:lnTo>
                  <a:lnTo>
                    <a:pt x="156" y="12"/>
                  </a:lnTo>
                  <a:lnTo>
                    <a:pt x="154" y="33"/>
                  </a:lnTo>
                  <a:lnTo>
                    <a:pt x="156" y="38"/>
                  </a:lnTo>
                  <a:lnTo>
                    <a:pt x="165" y="52"/>
                  </a:lnTo>
                  <a:lnTo>
                    <a:pt x="165" y="54"/>
                  </a:lnTo>
                  <a:lnTo>
                    <a:pt x="165" y="57"/>
                  </a:lnTo>
                  <a:lnTo>
                    <a:pt x="165" y="64"/>
                  </a:lnTo>
                  <a:lnTo>
                    <a:pt x="165" y="68"/>
                  </a:lnTo>
                  <a:lnTo>
                    <a:pt x="163" y="73"/>
                  </a:lnTo>
                  <a:lnTo>
                    <a:pt x="154" y="87"/>
                  </a:lnTo>
                  <a:lnTo>
                    <a:pt x="151" y="92"/>
                  </a:lnTo>
                  <a:lnTo>
                    <a:pt x="142" y="99"/>
                  </a:lnTo>
                  <a:lnTo>
                    <a:pt x="139" y="102"/>
                  </a:lnTo>
                  <a:lnTo>
                    <a:pt x="144" y="125"/>
                  </a:lnTo>
                  <a:lnTo>
                    <a:pt x="147" y="139"/>
                  </a:lnTo>
                  <a:lnTo>
                    <a:pt x="147" y="147"/>
                  </a:lnTo>
                  <a:lnTo>
                    <a:pt x="147" y="158"/>
                  </a:lnTo>
                  <a:lnTo>
                    <a:pt x="147" y="170"/>
                  </a:lnTo>
                  <a:lnTo>
                    <a:pt x="142" y="182"/>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95" name="Freeform 35">
              <a:extLst>
                <a:ext uri="{FF2B5EF4-FFF2-40B4-BE49-F238E27FC236}">
                  <a16:creationId xmlns:a16="http://schemas.microsoft.com/office/drawing/2014/main" id="{A4599FEA-61AE-4915-8DA6-856235E0612B}"/>
                </a:ext>
              </a:extLst>
            </p:cNvPr>
            <p:cNvSpPr>
              <a:spLocks/>
            </p:cNvSpPr>
            <p:nvPr/>
          </p:nvSpPr>
          <p:spPr bwMode="auto">
            <a:xfrm>
              <a:off x="6815138" y="2843213"/>
              <a:ext cx="703262" cy="719137"/>
            </a:xfrm>
            <a:custGeom>
              <a:avLst/>
              <a:gdLst>
                <a:gd name="T0" fmla="*/ 453627802 w 443"/>
                <a:gd name="T1" fmla="*/ 282257304 h 453"/>
                <a:gd name="T2" fmla="*/ 549393672 w 443"/>
                <a:gd name="T3" fmla="*/ 257055759 h 453"/>
                <a:gd name="T4" fmla="*/ 640119232 w 443"/>
                <a:gd name="T5" fmla="*/ 234373575 h 453"/>
                <a:gd name="T6" fmla="*/ 685482013 w 443"/>
                <a:gd name="T7" fmla="*/ 304937900 h 453"/>
                <a:gd name="T8" fmla="*/ 733364154 w 443"/>
                <a:gd name="T9" fmla="*/ 357861939 h 453"/>
                <a:gd name="T10" fmla="*/ 793847861 w 443"/>
                <a:gd name="T11" fmla="*/ 274696047 h 453"/>
                <a:gd name="T12" fmla="*/ 841731589 w 443"/>
                <a:gd name="T13" fmla="*/ 221773596 h 453"/>
                <a:gd name="T14" fmla="*/ 854331568 w 443"/>
                <a:gd name="T15" fmla="*/ 216733287 h 453"/>
                <a:gd name="T16" fmla="*/ 871973443 w 443"/>
                <a:gd name="T17" fmla="*/ 234373575 h 453"/>
                <a:gd name="T18" fmla="*/ 919855584 w 443"/>
                <a:gd name="T19" fmla="*/ 226813905 h 453"/>
                <a:gd name="T20" fmla="*/ 929936201 w 443"/>
                <a:gd name="T21" fmla="*/ 191531742 h 453"/>
                <a:gd name="T22" fmla="*/ 1003021474 w 443"/>
                <a:gd name="T23" fmla="*/ 156249579 h 453"/>
                <a:gd name="T24" fmla="*/ 1055943924 w 443"/>
                <a:gd name="T25" fmla="*/ 161289888 h 453"/>
                <a:gd name="T26" fmla="*/ 1068545490 w 443"/>
                <a:gd name="T27" fmla="*/ 178930176 h 453"/>
                <a:gd name="T28" fmla="*/ 1091226087 w 443"/>
                <a:gd name="T29" fmla="*/ 204131721 h 453"/>
                <a:gd name="T30" fmla="*/ 1103827653 w 443"/>
                <a:gd name="T31" fmla="*/ 216733287 h 453"/>
                <a:gd name="T32" fmla="*/ 1108867962 w 443"/>
                <a:gd name="T33" fmla="*/ 274696047 h 453"/>
                <a:gd name="T34" fmla="*/ 1025702071 w 443"/>
                <a:gd name="T35" fmla="*/ 269655738 h 453"/>
                <a:gd name="T36" fmla="*/ 960178055 w 443"/>
                <a:gd name="T37" fmla="*/ 257055759 h 453"/>
                <a:gd name="T38" fmla="*/ 960178055 w 443"/>
                <a:gd name="T39" fmla="*/ 340220063 h 453"/>
                <a:gd name="T40" fmla="*/ 912295914 w 443"/>
                <a:gd name="T41" fmla="*/ 430945625 h 453"/>
                <a:gd name="T42" fmla="*/ 884573421 w 443"/>
                <a:gd name="T43" fmla="*/ 471268097 h 453"/>
                <a:gd name="T44" fmla="*/ 841731589 w 443"/>
                <a:gd name="T45" fmla="*/ 509071209 h 453"/>
                <a:gd name="T46" fmla="*/ 824089714 w 443"/>
                <a:gd name="T47" fmla="*/ 584675843 h 453"/>
                <a:gd name="T48" fmla="*/ 781247882 w 443"/>
                <a:gd name="T49" fmla="*/ 622477367 h 453"/>
                <a:gd name="T50" fmla="*/ 740925411 w 443"/>
                <a:gd name="T51" fmla="*/ 597275822 h 453"/>
                <a:gd name="T52" fmla="*/ 710683557 w 443"/>
                <a:gd name="T53" fmla="*/ 609877388 h 453"/>
                <a:gd name="T54" fmla="*/ 698081991 w 443"/>
                <a:gd name="T55" fmla="*/ 705643259 h 453"/>
                <a:gd name="T56" fmla="*/ 640119232 w 443"/>
                <a:gd name="T57" fmla="*/ 866933147 h 453"/>
                <a:gd name="T58" fmla="*/ 632557975 w 443"/>
                <a:gd name="T59" fmla="*/ 924895907 h 453"/>
                <a:gd name="T60" fmla="*/ 627517666 w 443"/>
                <a:gd name="T61" fmla="*/ 972779636 h 453"/>
                <a:gd name="T62" fmla="*/ 584675834 w 443"/>
                <a:gd name="T63" fmla="*/ 997981181 h 453"/>
                <a:gd name="T64" fmla="*/ 526711488 w 443"/>
                <a:gd name="T65" fmla="*/ 1033263344 h 453"/>
                <a:gd name="T66" fmla="*/ 501509943 w 443"/>
                <a:gd name="T67" fmla="*/ 1033263344 h 453"/>
                <a:gd name="T68" fmla="*/ 496469635 w 443"/>
                <a:gd name="T69" fmla="*/ 1068545507 h 453"/>
                <a:gd name="T70" fmla="*/ 430945619 w 443"/>
                <a:gd name="T71" fmla="*/ 1098787361 h 453"/>
                <a:gd name="T72" fmla="*/ 370461912 w 443"/>
                <a:gd name="T73" fmla="*/ 1111387340 h 453"/>
                <a:gd name="T74" fmla="*/ 335179749 w 443"/>
                <a:gd name="T75" fmla="*/ 1141629194 h 453"/>
                <a:gd name="T76" fmla="*/ 269655733 w 443"/>
                <a:gd name="T77" fmla="*/ 1129029215 h 453"/>
                <a:gd name="T78" fmla="*/ 234373571 w 443"/>
                <a:gd name="T79" fmla="*/ 1093747052 h 453"/>
                <a:gd name="T80" fmla="*/ 221773592 w 443"/>
                <a:gd name="T81" fmla="*/ 1055943941 h 453"/>
                <a:gd name="T82" fmla="*/ 95765869 w 443"/>
                <a:gd name="T83" fmla="*/ 990419924 h 453"/>
                <a:gd name="T84" fmla="*/ 60483707 w 443"/>
                <a:gd name="T85" fmla="*/ 942537782 h 453"/>
                <a:gd name="T86" fmla="*/ 20161236 w 443"/>
                <a:gd name="T87" fmla="*/ 889613744 h 453"/>
                <a:gd name="T88" fmla="*/ 7559670 w 443"/>
                <a:gd name="T89" fmla="*/ 811489748 h 453"/>
                <a:gd name="T90" fmla="*/ 60483707 w 443"/>
                <a:gd name="T91" fmla="*/ 801409130 h 453"/>
                <a:gd name="T92" fmla="*/ 78123994 w 443"/>
                <a:gd name="T93" fmla="*/ 740925422 h 453"/>
                <a:gd name="T94" fmla="*/ 90725560 w 443"/>
                <a:gd name="T95" fmla="*/ 698082002 h 453"/>
                <a:gd name="T96" fmla="*/ 103325539 w 443"/>
                <a:gd name="T97" fmla="*/ 614917697 h 453"/>
                <a:gd name="T98" fmla="*/ 138607701 w 443"/>
                <a:gd name="T99" fmla="*/ 609877388 h 453"/>
                <a:gd name="T100" fmla="*/ 151209267 w 443"/>
                <a:gd name="T101" fmla="*/ 627517676 h 453"/>
                <a:gd name="T102" fmla="*/ 168849555 w 443"/>
                <a:gd name="T103" fmla="*/ 602316131 h 453"/>
                <a:gd name="T104" fmla="*/ 161289885 w 443"/>
                <a:gd name="T105" fmla="*/ 574595225 h 453"/>
                <a:gd name="T106" fmla="*/ 168849555 w 443"/>
                <a:gd name="T107" fmla="*/ 536792114 h 453"/>
                <a:gd name="T108" fmla="*/ 191531739 w 443"/>
                <a:gd name="T109" fmla="*/ 488909973 h 453"/>
                <a:gd name="T110" fmla="*/ 226813901 w 443"/>
                <a:gd name="T111" fmla="*/ 443547192 h 453"/>
                <a:gd name="T112" fmla="*/ 269655733 w 443"/>
                <a:gd name="T113" fmla="*/ 435985934 h 453"/>
                <a:gd name="T114" fmla="*/ 340220058 w 443"/>
                <a:gd name="T115" fmla="*/ 330139445 h 453"/>
                <a:gd name="T116" fmla="*/ 352821624 w 443"/>
                <a:gd name="T117" fmla="*/ 151209270 h 453"/>
                <a:gd name="T118" fmla="*/ 340220058 w 443"/>
                <a:gd name="T119" fmla="*/ 47882142 h 453"/>
                <a:gd name="T120" fmla="*/ 357861933 w 443"/>
                <a:gd name="T121" fmla="*/ 0 h 453"/>
                <a:gd name="T122" fmla="*/ 383063478 w 443"/>
                <a:gd name="T123" fmla="*/ 108365850 h 453"/>
                <a:gd name="T124" fmla="*/ 405744074 w 443"/>
                <a:gd name="T125" fmla="*/ 216733287 h 4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3" h="453">
                  <a:moveTo>
                    <a:pt x="164" y="100"/>
                  </a:moveTo>
                  <a:lnTo>
                    <a:pt x="168" y="114"/>
                  </a:lnTo>
                  <a:lnTo>
                    <a:pt x="180" y="112"/>
                  </a:lnTo>
                  <a:lnTo>
                    <a:pt x="192" y="109"/>
                  </a:lnTo>
                  <a:lnTo>
                    <a:pt x="204" y="107"/>
                  </a:lnTo>
                  <a:lnTo>
                    <a:pt x="218" y="102"/>
                  </a:lnTo>
                  <a:lnTo>
                    <a:pt x="230" y="100"/>
                  </a:lnTo>
                  <a:lnTo>
                    <a:pt x="242" y="97"/>
                  </a:lnTo>
                  <a:lnTo>
                    <a:pt x="254" y="93"/>
                  </a:lnTo>
                  <a:lnTo>
                    <a:pt x="265" y="90"/>
                  </a:lnTo>
                  <a:lnTo>
                    <a:pt x="270" y="107"/>
                  </a:lnTo>
                  <a:lnTo>
                    <a:pt x="272" y="121"/>
                  </a:lnTo>
                  <a:lnTo>
                    <a:pt x="277" y="138"/>
                  </a:lnTo>
                  <a:lnTo>
                    <a:pt x="280" y="154"/>
                  </a:lnTo>
                  <a:lnTo>
                    <a:pt x="291" y="142"/>
                  </a:lnTo>
                  <a:lnTo>
                    <a:pt x="296" y="138"/>
                  </a:lnTo>
                  <a:lnTo>
                    <a:pt x="310" y="112"/>
                  </a:lnTo>
                  <a:lnTo>
                    <a:pt x="315" y="109"/>
                  </a:lnTo>
                  <a:lnTo>
                    <a:pt x="322" y="112"/>
                  </a:lnTo>
                  <a:lnTo>
                    <a:pt x="334" y="93"/>
                  </a:lnTo>
                  <a:lnTo>
                    <a:pt x="334" y="88"/>
                  </a:lnTo>
                  <a:lnTo>
                    <a:pt x="334" y="86"/>
                  </a:lnTo>
                  <a:lnTo>
                    <a:pt x="336" y="86"/>
                  </a:lnTo>
                  <a:lnTo>
                    <a:pt x="339" y="86"/>
                  </a:lnTo>
                  <a:lnTo>
                    <a:pt x="339" y="88"/>
                  </a:lnTo>
                  <a:lnTo>
                    <a:pt x="339" y="90"/>
                  </a:lnTo>
                  <a:lnTo>
                    <a:pt x="346" y="93"/>
                  </a:lnTo>
                  <a:lnTo>
                    <a:pt x="355" y="93"/>
                  </a:lnTo>
                  <a:lnTo>
                    <a:pt x="358" y="93"/>
                  </a:lnTo>
                  <a:lnTo>
                    <a:pt x="365" y="90"/>
                  </a:lnTo>
                  <a:lnTo>
                    <a:pt x="367" y="86"/>
                  </a:lnTo>
                  <a:lnTo>
                    <a:pt x="367" y="81"/>
                  </a:lnTo>
                  <a:lnTo>
                    <a:pt x="369" y="76"/>
                  </a:lnTo>
                  <a:lnTo>
                    <a:pt x="377" y="71"/>
                  </a:lnTo>
                  <a:lnTo>
                    <a:pt x="388" y="62"/>
                  </a:lnTo>
                  <a:lnTo>
                    <a:pt x="398" y="62"/>
                  </a:lnTo>
                  <a:lnTo>
                    <a:pt x="405" y="64"/>
                  </a:lnTo>
                  <a:lnTo>
                    <a:pt x="412" y="67"/>
                  </a:lnTo>
                  <a:lnTo>
                    <a:pt x="419" y="64"/>
                  </a:lnTo>
                  <a:lnTo>
                    <a:pt x="422" y="64"/>
                  </a:lnTo>
                  <a:lnTo>
                    <a:pt x="422" y="69"/>
                  </a:lnTo>
                  <a:lnTo>
                    <a:pt x="424" y="71"/>
                  </a:lnTo>
                  <a:lnTo>
                    <a:pt x="431" y="74"/>
                  </a:lnTo>
                  <a:lnTo>
                    <a:pt x="433" y="76"/>
                  </a:lnTo>
                  <a:lnTo>
                    <a:pt x="433" y="81"/>
                  </a:lnTo>
                  <a:lnTo>
                    <a:pt x="433" y="83"/>
                  </a:lnTo>
                  <a:lnTo>
                    <a:pt x="436" y="83"/>
                  </a:lnTo>
                  <a:lnTo>
                    <a:pt x="438" y="86"/>
                  </a:lnTo>
                  <a:lnTo>
                    <a:pt x="440" y="93"/>
                  </a:lnTo>
                  <a:lnTo>
                    <a:pt x="443" y="93"/>
                  </a:lnTo>
                  <a:lnTo>
                    <a:pt x="440" y="109"/>
                  </a:lnTo>
                  <a:lnTo>
                    <a:pt x="438" y="121"/>
                  </a:lnTo>
                  <a:lnTo>
                    <a:pt x="426" y="114"/>
                  </a:lnTo>
                  <a:lnTo>
                    <a:pt x="407" y="107"/>
                  </a:lnTo>
                  <a:lnTo>
                    <a:pt x="398" y="102"/>
                  </a:lnTo>
                  <a:lnTo>
                    <a:pt x="384" y="95"/>
                  </a:lnTo>
                  <a:lnTo>
                    <a:pt x="381" y="102"/>
                  </a:lnTo>
                  <a:lnTo>
                    <a:pt x="384" y="112"/>
                  </a:lnTo>
                  <a:lnTo>
                    <a:pt x="381" y="121"/>
                  </a:lnTo>
                  <a:lnTo>
                    <a:pt x="381" y="135"/>
                  </a:lnTo>
                  <a:lnTo>
                    <a:pt x="372" y="159"/>
                  </a:lnTo>
                  <a:lnTo>
                    <a:pt x="365" y="171"/>
                  </a:lnTo>
                  <a:lnTo>
                    <a:pt x="362" y="171"/>
                  </a:lnTo>
                  <a:lnTo>
                    <a:pt x="360" y="173"/>
                  </a:lnTo>
                  <a:lnTo>
                    <a:pt x="355" y="180"/>
                  </a:lnTo>
                  <a:lnTo>
                    <a:pt x="351" y="187"/>
                  </a:lnTo>
                  <a:lnTo>
                    <a:pt x="339" y="190"/>
                  </a:lnTo>
                  <a:lnTo>
                    <a:pt x="336" y="197"/>
                  </a:lnTo>
                  <a:lnTo>
                    <a:pt x="334" y="202"/>
                  </a:lnTo>
                  <a:lnTo>
                    <a:pt x="334" y="211"/>
                  </a:lnTo>
                  <a:lnTo>
                    <a:pt x="329" y="221"/>
                  </a:lnTo>
                  <a:lnTo>
                    <a:pt x="327" y="232"/>
                  </a:lnTo>
                  <a:lnTo>
                    <a:pt x="325" y="239"/>
                  </a:lnTo>
                  <a:lnTo>
                    <a:pt x="320" y="244"/>
                  </a:lnTo>
                  <a:lnTo>
                    <a:pt x="310" y="247"/>
                  </a:lnTo>
                  <a:lnTo>
                    <a:pt x="301" y="244"/>
                  </a:lnTo>
                  <a:lnTo>
                    <a:pt x="296" y="239"/>
                  </a:lnTo>
                  <a:lnTo>
                    <a:pt x="294" y="237"/>
                  </a:lnTo>
                  <a:lnTo>
                    <a:pt x="289" y="235"/>
                  </a:lnTo>
                  <a:lnTo>
                    <a:pt x="284" y="237"/>
                  </a:lnTo>
                  <a:lnTo>
                    <a:pt x="282" y="242"/>
                  </a:lnTo>
                  <a:lnTo>
                    <a:pt x="282" y="261"/>
                  </a:lnTo>
                  <a:lnTo>
                    <a:pt x="277" y="270"/>
                  </a:lnTo>
                  <a:lnTo>
                    <a:pt x="277" y="280"/>
                  </a:lnTo>
                  <a:lnTo>
                    <a:pt x="270" y="292"/>
                  </a:lnTo>
                  <a:lnTo>
                    <a:pt x="268" y="310"/>
                  </a:lnTo>
                  <a:lnTo>
                    <a:pt x="254" y="344"/>
                  </a:lnTo>
                  <a:lnTo>
                    <a:pt x="249" y="355"/>
                  </a:lnTo>
                  <a:lnTo>
                    <a:pt x="249" y="365"/>
                  </a:lnTo>
                  <a:lnTo>
                    <a:pt x="251" y="367"/>
                  </a:lnTo>
                  <a:lnTo>
                    <a:pt x="254" y="370"/>
                  </a:lnTo>
                  <a:lnTo>
                    <a:pt x="251" y="379"/>
                  </a:lnTo>
                  <a:lnTo>
                    <a:pt x="249" y="386"/>
                  </a:lnTo>
                  <a:lnTo>
                    <a:pt x="244" y="393"/>
                  </a:lnTo>
                  <a:lnTo>
                    <a:pt x="237" y="400"/>
                  </a:lnTo>
                  <a:lnTo>
                    <a:pt x="232" y="396"/>
                  </a:lnTo>
                  <a:lnTo>
                    <a:pt x="213" y="410"/>
                  </a:lnTo>
                  <a:lnTo>
                    <a:pt x="209" y="410"/>
                  </a:lnTo>
                  <a:lnTo>
                    <a:pt x="202" y="410"/>
                  </a:lnTo>
                  <a:lnTo>
                    <a:pt x="199" y="410"/>
                  </a:lnTo>
                  <a:lnTo>
                    <a:pt x="197" y="412"/>
                  </a:lnTo>
                  <a:lnTo>
                    <a:pt x="199" y="419"/>
                  </a:lnTo>
                  <a:lnTo>
                    <a:pt x="197" y="424"/>
                  </a:lnTo>
                  <a:lnTo>
                    <a:pt x="194" y="426"/>
                  </a:lnTo>
                  <a:lnTo>
                    <a:pt x="183" y="431"/>
                  </a:lnTo>
                  <a:lnTo>
                    <a:pt x="171" y="436"/>
                  </a:lnTo>
                  <a:lnTo>
                    <a:pt x="166" y="438"/>
                  </a:lnTo>
                  <a:lnTo>
                    <a:pt x="152" y="431"/>
                  </a:lnTo>
                  <a:lnTo>
                    <a:pt x="147" y="441"/>
                  </a:lnTo>
                  <a:lnTo>
                    <a:pt x="142" y="445"/>
                  </a:lnTo>
                  <a:lnTo>
                    <a:pt x="135" y="453"/>
                  </a:lnTo>
                  <a:lnTo>
                    <a:pt x="133" y="453"/>
                  </a:lnTo>
                  <a:lnTo>
                    <a:pt x="126" y="453"/>
                  </a:lnTo>
                  <a:lnTo>
                    <a:pt x="114" y="448"/>
                  </a:lnTo>
                  <a:lnTo>
                    <a:pt x="107" y="448"/>
                  </a:lnTo>
                  <a:lnTo>
                    <a:pt x="102" y="445"/>
                  </a:lnTo>
                  <a:lnTo>
                    <a:pt x="97" y="441"/>
                  </a:lnTo>
                  <a:lnTo>
                    <a:pt x="93" y="434"/>
                  </a:lnTo>
                  <a:lnTo>
                    <a:pt x="88" y="429"/>
                  </a:lnTo>
                  <a:lnTo>
                    <a:pt x="88" y="424"/>
                  </a:lnTo>
                  <a:lnTo>
                    <a:pt x="88" y="419"/>
                  </a:lnTo>
                  <a:lnTo>
                    <a:pt x="74" y="419"/>
                  </a:lnTo>
                  <a:lnTo>
                    <a:pt x="53" y="408"/>
                  </a:lnTo>
                  <a:lnTo>
                    <a:pt x="38" y="393"/>
                  </a:lnTo>
                  <a:lnTo>
                    <a:pt x="34" y="386"/>
                  </a:lnTo>
                  <a:lnTo>
                    <a:pt x="27" y="382"/>
                  </a:lnTo>
                  <a:lnTo>
                    <a:pt x="24" y="374"/>
                  </a:lnTo>
                  <a:lnTo>
                    <a:pt x="12" y="363"/>
                  </a:lnTo>
                  <a:lnTo>
                    <a:pt x="8" y="358"/>
                  </a:lnTo>
                  <a:lnTo>
                    <a:pt x="8" y="353"/>
                  </a:lnTo>
                  <a:lnTo>
                    <a:pt x="8" y="346"/>
                  </a:lnTo>
                  <a:lnTo>
                    <a:pt x="8" y="341"/>
                  </a:lnTo>
                  <a:lnTo>
                    <a:pt x="3" y="322"/>
                  </a:lnTo>
                  <a:lnTo>
                    <a:pt x="0" y="320"/>
                  </a:lnTo>
                  <a:lnTo>
                    <a:pt x="12" y="322"/>
                  </a:lnTo>
                  <a:lnTo>
                    <a:pt x="24" y="318"/>
                  </a:lnTo>
                  <a:lnTo>
                    <a:pt x="29" y="310"/>
                  </a:lnTo>
                  <a:lnTo>
                    <a:pt x="29" y="301"/>
                  </a:lnTo>
                  <a:lnTo>
                    <a:pt x="31" y="294"/>
                  </a:lnTo>
                  <a:lnTo>
                    <a:pt x="36" y="292"/>
                  </a:lnTo>
                  <a:lnTo>
                    <a:pt x="38" y="287"/>
                  </a:lnTo>
                  <a:lnTo>
                    <a:pt x="36" y="277"/>
                  </a:lnTo>
                  <a:lnTo>
                    <a:pt x="34" y="270"/>
                  </a:lnTo>
                  <a:lnTo>
                    <a:pt x="34" y="261"/>
                  </a:lnTo>
                  <a:lnTo>
                    <a:pt x="41" y="244"/>
                  </a:lnTo>
                  <a:lnTo>
                    <a:pt x="45" y="237"/>
                  </a:lnTo>
                  <a:lnTo>
                    <a:pt x="50" y="237"/>
                  </a:lnTo>
                  <a:lnTo>
                    <a:pt x="55" y="242"/>
                  </a:lnTo>
                  <a:lnTo>
                    <a:pt x="57" y="249"/>
                  </a:lnTo>
                  <a:lnTo>
                    <a:pt x="60" y="249"/>
                  </a:lnTo>
                  <a:lnTo>
                    <a:pt x="62" y="242"/>
                  </a:lnTo>
                  <a:lnTo>
                    <a:pt x="67" y="239"/>
                  </a:lnTo>
                  <a:lnTo>
                    <a:pt x="69" y="239"/>
                  </a:lnTo>
                  <a:lnTo>
                    <a:pt x="69" y="237"/>
                  </a:lnTo>
                  <a:lnTo>
                    <a:pt x="64" y="228"/>
                  </a:lnTo>
                  <a:lnTo>
                    <a:pt x="62" y="223"/>
                  </a:lnTo>
                  <a:lnTo>
                    <a:pt x="67" y="221"/>
                  </a:lnTo>
                  <a:lnTo>
                    <a:pt x="67" y="213"/>
                  </a:lnTo>
                  <a:lnTo>
                    <a:pt x="69" y="202"/>
                  </a:lnTo>
                  <a:lnTo>
                    <a:pt x="71" y="197"/>
                  </a:lnTo>
                  <a:lnTo>
                    <a:pt x="76" y="194"/>
                  </a:lnTo>
                  <a:lnTo>
                    <a:pt x="81" y="190"/>
                  </a:lnTo>
                  <a:lnTo>
                    <a:pt x="86" y="180"/>
                  </a:lnTo>
                  <a:lnTo>
                    <a:pt x="90" y="176"/>
                  </a:lnTo>
                  <a:lnTo>
                    <a:pt x="95" y="178"/>
                  </a:lnTo>
                  <a:lnTo>
                    <a:pt x="100" y="178"/>
                  </a:lnTo>
                  <a:lnTo>
                    <a:pt x="107" y="173"/>
                  </a:lnTo>
                  <a:lnTo>
                    <a:pt x="116" y="161"/>
                  </a:lnTo>
                  <a:lnTo>
                    <a:pt x="131" y="145"/>
                  </a:lnTo>
                  <a:lnTo>
                    <a:pt x="135" y="131"/>
                  </a:lnTo>
                  <a:lnTo>
                    <a:pt x="133" y="121"/>
                  </a:lnTo>
                  <a:lnTo>
                    <a:pt x="135" y="97"/>
                  </a:lnTo>
                  <a:lnTo>
                    <a:pt x="140" y="60"/>
                  </a:lnTo>
                  <a:lnTo>
                    <a:pt x="142" y="36"/>
                  </a:lnTo>
                  <a:lnTo>
                    <a:pt x="140" y="26"/>
                  </a:lnTo>
                  <a:lnTo>
                    <a:pt x="135" y="19"/>
                  </a:lnTo>
                  <a:lnTo>
                    <a:pt x="131" y="12"/>
                  </a:lnTo>
                  <a:lnTo>
                    <a:pt x="131" y="7"/>
                  </a:lnTo>
                  <a:lnTo>
                    <a:pt x="142" y="0"/>
                  </a:lnTo>
                  <a:lnTo>
                    <a:pt x="145" y="15"/>
                  </a:lnTo>
                  <a:lnTo>
                    <a:pt x="147" y="29"/>
                  </a:lnTo>
                  <a:lnTo>
                    <a:pt x="152" y="43"/>
                  </a:lnTo>
                  <a:lnTo>
                    <a:pt x="154" y="57"/>
                  </a:lnTo>
                  <a:lnTo>
                    <a:pt x="159" y="71"/>
                  </a:lnTo>
                  <a:lnTo>
                    <a:pt x="161" y="86"/>
                  </a:lnTo>
                  <a:lnTo>
                    <a:pt x="164" y="100"/>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96" name="Freeform 36">
              <a:extLst>
                <a:ext uri="{FF2B5EF4-FFF2-40B4-BE49-F238E27FC236}">
                  <a16:creationId xmlns:a16="http://schemas.microsoft.com/office/drawing/2014/main" id="{3DF3F0BE-5F52-46F3-9F8A-5C8FCBB48301}"/>
                </a:ext>
              </a:extLst>
            </p:cNvPr>
            <p:cNvSpPr>
              <a:spLocks/>
            </p:cNvSpPr>
            <p:nvPr/>
          </p:nvSpPr>
          <p:spPr bwMode="auto">
            <a:xfrm>
              <a:off x="2408238" y="2205038"/>
              <a:ext cx="1103312" cy="901700"/>
            </a:xfrm>
            <a:custGeom>
              <a:avLst/>
              <a:gdLst>
                <a:gd name="T0" fmla="*/ 0 w 695"/>
                <a:gd name="T1" fmla="*/ 1277720013 h 568"/>
                <a:gd name="T2" fmla="*/ 10080620 w 695"/>
                <a:gd name="T3" fmla="*/ 1199594375 h 568"/>
                <a:gd name="T4" fmla="*/ 22680602 w 695"/>
                <a:gd name="T5" fmla="*/ 1116430013 h 568"/>
                <a:gd name="T6" fmla="*/ 30241861 w 695"/>
                <a:gd name="T7" fmla="*/ 1038304375 h 568"/>
                <a:gd name="T8" fmla="*/ 40322482 w 695"/>
                <a:gd name="T9" fmla="*/ 960180325 h 568"/>
                <a:gd name="T10" fmla="*/ 52922464 w 695"/>
                <a:gd name="T11" fmla="*/ 859374075 h 568"/>
                <a:gd name="T12" fmla="*/ 70564343 w 695"/>
                <a:gd name="T13" fmla="*/ 758567825 h 568"/>
                <a:gd name="T14" fmla="*/ 83164325 w 695"/>
                <a:gd name="T15" fmla="*/ 662801888 h 568"/>
                <a:gd name="T16" fmla="*/ 95765894 w 695"/>
                <a:gd name="T17" fmla="*/ 559474688 h 568"/>
                <a:gd name="T18" fmla="*/ 105846515 w 695"/>
                <a:gd name="T19" fmla="*/ 458668438 h 568"/>
                <a:gd name="T20" fmla="*/ 123486807 w 695"/>
                <a:gd name="T21" fmla="*/ 362902500 h 568"/>
                <a:gd name="T22" fmla="*/ 136088376 w 695"/>
                <a:gd name="T23" fmla="*/ 262096250 h 568"/>
                <a:gd name="T24" fmla="*/ 148688358 w 695"/>
                <a:gd name="T25" fmla="*/ 161290000 h 568"/>
                <a:gd name="T26" fmla="*/ 161289927 w 695"/>
                <a:gd name="T27" fmla="*/ 83165950 h 568"/>
                <a:gd name="T28" fmla="*/ 171370547 w 695"/>
                <a:gd name="T29" fmla="*/ 0 h 568"/>
                <a:gd name="T30" fmla="*/ 267136441 w 695"/>
                <a:gd name="T31" fmla="*/ 17641888 h 568"/>
                <a:gd name="T32" fmla="*/ 367942646 w 695"/>
                <a:gd name="T33" fmla="*/ 30241875 h 568"/>
                <a:gd name="T34" fmla="*/ 463708540 w 695"/>
                <a:gd name="T35" fmla="*/ 40322500 h 568"/>
                <a:gd name="T36" fmla="*/ 564514744 w 695"/>
                <a:gd name="T37" fmla="*/ 52924075 h 568"/>
                <a:gd name="T38" fmla="*/ 660280638 w 695"/>
                <a:gd name="T39" fmla="*/ 65524063 h 568"/>
                <a:gd name="T40" fmla="*/ 761086843 w 695"/>
                <a:gd name="T41" fmla="*/ 70564375 h 568"/>
                <a:gd name="T42" fmla="*/ 856852737 w 695"/>
                <a:gd name="T43" fmla="*/ 83165950 h 568"/>
                <a:gd name="T44" fmla="*/ 960178302 w 695"/>
                <a:gd name="T45" fmla="*/ 95765938 h 568"/>
                <a:gd name="T46" fmla="*/ 1060984507 w 695"/>
                <a:gd name="T47" fmla="*/ 100806250 h 568"/>
                <a:gd name="T48" fmla="*/ 1156750401 w 695"/>
                <a:gd name="T49" fmla="*/ 113407825 h 568"/>
                <a:gd name="T50" fmla="*/ 1257556605 w 695"/>
                <a:gd name="T51" fmla="*/ 118448138 h 568"/>
                <a:gd name="T52" fmla="*/ 1353322499 w 695"/>
                <a:gd name="T53" fmla="*/ 126007813 h 568"/>
                <a:gd name="T54" fmla="*/ 1454128704 w 695"/>
                <a:gd name="T55" fmla="*/ 131048125 h 568"/>
                <a:gd name="T56" fmla="*/ 1554934908 w 695"/>
                <a:gd name="T57" fmla="*/ 136088438 h 568"/>
                <a:gd name="T58" fmla="*/ 1650700802 w 695"/>
                <a:gd name="T59" fmla="*/ 143649700 h 568"/>
                <a:gd name="T60" fmla="*/ 1751507006 w 695"/>
                <a:gd name="T61" fmla="*/ 148690013 h 568"/>
                <a:gd name="T62" fmla="*/ 1746466696 w 695"/>
                <a:gd name="T63" fmla="*/ 309980013 h 568"/>
                <a:gd name="T64" fmla="*/ 1733866714 w 695"/>
                <a:gd name="T65" fmla="*/ 471270013 h 568"/>
                <a:gd name="T66" fmla="*/ 1728826404 w 695"/>
                <a:gd name="T67" fmla="*/ 632560013 h 568"/>
                <a:gd name="T68" fmla="*/ 1721265145 w 695"/>
                <a:gd name="T69" fmla="*/ 793850013 h 568"/>
                <a:gd name="T70" fmla="*/ 1716224835 w 695"/>
                <a:gd name="T71" fmla="*/ 955140013 h 568"/>
                <a:gd name="T72" fmla="*/ 1703624853 w 695"/>
                <a:gd name="T73" fmla="*/ 1108868750 h 568"/>
                <a:gd name="T74" fmla="*/ 1698584543 w 695"/>
                <a:gd name="T75" fmla="*/ 1270158750 h 568"/>
                <a:gd name="T76" fmla="*/ 1691023284 w 695"/>
                <a:gd name="T77" fmla="*/ 1431448750 h 568"/>
                <a:gd name="T78" fmla="*/ 1542334926 w 695"/>
                <a:gd name="T79" fmla="*/ 1426408438 h 568"/>
                <a:gd name="T80" fmla="*/ 1388604671 w 695"/>
                <a:gd name="T81" fmla="*/ 1413808450 h 568"/>
                <a:gd name="T82" fmla="*/ 1239916313 w 695"/>
                <a:gd name="T83" fmla="*/ 1408768138 h 568"/>
                <a:gd name="T84" fmla="*/ 1083666696 w 695"/>
                <a:gd name="T85" fmla="*/ 1396166563 h 568"/>
                <a:gd name="T86" fmla="*/ 934976751 w 695"/>
                <a:gd name="T87" fmla="*/ 1383566575 h 568"/>
                <a:gd name="T88" fmla="*/ 786288394 w 695"/>
                <a:gd name="T89" fmla="*/ 1365924688 h 568"/>
                <a:gd name="T90" fmla="*/ 630038777 w 695"/>
                <a:gd name="T91" fmla="*/ 1353324700 h 568"/>
                <a:gd name="T92" fmla="*/ 481348832 w 695"/>
                <a:gd name="T93" fmla="*/ 1335682813 h 568"/>
                <a:gd name="T94" fmla="*/ 362902336 w 695"/>
                <a:gd name="T95" fmla="*/ 1323082825 h 568"/>
                <a:gd name="T96" fmla="*/ 244454252 w 695"/>
                <a:gd name="T97" fmla="*/ 1305440938 h 568"/>
                <a:gd name="T98" fmla="*/ 118446496 w 695"/>
                <a:gd name="T99" fmla="*/ 1295360313 h 5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95" h="568">
                  <a:moveTo>
                    <a:pt x="23" y="509"/>
                  </a:moveTo>
                  <a:lnTo>
                    <a:pt x="0" y="507"/>
                  </a:lnTo>
                  <a:lnTo>
                    <a:pt x="2" y="490"/>
                  </a:lnTo>
                  <a:lnTo>
                    <a:pt x="4" y="476"/>
                  </a:lnTo>
                  <a:lnTo>
                    <a:pt x="7" y="459"/>
                  </a:lnTo>
                  <a:lnTo>
                    <a:pt x="9" y="443"/>
                  </a:lnTo>
                  <a:lnTo>
                    <a:pt x="12" y="428"/>
                  </a:lnTo>
                  <a:lnTo>
                    <a:pt x="12" y="412"/>
                  </a:lnTo>
                  <a:lnTo>
                    <a:pt x="14" y="395"/>
                  </a:lnTo>
                  <a:lnTo>
                    <a:pt x="16" y="381"/>
                  </a:lnTo>
                  <a:lnTo>
                    <a:pt x="19" y="360"/>
                  </a:lnTo>
                  <a:lnTo>
                    <a:pt x="21" y="341"/>
                  </a:lnTo>
                  <a:lnTo>
                    <a:pt x="26" y="322"/>
                  </a:lnTo>
                  <a:lnTo>
                    <a:pt x="28" y="301"/>
                  </a:lnTo>
                  <a:lnTo>
                    <a:pt x="30" y="282"/>
                  </a:lnTo>
                  <a:lnTo>
                    <a:pt x="33" y="263"/>
                  </a:lnTo>
                  <a:lnTo>
                    <a:pt x="35" y="241"/>
                  </a:lnTo>
                  <a:lnTo>
                    <a:pt x="38" y="222"/>
                  </a:lnTo>
                  <a:lnTo>
                    <a:pt x="40" y="203"/>
                  </a:lnTo>
                  <a:lnTo>
                    <a:pt x="42" y="182"/>
                  </a:lnTo>
                  <a:lnTo>
                    <a:pt x="45" y="163"/>
                  </a:lnTo>
                  <a:lnTo>
                    <a:pt x="49" y="144"/>
                  </a:lnTo>
                  <a:lnTo>
                    <a:pt x="52" y="123"/>
                  </a:lnTo>
                  <a:lnTo>
                    <a:pt x="54" y="104"/>
                  </a:lnTo>
                  <a:lnTo>
                    <a:pt x="57" y="85"/>
                  </a:lnTo>
                  <a:lnTo>
                    <a:pt x="59" y="64"/>
                  </a:lnTo>
                  <a:lnTo>
                    <a:pt x="61" y="50"/>
                  </a:lnTo>
                  <a:lnTo>
                    <a:pt x="64" y="33"/>
                  </a:lnTo>
                  <a:lnTo>
                    <a:pt x="66" y="16"/>
                  </a:lnTo>
                  <a:lnTo>
                    <a:pt x="68" y="0"/>
                  </a:lnTo>
                  <a:lnTo>
                    <a:pt x="87" y="5"/>
                  </a:lnTo>
                  <a:lnTo>
                    <a:pt x="106" y="7"/>
                  </a:lnTo>
                  <a:lnTo>
                    <a:pt x="125" y="9"/>
                  </a:lnTo>
                  <a:lnTo>
                    <a:pt x="146" y="12"/>
                  </a:lnTo>
                  <a:lnTo>
                    <a:pt x="165" y="14"/>
                  </a:lnTo>
                  <a:lnTo>
                    <a:pt x="184" y="16"/>
                  </a:lnTo>
                  <a:lnTo>
                    <a:pt x="206" y="19"/>
                  </a:lnTo>
                  <a:lnTo>
                    <a:pt x="224" y="21"/>
                  </a:lnTo>
                  <a:lnTo>
                    <a:pt x="243" y="24"/>
                  </a:lnTo>
                  <a:lnTo>
                    <a:pt x="262" y="26"/>
                  </a:lnTo>
                  <a:lnTo>
                    <a:pt x="284" y="28"/>
                  </a:lnTo>
                  <a:lnTo>
                    <a:pt x="302" y="28"/>
                  </a:lnTo>
                  <a:lnTo>
                    <a:pt x="321" y="31"/>
                  </a:lnTo>
                  <a:lnTo>
                    <a:pt x="340" y="33"/>
                  </a:lnTo>
                  <a:lnTo>
                    <a:pt x="362" y="35"/>
                  </a:lnTo>
                  <a:lnTo>
                    <a:pt x="381" y="38"/>
                  </a:lnTo>
                  <a:lnTo>
                    <a:pt x="399" y="40"/>
                  </a:lnTo>
                  <a:lnTo>
                    <a:pt x="421" y="40"/>
                  </a:lnTo>
                  <a:lnTo>
                    <a:pt x="440" y="43"/>
                  </a:lnTo>
                  <a:lnTo>
                    <a:pt x="459" y="45"/>
                  </a:lnTo>
                  <a:lnTo>
                    <a:pt x="478" y="45"/>
                  </a:lnTo>
                  <a:lnTo>
                    <a:pt x="499" y="47"/>
                  </a:lnTo>
                  <a:lnTo>
                    <a:pt x="518" y="50"/>
                  </a:lnTo>
                  <a:lnTo>
                    <a:pt x="537" y="50"/>
                  </a:lnTo>
                  <a:lnTo>
                    <a:pt x="558" y="52"/>
                  </a:lnTo>
                  <a:lnTo>
                    <a:pt x="577" y="52"/>
                  </a:lnTo>
                  <a:lnTo>
                    <a:pt x="596" y="54"/>
                  </a:lnTo>
                  <a:lnTo>
                    <a:pt x="617" y="54"/>
                  </a:lnTo>
                  <a:lnTo>
                    <a:pt x="636" y="57"/>
                  </a:lnTo>
                  <a:lnTo>
                    <a:pt x="655" y="57"/>
                  </a:lnTo>
                  <a:lnTo>
                    <a:pt x="676" y="59"/>
                  </a:lnTo>
                  <a:lnTo>
                    <a:pt x="695" y="59"/>
                  </a:lnTo>
                  <a:lnTo>
                    <a:pt x="693" y="92"/>
                  </a:lnTo>
                  <a:lnTo>
                    <a:pt x="693" y="123"/>
                  </a:lnTo>
                  <a:lnTo>
                    <a:pt x="690" y="156"/>
                  </a:lnTo>
                  <a:lnTo>
                    <a:pt x="688" y="187"/>
                  </a:lnTo>
                  <a:lnTo>
                    <a:pt x="688" y="218"/>
                  </a:lnTo>
                  <a:lnTo>
                    <a:pt x="686" y="251"/>
                  </a:lnTo>
                  <a:lnTo>
                    <a:pt x="686" y="282"/>
                  </a:lnTo>
                  <a:lnTo>
                    <a:pt x="683" y="315"/>
                  </a:lnTo>
                  <a:lnTo>
                    <a:pt x="681" y="346"/>
                  </a:lnTo>
                  <a:lnTo>
                    <a:pt x="681" y="379"/>
                  </a:lnTo>
                  <a:lnTo>
                    <a:pt x="679" y="409"/>
                  </a:lnTo>
                  <a:lnTo>
                    <a:pt x="676" y="440"/>
                  </a:lnTo>
                  <a:lnTo>
                    <a:pt x="676" y="473"/>
                  </a:lnTo>
                  <a:lnTo>
                    <a:pt x="674" y="504"/>
                  </a:lnTo>
                  <a:lnTo>
                    <a:pt x="674" y="537"/>
                  </a:lnTo>
                  <a:lnTo>
                    <a:pt x="671" y="568"/>
                  </a:lnTo>
                  <a:lnTo>
                    <a:pt x="641" y="568"/>
                  </a:lnTo>
                  <a:lnTo>
                    <a:pt x="612" y="566"/>
                  </a:lnTo>
                  <a:lnTo>
                    <a:pt x="582" y="563"/>
                  </a:lnTo>
                  <a:lnTo>
                    <a:pt x="551" y="561"/>
                  </a:lnTo>
                  <a:lnTo>
                    <a:pt x="520" y="559"/>
                  </a:lnTo>
                  <a:lnTo>
                    <a:pt x="492" y="559"/>
                  </a:lnTo>
                  <a:lnTo>
                    <a:pt x="461" y="556"/>
                  </a:lnTo>
                  <a:lnTo>
                    <a:pt x="430" y="554"/>
                  </a:lnTo>
                  <a:lnTo>
                    <a:pt x="402" y="552"/>
                  </a:lnTo>
                  <a:lnTo>
                    <a:pt x="371" y="549"/>
                  </a:lnTo>
                  <a:lnTo>
                    <a:pt x="340" y="544"/>
                  </a:lnTo>
                  <a:lnTo>
                    <a:pt x="312" y="542"/>
                  </a:lnTo>
                  <a:lnTo>
                    <a:pt x="281" y="540"/>
                  </a:lnTo>
                  <a:lnTo>
                    <a:pt x="250" y="537"/>
                  </a:lnTo>
                  <a:lnTo>
                    <a:pt x="222" y="533"/>
                  </a:lnTo>
                  <a:lnTo>
                    <a:pt x="191" y="530"/>
                  </a:lnTo>
                  <a:lnTo>
                    <a:pt x="168" y="528"/>
                  </a:lnTo>
                  <a:lnTo>
                    <a:pt x="144" y="525"/>
                  </a:lnTo>
                  <a:lnTo>
                    <a:pt x="120" y="523"/>
                  </a:lnTo>
                  <a:lnTo>
                    <a:pt x="97" y="518"/>
                  </a:lnTo>
                  <a:lnTo>
                    <a:pt x="71" y="516"/>
                  </a:lnTo>
                  <a:lnTo>
                    <a:pt x="47" y="514"/>
                  </a:lnTo>
                  <a:lnTo>
                    <a:pt x="23" y="509"/>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97" name="Freeform 37">
              <a:extLst>
                <a:ext uri="{FF2B5EF4-FFF2-40B4-BE49-F238E27FC236}">
                  <a16:creationId xmlns:a16="http://schemas.microsoft.com/office/drawing/2014/main" id="{C54D2A4C-2CBD-4CFA-8335-B36D2A7E075C}"/>
                </a:ext>
              </a:extLst>
            </p:cNvPr>
            <p:cNvSpPr>
              <a:spLocks noEditPoints="1"/>
            </p:cNvSpPr>
            <p:nvPr/>
          </p:nvSpPr>
          <p:spPr bwMode="auto">
            <a:xfrm>
              <a:off x="8216900" y="2171700"/>
              <a:ext cx="112713" cy="157163"/>
            </a:xfrm>
            <a:custGeom>
              <a:avLst/>
              <a:gdLst>
                <a:gd name="T0" fmla="*/ 123488998 w 71"/>
                <a:gd name="T1" fmla="*/ 93246872 h 99"/>
                <a:gd name="T2" fmla="*/ 113408328 w 71"/>
                <a:gd name="T3" fmla="*/ 70564599 h 99"/>
                <a:gd name="T4" fmla="*/ 118448663 w 71"/>
                <a:gd name="T5" fmla="*/ 70564599 h 99"/>
                <a:gd name="T6" fmla="*/ 131048706 w 71"/>
                <a:gd name="T7" fmla="*/ 75604928 h 99"/>
                <a:gd name="T8" fmla="*/ 136089041 w 71"/>
                <a:gd name="T9" fmla="*/ 83166215 h 99"/>
                <a:gd name="T10" fmla="*/ 148690672 w 71"/>
                <a:gd name="T11" fmla="*/ 93246872 h 99"/>
                <a:gd name="T12" fmla="*/ 153731007 w 71"/>
                <a:gd name="T13" fmla="*/ 83166215 h 99"/>
                <a:gd name="T14" fmla="*/ 141129376 w 71"/>
                <a:gd name="T15" fmla="*/ 70564599 h 99"/>
                <a:gd name="T16" fmla="*/ 131048706 w 71"/>
                <a:gd name="T17" fmla="*/ 70564599 h 99"/>
                <a:gd name="T18" fmla="*/ 123488998 w 71"/>
                <a:gd name="T19" fmla="*/ 65524271 h 99"/>
                <a:gd name="T20" fmla="*/ 118448663 w 71"/>
                <a:gd name="T21" fmla="*/ 52924243 h 99"/>
                <a:gd name="T22" fmla="*/ 113408328 w 71"/>
                <a:gd name="T23" fmla="*/ 35282300 h 99"/>
                <a:gd name="T24" fmla="*/ 100806697 w 71"/>
                <a:gd name="T25" fmla="*/ 35282300 h 99"/>
                <a:gd name="T26" fmla="*/ 95766362 w 71"/>
                <a:gd name="T27" fmla="*/ 17641944 h 99"/>
                <a:gd name="T28" fmla="*/ 88206654 w 71"/>
                <a:gd name="T29" fmla="*/ 0 h 99"/>
                <a:gd name="T30" fmla="*/ 70564688 w 71"/>
                <a:gd name="T31" fmla="*/ 5040329 h 99"/>
                <a:gd name="T32" fmla="*/ 57964645 w 71"/>
                <a:gd name="T33" fmla="*/ 10080657 h 99"/>
                <a:gd name="T34" fmla="*/ 35282344 w 71"/>
                <a:gd name="T35" fmla="*/ 22682272 h 99"/>
                <a:gd name="T36" fmla="*/ 17641966 w 71"/>
                <a:gd name="T37" fmla="*/ 27722601 h 99"/>
                <a:gd name="T38" fmla="*/ 0 w 71"/>
                <a:gd name="T39" fmla="*/ 35282300 h 99"/>
                <a:gd name="T40" fmla="*/ 5040335 w 71"/>
                <a:gd name="T41" fmla="*/ 52924243 h 99"/>
                <a:gd name="T42" fmla="*/ 10080670 w 71"/>
                <a:gd name="T43" fmla="*/ 75604928 h 99"/>
                <a:gd name="T44" fmla="*/ 17641966 w 71"/>
                <a:gd name="T45" fmla="*/ 93246872 h 99"/>
                <a:gd name="T46" fmla="*/ 22682301 w 71"/>
                <a:gd name="T47" fmla="*/ 113408186 h 99"/>
                <a:gd name="T48" fmla="*/ 35282344 w 71"/>
                <a:gd name="T49" fmla="*/ 141129199 h 99"/>
                <a:gd name="T50" fmla="*/ 40322679 w 71"/>
                <a:gd name="T51" fmla="*/ 166330842 h 99"/>
                <a:gd name="T52" fmla="*/ 52924310 w 71"/>
                <a:gd name="T53" fmla="*/ 183972785 h 99"/>
                <a:gd name="T54" fmla="*/ 52924310 w 71"/>
                <a:gd name="T55" fmla="*/ 201613141 h 99"/>
                <a:gd name="T56" fmla="*/ 57964645 w 71"/>
                <a:gd name="T57" fmla="*/ 219255085 h 99"/>
                <a:gd name="T58" fmla="*/ 57964645 w 71"/>
                <a:gd name="T59" fmla="*/ 226814784 h 99"/>
                <a:gd name="T60" fmla="*/ 57964645 w 71"/>
                <a:gd name="T61" fmla="*/ 249497056 h 99"/>
                <a:gd name="T62" fmla="*/ 75605023 w 71"/>
                <a:gd name="T63" fmla="*/ 244456728 h 99"/>
                <a:gd name="T64" fmla="*/ 123488998 w 71"/>
                <a:gd name="T65" fmla="*/ 206653470 h 99"/>
                <a:gd name="T66" fmla="*/ 136089041 w 71"/>
                <a:gd name="T67" fmla="*/ 178932457 h 99"/>
                <a:gd name="T68" fmla="*/ 118448663 w 71"/>
                <a:gd name="T69" fmla="*/ 123488843 h 99"/>
                <a:gd name="T70" fmla="*/ 123488998 w 71"/>
                <a:gd name="T71" fmla="*/ 93246872 h 99"/>
                <a:gd name="T72" fmla="*/ 161290715 w 71"/>
                <a:gd name="T73" fmla="*/ 100806571 h 99"/>
                <a:gd name="T74" fmla="*/ 153731007 w 71"/>
                <a:gd name="T75" fmla="*/ 105846899 h 99"/>
                <a:gd name="T76" fmla="*/ 153731007 w 71"/>
                <a:gd name="T77" fmla="*/ 113408186 h 99"/>
                <a:gd name="T78" fmla="*/ 153731007 w 71"/>
                <a:gd name="T79" fmla="*/ 136088870 h 99"/>
                <a:gd name="T80" fmla="*/ 161290715 w 71"/>
                <a:gd name="T81" fmla="*/ 153730814 h 99"/>
                <a:gd name="T82" fmla="*/ 153731007 w 71"/>
                <a:gd name="T83" fmla="*/ 166330842 h 99"/>
                <a:gd name="T84" fmla="*/ 166331050 w 71"/>
                <a:gd name="T85" fmla="*/ 161290513 h 99"/>
                <a:gd name="T86" fmla="*/ 178932681 w 71"/>
                <a:gd name="T87" fmla="*/ 148690486 h 99"/>
                <a:gd name="T88" fmla="*/ 161290715 w 71"/>
                <a:gd name="T89" fmla="*/ 100806571 h 99"/>
                <a:gd name="T90" fmla="*/ 141129376 w 71"/>
                <a:gd name="T91" fmla="*/ 136088870 h 99"/>
                <a:gd name="T92" fmla="*/ 136089041 w 71"/>
                <a:gd name="T93" fmla="*/ 136088870 h 99"/>
                <a:gd name="T94" fmla="*/ 136089041 w 71"/>
                <a:gd name="T95" fmla="*/ 153730814 h 99"/>
                <a:gd name="T96" fmla="*/ 148690672 w 71"/>
                <a:gd name="T97" fmla="*/ 171371170 h 99"/>
                <a:gd name="T98" fmla="*/ 148690672 w 71"/>
                <a:gd name="T99" fmla="*/ 161290513 h 99"/>
                <a:gd name="T100" fmla="*/ 148690672 w 71"/>
                <a:gd name="T101" fmla="*/ 141129199 h 99"/>
                <a:gd name="T102" fmla="*/ 141129376 w 71"/>
                <a:gd name="T103" fmla="*/ 136088870 h 9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1" h="99">
                  <a:moveTo>
                    <a:pt x="49" y="37"/>
                  </a:moveTo>
                  <a:lnTo>
                    <a:pt x="45" y="28"/>
                  </a:lnTo>
                  <a:lnTo>
                    <a:pt x="47" y="28"/>
                  </a:lnTo>
                  <a:lnTo>
                    <a:pt x="52" y="30"/>
                  </a:lnTo>
                  <a:lnTo>
                    <a:pt x="54" y="33"/>
                  </a:lnTo>
                  <a:lnTo>
                    <a:pt x="59" y="37"/>
                  </a:lnTo>
                  <a:lnTo>
                    <a:pt x="61" y="33"/>
                  </a:lnTo>
                  <a:lnTo>
                    <a:pt x="56" y="28"/>
                  </a:lnTo>
                  <a:lnTo>
                    <a:pt x="52" y="28"/>
                  </a:lnTo>
                  <a:lnTo>
                    <a:pt x="49" y="26"/>
                  </a:lnTo>
                  <a:lnTo>
                    <a:pt x="47" y="21"/>
                  </a:lnTo>
                  <a:lnTo>
                    <a:pt x="45" y="14"/>
                  </a:lnTo>
                  <a:lnTo>
                    <a:pt x="40" y="14"/>
                  </a:lnTo>
                  <a:lnTo>
                    <a:pt x="38" y="7"/>
                  </a:lnTo>
                  <a:lnTo>
                    <a:pt x="35" y="0"/>
                  </a:lnTo>
                  <a:lnTo>
                    <a:pt x="28" y="2"/>
                  </a:lnTo>
                  <a:lnTo>
                    <a:pt x="23" y="4"/>
                  </a:lnTo>
                  <a:lnTo>
                    <a:pt x="14" y="9"/>
                  </a:lnTo>
                  <a:lnTo>
                    <a:pt x="7" y="11"/>
                  </a:lnTo>
                  <a:lnTo>
                    <a:pt x="0" y="14"/>
                  </a:lnTo>
                  <a:lnTo>
                    <a:pt x="2" y="21"/>
                  </a:lnTo>
                  <a:lnTo>
                    <a:pt x="4" y="30"/>
                  </a:lnTo>
                  <a:lnTo>
                    <a:pt x="7" y="37"/>
                  </a:lnTo>
                  <a:lnTo>
                    <a:pt x="9" y="45"/>
                  </a:lnTo>
                  <a:lnTo>
                    <a:pt x="14" y="56"/>
                  </a:lnTo>
                  <a:lnTo>
                    <a:pt x="16" y="66"/>
                  </a:lnTo>
                  <a:lnTo>
                    <a:pt x="21" y="73"/>
                  </a:lnTo>
                  <a:lnTo>
                    <a:pt x="21" y="80"/>
                  </a:lnTo>
                  <a:lnTo>
                    <a:pt x="23" y="87"/>
                  </a:lnTo>
                  <a:lnTo>
                    <a:pt x="23" y="90"/>
                  </a:lnTo>
                  <a:lnTo>
                    <a:pt x="23" y="99"/>
                  </a:lnTo>
                  <a:lnTo>
                    <a:pt x="30" y="97"/>
                  </a:lnTo>
                  <a:lnTo>
                    <a:pt x="49" y="82"/>
                  </a:lnTo>
                  <a:lnTo>
                    <a:pt x="54" y="71"/>
                  </a:lnTo>
                  <a:lnTo>
                    <a:pt x="47" y="49"/>
                  </a:lnTo>
                  <a:lnTo>
                    <a:pt x="49" y="37"/>
                  </a:lnTo>
                  <a:close/>
                  <a:moveTo>
                    <a:pt x="64" y="40"/>
                  </a:moveTo>
                  <a:lnTo>
                    <a:pt x="61" y="42"/>
                  </a:lnTo>
                  <a:lnTo>
                    <a:pt x="61" y="45"/>
                  </a:lnTo>
                  <a:lnTo>
                    <a:pt x="61" y="54"/>
                  </a:lnTo>
                  <a:lnTo>
                    <a:pt x="64" y="61"/>
                  </a:lnTo>
                  <a:lnTo>
                    <a:pt x="61" y="66"/>
                  </a:lnTo>
                  <a:lnTo>
                    <a:pt x="66" y="64"/>
                  </a:lnTo>
                  <a:lnTo>
                    <a:pt x="71" y="59"/>
                  </a:lnTo>
                  <a:lnTo>
                    <a:pt x="64" y="40"/>
                  </a:lnTo>
                  <a:close/>
                  <a:moveTo>
                    <a:pt x="56" y="54"/>
                  </a:moveTo>
                  <a:lnTo>
                    <a:pt x="54" y="54"/>
                  </a:lnTo>
                  <a:lnTo>
                    <a:pt x="54" y="61"/>
                  </a:lnTo>
                  <a:lnTo>
                    <a:pt x="59" y="68"/>
                  </a:lnTo>
                  <a:lnTo>
                    <a:pt x="59" y="64"/>
                  </a:lnTo>
                  <a:lnTo>
                    <a:pt x="59" y="56"/>
                  </a:lnTo>
                  <a:lnTo>
                    <a:pt x="56" y="54"/>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98" name="Freeform 39">
              <a:extLst>
                <a:ext uri="{FF2B5EF4-FFF2-40B4-BE49-F238E27FC236}">
                  <a16:creationId xmlns:a16="http://schemas.microsoft.com/office/drawing/2014/main" id="{5805E5CB-BAEC-4D71-A549-713E5D3EA376}"/>
                </a:ext>
              </a:extLst>
            </p:cNvPr>
            <p:cNvSpPr>
              <a:spLocks/>
            </p:cNvSpPr>
            <p:nvPr/>
          </p:nvSpPr>
          <p:spPr bwMode="auto">
            <a:xfrm>
              <a:off x="6365875" y="2576513"/>
              <a:ext cx="674688" cy="777875"/>
            </a:xfrm>
            <a:custGeom>
              <a:avLst/>
              <a:gdLst>
                <a:gd name="T0" fmla="*/ 1043345461 w 425"/>
                <a:gd name="T1" fmla="*/ 441028138 h 490"/>
                <a:gd name="T2" fmla="*/ 1053426093 w 425"/>
                <a:gd name="T3" fmla="*/ 357862188 h 490"/>
                <a:gd name="T4" fmla="*/ 1005543883 w 425"/>
                <a:gd name="T5" fmla="*/ 156249688 h 490"/>
                <a:gd name="T6" fmla="*/ 977821350 w 425"/>
                <a:gd name="T7" fmla="*/ 25201563 h 490"/>
                <a:gd name="T8" fmla="*/ 821571546 w 425"/>
                <a:gd name="T9" fmla="*/ 108367513 h 490"/>
                <a:gd name="T10" fmla="*/ 725805538 w 425"/>
                <a:gd name="T11" fmla="*/ 216733438 h 490"/>
                <a:gd name="T12" fmla="*/ 637600798 w 425"/>
                <a:gd name="T13" fmla="*/ 244455950 h 490"/>
                <a:gd name="T14" fmla="*/ 564515418 w 425"/>
                <a:gd name="T15" fmla="*/ 287297813 h 490"/>
                <a:gd name="T16" fmla="*/ 516633208 w 425"/>
                <a:gd name="T17" fmla="*/ 274697825 h 490"/>
                <a:gd name="T18" fmla="*/ 493950991 w 425"/>
                <a:gd name="T19" fmla="*/ 282257500 h 490"/>
                <a:gd name="T20" fmla="*/ 441028464 w 425"/>
                <a:gd name="T21" fmla="*/ 304939700 h 490"/>
                <a:gd name="T22" fmla="*/ 498991307 w 425"/>
                <a:gd name="T23" fmla="*/ 262096250 h 490"/>
                <a:gd name="T24" fmla="*/ 463709094 w 425"/>
                <a:gd name="T25" fmla="*/ 252015625 h 490"/>
                <a:gd name="T26" fmla="*/ 446068781 w 425"/>
                <a:gd name="T27" fmla="*/ 269657513 h 490"/>
                <a:gd name="T28" fmla="*/ 405746251 w 425"/>
                <a:gd name="T29" fmla="*/ 257055938 h 490"/>
                <a:gd name="T30" fmla="*/ 332660872 w 425"/>
                <a:gd name="T31" fmla="*/ 234375325 h 490"/>
                <a:gd name="T32" fmla="*/ 309980242 w 425"/>
                <a:gd name="T33" fmla="*/ 226814063 h 490"/>
                <a:gd name="T34" fmla="*/ 153730439 w 425"/>
                <a:gd name="T35" fmla="*/ 269657513 h 490"/>
                <a:gd name="T36" fmla="*/ 17641901 w 425"/>
                <a:gd name="T37" fmla="*/ 405745950 h 490"/>
                <a:gd name="T38" fmla="*/ 70564427 w 425"/>
                <a:gd name="T39" fmla="*/ 715724375 h 490"/>
                <a:gd name="T40" fmla="*/ 118448225 w 425"/>
                <a:gd name="T41" fmla="*/ 1025704388 h 490"/>
                <a:gd name="T42" fmla="*/ 166330436 w 425"/>
                <a:gd name="T43" fmla="*/ 1116430013 h 490"/>
                <a:gd name="T44" fmla="*/ 214214234 w 425"/>
                <a:gd name="T45" fmla="*/ 1116430013 h 490"/>
                <a:gd name="T46" fmla="*/ 272177077 w 425"/>
                <a:gd name="T47" fmla="*/ 1146671888 h 490"/>
                <a:gd name="T48" fmla="*/ 367943085 w 425"/>
                <a:gd name="T49" fmla="*/ 1194554063 h 490"/>
                <a:gd name="T50" fmla="*/ 441028464 w 425"/>
                <a:gd name="T51" fmla="*/ 1217236263 h 490"/>
                <a:gd name="T52" fmla="*/ 493950991 w 425"/>
                <a:gd name="T53" fmla="*/ 1199594375 h 490"/>
                <a:gd name="T54" fmla="*/ 607358900 w 425"/>
                <a:gd name="T55" fmla="*/ 1164312188 h 490"/>
                <a:gd name="T56" fmla="*/ 672883011 w 425"/>
                <a:gd name="T57" fmla="*/ 1204634688 h 490"/>
                <a:gd name="T58" fmla="*/ 743447438 w 425"/>
                <a:gd name="T59" fmla="*/ 1234876563 h 490"/>
                <a:gd name="T60" fmla="*/ 786289333 w 425"/>
                <a:gd name="T61" fmla="*/ 1181954075 h 490"/>
                <a:gd name="T62" fmla="*/ 808971550 w 425"/>
                <a:gd name="T63" fmla="*/ 1146671888 h 490"/>
                <a:gd name="T64" fmla="*/ 798890917 w 425"/>
                <a:gd name="T65" fmla="*/ 1081147825 h 490"/>
                <a:gd name="T66" fmla="*/ 839213447 w 425"/>
                <a:gd name="T67" fmla="*/ 1020664075 h 490"/>
                <a:gd name="T68" fmla="*/ 864415028 w 425"/>
                <a:gd name="T69" fmla="*/ 1050905950 h 490"/>
                <a:gd name="T70" fmla="*/ 882055341 w 425"/>
                <a:gd name="T71" fmla="*/ 1025704388 h 490"/>
                <a:gd name="T72" fmla="*/ 887095657 w 425"/>
                <a:gd name="T73" fmla="*/ 1020664075 h 490"/>
                <a:gd name="T74" fmla="*/ 882055341 w 425"/>
                <a:gd name="T75" fmla="*/ 980341575 h 490"/>
                <a:gd name="T76" fmla="*/ 892135974 w 425"/>
                <a:gd name="T77" fmla="*/ 919857825 h 490"/>
                <a:gd name="T78" fmla="*/ 929939139 w 425"/>
                <a:gd name="T79" fmla="*/ 877014375 h 490"/>
                <a:gd name="T80" fmla="*/ 965221353 w 425"/>
                <a:gd name="T81" fmla="*/ 871974063 h 490"/>
                <a:gd name="T82" fmla="*/ 1043345461 w 425"/>
                <a:gd name="T83" fmla="*/ 788809700 h 490"/>
                <a:gd name="T84" fmla="*/ 1053426093 w 425"/>
                <a:gd name="T85" fmla="*/ 667842200 h 490"/>
                <a:gd name="T86" fmla="*/ 1066027678 w 425"/>
                <a:gd name="T87" fmla="*/ 488910313 h 4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25" h="490">
                  <a:moveTo>
                    <a:pt x="418" y="187"/>
                  </a:moveTo>
                  <a:lnTo>
                    <a:pt x="414" y="180"/>
                  </a:lnTo>
                  <a:lnTo>
                    <a:pt x="414" y="175"/>
                  </a:lnTo>
                  <a:lnTo>
                    <a:pt x="425" y="168"/>
                  </a:lnTo>
                  <a:lnTo>
                    <a:pt x="421" y="154"/>
                  </a:lnTo>
                  <a:lnTo>
                    <a:pt x="418" y="142"/>
                  </a:lnTo>
                  <a:lnTo>
                    <a:pt x="416" y="128"/>
                  </a:lnTo>
                  <a:lnTo>
                    <a:pt x="406" y="88"/>
                  </a:lnTo>
                  <a:lnTo>
                    <a:pt x="399" y="62"/>
                  </a:lnTo>
                  <a:lnTo>
                    <a:pt x="397" y="50"/>
                  </a:lnTo>
                  <a:lnTo>
                    <a:pt x="395" y="36"/>
                  </a:lnTo>
                  <a:lnTo>
                    <a:pt x="388" y="10"/>
                  </a:lnTo>
                  <a:lnTo>
                    <a:pt x="385" y="0"/>
                  </a:lnTo>
                  <a:lnTo>
                    <a:pt x="357" y="19"/>
                  </a:lnTo>
                  <a:lnTo>
                    <a:pt x="326" y="43"/>
                  </a:lnTo>
                  <a:lnTo>
                    <a:pt x="310" y="59"/>
                  </a:lnTo>
                  <a:lnTo>
                    <a:pt x="295" y="78"/>
                  </a:lnTo>
                  <a:lnTo>
                    <a:pt x="288" y="86"/>
                  </a:lnTo>
                  <a:lnTo>
                    <a:pt x="281" y="90"/>
                  </a:lnTo>
                  <a:lnTo>
                    <a:pt x="267" y="90"/>
                  </a:lnTo>
                  <a:lnTo>
                    <a:pt x="253" y="97"/>
                  </a:lnTo>
                  <a:lnTo>
                    <a:pt x="239" y="104"/>
                  </a:lnTo>
                  <a:lnTo>
                    <a:pt x="229" y="109"/>
                  </a:lnTo>
                  <a:lnTo>
                    <a:pt x="224" y="114"/>
                  </a:lnTo>
                  <a:lnTo>
                    <a:pt x="222" y="116"/>
                  </a:lnTo>
                  <a:lnTo>
                    <a:pt x="217" y="116"/>
                  </a:lnTo>
                  <a:lnTo>
                    <a:pt x="205" y="109"/>
                  </a:lnTo>
                  <a:lnTo>
                    <a:pt x="203" y="112"/>
                  </a:lnTo>
                  <a:lnTo>
                    <a:pt x="196" y="112"/>
                  </a:lnTo>
                  <a:lnTo>
                    <a:pt x="189" y="114"/>
                  </a:lnTo>
                  <a:lnTo>
                    <a:pt x="182" y="119"/>
                  </a:lnTo>
                  <a:lnTo>
                    <a:pt x="175" y="121"/>
                  </a:lnTo>
                  <a:lnTo>
                    <a:pt x="170" y="119"/>
                  </a:lnTo>
                  <a:lnTo>
                    <a:pt x="175" y="116"/>
                  </a:lnTo>
                  <a:lnTo>
                    <a:pt x="198" y="104"/>
                  </a:lnTo>
                  <a:lnTo>
                    <a:pt x="187" y="102"/>
                  </a:lnTo>
                  <a:lnTo>
                    <a:pt x="184" y="100"/>
                  </a:lnTo>
                  <a:lnTo>
                    <a:pt x="182" y="100"/>
                  </a:lnTo>
                  <a:lnTo>
                    <a:pt x="182" y="104"/>
                  </a:lnTo>
                  <a:lnTo>
                    <a:pt x="177" y="107"/>
                  </a:lnTo>
                  <a:lnTo>
                    <a:pt x="172" y="107"/>
                  </a:lnTo>
                  <a:lnTo>
                    <a:pt x="168" y="107"/>
                  </a:lnTo>
                  <a:lnTo>
                    <a:pt x="161" y="102"/>
                  </a:lnTo>
                  <a:lnTo>
                    <a:pt x="144" y="97"/>
                  </a:lnTo>
                  <a:lnTo>
                    <a:pt x="139" y="95"/>
                  </a:lnTo>
                  <a:lnTo>
                    <a:pt x="132" y="93"/>
                  </a:lnTo>
                  <a:lnTo>
                    <a:pt x="125" y="93"/>
                  </a:lnTo>
                  <a:lnTo>
                    <a:pt x="123" y="93"/>
                  </a:lnTo>
                  <a:lnTo>
                    <a:pt x="123" y="90"/>
                  </a:lnTo>
                  <a:lnTo>
                    <a:pt x="123" y="93"/>
                  </a:lnTo>
                  <a:lnTo>
                    <a:pt x="92" y="100"/>
                  </a:lnTo>
                  <a:lnTo>
                    <a:pt x="61" y="107"/>
                  </a:lnTo>
                  <a:lnTo>
                    <a:pt x="30" y="114"/>
                  </a:lnTo>
                  <a:lnTo>
                    <a:pt x="0" y="121"/>
                  </a:lnTo>
                  <a:lnTo>
                    <a:pt x="7" y="161"/>
                  </a:lnTo>
                  <a:lnTo>
                    <a:pt x="14" y="204"/>
                  </a:lnTo>
                  <a:lnTo>
                    <a:pt x="21" y="244"/>
                  </a:lnTo>
                  <a:lnTo>
                    <a:pt x="28" y="284"/>
                  </a:lnTo>
                  <a:lnTo>
                    <a:pt x="33" y="327"/>
                  </a:lnTo>
                  <a:lnTo>
                    <a:pt x="40" y="367"/>
                  </a:lnTo>
                  <a:lnTo>
                    <a:pt x="47" y="407"/>
                  </a:lnTo>
                  <a:lnTo>
                    <a:pt x="54" y="450"/>
                  </a:lnTo>
                  <a:lnTo>
                    <a:pt x="59" y="445"/>
                  </a:lnTo>
                  <a:lnTo>
                    <a:pt x="66" y="443"/>
                  </a:lnTo>
                  <a:lnTo>
                    <a:pt x="71" y="448"/>
                  </a:lnTo>
                  <a:lnTo>
                    <a:pt x="78" y="448"/>
                  </a:lnTo>
                  <a:lnTo>
                    <a:pt x="85" y="443"/>
                  </a:lnTo>
                  <a:lnTo>
                    <a:pt x="92" y="443"/>
                  </a:lnTo>
                  <a:lnTo>
                    <a:pt x="101" y="448"/>
                  </a:lnTo>
                  <a:lnTo>
                    <a:pt x="108" y="455"/>
                  </a:lnTo>
                  <a:lnTo>
                    <a:pt x="118" y="467"/>
                  </a:lnTo>
                  <a:lnTo>
                    <a:pt x="130" y="474"/>
                  </a:lnTo>
                  <a:lnTo>
                    <a:pt x="146" y="474"/>
                  </a:lnTo>
                  <a:lnTo>
                    <a:pt x="158" y="476"/>
                  </a:lnTo>
                  <a:lnTo>
                    <a:pt x="168" y="483"/>
                  </a:lnTo>
                  <a:lnTo>
                    <a:pt x="175" y="483"/>
                  </a:lnTo>
                  <a:lnTo>
                    <a:pt x="182" y="478"/>
                  </a:lnTo>
                  <a:lnTo>
                    <a:pt x="189" y="476"/>
                  </a:lnTo>
                  <a:lnTo>
                    <a:pt x="196" y="476"/>
                  </a:lnTo>
                  <a:lnTo>
                    <a:pt x="208" y="481"/>
                  </a:lnTo>
                  <a:lnTo>
                    <a:pt x="222" y="476"/>
                  </a:lnTo>
                  <a:lnTo>
                    <a:pt x="241" y="462"/>
                  </a:lnTo>
                  <a:lnTo>
                    <a:pt x="253" y="460"/>
                  </a:lnTo>
                  <a:lnTo>
                    <a:pt x="257" y="469"/>
                  </a:lnTo>
                  <a:lnTo>
                    <a:pt x="267" y="478"/>
                  </a:lnTo>
                  <a:lnTo>
                    <a:pt x="283" y="488"/>
                  </a:lnTo>
                  <a:lnTo>
                    <a:pt x="295" y="490"/>
                  </a:lnTo>
                  <a:lnTo>
                    <a:pt x="307" y="486"/>
                  </a:lnTo>
                  <a:lnTo>
                    <a:pt x="312" y="478"/>
                  </a:lnTo>
                  <a:lnTo>
                    <a:pt x="312" y="469"/>
                  </a:lnTo>
                  <a:lnTo>
                    <a:pt x="314" y="462"/>
                  </a:lnTo>
                  <a:lnTo>
                    <a:pt x="319" y="460"/>
                  </a:lnTo>
                  <a:lnTo>
                    <a:pt x="321" y="455"/>
                  </a:lnTo>
                  <a:lnTo>
                    <a:pt x="319" y="445"/>
                  </a:lnTo>
                  <a:lnTo>
                    <a:pt x="317" y="438"/>
                  </a:lnTo>
                  <a:lnTo>
                    <a:pt x="317" y="429"/>
                  </a:lnTo>
                  <a:lnTo>
                    <a:pt x="324" y="412"/>
                  </a:lnTo>
                  <a:lnTo>
                    <a:pt x="328" y="405"/>
                  </a:lnTo>
                  <a:lnTo>
                    <a:pt x="333" y="405"/>
                  </a:lnTo>
                  <a:lnTo>
                    <a:pt x="338" y="410"/>
                  </a:lnTo>
                  <a:lnTo>
                    <a:pt x="340" y="417"/>
                  </a:lnTo>
                  <a:lnTo>
                    <a:pt x="343" y="417"/>
                  </a:lnTo>
                  <a:lnTo>
                    <a:pt x="345" y="410"/>
                  </a:lnTo>
                  <a:lnTo>
                    <a:pt x="350" y="407"/>
                  </a:lnTo>
                  <a:lnTo>
                    <a:pt x="352" y="407"/>
                  </a:lnTo>
                  <a:lnTo>
                    <a:pt x="352" y="405"/>
                  </a:lnTo>
                  <a:lnTo>
                    <a:pt x="347" y="396"/>
                  </a:lnTo>
                  <a:lnTo>
                    <a:pt x="345" y="391"/>
                  </a:lnTo>
                  <a:lnTo>
                    <a:pt x="350" y="389"/>
                  </a:lnTo>
                  <a:lnTo>
                    <a:pt x="350" y="381"/>
                  </a:lnTo>
                  <a:lnTo>
                    <a:pt x="352" y="370"/>
                  </a:lnTo>
                  <a:lnTo>
                    <a:pt x="354" y="365"/>
                  </a:lnTo>
                  <a:lnTo>
                    <a:pt x="359" y="362"/>
                  </a:lnTo>
                  <a:lnTo>
                    <a:pt x="364" y="358"/>
                  </a:lnTo>
                  <a:lnTo>
                    <a:pt x="369" y="348"/>
                  </a:lnTo>
                  <a:lnTo>
                    <a:pt x="373" y="344"/>
                  </a:lnTo>
                  <a:lnTo>
                    <a:pt x="378" y="346"/>
                  </a:lnTo>
                  <a:lnTo>
                    <a:pt x="383" y="346"/>
                  </a:lnTo>
                  <a:lnTo>
                    <a:pt x="390" y="341"/>
                  </a:lnTo>
                  <a:lnTo>
                    <a:pt x="399" y="329"/>
                  </a:lnTo>
                  <a:lnTo>
                    <a:pt x="414" y="313"/>
                  </a:lnTo>
                  <a:lnTo>
                    <a:pt x="418" y="299"/>
                  </a:lnTo>
                  <a:lnTo>
                    <a:pt x="416" y="289"/>
                  </a:lnTo>
                  <a:lnTo>
                    <a:pt x="418" y="265"/>
                  </a:lnTo>
                  <a:lnTo>
                    <a:pt x="423" y="228"/>
                  </a:lnTo>
                  <a:lnTo>
                    <a:pt x="425" y="204"/>
                  </a:lnTo>
                  <a:lnTo>
                    <a:pt x="423" y="194"/>
                  </a:lnTo>
                  <a:lnTo>
                    <a:pt x="418" y="187"/>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99" name="Freeform 40">
              <a:extLst>
                <a:ext uri="{FF2B5EF4-FFF2-40B4-BE49-F238E27FC236}">
                  <a16:creationId xmlns:a16="http://schemas.microsoft.com/office/drawing/2014/main" id="{3FB592CE-DEC9-49B4-A168-0EA002F12CD3}"/>
                </a:ext>
              </a:extLst>
            </p:cNvPr>
            <p:cNvSpPr>
              <a:spLocks noEditPoints="1"/>
            </p:cNvSpPr>
            <p:nvPr/>
          </p:nvSpPr>
          <p:spPr bwMode="auto">
            <a:xfrm>
              <a:off x="5414963" y="1562100"/>
              <a:ext cx="1247775" cy="1247775"/>
            </a:xfrm>
            <a:custGeom>
              <a:avLst/>
              <a:gdLst>
                <a:gd name="T0" fmla="*/ 1353324700 w 786"/>
                <a:gd name="T1" fmla="*/ 357862188 h 786"/>
                <a:gd name="T2" fmla="*/ 1383566575 w 786"/>
                <a:gd name="T3" fmla="*/ 441028138 h 786"/>
                <a:gd name="T4" fmla="*/ 257055938 w 786"/>
                <a:gd name="T5" fmla="*/ 108367513 h 786"/>
                <a:gd name="T6" fmla="*/ 345262200 w 786"/>
                <a:gd name="T7" fmla="*/ 0 h 786"/>
                <a:gd name="T8" fmla="*/ 405745950 w 786"/>
                <a:gd name="T9" fmla="*/ 335181575 h 786"/>
                <a:gd name="T10" fmla="*/ 405745950 w 786"/>
                <a:gd name="T11" fmla="*/ 370463763 h 786"/>
                <a:gd name="T12" fmla="*/ 476310325 w 786"/>
                <a:gd name="T13" fmla="*/ 231854375 h 786"/>
                <a:gd name="T14" fmla="*/ 365423450 w 786"/>
                <a:gd name="T15" fmla="*/ 304939700 h 786"/>
                <a:gd name="T16" fmla="*/ 1527214688 w 786"/>
                <a:gd name="T17" fmla="*/ 488910313 h 786"/>
                <a:gd name="T18" fmla="*/ 1454130950 w 786"/>
                <a:gd name="T19" fmla="*/ 506552200 h 786"/>
                <a:gd name="T20" fmla="*/ 1086188138 w 786"/>
                <a:gd name="T21" fmla="*/ 561995638 h 786"/>
                <a:gd name="T22" fmla="*/ 1275199063 w 786"/>
                <a:gd name="T23" fmla="*/ 589716563 h 786"/>
                <a:gd name="T24" fmla="*/ 1318042513 w 786"/>
                <a:gd name="T25" fmla="*/ 544353750 h 786"/>
                <a:gd name="T26" fmla="*/ 1418848763 w 786"/>
                <a:gd name="T27" fmla="*/ 501511888 h 786"/>
                <a:gd name="T28" fmla="*/ 1365924688 w 786"/>
                <a:gd name="T29" fmla="*/ 441028138 h 786"/>
                <a:gd name="T30" fmla="*/ 1282760325 w 786"/>
                <a:gd name="T31" fmla="*/ 405745950 h 786"/>
                <a:gd name="T32" fmla="*/ 1169352500 w 786"/>
                <a:gd name="T33" fmla="*/ 388104063 h 786"/>
                <a:gd name="T34" fmla="*/ 990422200 w 786"/>
                <a:gd name="T35" fmla="*/ 370463763 h 786"/>
                <a:gd name="T36" fmla="*/ 806450000 w 786"/>
                <a:gd name="T37" fmla="*/ 476310325 h 786"/>
                <a:gd name="T38" fmla="*/ 655240625 w 786"/>
                <a:gd name="T39" fmla="*/ 466229700 h 786"/>
                <a:gd name="T40" fmla="*/ 458668438 w 786"/>
                <a:gd name="T41" fmla="*/ 383063750 h 786"/>
                <a:gd name="T42" fmla="*/ 400705638 w 786"/>
                <a:gd name="T43" fmla="*/ 370463763 h 786"/>
                <a:gd name="T44" fmla="*/ 340221888 w 786"/>
                <a:gd name="T45" fmla="*/ 317539688 h 786"/>
                <a:gd name="T46" fmla="*/ 143649700 w 786"/>
                <a:gd name="T47" fmla="*/ 458668438 h 786"/>
                <a:gd name="T48" fmla="*/ 30241875 w 786"/>
                <a:gd name="T49" fmla="*/ 572076263 h 786"/>
                <a:gd name="T50" fmla="*/ 244455950 w 786"/>
                <a:gd name="T51" fmla="*/ 655240625 h 786"/>
                <a:gd name="T52" fmla="*/ 476310325 w 786"/>
                <a:gd name="T53" fmla="*/ 685482500 h 786"/>
                <a:gd name="T54" fmla="*/ 614918125 w 786"/>
                <a:gd name="T55" fmla="*/ 806450000 h 786"/>
                <a:gd name="T56" fmla="*/ 655240625 w 786"/>
                <a:gd name="T57" fmla="*/ 864414388 h 786"/>
                <a:gd name="T58" fmla="*/ 698084075 w 786"/>
                <a:gd name="T59" fmla="*/ 894656263 h 786"/>
                <a:gd name="T60" fmla="*/ 781248438 w 786"/>
                <a:gd name="T61" fmla="*/ 667842200 h 786"/>
                <a:gd name="T62" fmla="*/ 851812813 w 786"/>
                <a:gd name="T63" fmla="*/ 675401875 h 786"/>
                <a:gd name="T64" fmla="*/ 871974063 w 786"/>
                <a:gd name="T65" fmla="*/ 745966250 h 786"/>
                <a:gd name="T66" fmla="*/ 947578750 w 786"/>
                <a:gd name="T67" fmla="*/ 627519700 h 786"/>
                <a:gd name="T68" fmla="*/ 1360884375 w 786"/>
                <a:gd name="T69" fmla="*/ 619958438 h 786"/>
                <a:gd name="T70" fmla="*/ 1043344688 w 786"/>
                <a:gd name="T71" fmla="*/ 889615950 h 786"/>
                <a:gd name="T72" fmla="*/ 1890117188 w 786"/>
                <a:gd name="T73" fmla="*/ 1199594375 h 786"/>
                <a:gd name="T74" fmla="*/ 1711186888 w 786"/>
                <a:gd name="T75" fmla="*/ 1139110625 h 786"/>
                <a:gd name="T76" fmla="*/ 1658262813 w 786"/>
                <a:gd name="T77" fmla="*/ 1252518450 h 786"/>
                <a:gd name="T78" fmla="*/ 1592738750 w 786"/>
                <a:gd name="T79" fmla="*/ 1146671888 h 786"/>
                <a:gd name="T80" fmla="*/ 1658262813 w 786"/>
                <a:gd name="T81" fmla="*/ 1038304375 h 786"/>
                <a:gd name="T82" fmla="*/ 1615420950 w 786"/>
                <a:gd name="T83" fmla="*/ 824091888 h 786"/>
                <a:gd name="T84" fmla="*/ 1628020938 w 786"/>
                <a:gd name="T85" fmla="*/ 751006563 h 786"/>
                <a:gd name="T86" fmla="*/ 1461690625 w 786"/>
                <a:gd name="T87" fmla="*/ 675401875 h 786"/>
                <a:gd name="T88" fmla="*/ 1270158750 w 786"/>
                <a:gd name="T89" fmla="*/ 619958438 h 786"/>
                <a:gd name="T90" fmla="*/ 1217236263 w 786"/>
                <a:gd name="T91" fmla="*/ 723285638 h 786"/>
                <a:gd name="T92" fmla="*/ 1169352500 w 786"/>
                <a:gd name="T93" fmla="*/ 806450000 h 786"/>
                <a:gd name="T94" fmla="*/ 1161792825 w 786"/>
                <a:gd name="T95" fmla="*/ 924898138 h 786"/>
                <a:gd name="T96" fmla="*/ 1139110625 w 786"/>
                <a:gd name="T97" fmla="*/ 967740000 h 786"/>
                <a:gd name="T98" fmla="*/ 1134070313 w 786"/>
                <a:gd name="T99" fmla="*/ 836691875 h 786"/>
                <a:gd name="T100" fmla="*/ 1038304375 w 786"/>
                <a:gd name="T101" fmla="*/ 960180325 h 786"/>
                <a:gd name="T102" fmla="*/ 1008062500 w 786"/>
                <a:gd name="T103" fmla="*/ 1174392813 h 786"/>
                <a:gd name="T104" fmla="*/ 1030744700 w 786"/>
                <a:gd name="T105" fmla="*/ 1444050325 h 786"/>
                <a:gd name="T106" fmla="*/ 1108868750 w 786"/>
                <a:gd name="T107" fmla="*/ 1789310938 h 786"/>
                <a:gd name="T108" fmla="*/ 1217236263 w 786"/>
                <a:gd name="T109" fmla="*/ 1950600938 h 786"/>
                <a:gd name="T110" fmla="*/ 1819552813 w 786"/>
                <a:gd name="T111" fmla="*/ 1837194700 h 786"/>
                <a:gd name="T112" fmla="*/ 1859875313 w 786"/>
                <a:gd name="T113" fmla="*/ 1731348138 h 786"/>
                <a:gd name="T114" fmla="*/ 1902718763 w 786"/>
                <a:gd name="T115" fmla="*/ 1570058138 h 786"/>
                <a:gd name="T116" fmla="*/ 1955641250 w 786"/>
                <a:gd name="T117" fmla="*/ 1532255000 h 786"/>
                <a:gd name="T118" fmla="*/ 1103828438 w 786"/>
                <a:gd name="T119" fmla="*/ 715724375 h 7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86" h="786">
                  <a:moveTo>
                    <a:pt x="537" y="161"/>
                  </a:moveTo>
                  <a:lnTo>
                    <a:pt x="540" y="166"/>
                  </a:lnTo>
                  <a:lnTo>
                    <a:pt x="542" y="166"/>
                  </a:lnTo>
                  <a:lnTo>
                    <a:pt x="547" y="166"/>
                  </a:lnTo>
                  <a:lnTo>
                    <a:pt x="544" y="163"/>
                  </a:lnTo>
                  <a:lnTo>
                    <a:pt x="542" y="159"/>
                  </a:lnTo>
                  <a:lnTo>
                    <a:pt x="540" y="152"/>
                  </a:lnTo>
                  <a:lnTo>
                    <a:pt x="542" y="147"/>
                  </a:lnTo>
                  <a:lnTo>
                    <a:pt x="540" y="142"/>
                  </a:lnTo>
                  <a:lnTo>
                    <a:pt x="537" y="142"/>
                  </a:lnTo>
                  <a:lnTo>
                    <a:pt x="535" y="142"/>
                  </a:lnTo>
                  <a:lnTo>
                    <a:pt x="530" y="149"/>
                  </a:lnTo>
                  <a:lnTo>
                    <a:pt x="535" y="154"/>
                  </a:lnTo>
                  <a:lnTo>
                    <a:pt x="537" y="161"/>
                  </a:lnTo>
                  <a:close/>
                  <a:moveTo>
                    <a:pt x="542" y="168"/>
                  </a:moveTo>
                  <a:lnTo>
                    <a:pt x="542" y="173"/>
                  </a:lnTo>
                  <a:lnTo>
                    <a:pt x="542" y="175"/>
                  </a:lnTo>
                  <a:lnTo>
                    <a:pt x="549" y="178"/>
                  </a:lnTo>
                  <a:lnTo>
                    <a:pt x="549" y="175"/>
                  </a:lnTo>
                  <a:lnTo>
                    <a:pt x="549" y="173"/>
                  </a:lnTo>
                  <a:lnTo>
                    <a:pt x="547" y="171"/>
                  </a:lnTo>
                  <a:lnTo>
                    <a:pt x="544" y="168"/>
                  </a:lnTo>
                  <a:lnTo>
                    <a:pt x="542" y="168"/>
                  </a:lnTo>
                  <a:close/>
                  <a:moveTo>
                    <a:pt x="83" y="43"/>
                  </a:moveTo>
                  <a:lnTo>
                    <a:pt x="83" y="45"/>
                  </a:lnTo>
                  <a:lnTo>
                    <a:pt x="83" y="50"/>
                  </a:lnTo>
                  <a:lnTo>
                    <a:pt x="85" y="50"/>
                  </a:lnTo>
                  <a:lnTo>
                    <a:pt x="93" y="47"/>
                  </a:lnTo>
                  <a:lnTo>
                    <a:pt x="102" y="43"/>
                  </a:lnTo>
                  <a:lnTo>
                    <a:pt x="104" y="40"/>
                  </a:lnTo>
                  <a:lnTo>
                    <a:pt x="104" y="38"/>
                  </a:lnTo>
                  <a:lnTo>
                    <a:pt x="102" y="38"/>
                  </a:lnTo>
                  <a:lnTo>
                    <a:pt x="102" y="36"/>
                  </a:lnTo>
                  <a:lnTo>
                    <a:pt x="104" y="36"/>
                  </a:lnTo>
                  <a:lnTo>
                    <a:pt x="128" y="19"/>
                  </a:lnTo>
                  <a:lnTo>
                    <a:pt x="130" y="14"/>
                  </a:lnTo>
                  <a:lnTo>
                    <a:pt x="128" y="12"/>
                  </a:lnTo>
                  <a:lnTo>
                    <a:pt x="130" y="10"/>
                  </a:lnTo>
                  <a:lnTo>
                    <a:pt x="137" y="0"/>
                  </a:lnTo>
                  <a:lnTo>
                    <a:pt x="135" y="0"/>
                  </a:lnTo>
                  <a:lnTo>
                    <a:pt x="128" y="2"/>
                  </a:lnTo>
                  <a:lnTo>
                    <a:pt x="116" y="12"/>
                  </a:lnTo>
                  <a:lnTo>
                    <a:pt x="85" y="36"/>
                  </a:lnTo>
                  <a:lnTo>
                    <a:pt x="81" y="38"/>
                  </a:lnTo>
                  <a:lnTo>
                    <a:pt x="81" y="40"/>
                  </a:lnTo>
                  <a:lnTo>
                    <a:pt x="83" y="40"/>
                  </a:lnTo>
                  <a:lnTo>
                    <a:pt x="83" y="43"/>
                  </a:lnTo>
                  <a:close/>
                  <a:moveTo>
                    <a:pt x="149" y="130"/>
                  </a:moveTo>
                  <a:lnTo>
                    <a:pt x="161" y="133"/>
                  </a:lnTo>
                  <a:lnTo>
                    <a:pt x="161" y="130"/>
                  </a:lnTo>
                  <a:lnTo>
                    <a:pt x="161" y="128"/>
                  </a:lnTo>
                  <a:lnTo>
                    <a:pt x="159" y="128"/>
                  </a:lnTo>
                  <a:lnTo>
                    <a:pt x="161" y="123"/>
                  </a:lnTo>
                  <a:lnTo>
                    <a:pt x="161" y="126"/>
                  </a:lnTo>
                  <a:lnTo>
                    <a:pt x="163" y="130"/>
                  </a:lnTo>
                  <a:lnTo>
                    <a:pt x="161" y="135"/>
                  </a:lnTo>
                  <a:lnTo>
                    <a:pt x="159" y="137"/>
                  </a:lnTo>
                  <a:lnTo>
                    <a:pt x="159" y="142"/>
                  </a:lnTo>
                  <a:lnTo>
                    <a:pt x="161" y="147"/>
                  </a:lnTo>
                  <a:lnTo>
                    <a:pt x="166" y="144"/>
                  </a:lnTo>
                  <a:lnTo>
                    <a:pt x="168" y="137"/>
                  </a:lnTo>
                  <a:lnTo>
                    <a:pt x="178" y="126"/>
                  </a:lnTo>
                  <a:lnTo>
                    <a:pt x="175" y="123"/>
                  </a:lnTo>
                  <a:lnTo>
                    <a:pt x="178" y="118"/>
                  </a:lnTo>
                  <a:lnTo>
                    <a:pt x="192" y="102"/>
                  </a:lnTo>
                  <a:lnTo>
                    <a:pt x="194" y="97"/>
                  </a:lnTo>
                  <a:lnTo>
                    <a:pt x="194" y="95"/>
                  </a:lnTo>
                  <a:lnTo>
                    <a:pt x="189" y="92"/>
                  </a:lnTo>
                  <a:lnTo>
                    <a:pt x="211" y="88"/>
                  </a:lnTo>
                  <a:lnTo>
                    <a:pt x="213" y="83"/>
                  </a:lnTo>
                  <a:lnTo>
                    <a:pt x="208" y="81"/>
                  </a:lnTo>
                  <a:lnTo>
                    <a:pt x="201" y="78"/>
                  </a:lnTo>
                  <a:lnTo>
                    <a:pt x="192" y="81"/>
                  </a:lnTo>
                  <a:lnTo>
                    <a:pt x="182" y="83"/>
                  </a:lnTo>
                  <a:lnTo>
                    <a:pt x="163" y="92"/>
                  </a:lnTo>
                  <a:lnTo>
                    <a:pt x="159" y="97"/>
                  </a:lnTo>
                  <a:lnTo>
                    <a:pt x="147" y="114"/>
                  </a:lnTo>
                  <a:lnTo>
                    <a:pt x="145" y="121"/>
                  </a:lnTo>
                  <a:lnTo>
                    <a:pt x="145" y="128"/>
                  </a:lnTo>
                  <a:lnTo>
                    <a:pt x="149" y="130"/>
                  </a:lnTo>
                  <a:close/>
                  <a:moveTo>
                    <a:pt x="577" y="206"/>
                  </a:moveTo>
                  <a:lnTo>
                    <a:pt x="582" y="208"/>
                  </a:lnTo>
                  <a:lnTo>
                    <a:pt x="592" y="208"/>
                  </a:lnTo>
                  <a:lnTo>
                    <a:pt x="603" y="206"/>
                  </a:lnTo>
                  <a:lnTo>
                    <a:pt x="608" y="204"/>
                  </a:lnTo>
                  <a:lnTo>
                    <a:pt x="610" y="199"/>
                  </a:lnTo>
                  <a:lnTo>
                    <a:pt x="608" y="197"/>
                  </a:lnTo>
                  <a:lnTo>
                    <a:pt x="606" y="194"/>
                  </a:lnTo>
                  <a:lnTo>
                    <a:pt x="601" y="189"/>
                  </a:lnTo>
                  <a:lnTo>
                    <a:pt x="596" y="187"/>
                  </a:lnTo>
                  <a:lnTo>
                    <a:pt x="589" y="187"/>
                  </a:lnTo>
                  <a:lnTo>
                    <a:pt x="589" y="189"/>
                  </a:lnTo>
                  <a:lnTo>
                    <a:pt x="592" y="192"/>
                  </a:lnTo>
                  <a:lnTo>
                    <a:pt x="592" y="194"/>
                  </a:lnTo>
                  <a:lnTo>
                    <a:pt x="589" y="197"/>
                  </a:lnTo>
                  <a:lnTo>
                    <a:pt x="584" y="201"/>
                  </a:lnTo>
                  <a:lnTo>
                    <a:pt x="582" y="204"/>
                  </a:lnTo>
                  <a:lnTo>
                    <a:pt x="577" y="201"/>
                  </a:lnTo>
                  <a:lnTo>
                    <a:pt x="577" y="206"/>
                  </a:lnTo>
                  <a:close/>
                  <a:moveTo>
                    <a:pt x="398" y="246"/>
                  </a:moveTo>
                  <a:lnTo>
                    <a:pt x="402" y="246"/>
                  </a:lnTo>
                  <a:lnTo>
                    <a:pt x="402" y="242"/>
                  </a:lnTo>
                  <a:lnTo>
                    <a:pt x="407" y="239"/>
                  </a:lnTo>
                  <a:lnTo>
                    <a:pt x="419" y="237"/>
                  </a:lnTo>
                  <a:lnTo>
                    <a:pt x="426" y="230"/>
                  </a:lnTo>
                  <a:lnTo>
                    <a:pt x="431" y="223"/>
                  </a:lnTo>
                  <a:lnTo>
                    <a:pt x="435" y="218"/>
                  </a:lnTo>
                  <a:lnTo>
                    <a:pt x="443" y="216"/>
                  </a:lnTo>
                  <a:lnTo>
                    <a:pt x="454" y="216"/>
                  </a:lnTo>
                  <a:lnTo>
                    <a:pt x="469" y="220"/>
                  </a:lnTo>
                  <a:lnTo>
                    <a:pt x="483" y="225"/>
                  </a:lnTo>
                  <a:lnTo>
                    <a:pt x="499" y="237"/>
                  </a:lnTo>
                  <a:lnTo>
                    <a:pt x="504" y="237"/>
                  </a:lnTo>
                  <a:lnTo>
                    <a:pt x="506" y="237"/>
                  </a:lnTo>
                  <a:lnTo>
                    <a:pt x="506" y="234"/>
                  </a:lnTo>
                  <a:lnTo>
                    <a:pt x="506" y="232"/>
                  </a:lnTo>
                  <a:lnTo>
                    <a:pt x="506" y="225"/>
                  </a:lnTo>
                  <a:lnTo>
                    <a:pt x="504" y="225"/>
                  </a:lnTo>
                  <a:lnTo>
                    <a:pt x="506" y="213"/>
                  </a:lnTo>
                  <a:lnTo>
                    <a:pt x="511" y="211"/>
                  </a:lnTo>
                  <a:lnTo>
                    <a:pt x="514" y="211"/>
                  </a:lnTo>
                  <a:lnTo>
                    <a:pt x="518" y="213"/>
                  </a:lnTo>
                  <a:lnTo>
                    <a:pt x="521" y="216"/>
                  </a:lnTo>
                  <a:lnTo>
                    <a:pt x="523" y="216"/>
                  </a:lnTo>
                  <a:lnTo>
                    <a:pt x="525" y="216"/>
                  </a:lnTo>
                  <a:lnTo>
                    <a:pt x="528" y="213"/>
                  </a:lnTo>
                  <a:lnTo>
                    <a:pt x="537" y="213"/>
                  </a:lnTo>
                  <a:lnTo>
                    <a:pt x="568" y="211"/>
                  </a:lnTo>
                  <a:lnTo>
                    <a:pt x="573" y="208"/>
                  </a:lnTo>
                  <a:lnTo>
                    <a:pt x="575" y="208"/>
                  </a:lnTo>
                  <a:lnTo>
                    <a:pt x="575" y="204"/>
                  </a:lnTo>
                  <a:lnTo>
                    <a:pt x="573" y="204"/>
                  </a:lnTo>
                  <a:lnTo>
                    <a:pt x="563" y="199"/>
                  </a:lnTo>
                  <a:lnTo>
                    <a:pt x="561" y="197"/>
                  </a:lnTo>
                  <a:lnTo>
                    <a:pt x="558" y="194"/>
                  </a:lnTo>
                  <a:lnTo>
                    <a:pt x="558" y="189"/>
                  </a:lnTo>
                  <a:lnTo>
                    <a:pt x="556" y="187"/>
                  </a:lnTo>
                  <a:lnTo>
                    <a:pt x="551" y="187"/>
                  </a:lnTo>
                  <a:lnTo>
                    <a:pt x="542" y="187"/>
                  </a:lnTo>
                  <a:lnTo>
                    <a:pt x="540" y="185"/>
                  </a:lnTo>
                  <a:lnTo>
                    <a:pt x="540" y="182"/>
                  </a:lnTo>
                  <a:lnTo>
                    <a:pt x="542" y="180"/>
                  </a:lnTo>
                  <a:lnTo>
                    <a:pt x="542" y="175"/>
                  </a:lnTo>
                  <a:lnTo>
                    <a:pt x="540" y="173"/>
                  </a:lnTo>
                  <a:lnTo>
                    <a:pt x="537" y="166"/>
                  </a:lnTo>
                  <a:lnTo>
                    <a:pt x="535" y="161"/>
                  </a:lnTo>
                  <a:lnTo>
                    <a:pt x="528" y="154"/>
                  </a:lnTo>
                  <a:lnTo>
                    <a:pt x="525" y="152"/>
                  </a:lnTo>
                  <a:lnTo>
                    <a:pt x="523" y="149"/>
                  </a:lnTo>
                  <a:lnTo>
                    <a:pt x="521" y="149"/>
                  </a:lnTo>
                  <a:lnTo>
                    <a:pt x="518" y="152"/>
                  </a:lnTo>
                  <a:lnTo>
                    <a:pt x="514" y="156"/>
                  </a:lnTo>
                  <a:lnTo>
                    <a:pt x="509" y="161"/>
                  </a:lnTo>
                  <a:lnTo>
                    <a:pt x="504" y="161"/>
                  </a:lnTo>
                  <a:lnTo>
                    <a:pt x="499" y="156"/>
                  </a:lnTo>
                  <a:lnTo>
                    <a:pt x="495" y="156"/>
                  </a:lnTo>
                  <a:lnTo>
                    <a:pt x="488" y="161"/>
                  </a:lnTo>
                  <a:lnTo>
                    <a:pt x="480" y="161"/>
                  </a:lnTo>
                  <a:lnTo>
                    <a:pt x="476" y="161"/>
                  </a:lnTo>
                  <a:lnTo>
                    <a:pt x="464" y="161"/>
                  </a:lnTo>
                  <a:lnTo>
                    <a:pt x="464" y="159"/>
                  </a:lnTo>
                  <a:lnTo>
                    <a:pt x="461" y="156"/>
                  </a:lnTo>
                  <a:lnTo>
                    <a:pt x="464" y="154"/>
                  </a:lnTo>
                  <a:lnTo>
                    <a:pt x="464" y="147"/>
                  </a:lnTo>
                  <a:lnTo>
                    <a:pt x="461" y="137"/>
                  </a:lnTo>
                  <a:lnTo>
                    <a:pt x="461" y="130"/>
                  </a:lnTo>
                  <a:lnTo>
                    <a:pt x="464" y="126"/>
                  </a:lnTo>
                  <a:lnTo>
                    <a:pt x="459" y="126"/>
                  </a:lnTo>
                  <a:lnTo>
                    <a:pt x="450" y="128"/>
                  </a:lnTo>
                  <a:lnTo>
                    <a:pt x="438" y="133"/>
                  </a:lnTo>
                  <a:lnTo>
                    <a:pt x="426" y="142"/>
                  </a:lnTo>
                  <a:lnTo>
                    <a:pt x="409" y="147"/>
                  </a:lnTo>
                  <a:lnTo>
                    <a:pt x="393" y="147"/>
                  </a:lnTo>
                  <a:lnTo>
                    <a:pt x="381" y="149"/>
                  </a:lnTo>
                  <a:lnTo>
                    <a:pt x="369" y="156"/>
                  </a:lnTo>
                  <a:lnTo>
                    <a:pt x="367" y="154"/>
                  </a:lnTo>
                  <a:lnTo>
                    <a:pt x="357" y="161"/>
                  </a:lnTo>
                  <a:lnTo>
                    <a:pt x="346" y="171"/>
                  </a:lnTo>
                  <a:lnTo>
                    <a:pt x="336" y="182"/>
                  </a:lnTo>
                  <a:lnTo>
                    <a:pt x="329" y="192"/>
                  </a:lnTo>
                  <a:lnTo>
                    <a:pt x="327" y="192"/>
                  </a:lnTo>
                  <a:lnTo>
                    <a:pt x="324" y="189"/>
                  </a:lnTo>
                  <a:lnTo>
                    <a:pt x="320" y="189"/>
                  </a:lnTo>
                  <a:lnTo>
                    <a:pt x="315" y="189"/>
                  </a:lnTo>
                  <a:lnTo>
                    <a:pt x="310" y="192"/>
                  </a:lnTo>
                  <a:lnTo>
                    <a:pt x="303" y="192"/>
                  </a:lnTo>
                  <a:lnTo>
                    <a:pt x="298" y="187"/>
                  </a:lnTo>
                  <a:lnTo>
                    <a:pt x="291" y="187"/>
                  </a:lnTo>
                  <a:lnTo>
                    <a:pt x="289" y="189"/>
                  </a:lnTo>
                  <a:lnTo>
                    <a:pt x="282" y="192"/>
                  </a:lnTo>
                  <a:lnTo>
                    <a:pt x="265" y="194"/>
                  </a:lnTo>
                  <a:lnTo>
                    <a:pt x="263" y="192"/>
                  </a:lnTo>
                  <a:lnTo>
                    <a:pt x="260" y="185"/>
                  </a:lnTo>
                  <a:lnTo>
                    <a:pt x="258" y="182"/>
                  </a:lnTo>
                  <a:lnTo>
                    <a:pt x="253" y="182"/>
                  </a:lnTo>
                  <a:lnTo>
                    <a:pt x="249" y="175"/>
                  </a:lnTo>
                  <a:lnTo>
                    <a:pt x="234" y="159"/>
                  </a:lnTo>
                  <a:lnTo>
                    <a:pt x="232" y="156"/>
                  </a:lnTo>
                  <a:lnTo>
                    <a:pt x="220" y="154"/>
                  </a:lnTo>
                  <a:lnTo>
                    <a:pt x="213" y="152"/>
                  </a:lnTo>
                  <a:lnTo>
                    <a:pt x="189" y="152"/>
                  </a:lnTo>
                  <a:lnTo>
                    <a:pt x="185" y="149"/>
                  </a:lnTo>
                  <a:lnTo>
                    <a:pt x="182" y="152"/>
                  </a:lnTo>
                  <a:lnTo>
                    <a:pt x="171" y="163"/>
                  </a:lnTo>
                  <a:lnTo>
                    <a:pt x="168" y="163"/>
                  </a:lnTo>
                  <a:lnTo>
                    <a:pt x="168" y="166"/>
                  </a:lnTo>
                  <a:lnTo>
                    <a:pt x="166" y="171"/>
                  </a:lnTo>
                  <a:lnTo>
                    <a:pt x="166" y="173"/>
                  </a:lnTo>
                  <a:lnTo>
                    <a:pt x="163" y="171"/>
                  </a:lnTo>
                  <a:lnTo>
                    <a:pt x="161" y="168"/>
                  </a:lnTo>
                  <a:lnTo>
                    <a:pt x="161" y="161"/>
                  </a:lnTo>
                  <a:lnTo>
                    <a:pt x="161" y="152"/>
                  </a:lnTo>
                  <a:lnTo>
                    <a:pt x="159" y="147"/>
                  </a:lnTo>
                  <a:lnTo>
                    <a:pt x="156" y="144"/>
                  </a:lnTo>
                  <a:lnTo>
                    <a:pt x="154" y="140"/>
                  </a:lnTo>
                  <a:lnTo>
                    <a:pt x="154" y="135"/>
                  </a:lnTo>
                  <a:lnTo>
                    <a:pt x="152" y="133"/>
                  </a:lnTo>
                  <a:lnTo>
                    <a:pt x="145" y="130"/>
                  </a:lnTo>
                  <a:lnTo>
                    <a:pt x="142" y="128"/>
                  </a:lnTo>
                  <a:lnTo>
                    <a:pt x="142" y="126"/>
                  </a:lnTo>
                  <a:lnTo>
                    <a:pt x="142" y="121"/>
                  </a:lnTo>
                  <a:lnTo>
                    <a:pt x="140" y="121"/>
                  </a:lnTo>
                  <a:lnTo>
                    <a:pt x="135" y="126"/>
                  </a:lnTo>
                  <a:lnTo>
                    <a:pt x="126" y="133"/>
                  </a:lnTo>
                  <a:lnTo>
                    <a:pt x="121" y="142"/>
                  </a:lnTo>
                  <a:lnTo>
                    <a:pt x="119" y="147"/>
                  </a:lnTo>
                  <a:lnTo>
                    <a:pt x="114" y="152"/>
                  </a:lnTo>
                  <a:lnTo>
                    <a:pt x="107" y="154"/>
                  </a:lnTo>
                  <a:lnTo>
                    <a:pt x="102" y="156"/>
                  </a:lnTo>
                  <a:lnTo>
                    <a:pt x="93" y="168"/>
                  </a:lnTo>
                  <a:lnTo>
                    <a:pt x="85" y="173"/>
                  </a:lnTo>
                  <a:lnTo>
                    <a:pt x="74" y="178"/>
                  </a:lnTo>
                  <a:lnTo>
                    <a:pt x="57" y="182"/>
                  </a:lnTo>
                  <a:lnTo>
                    <a:pt x="43" y="189"/>
                  </a:lnTo>
                  <a:lnTo>
                    <a:pt x="33" y="201"/>
                  </a:lnTo>
                  <a:lnTo>
                    <a:pt x="22" y="211"/>
                  </a:lnTo>
                  <a:lnTo>
                    <a:pt x="5" y="220"/>
                  </a:lnTo>
                  <a:lnTo>
                    <a:pt x="0" y="220"/>
                  </a:lnTo>
                  <a:lnTo>
                    <a:pt x="0" y="223"/>
                  </a:lnTo>
                  <a:lnTo>
                    <a:pt x="3" y="227"/>
                  </a:lnTo>
                  <a:lnTo>
                    <a:pt x="5" y="225"/>
                  </a:lnTo>
                  <a:lnTo>
                    <a:pt x="7" y="227"/>
                  </a:lnTo>
                  <a:lnTo>
                    <a:pt x="12" y="227"/>
                  </a:lnTo>
                  <a:lnTo>
                    <a:pt x="17" y="230"/>
                  </a:lnTo>
                  <a:lnTo>
                    <a:pt x="22" y="239"/>
                  </a:lnTo>
                  <a:lnTo>
                    <a:pt x="26" y="244"/>
                  </a:lnTo>
                  <a:lnTo>
                    <a:pt x="29" y="251"/>
                  </a:lnTo>
                  <a:lnTo>
                    <a:pt x="40" y="251"/>
                  </a:lnTo>
                  <a:lnTo>
                    <a:pt x="52" y="253"/>
                  </a:lnTo>
                  <a:lnTo>
                    <a:pt x="62" y="256"/>
                  </a:lnTo>
                  <a:lnTo>
                    <a:pt x="74" y="256"/>
                  </a:lnTo>
                  <a:lnTo>
                    <a:pt x="85" y="258"/>
                  </a:lnTo>
                  <a:lnTo>
                    <a:pt x="97" y="260"/>
                  </a:lnTo>
                  <a:lnTo>
                    <a:pt x="107" y="260"/>
                  </a:lnTo>
                  <a:lnTo>
                    <a:pt x="119" y="263"/>
                  </a:lnTo>
                  <a:lnTo>
                    <a:pt x="126" y="265"/>
                  </a:lnTo>
                  <a:lnTo>
                    <a:pt x="133" y="268"/>
                  </a:lnTo>
                  <a:lnTo>
                    <a:pt x="140" y="270"/>
                  </a:lnTo>
                  <a:lnTo>
                    <a:pt x="145" y="275"/>
                  </a:lnTo>
                  <a:lnTo>
                    <a:pt x="154" y="272"/>
                  </a:lnTo>
                  <a:lnTo>
                    <a:pt x="163" y="275"/>
                  </a:lnTo>
                  <a:lnTo>
                    <a:pt x="175" y="272"/>
                  </a:lnTo>
                  <a:lnTo>
                    <a:pt x="189" y="272"/>
                  </a:lnTo>
                  <a:lnTo>
                    <a:pt x="206" y="277"/>
                  </a:lnTo>
                  <a:lnTo>
                    <a:pt x="211" y="282"/>
                  </a:lnTo>
                  <a:lnTo>
                    <a:pt x="213" y="284"/>
                  </a:lnTo>
                  <a:lnTo>
                    <a:pt x="213" y="294"/>
                  </a:lnTo>
                  <a:lnTo>
                    <a:pt x="230" y="296"/>
                  </a:lnTo>
                  <a:lnTo>
                    <a:pt x="239" y="301"/>
                  </a:lnTo>
                  <a:lnTo>
                    <a:pt x="242" y="305"/>
                  </a:lnTo>
                  <a:lnTo>
                    <a:pt x="242" y="308"/>
                  </a:lnTo>
                  <a:lnTo>
                    <a:pt x="244" y="315"/>
                  </a:lnTo>
                  <a:lnTo>
                    <a:pt x="244" y="320"/>
                  </a:lnTo>
                  <a:lnTo>
                    <a:pt x="244" y="327"/>
                  </a:lnTo>
                  <a:lnTo>
                    <a:pt x="242" y="336"/>
                  </a:lnTo>
                  <a:lnTo>
                    <a:pt x="242" y="341"/>
                  </a:lnTo>
                  <a:lnTo>
                    <a:pt x="242" y="343"/>
                  </a:lnTo>
                  <a:lnTo>
                    <a:pt x="244" y="346"/>
                  </a:lnTo>
                  <a:lnTo>
                    <a:pt x="246" y="346"/>
                  </a:lnTo>
                  <a:lnTo>
                    <a:pt x="251" y="346"/>
                  </a:lnTo>
                  <a:lnTo>
                    <a:pt x="258" y="341"/>
                  </a:lnTo>
                  <a:lnTo>
                    <a:pt x="260" y="343"/>
                  </a:lnTo>
                  <a:lnTo>
                    <a:pt x="260" y="346"/>
                  </a:lnTo>
                  <a:lnTo>
                    <a:pt x="258" y="360"/>
                  </a:lnTo>
                  <a:lnTo>
                    <a:pt x="258" y="365"/>
                  </a:lnTo>
                  <a:lnTo>
                    <a:pt x="263" y="369"/>
                  </a:lnTo>
                  <a:lnTo>
                    <a:pt x="268" y="374"/>
                  </a:lnTo>
                  <a:lnTo>
                    <a:pt x="270" y="374"/>
                  </a:lnTo>
                  <a:lnTo>
                    <a:pt x="270" y="369"/>
                  </a:lnTo>
                  <a:lnTo>
                    <a:pt x="270" y="367"/>
                  </a:lnTo>
                  <a:lnTo>
                    <a:pt x="272" y="365"/>
                  </a:lnTo>
                  <a:lnTo>
                    <a:pt x="277" y="355"/>
                  </a:lnTo>
                  <a:lnTo>
                    <a:pt x="284" y="341"/>
                  </a:lnTo>
                  <a:lnTo>
                    <a:pt x="291" y="324"/>
                  </a:lnTo>
                  <a:lnTo>
                    <a:pt x="296" y="308"/>
                  </a:lnTo>
                  <a:lnTo>
                    <a:pt x="298" y="296"/>
                  </a:lnTo>
                  <a:lnTo>
                    <a:pt x="303" y="294"/>
                  </a:lnTo>
                  <a:lnTo>
                    <a:pt x="305" y="289"/>
                  </a:lnTo>
                  <a:lnTo>
                    <a:pt x="305" y="275"/>
                  </a:lnTo>
                  <a:lnTo>
                    <a:pt x="308" y="268"/>
                  </a:lnTo>
                  <a:lnTo>
                    <a:pt x="310" y="265"/>
                  </a:lnTo>
                  <a:lnTo>
                    <a:pt x="310" y="275"/>
                  </a:lnTo>
                  <a:lnTo>
                    <a:pt x="310" y="279"/>
                  </a:lnTo>
                  <a:lnTo>
                    <a:pt x="315" y="289"/>
                  </a:lnTo>
                  <a:lnTo>
                    <a:pt x="317" y="291"/>
                  </a:lnTo>
                  <a:lnTo>
                    <a:pt x="322" y="287"/>
                  </a:lnTo>
                  <a:lnTo>
                    <a:pt x="324" y="282"/>
                  </a:lnTo>
                  <a:lnTo>
                    <a:pt x="327" y="272"/>
                  </a:lnTo>
                  <a:lnTo>
                    <a:pt x="331" y="268"/>
                  </a:lnTo>
                  <a:lnTo>
                    <a:pt x="336" y="270"/>
                  </a:lnTo>
                  <a:lnTo>
                    <a:pt x="338" y="268"/>
                  </a:lnTo>
                  <a:lnTo>
                    <a:pt x="341" y="265"/>
                  </a:lnTo>
                  <a:lnTo>
                    <a:pt x="346" y="263"/>
                  </a:lnTo>
                  <a:lnTo>
                    <a:pt x="348" y="265"/>
                  </a:lnTo>
                  <a:lnTo>
                    <a:pt x="348" y="272"/>
                  </a:lnTo>
                  <a:lnTo>
                    <a:pt x="348" y="275"/>
                  </a:lnTo>
                  <a:lnTo>
                    <a:pt x="346" y="275"/>
                  </a:lnTo>
                  <a:lnTo>
                    <a:pt x="341" y="279"/>
                  </a:lnTo>
                  <a:lnTo>
                    <a:pt x="338" y="287"/>
                  </a:lnTo>
                  <a:lnTo>
                    <a:pt x="341" y="294"/>
                  </a:lnTo>
                  <a:lnTo>
                    <a:pt x="346" y="296"/>
                  </a:lnTo>
                  <a:lnTo>
                    <a:pt x="348" y="296"/>
                  </a:lnTo>
                  <a:lnTo>
                    <a:pt x="346" y="294"/>
                  </a:lnTo>
                  <a:lnTo>
                    <a:pt x="348" y="289"/>
                  </a:lnTo>
                  <a:lnTo>
                    <a:pt x="353" y="282"/>
                  </a:lnTo>
                  <a:lnTo>
                    <a:pt x="353" y="279"/>
                  </a:lnTo>
                  <a:lnTo>
                    <a:pt x="362" y="270"/>
                  </a:lnTo>
                  <a:lnTo>
                    <a:pt x="367" y="265"/>
                  </a:lnTo>
                  <a:lnTo>
                    <a:pt x="367" y="260"/>
                  </a:lnTo>
                  <a:lnTo>
                    <a:pt x="372" y="251"/>
                  </a:lnTo>
                  <a:lnTo>
                    <a:pt x="376" y="249"/>
                  </a:lnTo>
                  <a:lnTo>
                    <a:pt x="383" y="246"/>
                  </a:lnTo>
                  <a:lnTo>
                    <a:pt x="391" y="244"/>
                  </a:lnTo>
                  <a:lnTo>
                    <a:pt x="398" y="246"/>
                  </a:lnTo>
                  <a:close/>
                  <a:moveTo>
                    <a:pt x="532" y="239"/>
                  </a:moveTo>
                  <a:lnTo>
                    <a:pt x="523" y="239"/>
                  </a:lnTo>
                  <a:lnTo>
                    <a:pt x="523" y="242"/>
                  </a:lnTo>
                  <a:lnTo>
                    <a:pt x="530" y="246"/>
                  </a:lnTo>
                  <a:lnTo>
                    <a:pt x="535" y="249"/>
                  </a:lnTo>
                  <a:lnTo>
                    <a:pt x="537" y="246"/>
                  </a:lnTo>
                  <a:lnTo>
                    <a:pt x="540" y="246"/>
                  </a:lnTo>
                  <a:lnTo>
                    <a:pt x="540" y="242"/>
                  </a:lnTo>
                  <a:lnTo>
                    <a:pt x="537" y="239"/>
                  </a:lnTo>
                  <a:lnTo>
                    <a:pt x="535" y="237"/>
                  </a:lnTo>
                  <a:lnTo>
                    <a:pt x="532" y="239"/>
                  </a:lnTo>
                  <a:close/>
                  <a:moveTo>
                    <a:pt x="407" y="346"/>
                  </a:moveTo>
                  <a:lnTo>
                    <a:pt x="407" y="348"/>
                  </a:lnTo>
                  <a:lnTo>
                    <a:pt x="409" y="353"/>
                  </a:lnTo>
                  <a:lnTo>
                    <a:pt x="412" y="355"/>
                  </a:lnTo>
                  <a:lnTo>
                    <a:pt x="414" y="353"/>
                  </a:lnTo>
                  <a:lnTo>
                    <a:pt x="414" y="348"/>
                  </a:lnTo>
                  <a:lnTo>
                    <a:pt x="412" y="346"/>
                  </a:lnTo>
                  <a:lnTo>
                    <a:pt x="407" y="346"/>
                  </a:lnTo>
                  <a:close/>
                  <a:moveTo>
                    <a:pt x="783" y="552"/>
                  </a:moveTo>
                  <a:lnTo>
                    <a:pt x="783" y="552"/>
                  </a:lnTo>
                  <a:lnTo>
                    <a:pt x="781" y="549"/>
                  </a:lnTo>
                  <a:lnTo>
                    <a:pt x="778" y="545"/>
                  </a:lnTo>
                  <a:lnTo>
                    <a:pt x="767" y="521"/>
                  </a:lnTo>
                  <a:lnTo>
                    <a:pt x="750" y="476"/>
                  </a:lnTo>
                  <a:lnTo>
                    <a:pt x="738" y="450"/>
                  </a:lnTo>
                  <a:lnTo>
                    <a:pt x="731" y="440"/>
                  </a:lnTo>
                  <a:lnTo>
                    <a:pt x="724" y="433"/>
                  </a:lnTo>
                  <a:lnTo>
                    <a:pt x="715" y="431"/>
                  </a:lnTo>
                  <a:lnTo>
                    <a:pt x="707" y="429"/>
                  </a:lnTo>
                  <a:lnTo>
                    <a:pt x="705" y="431"/>
                  </a:lnTo>
                  <a:lnTo>
                    <a:pt x="698" y="438"/>
                  </a:lnTo>
                  <a:lnTo>
                    <a:pt x="686" y="443"/>
                  </a:lnTo>
                  <a:lnTo>
                    <a:pt x="681" y="448"/>
                  </a:lnTo>
                  <a:lnTo>
                    <a:pt x="679" y="452"/>
                  </a:lnTo>
                  <a:lnTo>
                    <a:pt x="677" y="455"/>
                  </a:lnTo>
                  <a:lnTo>
                    <a:pt x="672" y="455"/>
                  </a:lnTo>
                  <a:lnTo>
                    <a:pt x="672" y="457"/>
                  </a:lnTo>
                  <a:lnTo>
                    <a:pt x="677" y="457"/>
                  </a:lnTo>
                  <a:lnTo>
                    <a:pt x="677" y="462"/>
                  </a:lnTo>
                  <a:lnTo>
                    <a:pt x="672" y="478"/>
                  </a:lnTo>
                  <a:lnTo>
                    <a:pt x="670" y="481"/>
                  </a:lnTo>
                  <a:lnTo>
                    <a:pt x="665" y="483"/>
                  </a:lnTo>
                  <a:lnTo>
                    <a:pt x="663" y="488"/>
                  </a:lnTo>
                  <a:lnTo>
                    <a:pt x="658" y="497"/>
                  </a:lnTo>
                  <a:lnTo>
                    <a:pt x="655" y="500"/>
                  </a:lnTo>
                  <a:lnTo>
                    <a:pt x="648" y="500"/>
                  </a:lnTo>
                  <a:lnTo>
                    <a:pt x="639" y="497"/>
                  </a:lnTo>
                  <a:lnTo>
                    <a:pt x="632" y="492"/>
                  </a:lnTo>
                  <a:lnTo>
                    <a:pt x="627" y="490"/>
                  </a:lnTo>
                  <a:lnTo>
                    <a:pt x="627" y="483"/>
                  </a:lnTo>
                  <a:lnTo>
                    <a:pt x="627" y="476"/>
                  </a:lnTo>
                  <a:lnTo>
                    <a:pt x="627" y="471"/>
                  </a:lnTo>
                  <a:lnTo>
                    <a:pt x="627" y="459"/>
                  </a:lnTo>
                  <a:lnTo>
                    <a:pt x="632" y="455"/>
                  </a:lnTo>
                  <a:lnTo>
                    <a:pt x="639" y="452"/>
                  </a:lnTo>
                  <a:lnTo>
                    <a:pt x="644" y="450"/>
                  </a:lnTo>
                  <a:lnTo>
                    <a:pt x="644" y="448"/>
                  </a:lnTo>
                  <a:lnTo>
                    <a:pt x="646" y="445"/>
                  </a:lnTo>
                  <a:lnTo>
                    <a:pt x="648" y="443"/>
                  </a:lnTo>
                  <a:lnTo>
                    <a:pt x="651" y="436"/>
                  </a:lnTo>
                  <a:lnTo>
                    <a:pt x="651" y="421"/>
                  </a:lnTo>
                  <a:lnTo>
                    <a:pt x="653" y="414"/>
                  </a:lnTo>
                  <a:lnTo>
                    <a:pt x="655" y="412"/>
                  </a:lnTo>
                  <a:lnTo>
                    <a:pt x="658" y="412"/>
                  </a:lnTo>
                  <a:lnTo>
                    <a:pt x="658" y="414"/>
                  </a:lnTo>
                  <a:lnTo>
                    <a:pt x="665" y="405"/>
                  </a:lnTo>
                  <a:lnTo>
                    <a:pt x="665" y="398"/>
                  </a:lnTo>
                  <a:lnTo>
                    <a:pt x="665" y="393"/>
                  </a:lnTo>
                  <a:lnTo>
                    <a:pt x="663" y="374"/>
                  </a:lnTo>
                  <a:lnTo>
                    <a:pt x="660" y="365"/>
                  </a:lnTo>
                  <a:lnTo>
                    <a:pt x="660" y="360"/>
                  </a:lnTo>
                  <a:lnTo>
                    <a:pt x="658" y="346"/>
                  </a:lnTo>
                  <a:lnTo>
                    <a:pt x="653" y="336"/>
                  </a:lnTo>
                  <a:lnTo>
                    <a:pt x="641" y="327"/>
                  </a:lnTo>
                  <a:lnTo>
                    <a:pt x="639" y="322"/>
                  </a:lnTo>
                  <a:lnTo>
                    <a:pt x="639" y="320"/>
                  </a:lnTo>
                  <a:lnTo>
                    <a:pt x="639" y="315"/>
                  </a:lnTo>
                  <a:lnTo>
                    <a:pt x="644" y="313"/>
                  </a:lnTo>
                  <a:lnTo>
                    <a:pt x="653" y="315"/>
                  </a:lnTo>
                  <a:lnTo>
                    <a:pt x="653" y="313"/>
                  </a:lnTo>
                  <a:lnTo>
                    <a:pt x="651" y="313"/>
                  </a:lnTo>
                  <a:lnTo>
                    <a:pt x="648" y="308"/>
                  </a:lnTo>
                  <a:lnTo>
                    <a:pt x="646" y="303"/>
                  </a:lnTo>
                  <a:lnTo>
                    <a:pt x="646" y="298"/>
                  </a:lnTo>
                  <a:lnTo>
                    <a:pt x="644" y="298"/>
                  </a:lnTo>
                  <a:lnTo>
                    <a:pt x="639" y="294"/>
                  </a:lnTo>
                  <a:lnTo>
                    <a:pt x="637" y="291"/>
                  </a:lnTo>
                  <a:lnTo>
                    <a:pt x="637" y="287"/>
                  </a:lnTo>
                  <a:lnTo>
                    <a:pt x="634" y="284"/>
                  </a:lnTo>
                  <a:lnTo>
                    <a:pt x="627" y="279"/>
                  </a:lnTo>
                  <a:lnTo>
                    <a:pt x="618" y="277"/>
                  </a:lnTo>
                  <a:lnTo>
                    <a:pt x="592" y="272"/>
                  </a:lnTo>
                  <a:lnTo>
                    <a:pt x="587" y="270"/>
                  </a:lnTo>
                  <a:lnTo>
                    <a:pt x="580" y="268"/>
                  </a:lnTo>
                  <a:lnTo>
                    <a:pt x="573" y="270"/>
                  </a:lnTo>
                  <a:lnTo>
                    <a:pt x="566" y="268"/>
                  </a:lnTo>
                  <a:lnTo>
                    <a:pt x="563" y="263"/>
                  </a:lnTo>
                  <a:lnTo>
                    <a:pt x="558" y="258"/>
                  </a:lnTo>
                  <a:lnTo>
                    <a:pt x="554" y="256"/>
                  </a:lnTo>
                  <a:lnTo>
                    <a:pt x="547" y="253"/>
                  </a:lnTo>
                  <a:lnTo>
                    <a:pt x="535" y="256"/>
                  </a:lnTo>
                  <a:lnTo>
                    <a:pt x="525" y="253"/>
                  </a:lnTo>
                  <a:lnTo>
                    <a:pt x="511" y="246"/>
                  </a:lnTo>
                  <a:lnTo>
                    <a:pt x="504" y="246"/>
                  </a:lnTo>
                  <a:lnTo>
                    <a:pt x="502" y="249"/>
                  </a:lnTo>
                  <a:lnTo>
                    <a:pt x="497" y="251"/>
                  </a:lnTo>
                  <a:lnTo>
                    <a:pt x="490" y="251"/>
                  </a:lnTo>
                  <a:lnTo>
                    <a:pt x="488" y="253"/>
                  </a:lnTo>
                  <a:lnTo>
                    <a:pt x="490" y="256"/>
                  </a:lnTo>
                  <a:lnTo>
                    <a:pt x="488" y="260"/>
                  </a:lnTo>
                  <a:lnTo>
                    <a:pt x="483" y="268"/>
                  </a:lnTo>
                  <a:lnTo>
                    <a:pt x="480" y="275"/>
                  </a:lnTo>
                  <a:lnTo>
                    <a:pt x="480" y="282"/>
                  </a:lnTo>
                  <a:lnTo>
                    <a:pt x="483" y="287"/>
                  </a:lnTo>
                  <a:lnTo>
                    <a:pt x="488" y="291"/>
                  </a:lnTo>
                  <a:lnTo>
                    <a:pt x="492" y="294"/>
                  </a:lnTo>
                  <a:lnTo>
                    <a:pt x="497" y="294"/>
                  </a:lnTo>
                  <a:lnTo>
                    <a:pt x="499" y="296"/>
                  </a:lnTo>
                  <a:lnTo>
                    <a:pt x="497" y="298"/>
                  </a:lnTo>
                  <a:lnTo>
                    <a:pt x="492" y="301"/>
                  </a:lnTo>
                  <a:lnTo>
                    <a:pt x="483" y="303"/>
                  </a:lnTo>
                  <a:lnTo>
                    <a:pt x="476" y="308"/>
                  </a:lnTo>
                  <a:lnTo>
                    <a:pt x="469" y="315"/>
                  </a:lnTo>
                  <a:lnTo>
                    <a:pt x="464" y="320"/>
                  </a:lnTo>
                  <a:lnTo>
                    <a:pt x="464" y="324"/>
                  </a:lnTo>
                  <a:lnTo>
                    <a:pt x="464" y="332"/>
                  </a:lnTo>
                  <a:lnTo>
                    <a:pt x="469" y="346"/>
                  </a:lnTo>
                  <a:lnTo>
                    <a:pt x="469" y="350"/>
                  </a:lnTo>
                  <a:lnTo>
                    <a:pt x="466" y="362"/>
                  </a:lnTo>
                  <a:lnTo>
                    <a:pt x="464" y="376"/>
                  </a:lnTo>
                  <a:lnTo>
                    <a:pt x="459" y="386"/>
                  </a:lnTo>
                  <a:lnTo>
                    <a:pt x="459" y="381"/>
                  </a:lnTo>
                  <a:lnTo>
                    <a:pt x="461" y="367"/>
                  </a:lnTo>
                  <a:lnTo>
                    <a:pt x="461" y="360"/>
                  </a:lnTo>
                  <a:lnTo>
                    <a:pt x="459" y="358"/>
                  </a:lnTo>
                  <a:lnTo>
                    <a:pt x="457" y="360"/>
                  </a:lnTo>
                  <a:lnTo>
                    <a:pt x="457" y="367"/>
                  </a:lnTo>
                  <a:lnTo>
                    <a:pt x="457" y="369"/>
                  </a:lnTo>
                  <a:lnTo>
                    <a:pt x="457" y="374"/>
                  </a:lnTo>
                  <a:lnTo>
                    <a:pt x="454" y="381"/>
                  </a:lnTo>
                  <a:lnTo>
                    <a:pt x="452" y="384"/>
                  </a:lnTo>
                  <a:lnTo>
                    <a:pt x="450" y="381"/>
                  </a:lnTo>
                  <a:lnTo>
                    <a:pt x="450" y="374"/>
                  </a:lnTo>
                  <a:lnTo>
                    <a:pt x="450" y="362"/>
                  </a:lnTo>
                  <a:lnTo>
                    <a:pt x="450" y="360"/>
                  </a:lnTo>
                  <a:lnTo>
                    <a:pt x="450" y="353"/>
                  </a:lnTo>
                  <a:lnTo>
                    <a:pt x="450" y="348"/>
                  </a:lnTo>
                  <a:lnTo>
                    <a:pt x="447" y="343"/>
                  </a:lnTo>
                  <a:lnTo>
                    <a:pt x="447" y="339"/>
                  </a:lnTo>
                  <a:lnTo>
                    <a:pt x="450" y="334"/>
                  </a:lnTo>
                  <a:lnTo>
                    <a:pt x="450" y="332"/>
                  </a:lnTo>
                  <a:lnTo>
                    <a:pt x="445" y="334"/>
                  </a:lnTo>
                  <a:lnTo>
                    <a:pt x="440" y="343"/>
                  </a:lnTo>
                  <a:lnTo>
                    <a:pt x="433" y="360"/>
                  </a:lnTo>
                  <a:lnTo>
                    <a:pt x="428" y="367"/>
                  </a:lnTo>
                  <a:lnTo>
                    <a:pt x="424" y="367"/>
                  </a:lnTo>
                  <a:lnTo>
                    <a:pt x="419" y="369"/>
                  </a:lnTo>
                  <a:lnTo>
                    <a:pt x="419" y="374"/>
                  </a:lnTo>
                  <a:lnTo>
                    <a:pt x="414" y="376"/>
                  </a:lnTo>
                  <a:lnTo>
                    <a:pt x="412" y="376"/>
                  </a:lnTo>
                  <a:lnTo>
                    <a:pt x="412" y="381"/>
                  </a:lnTo>
                  <a:lnTo>
                    <a:pt x="412" y="393"/>
                  </a:lnTo>
                  <a:lnTo>
                    <a:pt x="409" y="398"/>
                  </a:lnTo>
                  <a:lnTo>
                    <a:pt x="400" y="405"/>
                  </a:lnTo>
                  <a:lnTo>
                    <a:pt x="398" y="407"/>
                  </a:lnTo>
                  <a:lnTo>
                    <a:pt x="400" y="412"/>
                  </a:lnTo>
                  <a:lnTo>
                    <a:pt x="402" y="417"/>
                  </a:lnTo>
                  <a:lnTo>
                    <a:pt x="402" y="426"/>
                  </a:lnTo>
                  <a:lnTo>
                    <a:pt x="405" y="440"/>
                  </a:lnTo>
                  <a:lnTo>
                    <a:pt x="402" y="455"/>
                  </a:lnTo>
                  <a:lnTo>
                    <a:pt x="400" y="466"/>
                  </a:lnTo>
                  <a:lnTo>
                    <a:pt x="395" y="476"/>
                  </a:lnTo>
                  <a:lnTo>
                    <a:pt x="388" y="490"/>
                  </a:lnTo>
                  <a:lnTo>
                    <a:pt x="388" y="492"/>
                  </a:lnTo>
                  <a:lnTo>
                    <a:pt x="395" y="502"/>
                  </a:lnTo>
                  <a:lnTo>
                    <a:pt x="398" y="507"/>
                  </a:lnTo>
                  <a:lnTo>
                    <a:pt x="402" y="521"/>
                  </a:lnTo>
                  <a:lnTo>
                    <a:pt x="402" y="523"/>
                  </a:lnTo>
                  <a:lnTo>
                    <a:pt x="395" y="542"/>
                  </a:lnTo>
                  <a:lnTo>
                    <a:pt x="395" y="545"/>
                  </a:lnTo>
                  <a:lnTo>
                    <a:pt x="409" y="573"/>
                  </a:lnTo>
                  <a:lnTo>
                    <a:pt x="421" y="592"/>
                  </a:lnTo>
                  <a:lnTo>
                    <a:pt x="424" y="594"/>
                  </a:lnTo>
                  <a:lnTo>
                    <a:pt x="428" y="601"/>
                  </a:lnTo>
                  <a:lnTo>
                    <a:pt x="435" y="618"/>
                  </a:lnTo>
                  <a:lnTo>
                    <a:pt x="440" y="632"/>
                  </a:lnTo>
                  <a:lnTo>
                    <a:pt x="443" y="649"/>
                  </a:lnTo>
                  <a:lnTo>
                    <a:pt x="445" y="665"/>
                  </a:lnTo>
                  <a:lnTo>
                    <a:pt x="445" y="680"/>
                  </a:lnTo>
                  <a:lnTo>
                    <a:pt x="443" y="696"/>
                  </a:lnTo>
                  <a:lnTo>
                    <a:pt x="440" y="710"/>
                  </a:lnTo>
                  <a:lnTo>
                    <a:pt x="438" y="722"/>
                  </a:lnTo>
                  <a:lnTo>
                    <a:pt x="428" y="741"/>
                  </a:lnTo>
                  <a:lnTo>
                    <a:pt x="426" y="753"/>
                  </a:lnTo>
                  <a:lnTo>
                    <a:pt x="424" y="765"/>
                  </a:lnTo>
                  <a:lnTo>
                    <a:pt x="419" y="772"/>
                  </a:lnTo>
                  <a:lnTo>
                    <a:pt x="409" y="781"/>
                  </a:lnTo>
                  <a:lnTo>
                    <a:pt x="405" y="786"/>
                  </a:lnTo>
                  <a:lnTo>
                    <a:pt x="426" y="784"/>
                  </a:lnTo>
                  <a:lnTo>
                    <a:pt x="454" y="779"/>
                  </a:lnTo>
                  <a:lnTo>
                    <a:pt x="483" y="774"/>
                  </a:lnTo>
                  <a:lnTo>
                    <a:pt x="511" y="769"/>
                  </a:lnTo>
                  <a:lnTo>
                    <a:pt x="540" y="762"/>
                  </a:lnTo>
                  <a:lnTo>
                    <a:pt x="568" y="758"/>
                  </a:lnTo>
                  <a:lnTo>
                    <a:pt x="596" y="753"/>
                  </a:lnTo>
                  <a:lnTo>
                    <a:pt x="599" y="760"/>
                  </a:lnTo>
                  <a:lnTo>
                    <a:pt x="629" y="753"/>
                  </a:lnTo>
                  <a:lnTo>
                    <a:pt x="660" y="746"/>
                  </a:lnTo>
                  <a:lnTo>
                    <a:pt x="691" y="739"/>
                  </a:lnTo>
                  <a:lnTo>
                    <a:pt x="722" y="732"/>
                  </a:lnTo>
                  <a:lnTo>
                    <a:pt x="722" y="729"/>
                  </a:lnTo>
                  <a:lnTo>
                    <a:pt x="722" y="727"/>
                  </a:lnTo>
                  <a:lnTo>
                    <a:pt x="726" y="713"/>
                  </a:lnTo>
                  <a:lnTo>
                    <a:pt x="729" y="706"/>
                  </a:lnTo>
                  <a:lnTo>
                    <a:pt x="731" y="703"/>
                  </a:lnTo>
                  <a:lnTo>
                    <a:pt x="733" y="703"/>
                  </a:lnTo>
                  <a:lnTo>
                    <a:pt x="733" y="701"/>
                  </a:lnTo>
                  <a:lnTo>
                    <a:pt x="733" y="698"/>
                  </a:lnTo>
                  <a:lnTo>
                    <a:pt x="733" y="696"/>
                  </a:lnTo>
                  <a:lnTo>
                    <a:pt x="738" y="689"/>
                  </a:lnTo>
                  <a:lnTo>
                    <a:pt x="738" y="687"/>
                  </a:lnTo>
                  <a:lnTo>
                    <a:pt x="738" y="682"/>
                  </a:lnTo>
                  <a:lnTo>
                    <a:pt x="736" y="675"/>
                  </a:lnTo>
                  <a:lnTo>
                    <a:pt x="738" y="663"/>
                  </a:lnTo>
                  <a:lnTo>
                    <a:pt x="741" y="656"/>
                  </a:lnTo>
                  <a:lnTo>
                    <a:pt x="743" y="651"/>
                  </a:lnTo>
                  <a:lnTo>
                    <a:pt x="745" y="646"/>
                  </a:lnTo>
                  <a:lnTo>
                    <a:pt x="755" y="642"/>
                  </a:lnTo>
                  <a:lnTo>
                    <a:pt x="755" y="639"/>
                  </a:lnTo>
                  <a:lnTo>
                    <a:pt x="757" y="632"/>
                  </a:lnTo>
                  <a:lnTo>
                    <a:pt x="755" y="623"/>
                  </a:lnTo>
                  <a:lnTo>
                    <a:pt x="757" y="616"/>
                  </a:lnTo>
                  <a:lnTo>
                    <a:pt x="760" y="611"/>
                  </a:lnTo>
                  <a:lnTo>
                    <a:pt x="762" y="608"/>
                  </a:lnTo>
                  <a:lnTo>
                    <a:pt x="757" y="606"/>
                  </a:lnTo>
                  <a:lnTo>
                    <a:pt x="760" y="601"/>
                  </a:lnTo>
                  <a:lnTo>
                    <a:pt x="764" y="599"/>
                  </a:lnTo>
                  <a:lnTo>
                    <a:pt x="767" y="597"/>
                  </a:lnTo>
                  <a:lnTo>
                    <a:pt x="771" y="597"/>
                  </a:lnTo>
                  <a:lnTo>
                    <a:pt x="774" y="599"/>
                  </a:lnTo>
                  <a:lnTo>
                    <a:pt x="776" y="608"/>
                  </a:lnTo>
                  <a:lnTo>
                    <a:pt x="776" y="611"/>
                  </a:lnTo>
                  <a:lnTo>
                    <a:pt x="776" y="613"/>
                  </a:lnTo>
                  <a:lnTo>
                    <a:pt x="783" y="601"/>
                  </a:lnTo>
                  <a:lnTo>
                    <a:pt x="786" y="587"/>
                  </a:lnTo>
                  <a:lnTo>
                    <a:pt x="783" y="552"/>
                  </a:lnTo>
                  <a:close/>
                  <a:moveTo>
                    <a:pt x="438" y="260"/>
                  </a:moveTo>
                  <a:lnTo>
                    <a:pt x="435" y="265"/>
                  </a:lnTo>
                  <a:lnTo>
                    <a:pt x="435" y="277"/>
                  </a:lnTo>
                  <a:lnTo>
                    <a:pt x="435" y="282"/>
                  </a:lnTo>
                  <a:lnTo>
                    <a:pt x="438" y="284"/>
                  </a:lnTo>
                  <a:lnTo>
                    <a:pt x="440" y="282"/>
                  </a:lnTo>
                  <a:lnTo>
                    <a:pt x="445" y="279"/>
                  </a:lnTo>
                  <a:lnTo>
                    <a:pt x="445" y="275"/>
                  </a:lnTo>
                  <a:lnTo>
                    <a:pt x="443" y="263"/>
                  </a:lnTo>
                  <a:lnTo>
                    <a:pt x="443" y="260"/>
                  </a:lnTo>
                  <a:lnTo>
                    <a:pt x="438" y="260"/>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100" name="Freeform 41">
              <a:extLst>
                <a:ext uri="{FF2B5EF4-FFF2-40B4-BE49-F238E27FC236}">
                  <a16:creationId xmlns:a16="http://schemas.microsoft.com/office/drawing/2014/main" id="{CC70EC50-278D-46B2-9701-AB1250D8A5E2}"/>
                </a:ext>
              </a:extLst>
            </p:cNvPr>
            <p:cNvSpPr>
              <a:spLocks/>
            </p:cNvSpPr>
            <p:nvPr/>
          </p:nvSpPr>
          <p:spPr bwMode="auto">
            <a:xfrm>
              <a:off x="4454525" y="1411288"/>
              <a:ext cx="1036638" cy="1195387"/>
            </a:xfrm>
            <a:custGeom>
              <a:avLst/>
              <a:gdLst>
                <a:gd name="T0" fmla="*/ 1370965661 w 653"/>
                <a:gd name="T1" fmla="*/ 1635579928 h 753"/>
                <a:gd name="T2" fmla="*/ 1270159363 w 653"/>
                <a:gd name="T3" fmla="*/ 1570055893 h 753"/>
                <a:gd name="T4" fmla="*/ 1192035275 w 653"/>
                <a:gd name="T5" fmla="*/ 1522173738 h 753"/>
                <a:gd name="T6" fmla="*/ 1139111174 w 653"/>
                <a:gd name="T7" fmla="*/ 1486891566 h 753"/>
                <a:gd name="T8" fmla="*/ 1060987087 w 653"/>
                <a:gd name="T9" fmla="*/ 1451609393 h 753"/>
                <a:gd name="T10" fmla="*/ 1053425821 w 653"/>
                <a:gd name="T11" fmla="*/ 1413806271 h 753"/>
                <a:gd name="T12" fmla="*/ 1048385506 w 653"/>
                <a:gd name="T13" fmla="*/ 1338201615 h 753"/>
                <a:gd name="T14" fmla="*/ 1048385506 w 653"/>
                <a:gd name="T15" fmla="*/ 1272677580 h 753"/>
                <a:gd name="T16" fmla="*/ 1053425821 w 653"/>
                <a:gd name="T17" fmla="*/ 1199593873 h 753"/>
                <a:gd name="T18" fmla="*/ 1005543623 w 653"/>
                <a:gd name="T19" fmla="*/ 1151710131 h 753"/>
                <a:gd name="T20" fmla="*/ 1035785512 w 653"/>
                <a:gd name="T21" fmla="*/ 1081145785 h 753"/>
                <a:gd name="T22" fmla="*/ 1113909600 w 653"/>
                <a:gd name="T23" fmla="*/ 1020662061 h 753"/>
                <a:gd name="T24" fmla="*/ 1126511181 w 653"/>
                <a:gd name="T25" fmla="*/ 955138025 h 753"/>
                <a:gd name="T26" fmla="*/ 1126511181 w 653"/>
                <a:gd name="T27" fmla="*/ 811489973 h 753"/>
                <a:gd name="T28" fmla="*/ 1149191804 w 653"/>
                <a:gd name="T29" fmla="*/ 783767472 h 753"/>
                <a:gd name="T30" fmla="*/ 1239917473 w 653"/>
                <a:gd name="T31" fmla="*/ 680441903 h 753"/>
                <a:gd name="T32" fmla="*/ 1393647872 w 653"/>
                <a:gd name="T33" fmla="*/ 491429469 h 753"/>
                <a:gd name="T34" fmla="*/ 1559978265 w 653"/>
                <a:gd name="T35" fmla="*/ 388103900 h 753"/>
                <a:gd name="T36" fmla="*/ 1625502359 w 653"/>
                <a:gd name="T37" fmla="*/ 335179847 h 753"/>
                <a:gd name="T38" fmla="*/ 1645663619 w 653"/>
                <a:gd name="T39" fmla="*/ 322579865 h 753"/>
                <a:gd name="T40" fmla="*/ 1554937950 w 653"/>
                <a:gd name="T41" fmla="*/ 335179847 h 753"/>
                <a:gd name="T42" fmla="*/ 1484373541 w 653"/>
                <a:gd name="T43" fmla="*/ 317539555 h 753"/>
                <a:gd name="T44" fmla="*/ 1383567242 w 653"/>
                <a:gd name="T45" fmla="*/ 317539555 h 753"/>
                <a:gd name="T46" fmla="*/ 1328123778 w 653"/>
                <a:gd name="T47" fmla="*/ 299897675 h 753"/>
                <a:gd name="T48" fmla="*/ 1232357794 w 653"/>
                <a:gd name="T49" fmla="*/ 357862038 h 753"/>
                <a:gd name="T50" fmla="*/ 1118949915 w 653"/>
                <a:gd name="T51" fmla="*/ 287297692 h 753"/>
                <a:gd name="T52" fmla="*/ 1048385506 w 653"/>
                <a:gd name="T53" fmla="*/ 304937985 h 753"/>
                <a:gd name="T54" fmla="*/ 1013103301 w 653"/>
                <a:gd name="T55" fmla="*/ 257055830 h 753"/>
                <a:gd name="T56" fmla="*/ 934979213 w 653"/>
                <a:gd name="T57" fmla="*/ 221773657 h 753"/>
                <a:gd name="T58" fmla="*/ 864414804 w 653"/>
                <a:gd name="T59" fmla="*/ 209172088 h 753"/>
                <a:gd name="T60" fmla="*/ 803931025 w 653"/>
                <a:gd name="T61" fmla="*/ 234373639 h 753"/>
                <a:gd name="T62" fmla="*/ 733366616 w 653"/>
                <a:gd name="T63" fmla="*/ 244454260 h 753"/>
                <a:gd name="T64" fmla="*/ 594757162 w 653"/>
                <a:gd name="T65" fmla="*/ 204131777 h 753"/>
                <a:gd name="T66" fmla="*/ 536794334 w 653"/>
                <a:gd name="T67" fmla="*/ 173889915 h 753"/>
                <a:gd name="T68" fmla="*/ 511592759 w 653"/>
                <a:gd name="T69" fmla="*/ 113406190 h 753"/>
                <a:gd name="T70" fmla="*/ 493950863 w 653"/>
                <a:gd name="T71" fmla="*/ 17640293 h 753"/>
                <a:gd name="T72" fmla="*/ 428426769 w 653"/>
                <a:gd name="T73" fmla="*/ 0 h 753"/>
                <a:gd name="T74" fmla="*/ 388104250 w 653"/>
                <a:gd name="T75" fmla="*/ 126007760 h 753"/>
                <a:gd name="T76" fmla="*/ 118448195 w 653"/>
                <a:gd name="T77" fmla="*/ 138607742 h 753"/>
                <a:gd name="T78" fmla="*/ 22682211 w 653"/>
                <a:gd name="T79" fmla="*/ 239413950 h 753"/>
                <a:gd name="T80" fmla="*/ 30241890 w 653"/>
                <a:gd name="T81" fmla="*/ 322579865 h 753"/>
                <a:gd name="T82" fmla="*/ 30241890 w 653"/>
                <a:gd name="T83" fmla="*/ 405744193 h 753"/>
                <a:gd name="T84" fmla="*/ 57964415 w 653"/>
                <a:gd name="T85" fmla="*/ 496469780 h 753"/>
                <a:gd name="T86" fmla="*/ 95765984 w 653"/>
                <a:gd name="T87" fmla="*/ 592235677 h 753"/>
                <a:gd name="T88" fmla="*/ 113407880 w 653"/>
                <a:gd name="T89" fmla="*/ 771167490 h 753"/>
                <a:gd name="T90" fmla="*/ 118448195 w 653"/>
                <a:gd name="T91" fmla="*/ 829130266 h 753"/>
                <a:gd name="T92" fmla="*/ 131048188 w 653"/>
                <a:gd name="T93" fmla="*/ 907255871 h 753"/>
                <a:gd name="T94" fmla="*/ 171370708 w 653"/>
                <a:gd name="T95" fmla="*/ 1008062078 h 753"/>
                <a:gd name="T96" fmla="*/ 178931974 w 653"/>
                <a:gd name="T97" fmla="*/ 1093747355 h 753"/>
                <a:gd name="T98" fmla="*/ 171370708 w 653"/>
                <a:gd name="T99" fmla="*/ 1164311700 h 753"/>
                <a:gd name="T100" fmla="*/ 123488510 w 653"/>
                <a:gd name="T101" fmla="*/ 1217234166 h 753"/>
                <a:gd name="T102" fmla="*/ 148690084 w 653"/>
                <a:gd name="T103" fmla="*/ 1272677580 h 753"/>
                <a:gd name="T104" fmla="*/ 214214178 w 653"/>
                <a:gd name="T105" fmla="*/ 1320561323 h 753"/>
                <a:gd name="T106" fmla="*/ 231854487 w 653"/>
                <a:gd name="T107" fmla="*/ 1612899325 h 753"/>
                <a:gd name="T108" fmla="*/ 244456068 w 653"/>
                <a:gd name="T109" fmla="*/ 1897676069 h 753"/>
                <a:gd name="T110" fmla="*/ 471270240 w 653"/>
                <a:gd name="T111" fmla="*/ 1885076087 h 753"/>
                <a:gd name="T112" fmla="*/ 698084412 w 653"/>
                <a:gd name="T113" fmla="*/ 1874995466 h 753"/>
                <a:gd name="T114" fmla="*/ 922377632 w 653"/>
                <a:gd name="T115" fmla="*/ 1857353586 h 753"/>
                <a:gd name="T116" fmla="*/ 1144151489 w 653"/>
                <a:gd name="T117" fmla="*/ 1832152034 h 753"/>
                <a:gd name="T118" fmla="*/ 1370965661 w 653"/>
                <a:gd name="T119" fmla="*/ 1814511741 h 753"/>
                <a:gd name="T120" fmla="*/ 1418849447 w 653"/>
                <a:gd name="T121" fmla="*/ 1665821791 h 7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53" h="753">
                  <a:moveTo>
                    <a:pt x="563" y="661"/>
                  </a:moveTo>
                  <a:lnTo>
                    <a:pt x="556" y="656"/>
                  </a:lnTo>
                  <a:lnTo>
                    <a:pt x="544" y="649"/>
                  </a:lnTo>
                  <a:lnTo>
                    <a:pt x="522" y="642"/>
                  </a:lnTo>
                  <a:lnTo>
                    <a:pt x="511" y="635"/>
                  </a:lnTo>
                  <a:lnTo>
                    <a:pt x="504" y="623"/>
                  </a:lnTo>
                  <a:lnTo>
                    <a:pt x="489" y="611"/>
                  </a:lnTo>
                  <a:lnTo>
                    <a:pt x="480" y="604"/>
                  </a:lnTo>
                  <a:lnTo>
                    <a:pt x="473" y="604"/>
                  </a:lnTo>
                  <a:lnTo>
                    <a:pt x="466" y="599"/>
                  </a:lnTo>
                  <a:lnTo>
                    <a:pt x="459" y="595"/>
                  </a:lnTo>
                  <a:lnTo>
                    <a:pt x="452" y="590"/>
                  </a:lnTo>
                  <a:lnTo>
                    <a:pt x="444" y="590"/>
                  </a:lnTo>
                  <a:lnTo>
                    <a:pt x="433" y="585"/>
                  </a:lnTo>
                  <a:lnTo>
                    <a:pt x="421" y="576"/>
                  </a:lnTo>
                  <a:lnTo>
                    <a:pt x="421" y="573"/>
                  </a:lnTo>
                  <a:lnTo>
                    <a:pt x="418" y="566"/>
                  </a:lnTo>
                  <a:lnTo>
                    <a:pt x="418" y="561"/>
                  </a:lnTo>
                  <a:lnTo>
                    <a:pt x="418" y="547"/>
                  </a:lnTo>
                  <a:lnTo>
                    <a:pt x="418" y="545"/>
                  </a:lnTo>
                  <a:lnTo>
                    <a:pt x="416" y="531"/>
                  </a:lnTo>
                  <a:lnTo>
                    <a:pt x="418" y="526"/>
                  </a:lnTo>
                  <a:lnTo>
                    <a:pt x="416" y="509"/>
                  </a:lnTo>
                  <a:lnTo>
                    <a:pt x="416" y="505"/>
                  </a:lnTo>
                  <a:lnTo>
                    <a:pt x="421" y="490"/>
                  </a:lnTo>
                  <a:lnTo>
                    <a:pt x="421" y="483"/>
                  </a:lnTo>
                  <a:lnTo>
                    <a:pt x="418" y="476"/>
                  </a:lnTo>
                  <a:lnTo>
                    <a:pt x="414" y="471"/>
                  </a:lnTo>
                  <a:lnTo>
                    <a:pt x="399" y="464"/>
                  </a:lnTo>
                  <a:lnTo>
                    <a:pt x="399" y="457"/>
                  </a:lnTo>
                  <a:lnTo>
                    <a:pt x="399" y="450"/>
                  </a:lnTo>
                  <a:lnTo>
                    <a:pt x="407" y="438"/>
                  </a:lnTo>
                  <a:lnTo>
                    <a:pt x="411" y="429"/>
                  </a:lnTo>
                  <a:lnTo>
                    <a:pt x="414" y="424"/>
                  </a:lnTo>
                  <a:lnTo>
                    <a:pt x="437" y="408"/>
                  </a:lnTo>
                  <a:lnTo>
                    <a:pt x="442" y="405"/>
                  </a:lnTo>
                  <a:lnTo>
                    <a:pt x="444" y="400"/>
                  </a:lnTo>
                  <a:lnTo>
                    <a:pt x="447" y="398"/>
                  </a:lnTo>
                  <a:lnTo>
                    <a:pt x="447" y="379"/>
                  </a:lnTo>
                  <a:lnTo>
                    <a:pt x="444" y="363"/>
                  </a:lnTo>
                  <a:lnTo>
                    <a:pt x="440" y="325"/>
                  </a:lnTo>
                  <a:lnTo>
                    <a:pt x="447" y="322"/>
                  </a:lnTo>
                  <a:lnTo>
                    <a:pt x="449" y="318"/>
                  </a:lnTo>
                  <a:lnTo>
                    <a:pt x="454" y="311"/>
                  </a:lnTo>
                  <a:lnTo>
                    <a:pt x="456" y="311"/>
                  </a:lnTo>
                  <a:lnTo>
                    <a:pt x="454" y="308"/>
                  </a:lnTo>
                  <a:lnTo>
                    <a:pt x="459" y="303"/>
                  </a:lnTo>
                  <a:lnTo>
                    <a:pt x="492" y="270"/>
                  </a:lnTo>
                  <a:lnTo>
                    <a:pt x="511" y="247"/>
                  </a:lnTo>
                  <a:lnTo>
                    <a:pt x="544" y="204"/>
                  </a:lnTo>
                  <a:lnTo>
                    <a:pt x="553" y="195"/>
                  </a:lnTo>
                  <a:lnTo>
                    <a:pt x="572" y="180"/>
                  </a:lnTo>
                  <a:lnTo>
                    <a:pt x="605" y="164"/>
                  </a:lnTo>
                  <a:lnTo>
                    <a:pt x="619" y="154"/>
                  </a:lnTo>
                  <a:lnTo>
                    <a:pt x="634" y="145"/>
                  </a:lnTo>
                  <a:lnTo>
                    <a:pt x="641" y="138"/>
                  </a:lnTo>
                  <a:lnTo>
                    <a:pt x="645" y="133"/>
                  </a:lnTo>
                  <a:lnTo>
                    <a:pt x="648" y="131"/>
                  </a:lnTo>
                  <a:lnTo>
                    <a:pt x="650" y="131"/>
                  </a:lnTo>
                  <a:lnTo>
                    <a:pt x="653" y="128"/>
                  </a:lnTo>
                  <a:lnTo>
                    <a:pt x="636" y="131"/>
                  </a:lnTo>
                  <a:lnTo>
                    <a:pt x="627" y="133"/>
                  </a:lnTo>
                  <a:lnTo>
                    <a:pt x="617" y="133"/>
                  </a:lnTo>
                  <a:lnTo>
                    <a:pt x="612" y="123"/>
                  </a:lnTo>
                  <a:lnTo>
                    <a:pt x="608" y="119"/>
                  </a:lnTo>
                  <a:lnTo>
                    <a:pt x="589" y="126"/>
                  </a:lnTo>
                  <a:lnTo>
                    <a:pt x="565" y="126"/>
                  </a:lnTo>
                  <a:lnTo>
                    <a:pt x="553" y="128"/>
                  </a:lnTo>
                  <a:lnTo>
                    <a:pt x="549" y="126"/>
                  </a:lnTo>
                  <a:lnTo>
                    <a:pt x="544" y="116"/>
                  </a:lnTo>
                  <a:lnTo>
                    <a:pt x="537" y="116"/>
                  </a:lnTo>
                  <a:lnTo>
                    <a:pt x="527" y="119"/>
                  </a:lnTo>
                  <a:lnTo>
                    <a:pt x="513" y="133"/>
                  </a:lnTo>
                  <a:lnTo>
                    <a:pt x="499" y="140"/>
                  </a:lnTo>
                  <a:lnTo>
                    <a:pt x="489" y="142"/>
                  </a:lnTo>
                  <a:lnTo>
                    <a:pt x="478" y="138"/>
                  </a:lnTo>
                  <a:lnTo>
                    <a:pt x="459" y="126"/>
                  </a:lnTo>
                  <a:lnTo>
                    <a:pt x="444" y="114"/>
                  </a:lnTo>
                  <a:lnTo>
                    <a:pt x="430" y="112"/>
                  </a:lnTo>
                  <a:lnTo>
                    <a:pt x="418" y="114"/>
                  </a:lnTo>
                  <a:lnTo>
                    <a:pt x="416" y="121"/>
                  </a:lnTo>
                  <a:lnTo>
                    <a:pt x="409" y="121"/>
                  </a:lnTo>
                  <a:lnTo>
                    <a:pt x="404" y="109"/>
                  </a:lnTo>
                  <a:lnTo>
                    <a:pt x="402" y="102"/>
                  </a:lnTo>
                  <a:lnTo>
                    <a:pt x="392" y="100"/>
                  </a:lnTo>
                  <a:lnTo>
                    <a:pt x="381" y="93"/>
                  </a:lnTo>
                  <a:lnTo>
                    <a:pt x="371" y="88"/>
                  </a:lnTo>
                  <a:lnTo>
                    <a:pt x="357" y="83"/>
                  </a:lnTo>
                  <a:lnTo>
                    <a:pt x="352" y="83"/>
                  </a:lnTo>
                  <a:lnTo>
                    <a:pt x="343" y="83"/>
                  </a:lnTo>
                  <a:lnTo>
                    <a:pt x="336" y="83"/>
                  </a:lnTo>
                  <a:lnTo>
                    <a:pt x="326" y="86"/>
                  </a:lnTo>
                  <a:lnTo>
                    <a:pt x="319" y="93"/>
                  </a:lnTo>
                  <a:lnTo>
                    <a:pt x="310" y="97"/>
                  </a:lnTo>
                  <a:lnTo>
                    <a:pt x="298" y="100"/>
                  </a:lnTo>
                  <a:lnTo>
                    <a:pt x="291" y="97"/>
                  </a:lnTo>
                  <a:lnTo>
                    <a:pt x="286" y="90"/>
                  </a:lnTo>
                  <a:lnTo>
                    <a:pt x="267" y="86"/>
                  </a:lnTo>
                  <a:lnTo>
                    <a:pt x="236" y="81"/>
                  </a:lnTo>
                  <a:lnTo>
                    <a:pt x="220" y="78"/>
                  </a:lnTo>
                  <a:lnTo>
                    <a:pt x="215" y="74"/>
                  </a:lnTo>
                  <a:lnTo>
                    <a:pt x="213" y="69"/>
                  </a:lnTo>
                  <a:lnTo>
                    <a:pt x="210" y="62"/>
                  </a:lnTo>
                  <a:lnTo>
                    <a:pt x="203" y="45"/>
                  </a:lnTo>
                  <a:lnTo>
                    <a:pt x="198" y="31"/>
                  </a:lnTo>
                  <a:lnTo>
                    <a:pt x="196" y="12"/>
                  </a:lnTo>
                  <a:lnTo>
                    <a:pt x="196" y="7"/>
                  </a:lnTo>
                  <a:lnTo>
                    <a:pt x="194" y="5"/>
                  </a:lnTo>
                  <a:lnTo>
                    <a:pt x="189" y="3"/>
                  </a:lnTo>
                  <a:lnTo>
                    <a:pt x="170" y="0"/>
                  </a:lnTo>
                  <a:lnTo>
                    <a:pt x="170" y="22"/>
                  </a:lnTo>
                  <a:lnTo>
                    <a:pt x="172" y="48"/>
                  </a:lnTo>
                  <a:lnTo>
                    <a:pt x="154" y="50"/>
                  </a:lnTo>
                  <a:lnTo>
                    <a:pt x="118" y="52"/>
                  </a:lnTo>
                  <a:lnTo>
                    <a:pt x="83" y="52"/>
                  </a:lnTo>
                  <a:lnTo>
                    <a:pt x="47" y="55"/>
                  </a:lnTo>
                  <a:lnTo>
                    <a:pt x="12" y="57"/>
                  </a:lnTo>
                  <a:lnTo>
                    <a:pt x="0" y="57"/>
                  </a:lnTo>
                  <a:lnTo>
                    <a:pt x="9" y="95"/>
                  </a:lnTo>
                  <a:lnTo>
                    <a:pt x="9" y="107"/>
                  </a:lnTo>
                  <a:lnTo>
                    <a:pt x="9" y="114"/>
                  </a:lnTo>
                  <a:lnTo>
                    <a:pt x="12" y="128"/>
                  </a:lnTo>
                  <a:lnTo>
                    <a:pt x="12" y="135"/>
                  </a:lnTo>
                  <a:lnTo>
                    <a:pt x="12" y="147"/>
                  </a:lnTo>
                  <a:lnTo>
                    <a:pt x="12" y="161"/>
                  </a:lnTo>
                  <a:lnTo>
                    <a:pt x="16" y="178"/>
                  </a:lnTo>
                  <a:lnTo>
                    <a:pt x="23" y="192"/>
                  </a:lnTo>
                  <a:lnTo>
                    <a:pt x="23" y="197"/>
                  </a:lnTo>
                  <a:lnTo>
                    <a:pt x="26" y="204"/>
                  </a:lnTo>
                  <a:lnTo>
                    <a:pt x="31" y="213"/>
                  </a:lnTo>
                  <a:lnTo>
                    <a:pt x="38" y="235"/>
                  </a:lnTo>
                  <a:lnTo>
                    <a:pt x="38" y="256"/>
                  </a:lnTo>
                  <a:lnTo>
                    <a:pt x="40" y="261"/>
                  </a:lnTo>
                  <a:lnTo>
                    <a:pt x="45" y="306"/>
                  </a:lnTo>
                  <a:lnTo>
                    <a:pt x="45" y="313"/>
                  </a:lnTo>
                  <a:lnTo>
                    <a:pt x="49" y="320"/>
                  </a:lnTo>
                  <a:lnTo>
                    <a:pt x="47" y="329"/>
                  </a:lnTo>
                  <a:lnTo>
                    <a:pt x="47" y="334"/>
                  </a:lnTo>
                  <a:lnTo>
                    <a:pt x="49" y="353"/>
                  </a:lnTo>
                  <a:lnTo>
                    <a:pt x="52" y="360"/>
                  </a:lnTo>
                  <a:lnTo>
                    <a:pt x="54" y="377"/>
                  </a:lnTo>
                  <a:lnTo>
                    <a:pt x="66" y="393"/>
                  </a:lnTo>
                  <a:lnTo>
                    <a:pt x="68" y="400"/>
                  </a:lnTo>
                  <a:lnTo>
                    <a:pt x="68" y="405"/>
                  </a:lnTo>
                  <a:lnTo>
                    <a:pt x="71" y="417"/>
                  </a:lnTo>
                  <a:lnTo>
                    <a:pt x="71" y="434"/>
                  </a:lnTo>
                  <a:lnTo>
                    <a:pt x="73" y="443"/>
                  </a:lnTo>
                  <a:lnTo>
                    <a:pt x="71" y="455"/>
                  </a:lnTo>
                  <a:lnTo>
                    <a:pt x="68" y="462"/>
                  </a:lnTo>
                  <a:lnTo>
                    <a:pt x="66" y="467"/>
                  </a:lnTo>
                  <a:lnTo>
                    <a:pt x="52" y="479"/>
                  </a:lnTo>
                  <a:lnTo>
                    <a:pt x="49" y="483"/>
                  </a:lnTo>
                  <a:lnTo>
                    <a:pt x="49" y="488"/>
                  </a:lnTo>
                  <a:lnTo>
                    <a:pt x="52" y="493"/>
                  </a:lnTo>
                  <a:lnTo>
                    <a:pt x="59" y="505"/>
                  </a:lnTo>
                  <a:lnTo>
                    <a:pt x="64" y="507"/>
                  </a:lnTo>
                  <a:lnTo>
                    <a:pt x="78" y="514"/>
                  </a:lnTo>
                  <a:lnTo>
                    <a:pt x="85" y="524"/>
                  </a:lnTo>
                  <a:lnTo>
                    <a:pt x="87" y="552"/>
                  </a:lnTo>
                  <a:lnTo>
                    <a:pt x="90" y="609"/>
                  </a:lnTo>
                  <a:lnTo>
                    <a:pt x="92" y="640"/>
                  </a:lnTo>
                  <a:lnTo>
                    <a:pt x="92" y="668"/>
                  </a:lnTo>
                  <a:lnTo>
                    <a:pt x="94" y="696"/>
                  </a:lnTo>
                  <a:lnTo>
                    <a:pt x="97" y="753"/>
                  </a:lnTo>
                  <a:lnTo>
                    <a:pt x="125" y="751"/>
                  </a:lnTo>
                  <a:lnTo>
                    <a:pt x="156" y="751"/>
                  </a:lnTo>
                  <a:lnTo>
                    <a:pt x="187" y="748"/>
                  </a:lnTo>
                  <a:lnTo>
                    <a:pt x="215" y="746"/>
                  </a:lnTo>
                  <a:lnTo>
                    <a:pt x="246" y="744"/>
                  </a:lnTo>
                  <a:lnTo>
                    <a:pt x="277" y="744"/>
                  </a:lnTo>
                  <a:lnTo>
                    <a:pt x="305" y="741"/>
                  </a:lnTo>
                  <a:lnTo>
                    <a:pt x="336" y="739"/>
                  </a:lnTo>
                  <a:lnTo>
                    <a:pt x="366" y="737"/>
                  </a:lnTo>
                  <a:lnTo>
                    <a:pt x="395" y="734"/>
                  </a:lnTo>
                  <a:lnTo>
                    <a:pt x="426" y="732"/>
                  </a:lnTo>
                  <a:lnTo>
                    <a:pt x="454" y="727"/>
                  </a:lnTo>
                  <a:lnTo>
                    <a:pt x="485" y="725"/>
                  </a:lnTo>
                  <a:lnTo>
                    <a:pt x="515" y="722"/>
                  </a:lnTo>
                  <a:lnTo>
                    <a:pt x="544" y="720"/>
                  </a:lnTo>
                  <a:lnTo>
                    <a:pt x="575" y="715"/>
                  </a:lnTo>
                  <a:lnTo>
                    <a:pt x="567" y="680"/>
                  </a:lnTo>
                  <a:lnTo>
                    <a:pt x="563" y="661"/>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101" name="Freeform 42">
              <a:extLst>
                <a:ext uri="{FF2B5EF4-FFF2-40B4-BE49-F238E27FC236}">
                  <a16:creationId xmlns:a16="http://schemas.microsoft.com/office/drawing/2014/main" id="{328FAF1B-BBEF-474D-BFD7-935017BB37E1}"/>
                </a:ext>
              </a:extLst>
            </p:cNvPr>
            <p:cNvSpPr>
              <a:spLocks noEditPoints="1"/>
            </p:cNvSpPr>
            <p:nvPr/>
          </p:nvSpPr>
          <p:spPr bwMode="auto">
            <a:xfrm>
              <a:off x="5087938" y="1817688"/>
              <a:ext cx="852487" cy="920750"/>
            </a:xfrm>
            <a:custGeom>
              <a:avLst/>
              <a:gdLst>
                <a:gd name="T0" fmla="*/ 430945672 w 537"/>
                <a:gd name="T1" fmla="*/ 108367513 h 580"/>
                <a:gd name="T2" fmla="*/ 466227839 w 537"/>
                <a:gd name="T3" fmla="*/ 70564375 h 580"/>
                <a:gd name="T4" fmla="*/ 478829407 w 537"/>
                <a:gd name="T5" fmla="*/ 42843450 h 580"/>
                <a:gd name="T6" fmla="*/ 466227839 w 537"/>
                <a:gd name="T7" fmla="*/ 52924075 h 580"/>
                <a:gd name="T8" fmla="*/ 488910026 w 537"/>
                <a:gd name="T9" fmla="*/ 0 h 580"/>
                <a:gd name="T10" fmla="*/ 435985982 w 537"/>
                <a:gd name="T11" fmla="*/ 52924075 h 580"/>
                <a:gd name="T12" fmla="*/ 423386002 w 537"/>
                <a:gd name="T13" fmla="*/ 47883763 h 580"/>
                <a:gd name="T14" fmla="*/ 1270158005 w 537"/>
                <a:gd name="T15" fmla="*/ 1277720013 h 580"/>
                <a:gd name="T16" fmla="*/ 1234875838 w 537"/>
                <a:gd name="T17" fmla="*/ 1217236263 h 580"/>
                <a:gd name="T18" fmla="*/ 1229835529 w 537"/>
                <a:gd name="T19" fmla="*/ 1174392813 h 580"/>
                <a:gd name="T20" fmla="*/ 1234875838 w 537"/>
                <a:gd name="T21" fmla="*/ 1073586563 h 580"/>
                <a:gd name="T22" fmla="*/ 1247475818 w 537"/>
                <a:gd name="T23" fmla="*/ 972780313 h 580"/>
                <a:gd name="T24" fmla="*/ 1239916148 w 537"/>
                <a:gd name="T25" fmla="*/ 877014375 h 580"/>
                <a:gd name="T26" fmla="*/ 1252516128 w 537"/>
                <a:gd name="T27" fmla="*/ 763608138 h 580"/>
                <a:gd name="T28" fmla="*/ 1277717676 w 537"/>
                <a:gd name="T29" fmla="*/ 637600325 h 580"/>
                <a:gd name="T30" fmla="*/ 1222274271 w 537"/>
                <a:gd name="T31" fmla="*/ 619958438 h 580"/>
                <a:gd name="T32" fmla="*/ 1181951794 w 537"/>
                <a:gd name="T33" fmla="*/ 693043763 h 580"/>
                <a:gd name="T34" fmla="*/ 1134069647 w 537"/>
                <a:gd name="T35" fmla="*/ 723285638 h 580"/>
                <a:gd name="T36" fmla="*/ 1156750247 w 537"/>
                <a:gd name="T37" fmla="*/ 609877813 h 580"/>
                <a:gd name="T38" fmla="*/ 1199593671 w 537"/>
                <a:gd name="T39" fmla="*/ 536794075 h 580"/>
                <a:gd name="T40" fmla="*/ 1174392124 w 537"/>
                <a:gd name="T41" fmla="*/ 466229700 h 580"/>
                <a:gd name="T42" fmla="*/ 1139109957 w 537"/>
                <a:gd name="T43" fmla="*/ 466229700 h 580"/>
                <a:gd name="T44" fmla="*/ 1134069647 w 537"/>
                <a:gd name="T45" fmla="*/ 418345938 h 580"/>
                <a:gd name="T46" fmla="*/ 1121468080 w 537"/>
                <a:gd name="T47" fmla="*/ 352821875 h 580"/>
                <a:gd name="T48" fmla="*/ 1038303766 w 537"/>
                <a:gd name="T49" fmla="*/ 292338125 h 580"/>
                <a:gd name="T50" fmla="*/ 884573531 w 537"/>
                <a:gd name="T51" fmla="*/ 287297813 h 580"/>
                <a:gd name="T52" fmla="*/ 788807650 w 537"/>
                <a:gd name="T53" fmla="*/ 249496263 h 580"/>
                <a:gd name="T54" fmla="*/ 650199931 w 537"/>
                <a:gd name="T55" fmla="*/ 231854375 h 580"/>
                <a:gd name="T56" fmla="*/ 561993720 w 537"/>
                <a:gd name="T57" fmla="*/ 173891575 h 580"/>
                <a:gd name="T58" fmla="*/ 519151883 w 537"/>
                <a:gd name="T59" fmla="*/ 156249688 h 580"/>
                <a:gd name="T60" fmla="*/ 443547240 w 537"/>
                <a:gd name="T61" fmla="*/ 131048125 h 580"/>
                <a:gd name="T62" fmla="*/ 405744125 w 537"/>
                <a:gd name="T63" fmla="*/ 161290000 h 580"/>
                <a:gd name="T64" fmla="*/ 418345692 w 537"/>
                <a:gd name="T65" fmla="*/ 95765938 h 580"/>
                <a:gd name="T66" fmla="*/ 400703815 w 537"/>
                <a:gd name="T67" fmla="*/ 47883763 h 580"/>
                <a:gd name="T68" fmla="*/ 330139481 w 537"/>
                <a:gd name="T69" fmla="*/ 78125638 h 580"/>
                <a:gd name="T70" fmla="*/ 168849576 w 537"/>
                <a:gd name="T71" fmla="*/ 156249688 h 580"/>
                <a:gd name="T72" fmla="*/ 126007739 w 537"/>
                <a:gd name="T73" fmla="*/ 156249688 h 580"/>
                <a:gd name="T74" fmla="*/ 120967429 w 537"/>
                <a:gd name="T75" fmla="*/ 357862188 h 580"/>
                <a:gd name="T76" fmla="*/ 30241857 w 537"/>
                <a:gd name="T77" fmla="*/ 435987825 h 580"/>
                <a:gd name="T78" fmla="*/ 37801528 w 537"/>
                <a:gd name="T79" fmla="*/ 541834388 h 580"/>
                <a:gd name="T80" fmla="*/ 42841837 w 537"/>
                <a:gd name="T81" fmla="*/ 637600325 h 580"/>
                <a:gd name="T82" fmla="*/ 47882147 w 537"/>
                <a:gd name="T83" fmla="*/ 768648450 h 580"/>
                <a:gd name="T84" fmla="*/ 113406171 w 537"/>
                <a:gd name="T85" fmla="*/ 841732188 h 580"/>
                <a:gd name="T86" fmla="*/ 204131743 w 537"/>
                <a:gd name="T87" fmla="*/ 877014375 h 580"/>
                <a:gd name="T88" fmla="*/ 365421648 w 537"/>
                <a:gd name="T89" fmla="*/ 990422200 h 580"/>
                <a:gd name="T90" fmla="*/ 448587549 w 537"/>
                <a:gd name="T91" fmla="*/ 1181954075 h 580"/>
                <a:gd name="T92" fmla="*/ 478829407 w 537"/>
                <a:gd name="T93" fmla="*/ 1252518450 h 580"/>
                <a:gd name="T94" fmla="*/ 536792173 w 537"/>
                <a:gd name="T95" fmla="*/ 1401206875 h 580"/>
                <a:gd name="T96" fmla="*/ 723283626 w 537"/>
                <a:gd name="T97" fmla="*/ 1449090638 h 580"/>
                <a:gd name="T98" fmla="*/ 1247475818 w 537"/>
                <a:gd name="T99" fmla="*/ 1383566575 h 580"/>
                <a:gd name="T100" fmla="*/ 1318040152 w 537"/>
                <a:gd name="T101" fmla="*/ 458668438 h 580"/>
                <a:gd name="T102" fmla="*/ 1277717676 w 537"/>
                <a:gd name="T103" fmla="*/ 519152188 h 580"/>
                <a:gd name="T104" fmla="*/ 1260077386 w 537"/>
                <a:gd name="T105" fmla="*/ 597277825 h 580"/>
                <a:gd name="T106" fmla="*/ 1305440172 w 537"/>
                <a:gd name="T107" fmla="*/ 584676250 h 580"/>
                <a:gd name="T108" fmla="*/ 1312999842 w 537"/>
                <a:gd name="T109" fmla="*/ 536794075 h 580"/>
                <a:gd name="T110" fmla="*/ 1318040152 w 537"/>
                <a:gd name="T111" fmla="*/ 506552200 h 580"/>
                <a:gd name="T112" fmla="*/ 1318040152 w 537"/>
                <a:gd name="T113" fmla="*/ 476310325 h 580"/>
                <a:gd name="T114" fmla="*/ 1353322319 w 537"/>
                <a:gd name="T115" fmla="*/ 423386250 h 580"/>
                <a:gd name="T116" fmla="*/ 1330641720 w 537"/>
                <a:gd name="T117" fmla="*/ 435987825 h 5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37" h="580">
                  <a:moveTo>
                    <a:pt x="183" y="28"/>
                  </a:moveTo>
                  <a:lnTo>
                    <a:pt x="173" y="36"/>
                  </a:lnTo>
                  <a:lnTo>
                    <a:pt x="171" y="38"/>
                  </a:lnTo>
                  <a:lnTo>
                    <a:pt x="171" y="40"/>
                  </a:lnTo>
                  <a:lnTo>
                    <a:pt x="171" y="43"/>
                  </a:lnTo>
                  <a:lnTo>
                    <a:pt x="176" y="40"/>
                  </a:lnTo>
                  <a:lnTo>
                    <a:pt x="178" y="38"/>
                  </a:lnTo>
                  <a:lnTo>
                    <a:pt x="178" y="36"/>
                  </a:lnTo>
                  <a:lnTo>
                    <a:pt x="180" y="33"/>
                  </a:lnTo>
                  <a:lnTo>
                    <a:pt x="185" y="28"/>
                  </a:lnTo>
                  <a:lnTo>
                    <a:pt x="185" y="26"/>
                  </a:lnTo>
                  <a:lnTo>
                    <a:pt x="183" y="28"/>
                  </a:lnTo>
                  <a:close/>
                  <a:moveTo>
                    <a:pt x="185" y="21"/>
                  </a:moveTo>
                  <a:lnTo>
                    <a:pt x="190" y="21"/>
                  </a:lnTo>
                  <a:lnTo>
                    <a:pt x="190" y="17"/>
                  </a:lnTo>
                  <a:lnTo>
                    <a:pt x="187" y="14"/>
                  </a:lnTo>
                  <a:lnTo>
                    <a:pt x="185" y="17"/>
                  </a:lnTo>
                  <a:lnTo>
                    <a:pt x="180" y="19"/>
                  </a:lnTo>
                  <a:lnTo>
                    <a:pt x="180" y="21"/>
                  </a:lnTo>
                  <a:lnTo>
                    <a:pt x="185" y="21"/>
                  </a:lnTo>
                  <a:close/>
                  <a:moveTo>
                    <a:pt x="197" y="5"/>
                  </a:moveTo>
                  <a:lnTo>
                    <a:pt x="199" y="2"/>
                  </a:lnTo>
                  <a:lnTo>
                    <a:pt x="199" y="0"/>
                  </a:lnTo>
                  <a:lnTo>
                    <a:pt x="197" y="0"/>
                  </a:lnTo>
                  <a:lnTo>
                    <a:pt x="194" y="0"/>
                  </a:lnTo>
                  <a:lnTo>
                    <a:pt x="194" y="2"/>
                  </a:lnTo>
                  <a:lnTo>
                    <a:pt x="194" y="7"/>
                  </a:lnTo>
                  <a:lnTo>
                    <a:pt x="197" y="5"/>
                  </a:lnTo>
                  <a:close/>
                  <a:moveTo>
                    <a:pt x="173" y="21"/>
                  </a:moveTo>
                  <a:lnTo>
                    <a:pt x="176" y="21"/>
                  </a:lnTo>
                  <a:lnTo>
                    <a:pt x="173" y="19"/>
                  </a:lnTo>
                  <a:lnTo>
                    <a:pt x="171" y="17"/>
                  </a:lnTo>
                  <a:lnTo>
                    <a:pt x="168" y="19"/>
                  </a:lnTo>
                  <a:lnTo>
                    <a:pt x="171" y="21"/>
                  </a:lnTo>
                  <a:lnTo>
                    <a:pt x="173" y="21"/>
                  </a:lnTo>
                  <a:close/>
                  <a:moveTo>
                    <a:pt x="504" y="523"/>
                  </a:moveTo>
                  <a:lnTo>
                    <a:pt x="507" y="514"/>
                  </a:lnTo>
                  <a:lnTo>
                    <a:pt x="504" y="507"/>
                  </a:lnTo>
                  <a:lnTo>
                    <a:pt x="500" y="502"/>
                  </a:lnTo>
                  <a:lnTo>
                    <a:pt x="497" y="497"/>
                  </a:lnTo>
                  <a:lnTo>
                    <a:pt x="497" y="490"/>
                  </a:lnTo>
                  <a:lnTo>
                    <a:pt x="495" y="485"/>
                  </a:lnTo>
                  <a:lnTo>
                    <a:pt x="490" y="483"/>
                  </a:lnTo>
                  <a:lnTo>
                    <a:pt x="490" y="478"/>
                  </a:lnTo>
                  <a:lnTo>
                    <a:pt x="490" y="474"/>
                  </a:lnTo>
                  <a:lnTo>
                    <a:pt x="490" y="471"/>
                  </a:lnTo>
                  <a:lnTo>
                    <a:pt x="488" y="469"/>
                  </a:lnTo>
                  <a:lnTo>
                    <a:pt x="488" y="466"/>
                  </a:lnTo>
                  <a:lnTo>
                    <a:pt x="488" y="464"/>
                  </a:lnTo>
                  <a:lnTo>
                    <a:pt x="485" y="452"/>
                  </a:lnTo>
                  <a:lnTo>
                    <a:pt x="485" y="447"/>
                  </a:lnTo>
                  <a:lnTo>
                    <a:pt x="485" y="440"/>
                  </a:lnTo>
                  <a:lnTo>
                    <a:pt x="490" y="426"/>
                  </a:lnTo>
                  <a:lnTo>
                    <a:pt x="490" y="421"/>
                  </a:lnTo>
                  <a:lnTo>
                    <a:pt x="490" y="414"/>
                  </a:lnTo>
                  <a:lnTo>
                    <a:pt x="490" y="407"/>
                  </a:lnTo>
                  <a:lnTo>
                    <a:pt x="495" y="391"/>
                  </a:lnTo>
                  <a:lnTo>
                    <a:pt x="495" y="386"/>
                  </a:lnTo>
                  <a:lnTo>
                    <a:pt x="492" y="379"/>
                  </a:lnTo>
                  <a:lnTo>
                    <a:pt x="490" y="374"/>
                  </a:lnTo>
                  <a:lnTo>
                    <a:pt x="490" y="367"/>
                  </a:lnTo>
                  <a:lnTo>
                    <a:pt x="490" y="358"/>
                  </a:lnTo>
                  <a:lnTo>
                    <a:pt x="492" y="348"/>
                  </a:lnTo>
                  <a:lnTo>
                    <a:pt x="497" y="339"/>
                  </a:lnTo>
                  <a:lnTo>
                    <a:pt x="502" y="331"/>
                  </a:lnTo>
                  <a:lnTo>
                    <a:pt x="502" y="324"/>
                  </a:lnTo>
                  <a:lnTo>
                    <a:pt x="500" y="315"/>
                  </a:lnTo>
                  <a:lnTo>
                    <a:pt x="497" y="303"/>
                  </a:lnTo>
                  <a:lnTo>
                    <a:pt x="500" y="289"/>
                  </a:lnTo>
                  <a:lnTo>
                    <a:pt x="502" y="275"/>
                  </a:lnTo>
                  <a:lnTo>
                    <a:pt x="504" y="268"/>
                  </a:lnTo>
                  <a:lnTo>
                    <a:pt x="507" y="260"/>
                  </a:lnTo>
                  <a:lnTo>
                    <a:pt x="507" y="253"/>
                  </a:lnTo>
                  <a:lnTo>
                    <a:pt x="507" y="249"/>
                  </a:lnTo>
                  <a:lnTo>
                    <a:pt x="502" y="246"/>
                  </a:lnTo>
                  <a:lnTo>
                    <a:pt x="497" y="242"/>
                  </a:lnTo>
                  <a:lnTo>
                    <a:pt x="492" y="242"/>
                  </a:lnTo>
                  <a:lnTo>
                    <a:pt x="485" y="246"/>
                  </a:lnTo>
                  <a:lnTo>
                    <a:pt x="483" y="246"/>
                  </a:lnTo>
                  <a:lnTo>
                    <a:pt x="476" y="256"/>
                  </a:lnTo>
                  <a:lnTo>
                    <a:pt x="474" y="268"/>
                  </a:lnTo>
                  <a:lnTo>
                    <a:pt x="469" y="275"/>
                  </a:lnTo>
                  <a:lnTo>
                    <a:pt x="464" y="279"/>
                  </a:lnTo>
                  <a:lnTo>
                    <a:pt x="462" y="284"/>
                  </a:lnTo>
                  <a:lnTo>
                    <a:pt x="459" y="289"/>
                  </a:lnTo>
                  <a:lnTo>
                    <a:pt x="455" y="289"/>
                  </a:lnTo>
                  <a:lnTo>
                    <a:pt x="450" y="287"/>
                  </a:lnTo>
                  <a:lnTo>
                    <a:pt x="450" y="282"/>
                  </a:lnTo>
                  <a:lnTo>
                    <a:pt x="450" y="272"/>
                  </a:lnTo>
                  <a:lnTo>
                    <a:pt x="452" y="263"/>
                  </a:lnTo>
                  <a:lnTo>
                    <a:pt x="459" y="246"/>
                  </a:lnTo>
                  <a:lnTo>
                    <a:pt x="459" y="242"/>
                  </a:lnTo>
                  <a:lnTo>
                    <a:pt x="459" y="239"/>
                  </a:lnTo>
                  <a:lnTo>
                    <a:pt x="471" y="230"/>
                  </a:lnTo>
                  <a:lnTo>
                    <a:pt x="476" y="225"/>
                  </a:lnTo>
                  <a:lnTo>
                    <a:pt x="478" y="218"/>
                  </a:lnTo>
                  <a:lnTo>
                    <a:pt x="476" y="213"/>
                  </a:lnTo>
                  <a:lnTo>
                    <a:pt x="474" y="213"/>
                  </a:lnTo>
                  <a:lnTo>
                    <a:pt x="469" y="208"/>
                  </a:lnTo>
                  <a:lnTo>
                    <a:pt x="464" y="204"/>
                  </a:lnTo>
                  <a:lnTo>
                    <a:pt x="464" y="199"/>
                  </a:lnTo>
                  <a:lnTo>
                    <a:pt x="466" y="185"/>
                  </a:lnTo>
                  <a:lnTo>
                    <a:pt x="466" y="182"/>
                  </a:lnTo>
                  <a:lnTo>
                    <a:pt x="464" y="180"/>
                  </a:lnTo>
                  <a:lnTo>
                    <a:pt x="457" y="185"/>
                  </a:lnTo>
                  <a:lnTo>
                    <a:pt x="452" y="185"/>
                  </a:lnTo>
                  <a:lnTo>
                    <a:pt x="450" y="185"/>
                  </a:lnTo>
                  <a:lnTo>
                    <a:pt x="448" y="182"/>
                  </a:lnTo>
                  <a:lnTo>
                    <a:pt x="448" y="180"/>
                  </a:lnTo>
                  <a:lnTo>
                    <a:pt x="448" y="175"/>
                  </a:lnTo>
                  <a:lnTo>
                    <a:pt x="450" y="166"/>
                  </a:lnTo>
                  <a:lnTo>
                    <a:pt x="450" y="159"/>
                  </a:lnTo>
                  <a:lnTo>
                    <a:pt x="450" y="154"/>
                  </a:lnTo>
                  <a:lnTo>
                    <a:pt x="448" y="147"/>
                  </a:lnTo>
                  <a:lnTo>
                    <a:pt x="448" y="144"/>
                  </a:lnTo>
                  <a:lnTo>
                    <a:pt x="445" y="140"/>
                  </a:lnTo>
                  <a:lnTo>
                    <a:pt x="436" y="135"/>
                  </a:lnTo>
                  <a:lnTo>
                    <a:pt x="419" y="133"/>
                  </a:lnTo>
                  <a:lnTo>
                    <a:pt x="419" y="123"/>
                  </a:lnTo>
                  <a:lnTo>
                    <a:pt x="417" y="121"/>
                  </a:lnTo>
                  <a:lnTo>
                    <a:pt x="412" y="116"/>
                  </a:lnTo>
                  <a:lnTo>
                    <a:pt x="395" y="111"/>
                  </a:lnTo>
                  <a:lnTo>
                    <a:pt x="381" y="111"/>
                  </a:lnTo>
                  <a:lnTo>
                    <a:pt x="369" y="114"/>
                  </a:lnTo>
                  <a:lnTo>
                    <a:pt x="360" y="111"/>
                  </a:lnTo>
                  <a:lnTo>
                    <a:pt x="351" y="114"/>
                  </a:lnTo>
                  <a:lnTo>
                    <a:pt x="346" y="109"/>
                  </a:lnTo>
                  <a:lnTo>
                    <a:pt x="339" y="107"/>
                  </a:lnTo>
                  <a:lnTo>
                    <a:pt x="332" y="104"/>
                  </a:lnTo>
                  <a:lnTo>
                    <a:pt x="325" y="102"/>
                  </a:lnTo>
                  <a:lnTo>
                    <a:pt x="313" y="99"/>
                  </a:lnTo>
                  <a:lnTo>
                    <a:pt x="303" y="99"/>
                  </a:lnTo>
                  <a:lnTo>
                    <a:pt x="291" y="97"/>
                  </a:lnTo>
                  <a:lnTo>
                    <a:pt x="280" y="95"/>
                  </a:lnTo>
                  <a:lnTo>
                    <a:pt x="268" y="95"/>
                  </a:lnTo>
                  <a:lnTo>
                    <a:pt x="258" y="92"/>
                  </a:lnTo>
                  <a:lnTo>
                    <a:pt x="246" y="90"/>
                  </a:lnTo>
                  <a:lnTo>
                    <a:pt x="235" y="90"/>
                  </a:lnTo>
                  <a:lnTo>
                    <a:pt x="232" y="83"/>
                  </a:lnTo>
                  <a:lnTo>
                    <a:pt x="228" y="78"/>
                  </a:lnTo>
                  <a:lnTo>
                    <a:pt x="223" y="69"/>
                  </a:lnTo>
                  <a:lnTo>
                    <a:pt x="218" y="66"/>
                  </a:lnTo>
                  <a:lnTo>
                    <a:pt x="213" y="66"/>
                  </a:lnTo>
                  <a:lnTo>
                    <a:pt x="211" y="64"/>
                  </a:lnTo>
                  <a:lnTo>
                    <a:pt x="209" y="66"/>
                  </a:lnTo>
                  <a:lnTo>
                    <a:pt x="206" y="62"/>
                  </a:lnTo>
                  <a:lnTo>
                    <a:pt x="206" y="59"/>
                  </a:lnTo>
                  <a:lnTo>
                    <a:pt x="202" y="62"/>
                  </a:lnTo>
                  <a:lnTo>
                    <a:pt x="194" y="62"/>
                  </a:lnTo>
                  <a:lnTo>
                    <a:pt x="187" y="57"/>
                  </a:lnTo>
                  <a:lnTo>
                    <a:pt x="176" y="52"/>
                  </a:lnTo>
                  <a:lnTo>
                    <a:pt x="176" y="55"/>
                  </a:lnTo>
                  <a:lnTo>
                    <a:pt x="173" y="57"/>
                  </a:lnTo>
                  <a:lnTo>
                    <a:pt x="161" y="64"/>
                  </a:lnTo>
                  <a:lnTo>
                    <a:pt x="159" y="62"/>
                  </a:lnTo>
                  <a:lnTo>
                    <a:pt x="164" y="55"/>
                  </a:lnTo>
                  <a:lnTo>
                    <a:pt x="164" y="50"/>
                  </a:lnTo>
                  <a:lnTo>
                    <a:pt x="164" y="43"/>
                  </a:lnTo>
                  <a:lnTo>
                    <a:pt x="166" y="38"/>
                  </a:lnTo>
                  <a:lnTo>
                    <a:pt x="168" y="28"/>
                  </a:lnTo>
                  <a:lnTo>
                    <a:pt x="171" y="24"/>
                  </a:lnTo>
                  <a:lnTo>
                    <a:pt x="168" y="21"/>
                  </a:lnTo>
                  <a:lnTo>
                    <a:pt x="164" y="17"/>
                  </a:lnTo>
                  <a:lnTo>
                    <a:pt x="159" y="19"/>
                  </a:lnTo>
                  <a:lnTo>
                    <a:pt x="154" y="19"/>
                  </a:lnTo>
                  <a:lnTo>
                    <a:pt x="140" y="33"/>
                  </a:lnTo>
                  <a:lnTo>
                    <a:pt x="138" y="31"/>
                  </a:lnTo>
                  <a:lnTo>
                    <a:pt x="133" y="31"/>
                  </a:lnTo>
                  <a:lnTo>
                    <a:pt x="131" y="31"/>
                  </a:lnTo>
                  <a:lnTo>
                    <a:pt x="121" y="43"/>
                  </a:lnTo>
                  <a:lnTo>
                    <a:pt x="109" y="50"/>
                  </a:lnTo>
                  <a:lnTo>
                    <a:pt x="81" y="59"/>
                  </a:lnTo>
                  <a:lnTo>
                    <a:pt x="74" y="62"/>
                  </a:lnTo>
                  <a:lnTo>
                    <a:pt x="67" y="62"/>
                  </a:lnTo>
                  <a:lnTo>
                    <a:pt x="60" y="57"/>
                  </a:lnTo>
                  <a:lnTo>
                    <a:pt x="57" y="55"/>
                  </a:lnTo>
                  <a:lnTo>
                    <a:pt x="55" y="55"/>
                  </a:lnTo>
                  <a:lnTo>
                    <a:pt x="50" y="62"/>
                  </a:lnTo>
                  <a:lnTo>
                    <a:pt x="48" y="66"/>
                  </a:lnTo>
                  <a:lnTo>
                    <a:pt x="41" y="69"/>
                  </a:lnTo>
                  <a:lnTo>
                    <a:pt x="45" y="107"/>
                  </a:lnTo>
                  <a:lnTo>
                    <a:pt x="48" y="123"/>
                  </a:lnTo>
                  <a:lnTo>
                    <a:pt x="48" y="142"/>
                  </a:lnTo>
                  <a:lnTo>
                    <a:pt x="45" y="144"/>
                  </a:lnTo>
                  <a:lnTo>
                    <a:pt x="43" y="149"/>
                  </a:lnTo>
                  <a:lnTo>
                    <a:pt x="38" y="152"/>
                  </a:lnTo>
                  <a:lnTo>
                    <a:pt x="15" y="168"/>
                  </a:lnTo>
                  <a:lnTo>
                    <a:pt x="12" y="173"/>
                  </a:lnTo>
                  <a:lnTo>
                    <a:pt x="8" y="182"/>
                  </a:lnTo>
                  <a:lnTo>
                    <a:pt x="0" y="194"/>
                  </a:lnTo>
                  <a:lnTo>
                    <a:pt x="0" y="201"/>
                  </a:lnTo>
                  <a:lnTo>
                    <a:pt x="0" y="208"/>
                  </a:lnTo>
                  <a:lnTo>
                    <a:pt x="15" y="215"/>
                  </a:lnTo>
                  <a:lnTo>
                    <a:pt x="19" y="220"/>
                  </a:lnTo>
                  <a:lnTo>
                    <a:pt x="22" y="227"/>
                  </a:lnTo>
                  <a:lnTo>
                    <a:pt x="22" y="234"/>
                  </a:lnTo>
                  <a:lnTo>
                    <a:pt x="17" y="249"/>
                  </a:lnTo>
                  <a:lnTo>
                    <a:pt x="17" y="253"/>
                  </a:lnTo>
                  <a:lnTo>
                    <a:pt x="19" y="270"/>
                  </a:lnTo>
                  <a:lnTo>
                    <a:pt x="17" y="275"/>
                  </a:lnTo>
                  <a:lnTo>
                    <a:pt x="19" y="289"/>
                  </a:lnTo>
                  <a:lnTo>
                    <a:pt x="19" y="291"/>
                  </a:lnTo>
                  <a:lnTo>
                    <a:pt x="19" y="305"/>
                  </a:lnTo>
                  <a:lnTo>
                    <a:pt x="19" y="310"/>
                  </a:lnTo>
                  <a:lnTo>
                    <a:pt x="22" y="317"/>
                  </a:lnTo>
                  <a:lnTo>
                    <a:pt x="22" y="320"/>
                  </a:lnTo>
                  <a:lnTo>
                    <a:pt x="34" y="329"/>
                  </a:lnTo>
                  <a:lnTo>
                    <a:pt x="45" y="334"/>
                  </a:lnTo>
                  <a:lnTo>
                    <a:pt x="53" y="334"/>
                  </a:lnTo>
                  <a:lnTo>
                    <a:pt x="60" y="339"/>
                  </a:lnTo>
                  <a:lnTo>
                    <a:pt x="67" y="343"/>
                  </a:lnTo>
                  <a:lnTo>
                    <a:pt x="74" y="348"/>
                  </a:lnTo>
                  <a:lnTo>
                    <a:pt x="81" y="348"/>
                  </a:lnTo>
                  <a:lnTo>
                    <a:pt x="90" y="355"/>
                  </a:lnTo>
                  <a:lnTo>
                    <a:pt x="105" y="367"/>
                  </a:lnTo>
                  <a:lnTo>
                    <a:pt x="112" y="379"/>
                  </a:lnTo>
                  <a:lnTo>
                    <a:pt x="123" y="386"/>
                  </a:lnTo>
                  <a:lnTo>
                    <a:pt x="145" y="393"/>
                  </a:lnTo>
                  <a:lnTo>
                    <a:pt x="157" y="400"/>
                  </a:lnTo>
                  <a:lnTo>
                    <a:pt x="164" y="405"/>
                  </a:lnTo>
                  <a:lnTo>
                    <a:pt x="168" y="424"/>
                  </a:lnTo>
                  <a:lnTo>
                    <a:pt x="176" y="459"/>
                  </a:lnTo>
                  <a:lnTo>
                    <a:pt x="178" y="469"/>
                  </a:lnTo>
                  <a:lnTo>
                    <a:pt x="180" y="474"/>
                  </a:lnTo>
                  <a:lnTo>
                    <a:pt x="183" y="478"/>
                  </a:lnTo>
                  <a:lnTo>
                    <a:pt x="190" y="481"/>
                  </a:lnTo>
                  <a:lnTo>
                    <a:pt x="192" y="488"/>
                  </a:lnTo>
                  <a:lnTo>
                    <a:pt x="190" y="497"/>
                  </a:lnTo>
                  <a:lnTo>
                    <a:pt x="190" y="509"/>
                  </a:lnTo>
                  <a:lnTo>
                    <a:pt x="192" y="526"/>
                  </a:lnTo>
                  <a:lnTo>
                    <a:pt x="197" y="537"/>
                  </a:lnTo>
                  <a:lnTo>
                    <a:pt x="202" y="549"/>
                  </a:lnTo>
                  <a:lnTo>
                    <a:pt x="213" y="556"/>
                  </a:lnTo>
                  <a:lnTo>
                    <a:pt x="230" y="561"/>
                  </a:lnTo>
                  <a:lnTo>
                    <a:pt x="239" y="568"/>
                  </a:lnTo>
                  <a:lnTo>
                    <a:pt x="244" y="578"/>
                  </a:lnTo>
                  <a:lnTo>
                    <a:pt x="244" y="580"/>
                  </a:lnTo>
                  <a:lnTo>
                    <a:pt x="287" y="575"/>
                  </a:lnTo>
                  <a:lnTo>
                    <a:pt x="329" y="571"/>
                  </a:lnTo>
                  <a:lnTo>
                    <a:pt x="369" y="566"/>
                  </a:lnTo>
                  <a:lnTo>
                    <a:pt x="412" y="559"/>
                  </a:lnTo>
                  <a:lnTo>
                    <a:pt x="455" y="554"/>
                  </a:lnTo>
                  <a:lnTo>
                    <a:pt x="495" y="549"/>
                  </a:lnTo>
                  <a:lnTo>
                    <a:pt x="507" y="547"/>
                  </a:lnTo>
                  <a:lnTo>
                    <a:pt x="507" y="540"/>
                  </a:lnTo>
                  <a:lnTo>
                    <a:pt x="504" y="523"/>
                  </a:lnTo>
                  <a:close/>
                  <a:moveTo>
                    <a:pt x="526" y="182"/>
                  </a:moveTo>
                  <a:lnTo>
                    <a:pt x="523" y="182"/>
                  </a:lnTo>
                  <a:lnTo>
                    <a:pt x="518" y="185"/>
                  </a:lnTo>
                  <a:lnTo>
                    <a:pt x="518" y="192"/>
                  </a:lnTo>
                  <a:lnTo>
                    <a:pt x="514" y="197"/>
                  </a:lnTo>
                  <a:lnTo>
                    <a:pt x="509" y="201"/>
                  </a:lnTo>
                  <a:lnTo>
                    <a:pt x="507" y="206"/>
                  </a:lnTo>
                  <a:lnTo>
                    <a:pt x="507" y="213"/>
                  </a:lnTo>
                  <a:lnTo>
                    <a:pt x="504" y="220"/>
                  </a:lnTo>
                  <a:lnTo>
                    <a:pt x="500" y="230"/>
                  </a:lnTo>
                  <a:lnTo>
                    <a:pt x="497" y="234"/>
                  </a:lnTo>
                  <a:lnTo>
                    <a:pt x="500" y="237"/>
                  </a:lnTo>
                  <a:lnTo>
                    <a:pt x="502" y="242"/>
                  </a:lnTo>
                  <a:lnTo>
                    <a:pt x="504" y="244"/>
                  </a:lnTo>
                  <a:lnTo>
                    <a:pt x="509" y="246"/>
                  </a:lnTo>
                  <a:lnTo>
                    <a:pt x="511" y="244"/>
                  </a:lnTo>
                  <a:lnTo>
                    <a:pt x="518" y="232"/>
                  </a:lnTo>
                  <a:lnTo>
                    <a:pt x="518" y="230"/>
                  </a:lnTo>
                  <a:lnTo>
                    <a:pt x="516" y="227"/>
                  </a:lnTo>
                  <a:lnTo>
                    <a:pt x="516" y="225"/>
                  </a:lnTo>
                  <a:lnTo>
                    <a:pt x="518" y="215"/>
                  </a:lnTo>
                  <a:lnTo>
                    <a:pt x="521" y="213"/>
                  </a:lnTo>
                  <a:lnTo>
                    <a:pt x="523" y="213"/>
                  </a:lnTo>
                  <a:lnTo>
                    <a:pt x="523" y="211"/>
                  </a:lnTo>
                  <a:lnTo>
                    <a:pt x="526" y="206"/>
                  </a:lnTo>
                  <a:lnTo>
                    <a:pt x="526" y="204"/>
                  </a:lnTo>
                  <a:lnTo>
                    <a:pt x="523" y="201"/>
                  </a:lnTo>
                  <a:lnTo>
                    <a:pt x="526" y="201"/>
                  </a:lnTo>
                  <a:lnTo>
                    <a:pt x="526" y="199"/>
                  </a:lnTo>
                  <a:lnTo>
                    <a:pt x="523" y="192"/>
                  </a:lnTo>
                  <a:lnTo>
                    <a:pt x="523" y="189"/>
                  </a:lnTo>
                  <a:lnTo>
                    <a:pt x="528" y="189"/>
                  </a:lnTo>
                  <a:lnTo>
                    <a:pt x="528" y="185"/>
                  </a:lnTo>
                  <a:lnTo>
                    <a:pt x="526" y="182"/>
                  </a:lnTo>
                  <a:close/>
                  <a:moveTo>
                    <a:pt x="537" y="168"/>
                  </a:moveTo>
                  <a:lnTo>
                    <a:pt x="537" y="166"/>
                  </a:lnTo>
                  <a:lnTo>
                    <a:pt x="535" y="166"/>
                  </a:lnTo>
                  <a:lnTo>
                    <a:pt x="530" y="166"/>
                  </a:lnTo>
                  <a:lnTo>
                    <a:pt x="528" y="173"/>
                  </a:lnTo>
                  <a:lnTo>
                    <a:pt x="530" y="175"/>
                  </a:lnTo>
                  <a:lnTo>
                    <a:pt x="535" y="175"/>
                  </a:lnTo>
                  <a:lnTo>
                    <a:pt x="537" y="173"/>
                  </a:lnTo>
                  <a:lnTo>
                    <a:pt x="537" y="168"/>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102" name="Freeform 43">
              <a:extLst>
                <a:ext uri="{FF2B5EF4-FFF2-40B4-BE49-F238E27FC236}">
                  <a16:creationId xmlns:a16="http://schemas.microsoft.com/office/drawing/2014/main" id="{86CAC066-5F26-44E5-89FA-D7384BEF1DB8}"/>
                </a:ext>
              </a:extLst>
            </p:cNvPr>
            <p:cNvSpPr>
              <a:spLocks noEditPoints="1"/>
            </p:cNvSpPr>
            <p:nvPr/>
          </p:nvSpPr>
          <p:spPr bwMode="auto">
            <a:xfrm>
              <a:off x="8085138" y="982663"/>
              <a:ext cx="566737" cy="950912"/>
            </a:xfrm>
            <a:custGeom>
              <a:avLst/>
              <a:gdLst>
                <a:gd name="T0" fmla="*/ 624998199 w 357"/>
                <a:gd name="T1" fmla="*/ 997981350 h 599"/>
                <a:gd name="T2" fmla="*/ 619957891 w 357"/>
                <a:gd name="T3" fmla="*/ 972779801 h 599"/>
                <a:gd name="T4" fmla="*/ 660280355 w 357"/>
                <a:gd name="T5" fmla="*/ 919855754 h 599"/>
                <a:gd name="T6" fmla="*/ 698081872 w 357"/>
                <a:gd name="T7" fmla="*/ 937497632 h 599"/>
                <a:gd name="T8" fmla="*/ 708162488 w 357"/>
                <a:gd name="T9" fmla="*/ 902215463 h 599"/>
                <a:gd name="T10" fmla="*/ 864412037 w 357"/>
                <a:gd name="T11" fmla="*/ 645159661 h 599"/>
                <a:gd name="T12" fmla="*/ 829129881 w 357"/>
                <a:gd name="T13" fmla="*/ 567034064 h 599"/>
                <a:gd name="T14" fmla="*/ 798888033 w 357"/>
                <a:gd name="T15" fmla="*/ 561993754 h 599"/>
                <a:gd name="T16" fmla="*/ 773686492 w 357"/>
                <a:gd name="T17" fmla="*/ 579635633 h 599"/>
                <a:gd name="T18" fmla="*/ 738404336 w 357"/>
                <a:gd name="T19" fmla="*/ 549393774 h 599"/>
                <a:gd name="T20" fmla="*/ 720764052 w 357"/>
                <a:gd name="T21" fmla="*/ 509071295 h 599"/>
                <a:gd name="T22" fmla="*/ 720764052 w 357"/>
                <a:gd name="T23" fmla="*/ 478829436 h 599"/>
                <a:gd name="T24" fmla="*/ 685481895 w 357"/>
                <a:gd name="T25" fmla="*/ 466227867 h 599"/>
                <a:gd name="T26" fmla="*/ 637598175 w 357"/>
                <a:gd name="T27" fmla="*/ 461187558 h 599"/>
                <a:gd name="T28" fmla="*/ 614917582 w 357"/>
                <a:gd name="T29" fmla="*/ 443547267 h 599"/>
                <a:gd name="T30" fmla="*/ 607356327 w 357"/>
                <a:gd name="T31" fmla="*/ 413305408 h 599"/>
                <a:gd name="T32" fmla="*/ 594756350 w 357"/>
                <a:gd name="T33" fmla="*/ 383063549 h 599"/>
                <a:gd name="T34" fmla="*/ 524192038 w 357"/>
                <a:gd name="T35" fmla="*/ 221773633 h 599"/>
                <a:gd name="T36" fmla="*/ 446066469 w 357"/>
                <a:gd name="T37" fmla="*/ 47882150 h 599"/>
                <a:gd name="T38" fmla="*/ 309978152 w 357"/>
                <a:gd name="T39" fmla="*/ 7559671 h 599"/>
                <a:gd name="T40" fmla="*/ 257055711 w 357"/>
                <a:gd name="T41" fmla="*/ 68043389 h 599"/>
                <a:gd name="T42" fmla="*/ 191531706 w 357"/>
                <a:gd name="T43" fmla="*/ 103325558 h 599"/>
                <a:gd name="T44" fmla="*/ 153728602 w 357"/>
                <a:gd name="T45" fmla="*/ 47882150 h 599"/>
                <a:gd name="T46" fmla="*/ 108365829 w 357"/>
                <a:gd name="T47" fmla="*/ 95765887 h 599"/>
                <a:gd name="T48" fmla="*/ 65524005 w 357"/>
                <a:gd name="T49" fmla="*/ 292337971 h 599"/>
                <a:gd name="T50" fmla="*/ 65524005 w 357"/>
                <a:gd name="T51" fmla="*/ 466227867 h 599"/>
                <a:gd name="T52" fmla="*/ 83164289 w 357"/>
                <a:gd name="T53" fmla="*/ 592235614 h 599"/>
                <a:gd name="T54" fmla="*/ 83164289 w 357"/>
                <a:gd name="T55" fmla="*/ 652719332 h 599"/>
                <a:gd name="T56" fmla="*/ 47882133 w 357"/>
                <a:gd name="T57" fmla="*/ 753525529 h 599"/>
                <a:gd name="T58" fmla="*/ 65524005 w 357"/>
                <a:gd name="T59" fmla="*/ 793848008 h 599"/>
                <a:gd name="T60" fmla="*/ 47882133 w 357"/>
                <a:gd name="T61" fmla="*/ 836691435 h 599"/>
                <a:gd name="T62" fmla="*/ 22680592 w 357"/>
                <a:gd name="T63" fmla="*/ 836691435 h 599"/>
                <a:gd name="T64" fmla="*/ 12599976 w 357"/>
                <a:gd name="T65" fmla="*/ 889613895 h 599"/>
                <a:gd name="T66" fmla="*/ 83164289 w 357"/>
                <a:gd name="T67" fmla="*/ 1058465068 h 599"/>
                <a:gd name="T68" fmla="*/ 166330166 w 357"/>
                <a:gd name="T69" fmla="*/ 1255037153 h 599"/>
                <a:gd name="T70" fmla="*/ 231854170 w 357"/>
                <a:gd name="T71" fmla="*/ 1408765809 h 599"/>
                <a:gd name="T72" fmla="*/ 297378175 w 357"/>
                <a:gd name="T73" fmla="*/ 1486891406 h 599"/>
                <a:gd name="T74" fmla="*/ 340220000 w 357"/>
                <a:gd name="T75" fmla="*/ 1408765809 h 599"/>
                <a:gd name="T76" fmla="*/ 357861872 w 357"/>
                <a:gd name="T77" fmla="*/ 1290319322 h 599"/>
                <a:gd name="T78" fmla="*/ 398184336 w 357"/>
                <a:gd name="T79" fmla="*/ 1217234035 h 599"/>
                <a:gd name="T80" fmla="*/ 435985853 w 357"/>
                <a:gd name="T81" fmla="*/ 1217234035 h 599"/>
                <a:gd name="T82" fmla="*/ 428426185 w 357"/>
                <a:gd name="T83" fmla="*/ 1176911556 h 599"/>
                <a:gd name="T84" fmla="*/ 441026161 w 357"/>
                <a:gd name="T85" fmla="*/ 1151710007 h 599"/>
                <a:gd name="T86" fmla="*/ 476308317 w 357"/>
                <a:gd name="T87" fmla="*/ 1164311575 h 599"/>
                <a:gd name="T88" fmla="*/ 493950189 w 357"/>
                <a:gd name="T89" fmla="*/ 1151710007 h 599"/>
                <a:gd name="T90" fmla="*/ 554433886 w 357"/>
                <a:gd name="T91" fmla="*/ 1081145669 h 599"/>
                <a:gd name="T92" fmla="*/ 541832322 w 357"/>
                <a:gd name="T93" fmla="*/ 945057303 h 599"/>
                <a:gd name="T94" fmla="*/ 572074170 w 357"/>
                <a:gd name="T95" fmla="*/ 907255773 h 599"/>
                <a:gd name="T96" fmla="*/ 589716042 w 357"/>
                <a:gd name="T97" fmla="*/ 919855754 h 599"/>
                <a:gd name="T98" fmla="*/ 632557867 w 357"/>
                <a:gd name="T99" fmla="*/ 950097613 h 599"/>
                <a:gd name="T100" fmla="*/ 637598175 w 357"/>
                <a:gd name="T101" fmla="*/ 924896064 h 599"/>
                <a:gd name="T102" fmla="*/ 660280355 w 357"/>
                <a:gd name="T103" fmla="*/ 889613895 h 599"/>
                <a:gd name="T104" fmla="*/ 690522203 w 357"/>
                <a:gd name="T105" fmla="*/ 854331726 h 599"/>
                <a:gd name="T106" fmla="*/ 733364028 w 357"/>
                <a:gd name="T107" fmla="*/ 884573585 h 599"/>
                <a:gd name="T108" fmla="*/ 756046208 w 357"/>
                <a:gd name="T109" fmla="*/ 849291416 h 599"/>
                <a:gd name="T110" fmla="*/ 798888033 w 357"/>
                <a:gd name="T111" fmla="*/ 788807698 h 599"/>
                <a:gd name="T112" fmla="*/ 839210497 w 357"/>
                <a:gd name="T113" fmla="*/ 723283670 h 59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57" h="599">
                  <a:moveTo>
                    <a:pt x="246" y="386"/>
                  </a:moveTo>
                  <a:lnTo>
                    <a:pt x="246" y="389"/>
                  </a:lnTo>
                  <a:lnTo>
                    <a:pt x="246" y="391"/>
                  </a:lnTo>
                  <a:lnTo>
                    <a:pt x="248" y="396"/>
                  </a:lnTo>
                  <a:lnTo>
                    <a:pt x="253" y="396"/>
                  </a:lnTo>
                  <a:lnTo>
                    <a:pt x="253" y="391"/>
                  </a:lnTo>
                  <a:lnTo>
                    <a:pt x="248" y="389"/>
                  </a:lnTo>
                  <a:lnTo>
                    <a:pt x="246" y="386"/>
                  </a:lnTo>
                  <a:close/>
                  <a:moveTo>
                    <a:pt x="274" y="348"/>
                  </a:moveTo>
                  <a:lnTo>
                    <a:pt x="267" y="348"/>
                  </a:lnTo>
                  <a:lnTo>
                    <a:pt x="265" y="353"/>
                  </a:lnTo>
                  <a:lnTo>
                    <a:pt x="262" y="365"/>
                  </a:lnTo>
                  <a:lnTo>
                    <a:pt x="267" y="372"/>
                  </a:lnTo>
                  <a:lnTo>
                    <a:pt x="270" y="375"/>
                  </a:lnTo>
                  <a:lnTo>
                    <a:pt x="277" y="375"/>
                  </a:lnTo>
                  <a:lnTo>
                    <a:pt x="277" y="372"/>
                  </a:lnTo>
                  <a:lnTo>
                    <a:pt x="274" y="365"/>
                  </a:lnTo>
                  <a:lnTo>
                    <a:pt x="279" y="365"/>
                  </a:lnTo>
                  <a:lnTo>
                    <a:pt x="284" y="360"/>
                  </a:lnTo>
                  <a:lnTo>
                    <a:pt x="281" y="358"/>
                  </a:lnTo>
                  <a:lnTo>
                    <a:pt x="274" y="348"/>
                  </a:lnTo>
                  <a:close/>
                  <a:moveTo>
                    <a:pt x="355" y="256"/>
                  </a:moveTo>
                  <a:lnTo>
                    <a:pt x="352" y="254"/>
                  </a:lnTo>
                  <a:lnTo>
                    <a:pt x="343" y="256"/>
                  </a:lnTo>
                  <a:lnTo>
                    <a:pt x="341" y="249"/>
                  </a:lnTo>
                  <a:lnTo>
                    <a:pt x="341" y="242"/>
                  </a:lnTo>
                  <a:lnTo>
                    <a:pt x="333" y="232"/>
                  </a:lnTo>
                  <a:lnTo>
                    <a:pt x="329" y="225"/>
                  </a:lnTo>
                  <a:lnTo>
                    <a:pt x="329" y="223"/>
                  </a:lnTo>
                  <a:lnTo>
                    <a:pt x="324" y="223"/>
                  </a:lnTo>
                  <a:lnTo>
                    <a:pt x="319" y="223"/>
                  </a:lnTo>
                  <a:lnTo>
                    <a:pt x="317" y="223"/>
                  </a:lnTo>
                  <a:lnTo>
                    <a:pt x="315" y="225"/>
                  </a:lnTo>
                  <a:lnTo>
                    <a:pt x="315" y="228"/>
                  </a:lnTo>
                  <a:lnTo>
                    <a:pt x="315" y="232"/>
                  </a:lnTo>
                  <a:lnTo>
                    <a:pt x="307" y="230"/>
                  </a:lnTo>
                  <a:lnTo>
                    <a:pt x="303" y="228"/>
                  </a:lnTo>
                  <a:lnTo>
                    <a:pt x="298" y="225"/>
                  </a:lnTo>
                  <a:lnTo>
                    <a:pt x="296" y="223"/>
                  </a:lnTo>
                  <a:lnTo>
                    <a:pt x="293" y="218"/>
                  </a:lnTo>
                  <a:lnTo>
                    <a:pt x="293" y="214"/>
                  </a:lnTo>
                  <a:lnTo>
                    <a:pt x="293" y="209"/>
                  </a:lnTo>
                  <a:lnTo>
                    <a:pt x="288" y="204"/>
                  </a:lnTo>
                  <a:lnTo>
                    <a:pt x="286" y="202"/>
                  </a:lnTo>
                  <a:lnTo>
                    <a:pt x="284" y="199"/>
                  </a:lnTo>
                  <a:lnTo>
                    <a:pt x="281" y="197"/>
                  </a:lnTo>
                  <a:lnTo>
                    <a:pt x="284" y="192"/>
                  </a:lnTo>
                  <a:lnTo>
                    <a:pt x="286" y="190"/>
                  </a:lnTo>
                  <a:lnTo>
                    <a:pt x="284" y="185"/>
                  </a:lnTo>
                  <a:lnTo>
                    <a:pt x="281" y="183"/>
                  </a:lnTo>
                  <a:lnTo>
                    <a:pt x="277" y="183"/>
                  </a:lnTo>
                  <a:lnTo>
                    <a:pt x="272" y="185"/>
                  </a:lnTo>
                  <a:lnTo>
                    <a:pt x="267" y="185"/>
                  </a:lnTo>
                  <a:lnTo>
                    <a:pt x="260" y="185"/>
                  </a:lnTo>
                  <a:lnTo>
                    <a:pt x="255" y="183"/>
                  </a:lnTo>
                  <a:lnTo>
                    <a:pt x="253" y="183"/>
                  </a:lnTo>
                  <a:lnTo>
                    <a:pt x="251" y="183"/>
                  </a:lnTo>
                  <a:lnTo>
                    <a:pt x="248" y="183"/>
                  </a:lnTo>
                  <a:lnTo>
                    <a:pt x="246" y="180"/>
                  </a:lnTo>
                  <a:lnTo>
                    <a:pt x="244" y="176"/>
                  </a:lnTo>
                  <a:lnTo>
                    <a:pt x="244" y="171"/>
                  </a:lnTo>
                  <a:lnTo>
                    <a:pt x="244" y="169"/>
                  </a:lnTo>
                  <a:lnTo>
                    <a:pt x="241" y="166"/>
                  </a:lnTo>
                  <a:lnTo>
                    <a:pt x="241" y="164"/>
                  </a:lnTo>
                  <a:lnTo>
                    <a:pt x="239" y="161"/>
                  </a:lnTo>
                  <a:lnTo>
                    <a:pt x="239" y="159"/>
                  </a:lnTo>
                  <a:lnTo>
                    <a:pt x="239" y="154"/>
                  </a:lnTo>
                  <a:lnTo>
                    <a:pt x="236" y="152"/>
                  </a:lnTo>
                  <a:lnTo>
                    <a:pt x="232" y="143"/>
                  </a:lnTo>
                  <a:lnTo>
                    <a:pt x="222" y="121"/>
                  </a:lnTo>
                  <a:lnTo>
                    <a:pt x="215" y="107"/>
                  </a:lnTo>
                  <a:lnTo>
                    <a:pt x="208" y="88"/>
                  </a:lnTo>
                  <a:lnTo>
                    <a:pt x="201" y="74"/>
                  </a:lnTo>
                  <a:lnTo>
                    <a:pt x="192" y="55"/>
                  </a:lnTo>
                  <a:lnTo>
                    <a:pt x="184" y="36"/>
                  </a:lnTo>
                  <a:lnTo>
                    <a:pt x="177" y="19"/>
                  </a:lnTo>
                  <a:lnTo>
                    <a:pt x="163" y="12"/>
                  </a:lnTo>
                  <a:lnTo>
                    <a:pt x="144" y="5"/>
                  </a:lnTo>
                  <a:lnTo>
                    <a:pt x="130" y="0"/>
                  </a:lnTo>
                  <a:lnTo>
                    <a:pt x="123" y="3"/>
                  </a:lnTo>
                  <a:lnTo>
                    <a:pt x="121" y="5"/>
                  </a:lnTo>
                  <a:lnTo>
                    <a:pt x="121" y="10"/>
                  </a:lnTo>
                  <a:lnTo>
                    <a:pt x="113" y="17"/>
                  </a:lnTo>
                  <a:lnTo>
                    <a:pt x="102" y="27"/>
                  </a:lnTo>
                  <a:lnTo>
                    <a:pt x="90" y="38"/>
                  </a:lnTo>
                  <a:lnTo>
                    <a:pt x="85" y="41"/>
                  </a:lnTo>
                  <a:lnTo>
                    <a:pt x="83" y="41"/>
                  </a:lnTo>
                  <a:lnTo>
                    <a:pt x="76" y="41"/>
                  </a:lnTo>
                  <a:lnTo>
                    <a:pt x="71" y="38"/>
                  </a:lnTo>
                  <a:lnTo>
                    <a:pt x="69" y="36"/>
                  </a:lnTo>
                  <a:lnTo>
                    <a:pt x="66" y="31"/>
                  </a:lnTo>
                  <a:lnTo>
                    <a:pt x="61" y="19"/>
                  </a:lnTo>
                  <a:lnTo>
                    <a:pt x="54" y="19"/>
                  </a:lnTo>
                  <a:lnTo>
                    <a:pt x="45" y="22"/>
                  </a:lnTo>
                  <a:lnTo>
                    <a:pt x="45" y="31"/>
                  </a:lnTo>
                  <a:lnTo>
                    <a:pt x="43" y="38"/>
                  </a:lnTo>
                  <a:lnTo>
                    <a:pt x="38" y="55"/>
                  </a:lnTo>
                  <a:lnTo>
                    <a:pt x="33" y="79"/>
                  </a:lnTo>
                  <a:lnTo>
                    <a:pt x="31" y="93"/>
                  </a:lnTo>
                  <a:lnTo>
                    <a:pt x="26" y="116"/>
                  </a:lnTo>
                  <a:lnTo>
                    <a:pt x="21" y="135"/>
                  </a:lnTo>
                  <a:lnTo>
                    <a:pt x="26" y="154"/>
                  </a:lnTo>
                  <a:lnTo>
                    <a:pt x="28" y="171"/>
                  </a:lnTo>
                  <a:lnTo>
                    <a:pt x="26" y="185"/>
                  </a:lnTo>
                  <a:lnTo>
                    <a:pt x="24" y="199"/>
                  </a:lnTo>
                  <a:lnTo>
                    <a:pt x="26" y="211"/>
                  </a:lnTo>
                  <a:lnTo>
                    <a:pt x="28" y="225"/>
                  </a:lnTo>
                  <a:lnTo>
                    <a:pt x="33" y="235"/>
                  </a:lnTo>
                  <a:lnTo>
                    <a:pt x="35" y="237"/>
                  </a:lnTo>
                  <a:lnTo>
                    <a:pt x="35" y="242"/>
                  </a:lnTo>
                  <a:lnTo>
                    <a:pt x="35" y="249"/>
                  </a:lnTo>
                  <a:lnTo>
                    <a:pt x="33" y="259"/>
                  </a:lnTo>
                  <a:lnTo>
                    <a:pt x="33" y="266"/>
                  </a:lnTo>
                  <a:lnTo>
                    <a:pt x="31" y="273"/>
                  </a:lnTo>
                  <a:lnTo>
                    <a:pt x="24" y="285"/>
                  </a:lnTo>
                  <a:lnTo>
                    <a:pt x="19" y="299"/>
                  </a:lnTo>
                  <a:lnTo>
                    <a:pt x="21" y="304"/>
                  </a:lnTo>
                  <a:lnTo>
                    <a:pt x="24" y="311"/>
                  </a:lnTo>
                  <a:lnTo>
                    <a:pt x="26" y="313"/>
                  </a:lnTo>
                  <a:lnTo>
                    <a:pt x="26" y="315"/>
                  </a:lnTo>
                  <a:lnTo>
                    <a:pt x="21" y="318"/>
                  </a:lnTo>
                  <a:lnTo>
                    <a:pt x="19" y="320"/>
                  </a:lnTo>
                  <a:lnTo>
                    <a:pt x="16" y="325"/>
                  </a:lnTo>
                  <a:lnTo>
                    <a:pt x="19" y="332"/>
                  </a:lnTo>
                  <a:lnTo>
                    <a:pt x="19" y="337"/>
                  </a:lnTo>
                  <a:lnTo>
                    <a:pt x="16" y="339"/>
                  </a:lnTo>
                  <a:lnTo>
                    <a:pt x="14" y="337"/>
                  </a:lnTo>
                  <a:lnTo>
                    <a:pt x="9" y="332"/>
                  </a:lnTo>
                  <a:lnTo>
                    <a:pt x="5" y="334"/>
                  </a:lnTo>
                  <a:lnTo>
                    <a:pt x="2" y="339"/>
                  </a:lnTo>
                  <a:lnTo>
                    <a:pt x="0" y="341"/>
                  </a:lnTo>
                  <a:lnTo>
                    <a:pt x="5" y="353"/>
                  </a:lnTo>
                  <a:lnTo>
                    <a:pt x="16" y="379"/>
                  </a:lnTo>
                  <a:lnTo>
                    <a:pt x="21" y="393"/>
                  </a:lnTo>
                  <a:lnTo>
                    <a:pt x="28" y="405"/>
                  </a:lnTo>
                  <a:lnTo>
                    <a:pt x="33" y="420"/>
                  </a:lnTo>
                  <a:lnTo>
                    <a:pt x="38" y="431"/>
                  </a:lnTo>
                  <a:lnTo>
                    <a:pt x="54" y="472"/>
                  </a:lnTo>
                  <a:lnTo>
                    <a:pt x="61" y="486"/>
                  </a:lnTo>
                  <a:lnTo>
                    <a:pt x="66" y="498"/>
                  </a:lnTo>
                  <a:lnTo>
                    <a:pt x="71" y="512"/>
                  </a:lnTo>
                  <a:lnTo>
                    <a:pt x="83" y="538"/>
                  </a:lnTo>
                  <a:lnTo>
                    <a:pt x="90" y="552"/>
                  </a:lnTo>
                  <a:lnTo>
                    <a:pt x="92" y="559"/>
                  </a:lnTo>
                  <a:lnTo>
                    <a:pt x="95" y="569"/>
                  </a:lnTo>
                  <a:lnTo>
                    <a:pt x="102" y="573"/>
                  </a:lnTo>
                  <a:lnTo>
                    <a:pt x="113" y="583"/>
                  </a:lnTo>
                  <a:lnTo>
                    <a:pt x="118" y="590"/>
                  </a:lnTo>
                  <a:lnTo>
                    <a:pt x="128" y="599"/>
                  </a:lnTo>
                  <a:lnTo>
                    <a:pt x="130" y="592"/>
                  </a:lnTo>
                  <a:lnTo>
                    <a:pt x="135" y="590"/>
                  </a:lnTo>
                  <a:lnTo>
                    <a:pt x="135" y="559"/>
                  </a:lnTo>
                  <a:lnTo>
                    <a:pt x="142" y="538"/>
                  </a:lnTo>
                  <a:lnTo>
                    <a:pt x="149" y="514"/>
                  </a:lnTo>
                  <a:lnTo>
                    <a:pt x="144" y="512"/>
                  </a:lnTo>
                  <a:lnTo>
                    <a:pt x="142" y="512"/>
                  </a:lnTo>
                  <a:lnTo>
                    <a:pt x="144" y="498"/>
                  </a:lnTo>
                  <a:lnTo>
                    <a:pt x="151" y="486"/>
                  </a:lnTo>
                  <a:lnTo>
                    <a:pt x="158" y="479"/>
                  </a:lnTo>
                  <a:lnTo>
                    <a:pt x="158" y="483"/>
                  </a:lnTo>
                  <a:lnTo>
                    <a:pt x="161" y="488"/>
                  </a:lnTo>
                  <a:lnTo>
                    <a:pt x="165" y="486"/>
                  </a:lnTo>
                  <a:lnTo>
                    <a:pt x="168" y="481"/>
                  </a:lnTo>
                  <a:lnTo>
                    <a:pt x="173" y="483"/>
                  </a:lnTo>
                  <a:lnTo>
                    <a:pt x="175" y="483"/>
                  </a:lnTo>
                  <a:lnTo>
                    <a:pt x="175" y="479"/>
                  </a:lnTo>
                  <a:lnTo>
                    <a:pt x="170" y="472"/>
                  </a:lnTo>
                  <a:lnTo>
                    <a:pt x="170" y="467"/>
                  </a:lnTo>
                  <a:lnTo>
                    <a:pt x="173" y="467"/>
                  </a:lnTo>
                  <a:lnTo>
                    <a:pt x="175" y="472"/>
                  </a:lnTo>
                  <a:lnTo>
                    <a:pt x="177" y="472"/>
                  </a:lnTo>
                  <a:lnTo>
                    <a:pt x="175" y="457"/>
                  </a:lnTo>
                  <a:lnTo>
                    <a:pt x="177" y="453"/>
                  </a:lnTo>
                  <a:lnTo>
                    <a:pt x="182" y="457"/>
                  </a:lnTo>
                  <a:lnTo>
                    <a:pt x="187" y="465"/>
                  </a:lnTo>
                  <a:lnTo>
                    <a:pt x="189" y="462"/>
                  </a:lnTo>
                  <a:lnTo>
                    <a:pt x="187" y="450"/>
                  </a:lnTo>
                  <a:lnTo>
                    <a:pt x="189" y="453"/>
                  </a:lnTo>
                  <a:lnTo>
                    <a:pt x="194" y="460"/>
                  </a:lnTo>
                  <a:lnTo>
                    <a:pt x="196" y="457"/>
                  </a:lnTo>
                  <a:lnTo>
                    <a:pt x="199" y="448"/>
                  </a:lnTo>
                  <a:lnTo>
                    <a:pt x="203" y="441"/>
                  </a:lnTo>
                  <a:lnTo>
                    <a:pt x="215" y="438"/>
                  </a:lnTo>
                  <a:lnTo>
                    <a:pt x="220" y="429"/>
                  </a:lnTo>
                  <a:lnTo>
                    <a:pt x="222" y="420"/>
                  </a:lnTo>
                  <a:lnTo>
                    <a:pt x="220" y="410"/>
                  </a:lnTo>
                  <a:lnTo>
                    <a:pt x="220" y="386"/>
                  </a:lnTo>
                  <a:lnTo>
                    <a:pt x="215" y="375"/>
                  </a:lnTo>
                  <a:lnTo>
                    <a:pt x="222" y="365"/>
                  </a:lnTo>
                  <a:lnTo>
                    <a:pt x="222" y="356"/>
                  </a:lnTo>
                  <a:lnTo>
                    <a:pt x="225" y="351"/>
                  </a:lnTo>
                  <a:lnTo>
                    <a:pt x="227" y="360"/>
                  </a:lnTo>
                  <a:lnTo>
                    <a:pt x="227" y="367"/>
                  </a:lnTo>
                  <a:lnTo>
                    <a:pt x="229" y="367"/>
                  </a:lnTo>
                  <a:lnTo>
                    <a:pt x="232" y="365"/>
                  </a:lnTo>
                  <a:lnTo>
                    <a:pt x="234" y="365"/>
                  </a:lnTo>
                  <a:lnTo>
                    <a:pt x="232" y="377"/>
                  </a:lnTo>
                  <a:lnTo>
                    <a:pt x="232" y="382"/>
                  </a:lnTo>
                  <a:lnTo>
                    <a:pt x="239" y="377"/>
                  </a:lnTo>
                  <a:lnTo>
                    <a:pt x="251" y="377"/>
                  </a:lnTo>
                  <a:lnTo>
                    <a:pt x="255" y="382"/>
                  </a:lnTo>
                  <a:lnTo>
                    <a:pt x="258" y="382"/>
                  </a:lnTo>
                  <a:lnTo>
                    <a:pt x="258" y="375"/>
                  </a:lnTo>
                  <a:lnTo>
                    <a:pt x="253" y="367"/>
                  </a:lnTo>
                  <a:lnTo>
                    <a:pt x="253" y="358"/>
                  </a:lnTo>
                  <a:lnTo>
                    <a:pt x="253" y="348"/>
                  </a:lnTo>
                  <a:lnTo>
                    <a:pt x="258" y="353"/>
                  </a:lnTo>
                  <a:lnTo>
                    <a:pt x="262" y="353"/>
                  </a:lnTo>
                  <a:lnTo>
                    <a:pt x="265" y="348"/>
                  </a:lnTo>
                  <a:lnTo>
                    <a:pt x="267" y="344"/>
                  </a:lnTo>
                  <a:lnTo>
                    <a:pt x="270" y="341"/>
                  </a:lnTo>
                  <a:lnTo>
                    <a:pt x="274" y="339"/>
                  </a:lnTo>
                  <a:lnTo>
                    <a:pt x="279" y="339"/>
                  </a:lnTo>
                  <a:lnTo>
                    <a:pt x="281" y="339"/>
                  </a:lnTo>
                  <a:lnTo>
                    <a:pt x="286" y="344"/>
                  </a:lnTo>
                  <a:lnTo>
                    <a:pt x="291" y="351"/>
                  </a:lnTo>
                  <a:lnTo>
                    <a:pt x="293" y="346"/>
                  </a:lnTo>
                  <a:lnTo>
                    <a:pt x="296" y="344"/>
                  </a:lnTo>
                  <a:lnTo>
                    <a:pt x="296" y="337"/>
                  </a:lnTo>
                  <a:lnTo>
                    <a:pt x="300" y="337"/>
                  </a:lnTo>
                  <a:lnTo>
                    <a:pt x="300" y="320"/>
                  </a:lnTo>
                  <a:lnTo>
                    <a:pt x="303" y="315"/>
                  </a:lnTo>
                  <a:lnTo>
                    <a:pt x="310" y="315"/>
                  </a:lnTo>
                  <a:lnTo>
                    <a:pt x="317" y="313"/>
                  </a:lnTo>
                  <a:lnTo>
                    <a:pt x="319" y="311"/>
                  </a:lnTo>
                  <a:lnTo>
                    <a:pt x="319" y="301"/>
                  </a:lnTo>
                  <a:lnTo>
                    <a:pt x="326" y="296"/>
                  </a:lnTo>
                  <a:lnTo>
                    <a:pt x="333" y="287"/>
                  </a:lnTo>
                  <a:lnTo>
                    <a:pt x="348" y="285"/>
                  </a:lnTo>
                  <a:lnTo>
                    <a:pt x="357" y="259"/>
                  </a:lnTo>
                  <a:lnTo>
                    <a:pt x="355" y="256"/>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103" name="Freeform 44">
              <a:extLst>
                <a:ext uri="{FF2B5EF4-FFF2-40B4-BE49-F238E27FC236}">
                  <a16:creationId xmlns:a16="http://schemas.microsoft.com/office/drawing/2014/main" id="{DB78E7B2-B1CC-469B-A1D4-2A85345FC937}"/>
                </a:ext>
              </a:extLst>
            </p:cNvPr>
            <p:cNvSpPr>
              <a:spLocks noEditPoints="1"/>
            </p:cNvSpPr>
            <p:nvPr/>
          </p:nvSpPr>
          <p:spPr bwMode="auto">
            <a:xfrm>
              <a:off x="7964488" y="1974850"/>
              <a:ext cx="555625" cy="298450"/>
            </a:xfrm>
            <a:custGeom>
              <a:avLst/>
              <a:gdLst>
                <a:gd name="T0" fmla="*/ 829132200 w 350"/>
                <a:gd name="T1" fmla="*/ 252015625 h 188"/>
                <a:gd name="T2" fmla="*/ 751006563 w 350"/>
                <a:gd name="T3" fmla="*/ 186491563 h 188"/>
                <a:gd name="T4" fmla="*/ 733366263 w 350"/>
                <a:gd name="T5" fmla="*/ 199093138 h 188"/>
                <a:gd name="T6" fmla="*/ 768648450 w 350"/>
                <a:gd name="T7" fmla="*/ 204133450 h 188"/>
                <a:gd name="T8" fmla="*/ 816530625 w 350"/>
                <a:gd name="T9" fmla="*/ 252015625 h 188"/>
                <a:gd name="T10" fmla="*/ 728325950 w 350"/>
                <a:gd name="T11" fmla="*/ 312499375 h 188"/>
                <a:gd name="T12" fmla="*/ 650200313 w 350"/>
                <a:gd name="T13" fmla="*/ 264617200 h 188"/>
                <a:gd name="T14" fmla="*/ 607358450 w 350"/>
                <a:gd name="T15" fmla="*/ 191531875 h 188"/>
                <a:gd name="T16" fmla="*/ 531753763 w 350"/>
                <a:gd name="T17" fmla="*/ 186491563 h 188"/>
                <a:gd name="T18" fmla="*/ 554434375 w 350"/>
                <a:gd name="T19" fmla="*/ 103327200 h 188"/>
                <a:gd name="T20" fmla="*/ 589716563 w 350"/>
                <a:gd name="T21" fmla="*/ 60483750 h 188"/>
                <a:gd name="T22" fmla="*/ 579635938 w 350"/>
                <a:gd name="T23" fmla="*/ 47883763 h 188"/>
                <a:gd name="T24" fmla="*/ 541834388 w 350"/>
                <a:gd name="T25" fmla="*/ 47883763 h 188"/>
                <a:gd name="T26" fmla="*/ 519152188 w 350"/>
                <a:gd name="T27" fmla="*/ 0 h 188"/>
                <a:gd name="T28" fmla="*/ 471270013 w 350"/>
                <a:gd name="T29" fmla="*/ 37803138 h 188"/>
                <a:gd name="T30" fmla="*/ 430947513 w 350"/>
                <a:gd name="T31" fmla="*/ 95765938 h 188"/>
                <a:gd name="T32" fmla="*/ 335181575 w 350"/>
                <a:gd name="T33" fmla="*/ 126007813 h 188"/>
                <a:gd name="T34" fmla="*/ 239415638 w 350"/>
                <a:gd name="T35" fmla="*/ 161290000 h 188"/>
                <a:gd name="T36" fmla="*/ 156249688 w 350"/>
                <a:gd name="T37" fmla="*/ 186491563 h 188"/>
                <a:gd name="T38" fmla="*/ 90725625 w 350"/>
                <a:gd name="T39" fmla="*/ 209173763 h 188"/>
                <a:gd name="T40" fmla="*/ 25201563 w 350"/>
                <a:gd name="T41" fmla="*/ 226814063 h 188"/>
                <a:gd name="T42" fmla="*/ 7561263 w 350"/>
                <a:gd name="T43" fmla="*/ 292338125 h 188"/>
                <a:gd name="T44" fmla="*/ 7561263 w 350"/>
                <a:gd name="T45" fmla="*/ 378023438 h 188"/>
                <a:gd name="T46" fmla="*/ 12601575 w 350"/>
                <a:gd name="T47" fmla="*/ 461189388 h 188"/>
                <a:gd name="T48" fmla="*/ 60483750 w 350"/>
                <a:gd name="T49" fmla="*/ 453628125 h 188"/>
                <a:gd name="T50" fmla="*/ 113407825 w 350"/>
                <a:gd name="T51" fmla="*/ 435987825 h 188"/>
                <a:gd name="T52" fmla="*/ 173891575 w 350"/>
                <a:gd name="T53" fmla="*/ 418345938 h 188"/>
                <a:gd name="T54" fmla="*/ 186491563 w 350"/>
                <a:gd name="T55" fmla="*/ 418345938 h 188"/>
                <a:gd name="T56" fmla="*/ 262096250 w 350"/>
                <a:gd name="T57" fmla="*/ 388104063 h 188"/>
                <a:gd name="T58" fmla="*/ 345262200 w 350"/>
                <a:gd name="T59" fmla="*/ 365423450 h 188"/>
                <a:gd name="T60" fmla="*/ 400705638 w 350"/>
                <a:gd name="T61" fmla="*/ 347781563 h 188"/>
                <a:gd name="T62" fmla="*/ 458668438 w 350"/>
                <a:gd name="T63" fmla="*/ 322580000 h 188"/>
                <a:gd name="T64" fmla="*/ 496471575 w 350"/>
                <a:gd name="T65" fmla="*/ 330141263 h 188"/>
                <a:gd name="T66" fmla="*/ 519152188 w 350"/>
                <a:gd name="T67" fmla="*/ 365423450 h 188"/>
                <a:gd name="T68" fmla="*/ 541834388 w 350"/>
                <a:gd name="T69" fmla="*/ 383063750 h 188"/>
                <a:gd name="T70" fmla="*/ 572076263 w 350"/>
                <a:gd name="T71" fmla="*/ 378023438 h 188"/>
                <a:gd name="T72" fmla="*/ 597277825 w 350"/>
                <a:gd name="T73" fmla="*/ 453628125 h 188"/>
                <a:gd name="T74" fmla="*/ 675401875 w 350"/>
                <a:gd name="T75" fmla="*/ 347781563 h 188"/>
                <a:gd name="T76" fmla="*/ 698084075 w 350"/>
                <a:gd name="T77" fmla="*/ 395665325 h 188"/>
                <a:gd name="T78" fmla="*/ 745966250 w 350"/>
                <a:gd name="T79" fmla="*/ 347781563 h 188"/>
                <a:gd name="T80" fmla="*/ 841732188 w 350"/>
                <a:gd name="T81" fmla="*/ 292338125 h 188"/>
                <a:gd name="T82" fmla="*/ 698084075 w 350"/>
                <a:gd name="T83" fmla="*/ 461189388 h 188"/>
                <a:gd name="T84" fmla="*/ 751006563 w 350"/>
                <a:gd name="T85" fmla="*/ 435987825 h 188"/>
                <a:gd name="T86" fmla="*/ 877014375 w 350"/>
                <a:gd name="T87" fmla="*/ 413305625 h 188"/>
                <a:gd name="T88" fmla="*/ 859374075 w 350"/>
                <a:gd name="T89" fmla="*/ 413305625 h 188"/>
                <a:gd name="T90" fmla="*/ 864414388 w 350"/>
                <a:gd name="T91" fmla="*/ 435987825 h 1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50" h="188">
                  <a:moveTo>
                    <a:pt x="334" y="116"/>
                  </a:moveTo>
                  <a:lnTo>
                    <a:pt x="334" y="112"/>
                  </a:lnTo>
                  <a:lnTo>
                    <a:pt x="329" y="100"/>
                  </a:lnTo>
                  <a:lnTo>
                    <a:pt x="320" y="83"/>
                  </a:lnTo>
                  <a:lnTo>
                    <a:pt x="303" y="74"/>
                  </a:lnTo>
                  <a:lnTo>
                    <a:pt x="298" y="74"/>
                  </a:lnTo>
                  <a:lnTo>
                    <a:pt x="294" y="74"/>
                  </a:lnTo>
                  <a:lnTo>
                    <a:pt x="291" y="76"/>
                  </a:lnTo>
                  <a:lnTo>
                    <a:pt x="291" y="79"/>
                  </a:lnTo>
                  <a:lnTo>
                    <a:pt x="296" y="83"/>
                  </a:lnTo>
                  <a:lnTo>
                    <a:pt x="298" y="79"/>
                  </a:lnTo>
                  <a:lnTo>
                    <a:pt x="305" y="81"/>
                  </a:lnTo>
                  <a:lnTo>
                    <a:pt x="308" y="86"/>
                  </a:lnTo>
                  <a:lnTo>
                    <a:pt x="320" y="95"/>
                  </a:lnTo>
                  <a:lnTo>
                    <a:pt x="324" y="100"/>
                  </a:lnTo>
                  <a:lnTo>
                    <a:pt x="315" y="112"/>
                  </a:lnTo>
                  <a:lnTo>
                    <a:pt x="303" y="124"/>
                  </a:lnTo>
                  <a:lnTo>
                    <a:pt x="289" y="124"/>
                  </a:lnTo>
                  <a:lnTo>
                    <a:pt x="279" y="121"/>
                  </a:lnTo>
                  <a:lnTo>
                    <a:pt x="270" y="107"/>
                  </a:lnTo>
                  <a:lnTo>
                    <a:pt x="258" y="105"/>
                  </a:lnTo>
                  <a:lnTo>
                    <a:pt x="258" y="100"/>
                  </a:lnTo>
                  <a:lnTo>
                    <a:pt x="260" y="95"/>
                  </a:lnTo>
                  <a:lnTo>
                    <a:pt x="241" y="76"/>
                  </a:lnTo>
                  <a:lnTo>
                    <a:pt x="232" y="76"/>
                  </a:lnTo>
                  <a:lnTo>
                    <a:pt x="215" y="76"/>
                  </a:lnTo>
                  <a:lnTo>
                    <a:pt x="211" y="74"/>
                  </a:lnTo>
                  <a:lnTo>
                    <a:pt x="215" y="60"/>
                  </a:lnTo>
                  <a:lnTo>
                    <a:pt x="218" y="48"/>
                  </a:lnTo>
                  <a:lnTo>
                    <a:pt x="220" y="41"/>
                  </a:lnTo>
                  <a:lnTo>
                    <a:pt x="225" y="36"/>
                  </a:lnTo>
                  <a:lnTo>
                    <a:pt x="232" y="27"/>
                  </a:lnTo>
                  <a:lnTo>
                    <a:pt x="234" y="24"/>
                  </a:lnTo>
                  <a:lnTo>
                    <a:pt x="234" y="22"/>
                  </a:lnTo>
                  <a:lnTo>
                    <a:pt x="232" y="19"/>
                  </a:lnTo>
                  <a:lnTo>
                    <a:pt x="230" y="19"/>
                  </a:lnTo>
                  <a:lnTo>
                    <a:pt x="225" y="22"/>
                  </a:lnTo>
                  <a:lnTo>
                    <a:pt x="223" y="24"/>
                  </a:lnTo>
                  <a:lnTo>
                    <a:pt x="215" y="19"/>
                  </a:lnTo>
                  <a:lnTo>
                    <a:pt x="213" y="12"/>
                  </a:lnTo>
                  <a:lnTo>
                    <a:pt x="208" y="8"/>
                  </a:lnTo>
                  <a:lnTo>
                    <a:pt x="206" y="0"/>
                  </a:lnTo>
                  <a:lnTo>
                    <a:pt x="197" y="3"/>
                  </a:lnTo>
                  <a:lnTo>
                    <a:pt x="192" y="8"/>
                  </a:lnTo>
                  <a:lnTo>
                    <a:pt x="187" y="15"/>
                  </a:lnTo>
                  <a:lnTo>
                    <a:pt x="182" y="19"/>
                  </a:lnTo>
                  <a:lnTo>
                    <a:pt x="175" y="34"/>
                  </a:lnTo>
                  <a:lnTo>
                    <a:pt x="171" y="38"/>
                  </a:lnTo>
                  <a:lnTo>
                    <a:pt x="156" y="43"/>
                  </a:lnTo>
                  <a:lnTo>
                    <a:pt x="145" y="48"/>
                  </a:lnTo>
                  <a:lnTo>
                    <a:pt x="133" y="50"/>
                  </a:lnTo>
                  <a:lnTo>
                    <a:pt x="121" y="55"/>
                  </a:lnTo>
                  <a:lnTo>
                    <a:pt x="107" y="60"/>
                  </a:lnTo>
                  <a:lnTo>
                    <a:pt x="95" y="64"/>
                  </a:lnTo>
                  <a:lnTo>
                    <a:pt x="83" y="67"/>
                  </a:lnTo>
                  <a:lnTo>
                    <a:pt x="69" y="72"/>
                  </a:lnTo>
                  <a:lnTo>
                    <a:pt x="62" y="74"/>
                  </a:lnTo>
                  <a:lnTo>
                    <a:pt x="52" y="76"/>
                  </a:lnTo>
                  <a:lnTo>
                    <a:pt x="45" y="79"/>
                  </a:lnTo>
                  <a:lnTo>
                    <a:pt x="36" y="83"/>
                  </a:lnTo>
                  <a:lnTo>
                    <a:pt x="26" y="86"/>
                  </a:lnTo>
                  <a:lnTo>
                    <a:pt x="19" y="88"/>
                  </a:lnTo>
                  <a:lnTo>
                    <a:pt x="10" y="90"/>
                  </a:lnTo>
                  <a:lnTo>
                    <a:pt x="0" y="93"/>
                  </a:lnTo>
                  <a:lnTo>
                    <a:pt x="0" y="105"/>
                  </a:lnTo>
                  <a:lnTo>
                    <a:pt x="3" y="116"/>
                  </a:lnTo>
                  <a:lnTo>
                    <a:pt x="3" y="126"/>
                  </a:lnTo>
                  <a:lnTo>
                    <a:pt x="3" y="138"/>
                  </a:lnTo>
                  <a:lnTo>
                    <a:pt x="3" y="150"/>
                  </a:lnTo>
                  <a:lnTo>
                    <a:pt x="5" y="161"/>
                  </a:lnTo>
                  <a:lnTo>
                    <a:pt x="5" y="171"/>
                  </a:lnTo>
                  <a:lnTo>
                    <a:pt x="5" y="183"/>
                  </a:lnTo>
                  <a:lnTo>
                    <a:pt x="10" y="185"/>
                  </a:lnTo>
                  <a:lnTo>
                    <a:pt x="17" y="183"/>
                  </a:lnTo>
                  <a:lnTo>
                    <a:pt x="24" y="180"/>
                  </a:lnTo>
                  <a:lnTo>
                    <a:pt x="31" y="178"/>
                  </a:lnTo>
                  <a:lnTo>
                    <a:pt x="38" y="176"/>
                  </a:lnTo>
                  <a:lnTo>
                    <a:pt x="45" y="173"/>
                  </a:lnTo>
                  <a:lnTo>
                    <a:pt x="55" y="171"/>
                  </a:lnTo>
                  <a:lnTo>
                    <a:pt x="62" y="169"/>
                  </a:lnTo>
                  <a:lnTo>
                    <a:pt x="69" y="166"/>
                  </a:lnTo>
                  <a:lnTo>
                    <a:pt x="69" y="171"/>
                  </a:lnTo>
                  <a:lnTo>
                    <a:pt x="74" y="169"/>
                  </a:lnTo>
                  <a:lnTo>
                    <a:pt x="74" y="166"/>
                  </a:lnTo>
                  <a:lnTo>
                    <a:pt x="83" y="161"/>
                  </a:lnTo>
                  <a:lnTo>
                    <a:pt x="95" y="159"/>
                  </a:lnTo>
                  <a:lnTo>
                    <a:pt x="104" y="154"/>
                  </a:lnTo>
                  <a:lnTo>
                    <a:pt x="116" y="152"/>
                  </a:lnTo>
                  <a:lnTo>
                    <a:pt x="126" y="147"/>
                  </a:lnTo>
                  <a:lnTo>
                    <a:pt x="137" y="145"/>
                  </a:lnTo>
                  <a:lnTo>
                    <a:pt x="147" y="140"/>
                  </a:lnTo>
                  <a:lnTo>
                    <a:pt x="159" y="138"/>
                  </a:lnTo>
                  <a:lnTo>
                    <a:pt x="166" y="135"/>
                  </a:lnTo>
                  <a:lnTo>
                    <a:pt x="173" y="133"/>
                  </a:lnTo>
                  <a:lnTo>
                    <a:pt x="182" y="128"/>
                  </a:lnTo>
                  <a:lnTo>
                    <a:pt x="187" y="126"/>
                  </a:lnTo>
                  <a:lnTo>
                    <a:pt x="194" y="124"/>
                  </a:lnTo>
                  <a:lnTo>
                    <a:pt x="197" y="131"/>
                  </a:lnTo>
                  <a:lnTo>
                    <a:pt x="199" y="138"/>
                  </a:lnTo>
                  <a:lnTo>
                    <a:pt x="204" y="138"/>
                  </a:lnTo>
                  <a:lnTo>
                    <a:pt x="206" y="145"/>
                  </a:lnTo>
                  <a:lnTo>
                    <a:pt x="208" y="150"/>
                  </a:lnTo>
                  <a:lnTo>
                    <a:pt x="211" y="152"/>
                  </a:lnTo>
                  <a:lnTo>
                    <a:pt x="215" y="152"/>
                  </a:lnTo>
                  <a:lnTo>
                    <a:pt x="220" y="157"/>
                  </a:lnTo>
                  <a:lnTo>
                    <a:pt x="225" y="150"/>
                  </a:lnTo>
                  <a:lnTo>
                    <a:pt x="227" y="150"/>
                  </a:lnTo>
                  <a:lnTo>
                    <a:pt x="227" y="164"/>
                  </a:lnTo>
                  <a:lnTo>
                    <a:pt x="232" y="178"/>
                  </a:lnTo>
                  <a:lnTo>
                    <a:pt x="237" y="180"/>
                  </a:lnTo>
                  <a:lnTo>
                    <a:pt x="241" y="173"/>
                  </a:lnTo>
                  <a:lnTo>
                    <a:pt x="251" y="169"/>
                  </a:lnTo>
                  <a:lnTo>
                    <a:pt x="268" y="138"/>
                  </a:lnTo>
                  <a:lnTo>
                    <a:pt x="270" y="138"/>
                  </a:lnTo>
                  <a:lnTo>
                    <a:pt x="275" y="150"/>
                  </a:lnTo>
                  <a:lnTo>
                    <a:pt x="277" y="157"/>
                  </a:lnTo>
                  <a:lnTo>
                    <a:pt x="279" y="159"/>
                  </a:lnTo>
                  <a:lnTo>
                    <a:pt x="291" y="147"/>
                  </a:lnTo>
                  <a:lnTo>
                    <a:pt x="296" y="138"/>
                  </a:lnTo>
                  <a:lnTo>
                    <a:pt x="324" y="121"/>
                  </a:lnTo>
                  <a:lnTo>
                    <a:pt x="331" y="116"/>
                  </a:lnTo>
                  <a:lnTo>
                    <a:pt x="334" y="116"/>
                  </a:lnTo>
                  <a:close/>
                  <a:moveTo>
                    <a:pt x="286" y="166"/>
                  </a:moveTo>
                  <a:lnTo>
                    <a:pt x="282" y="169"/>
                  </a:lnTo>
                  <a:lnTo>
                    <a:pt x="277" y="183"/>
                  </a:lnTo>
                  <a:lnTo>
                    <a:pt x="272" y="185"/>
                  </a:lnTo>
                  <a:lnTo>
                    <a:pt x="277" y="188"/>
                  </a:lnTo>
                  <a:lnTo>
                    <a:pt x="298" y="173"/>
                  </a:lnTo>
                  <a:lnTo>
                    <a:pt x="296" y="169"/>
                  </a:lnTo>
                  <a:lnTo>
                    <a:pt x="286" y="166"/>
                  </a:lnTo>
                  <a:close/>
                  <a:moveTo>
                    <a:pt x="348" y="164"/>
                  </a:moveTo>
                  <a:lnTo>
                    <a:pt x="338" y="154"/>
                  </a:lnTo>
                  <a:lnTo>
                    <a:pt x="338" y="157"/>
                  </a:lnTo>
                  <a:lnTo>
                    <a:pt x="341" y="164"/>
                  </a:lnTo>
                  <a:lnTo>
                    <a:pt x="338" y="166"/>
                  </a:lnTo>
                  <a:lnTo>
                    <a:pt x="327" y="173"/>
                  </a:lnTo>
                  <a:lnTo>
                    <a:pt x="343" y="173"/>
                  </a:lnTo>
                  <a:lnTo>
                    <a:pt x="350" y="169"/>
                  </a:lnTo>
                  <a:lnTo>
                    <a:pt x="348" y="164"/>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104" name="Freeform 45">
              <a:extLst>
                <a:ext uri="{FF2B5EF4-FFF2-40B4-BE49-F238E27FC236}">
                  <a16:creationId xmlns:a16="http://schemas.microsoft.com/office/drawing/2014/main" id="{491CD0A2-80DC-419B-99FC-296F9F04AEC3}"/>
                </a:ext>
              </a:extLst>
            </p:cNvPr>
            <p:cNvSpPr>
              <a:spLocks noEditPoints="1"/>
            </p:cNvSpPr>
            <p:nvPr/>
          </p:nvSpPr>
          <p:spPr bwMode="auto">
            <a:xfrm>
              <a:off x="7075488" y="1690688"/>
              <a:ext cx="1189037" cy="912812"/>
            </a:xfrm>
            <a:custGeom>
              <a:avLst/>
              <a:gdLst>
                <a:gd name="T0" fmla="*/ 123486811 w 749"/>
                <a:gd name="T1" fmla="*/ 977820089 h 575"/>
                <a:gd name="T2" fmla="*/ 113406190 w 749"/>
                <a:gd name="T3" fmla="*/ 1000500689 h 575"/>
                <a:gd name="T4" fmla="*/ 1428927199 w 749"/>
                <a:gd name="T5" fmla="*/ 1436488276 h 575"/>
                <a:gd name="T6" fmla="*/ 642638780 w 749"/>
                <a:gd name="T7" fmla="*/ 415824760 h 575"/>
                <a:gd name="T8" fmla="*/ 630038798 w 749"/>
                <a:gd name="T9" fmla="*/ 423386018 h 575"/>
                <a:gd name="T10" fmla="*/ 1459169061 w 749"/>
                <a:gd name="T11" fmla="*/ 1335682081 h 575"/>
                <a:gd name="T12" fmla="*/ 1489410924 w 749"/>
                <a:gd name="T13" fmla="*/ 1239916196 h 575"/>
                <a:gd name="T14" fmla="*/ 1512093114 w 749"/>
                <a:gd name="T15" fmla="*/ 1174392169 h 575"/>
                <a:gd name="T16" fmla="*/ 1471770631 w 749"/>
                <a:gd name="T17" fmla="*/ 1066024716 h 575"/>
                <a:gd name="T18" fmla="*/ 1436488458 w 749"/>
                <a:gd name="T19" fmla="*/ 917336373 h 575"/>
                <a:gd name="T20" fmla="*/ 1418846578 w 749"/>
                <a:gd name="T21" fmla="*/ 798888300 h 575"/>
                <a:gd name="T22" fmla="*/ 1401206286 w 749"/>
                <a:gd name="T23" fmla="*/ 667840247 h 575"/>
                <a:gd name="T24" fmla="*/ 1358362854 w 749"/>
                <a:gd name="T25" fmla="*/ 529232523 h 575"/>
                <a:gd name="T26" fmla="*/ 1305440389 w 749"/>
                <a:gd name="T27" fmla="*/ 423386018 h 575"/>
                <a:gd name="T28" fmla="*/ 1287798508 w 749"/>
                <a:gd name="T29" fmla="*/ 428426328 h 575"/>
                <a:gd name="T30" fmla="*/ 1239916354 w 749"/>
                <a:gd name="T31" fmla="*/ 292337965 h 575"/>
                <a:gd name="T32" fmla="*/ 1232355094 w 749"/>
                <a:gd name="T33" fmla="*/ 196572080 h 575"/>
                <a:gd name="T34" fmla="*/ 1166831059 w 749"/>
                <a:gd name="T35" fmla="*/ 17640290 h 575"/>
                <a:gd name="T36" fmla="*/ 882054317 w 749"/>
                <a:gd name="T37" fmla="*/ 93244936 h 575"/>
                <a:gd name="T38" fmla="*/ 781248109 w 749"/>
                <a:gd name="T39" fmla="*/ 158768963 h 575"/>
                <a:gd name="T40" fmla="*/ 695562833 w 749"/>
                <a:gd name="T41" fmla="*/ 340220114 h 575"/>
                <a:gd name="T42" fmla="*/ 619958177 w 749"/>
                <a:gd name="T43" fmla="*/ 498990664 h 575"/>
                <a:gd name="T44" fmla="*/ 650200039 w 749"/>
                <a:gd name="T45" fmla="*/ 488910045 h 575"/>
                <a:gd name="T46" fmla="*/ 672880642 w 749"/>
                <a:gd name="T47" fmla="*/ 498990664 h 575"/>
                <a:gd name="T48" fmla="*/ 655240349 w 749"/>
                <a:gd name="T49" fmla="*/ 554434071 h 575"/>
                <a:gd name="T50" fmla="*/ 650200039 w 749"/>
                <a:gd name="T51" fmla="*/ 564514691 h 575"/>
                <a:gd name="T52" fmla="*/ 677920952 w 749"/>
                <a:gd name="T53" fmla="*/ 619958098 h 575"/>
                <a:gd name="T54" fmla="*/ 677920952 w 749"/>
                <a:gd name="T55" fmla="*/ 655240266 h 575"/>
                <a:gd name="T56" fmla="*/ 602316297 w 749"/>
                <a:gd name="T57" fmla="*/ 725804602 h 575"/>
                <a:gd name="T58" fmla="*/ 546872883 w 749"/>
                <a:gd name="T59" fmla="*/ 781248010 h 575"/>
                <a:gd name="T60" fmla="*/ 476308537 w 749"/>
                <a:gd name="T61" fmla="*/ 798888300 h 575"/>
                <a:gd name="T62" fmla="*/ 345260467 w 749"/>
                <a:gd name="T63" fmla="*/ 816530178 h 575"/>
                <a:gd name="T64" fmla="*/ 75604656 w 749"/>
                <a:gd name="T65" fmla="*/ 917336373 h 575"/>
                <a:gd name="T66" fmla="*/ 131048070 w 749"/>
                <a:gd name="T67" fmla="*/ 977820089 h 575"/>
                <a:gd name="T68" fmla="*/ 153728673 w 749"/>
                <a:gd name="T69" fmla="*/ 1043344116 h 575"/>
                <a:gd name="T70" fmla="*/ 118446500 w 749"/>
                <a:gd name="T71" fmla="*/ 1131548743 h 575"/>
                <a:gd name="T72" fmla="*/ 10080621 w 749"/>
                <a:gd name="T73" fmla="*/ 1262596796 h 575"/>
                <a:gd name="T74" fmla="*/ 47882155 w 749"/>
                <a:gd name="T75" fmla="*/ 1353322371 h 575"/>
                <a:gd name="T76" fmla="*/ 206652726 w 749"/>
                <a:gd name="T77" fmla="*/ 1310480532 h 575"/>
                <a:gd name="T78" fmla="*/ 362902347 w 749"/>
                <a:gd name="T79" fmla="*/ 1270158054 h 575"/>
                <a:gd name="T80" fmla="*/ 524192280 w 749"/>
                <a:gd name="T81" fmla="*/ 1222274318 h 575"/>
                <a:gd name="T82" fmla="*/ 677920952 w 749"/>
                <a:gd name="T83" fmla="*/ 1179432479 h 575"/>
                <a:gd name="T84" fmla="*/ 834170574 w 749"/>
                <a:gd name="T85" fmla="*/ 1131548743 h 575"/>
                <a:gd name="T86" fmla="*/ 987900835 w 749"/>
                <a:gd name="T87" fmla="*/ 1083666594 h 575"/>
                <a:gd name="T88" fmla="*/ 1096266714 w 749"/>
                <a:gd name="T89" fmla="*/ 1108868143 h 575"/>
                <a:gd name="T90" fmla="*/ 1126508576 w 749"/>
                <a:gd name="T91" fmla="*/ 1174392169 h 575"/>
                <a:gd name="T92" fmla="*/ 1222274474 w 749"/>
                <a:gd name="T93" fmla="*/ 1217234008 h 575"/>
                <a:gd name="T94" fmla="*/ 1335682251 w 749"/>
                <a:gd name="T95" fmla="*/ 1252516176 h 575"/>
                <a:gd name="T96" fmla="*/ 1441528769 w 749"/>
                <a:gd name="T97" fmla="*/ 1275198364 h 575"/>
                <a:gd name="T98" fmla="*/ 1441528769 w 749"/>
                <a:gd name="T99" fmla="*/ 1257556486 h 575"/>
                <a:gd name="T100" fmla="*/ 637598469 w 749"/>
                <a:gd name="T101" fmla="*/ 506550335 h 575"/>
                <a:gd name="T102" fmla="*/ 637598469 w 749"/>
                <a:gd name="T103" fmla="*/ 506550335 h 575"/>
                <a:gd name="T104" fmla="*/ 1804431116 w 749"/>
                <a:gd name="T105" fmla="*/ 1144150311 h 575"/>
                <a:gd name="T106" fmla="*/ 1756547374 w 749"/>
                <a:gd name="T107" fmla="*/ 1174392169 h 575"/>
                <a:gd name="T108" fmla="*/ 1733866771 w 749"/>
                <a:gd name="T109" fmla="*/ 1179432479 h 575"/>
                <a:gd name="T110" fmla="*/ 1590217131 w 749"/>
                <a:gd name="T111" fmla="*/ 1252516176 h 575"/>
                <a:gd name="T112" fmla="*/ 1524693096 w 749"/>
                <a:gd name="T113" fmla="*/ 1275198364 h 575"/>
                <a:gd name="T114" fmla="*/ 1489410924 w 749"/>
                <a:gd name="T115" fmla="*/ 1318040203 h 575"/>
                <a:gd name="T116" fmla="*/ 1459169061 w 749"/>
                <a:gd name="T117" fmla="*/ 1413806088 h 575"/>
                <a:gd name="T118" fmla="*/ 1502012493 w 749"/>
                <a:gd name="T119" fmla="*/ 1383564230 h 575"/>
                <a:gd name="T120" fmla="*/ 1633060563 w 749"/>
                <a:gd name="T121" fmla="*/ 1328120823 h 575"/>
                <a:gd name="T122" fmla="*/ 1786789236 w 749"/>
                <a:gd name="T123" fmla="*/ 1197072769 h 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49" h="575">
                  <a:moveTo>
                    <a:pt x="45" y="397"/>
                  </a:moveTo>
                  <a:lnTo>
                    <a:pt x="49" y="397"/>
                  </a:lnTo>
                  <a:lnTo>
                    <a:pt x="49" y="393"/>
                  </a:lnTo>
                  <a:lnTo>
                    <a:pt x="52" y="390"/>
                  </a:lnTo>
                  <a:lnTo>
                    <a:pt x="49" y="388"/>
                  </a:lnTo>
                  <a:lnTo>
                    <a:pt x="45" y="388"/>
                  </a:lnTo>
                  <a:lnTo>
                    <a:pt x="42" y="390"/>
                  </a:lnTo>
                  <a:lnTo>
                    <a:pt x="42" y="395"/>
                  </a:lnTo>
                  <a:lnTo>
                    <a:pt x="45" y="397"/>
                  </a:lnTo>
                  <a:close/>
                  <a:moveTo>
                    <a:pt x="567" y="554"/>
                  </a:moveTo>
                  <a:lnTo>
                    <a:pt x="560" y="563"/>
                  </a:lnTo>
                  <a:lnTo>
                    <a:pt x="560" y="575"/>
                  </a:lnTo>
                  <a:lnTo>
                    <a:pt x="565" y="575"/>
                  </a:lnTo>
                  <a:lnTo>
                    <a:pt x="567" y="570"/>
                  </a:lnTo>
                  <a:lnTo>
                    <a:pt x="572" y="563"/>
                  </a:lnTo>
                  <a:lnTo>
                    <a:pt x="572" y="558"/>
                  </a:lnTo>
                  <a:lnTo>
                    <a:pt x="570" y="554"/>
                  </a:lnTo>
                  <a:lnTo>
                    <a:pt x="567" y="554"/>
                  </a:lnTo>
                  <a:close/>
                  <a:moveTo>
                    <a:pt x="255" y="165"/>
                  </a:moveTo>
                  <a:lnTo>
                    <a:pt x="255" y="163"/>
                  </a:lnTo>
                  <a:lnTo>
                    <a:pt x="255" y="161"/>
                  </a:lnTo>
                  <a:lnTo>
                    <a:pt x="253" y="163"/>
                  </a:lnTo>
                  <a:lnTo>
                    <a:pt x="250" y="165"/>
                  </a:lnTo>
                  <a:lnTo>
                    <a:pt x="250" y="168"/>
                  </a:lnTo>
                  <a:lnTo>
                    <a:pt x="253" y="168"/>
                  </a:lnTo>
                  <a:lnTo>
                    <a:pt x="255" y="165"/>
                  </a:lnTo>
                  <a:close/>
                  <a:moveTo>
                    <a:pt x="574" y="539"/>
                  </a:moveTo>
                  <a:lnTo>
                    <a:pt x="577" y="535"/>
                  </a:lnTo>
                  <a:lnTo>
                    <a:pt x="579" y="530"/>
                  </a:lnTo>
                  <a:lnTo>
                    <a:pt x="584" y="525"/>
                  </a:lnTo>
                  <a:lnTo>
                    <a:pt x="589" y="518"/>
                  </a:lnTo>
                  <a:lnTo>
                    <a:pt x="593" y="504"/>
                  </a:lnTo>
                  <a:lnTo>
                    <a:pt x="598" y="499"/>
                  </a:lnTo>
                  <a:lnTo>
                    <a:pt x="591" y="492"/>
                  </a:lnTo>
                  <a:lnTo>
                    <a:pt x="584" y="487"/>
                  </a:lnTo>
                  <a:lnTo>
                    <a:pt x="591" y="480"/>
                  </a:lnTo>
                  <a:lnTo>
                    <a:pt x="596" y="475"/>
                  </a:lnTo>
                  <a:lnTo>
                    <a:pt x="598" y="471"/>
                  </a:lnTo>
                  <a:lnTo>
                    <a:pt x="600" y="466"/>
                  </a:lnTo>
                  <a:lnTo>
                    <a:pt x="598" y="464"/>
                  </a:lnTo>
                  <a:lnTo>
                    <a:pt x="593" y="459"/>
                  </a:lnTo>
                  <a:lnTo>
                    <a:pt x="591" y="447"/>
                  </a:lnTo>
                  <a:lnTo>
                    <a:pt x="586" y="435"/>
                  </a:lnTo>
                  <a:lnTo>
                    <a:pt x="584" y="423"/>
                  </a:lnTo>
                  <a:lnTo>
                    <a:pt x="582" y="411"/>
                  </a:lnTo>
                  <a:lnTo>
                    <a:pt x="577" y="400"/>
                  </a:lnTo>
                  <a:lnTo>
                    <a:pt x="574" y="388"/>
                  </a:lnTo>
                  <a:lnTo>
                    <a:pt x="572" y="376"/>
                  </a:lnTo>
                  <a:lnTo>
                    <a:pt x="570" y="364"/>
                  </a:lnTo>
                  <a:lnTo>
                    <a:pt x="565" y="362"/>
                  </a:lnTo>
                  <a:lnTo>
                    <a:pt x="565" y="350"/>
                  </a:lnTo>
                  <a:lnTo>
                    <a:pt x="565" y="340"/>
                  </a:lnTo>
                  <a:lnTo>
                    <a:pt x="563" y="329"/>
                  </a:lnTo>
                  <a:lnTo>
                    <a:pt x="563" y="317"/>
                  </a:lnTo>
                  <a:lnTo>
                    <a:pt x="563" y="305"/>
                  </a:lnTo>
                  <a:lnTo>
                    <a:pt x="563" y="295"/>
                  </a:lnTo>
                  <a:lnTo>
                    <a:pt x="560" y="284"/>
                  </a:lnTo>
                  <a:lnTo>
                    <a:pt x="560" y="272"/>
                  </a:lnTo>
                  <a:lnTo>
                    <a:pt x="556" y="265"/>
                  </a:lnTo>
                  <a:lnTo>
                    <a:pt x="556" y="258"/>
                  </a:lnTo>
                  <a:lnTo>
                    <a:pt x="553" y="251"/>
                  </a:lnTo>
                  <a:lnTo>
                    <a:pt x="548" y="239"/>
                  </a:lnTo>
                  <a:lnTo>
                    <a:pt x="546" y="227"/>
                  </a:lnTo>
                  <a:lnTo>
                    <a:pt x="539" y="210"/>
                  </a:lnTo>
                  <a:lnTo>
                    <a:pt x="537" y="198"/>
                  </a:lnTo>
                  <a:lnTo>
                    <a:pt x="532" y="189"/>
                  </a:lnTo>
                  <a:lnTo>
                    <a:pt x="530" y="175"/>
                  </a:lnTo>
                  <a:lnTo>
                    <a:pt x="520" y="168"/>
                  </a:lnTo>
                  <a:lnTo>
                    <a:pt x="518" y="168"/>
                  </a:lnTo>
                  <a:lnTo>
                    <a:pt x="515" y="175"/>
                  </a:lnTo>
                  <a:lnTo>
                    <a:pt x="513" y="175"/>
                  </a:lnTo>
                  <a:lnTo>
                    <a:pt x="511" y="170"/>
                  </a:lnTo>
                  <a:lnTo>
                    <a:pt x="508" y="153"/>
                  </a:lnTo>
                  <a:lnTo>
                    <a:pt x="508" y="146"/>
                  </a:lnTo>
                  <a:lnTo>
                    <a:pt x="503" y="139"/>
                  </a:lnTo>
                  <a:lnTo>
                    <a:pt x="494" y="120"/>
                  </a:lnTo>
                  <a:lnTo>
                    <a:pt x="492" y="116"/>
                  </a:lnTo>
                  <a:lnTo>
                    <a:pt x="492" y="108"/>
                  </a:lnTo>
                  <a:lnTo>
                    <a:pt x="492" y="101"/>
                  </a:lnTo>
                  <a:lnTo>
                    <a:pt x="494" y="92"/>
                  </a:lnTo>
                  <a:lnTo>
                    <a:pt x="494" y="90"/>
                  </a:lnTo>
                  <a:lnTo>
                    <a:pt x="489" y="78"/>
                  </a:lnTo>
                  <a:lnTo>
                    <a:pt x="487" y="66"/>
                  </a:lnTo>
                  <a:lnTo>
                    <a:pt x="475" y="49"/>
                  </a:lnTo>
                  <a:lnTo>
                    <a:pt x="470" y="28"/>
                  </a:lnTo>
                  <a:lnTo>
                    <a:pt x="466" y="19"/>
                  </a:lnTo>
                  <a:lnTo>
                    <a:pt x="463" y="7"/>
                  </a:lnTo>
                  <a:lnTo>
                    <a:pt x="461" y="0"/>
                  </a:lnTo>
                  <a:lnTo>
                    <a:pt x="440" y="7"/>
                  </a:lnTo>
                  <a:lnTo>
                    <a:pt x="404" y="19"/>
                  </a:lnTo>
                  <a:lnTo>
                    <a:pt x="369" y="30"/>
                  </a:lnTo>
                  <a:lnTo>
                    <a:pt x="350" y="37"/>
                  </a:lnTo>
                  <a:lnTo>
                    <a:pt x="345" y="40"/>
                  </a:lnTo>
                  <a:lnTo>
                    <a:pt x="343" y="40"/>
                  </a:lnTo>
                  <a:lnTo>
                    <a:pt x="333" y="42"/>
                  </a:lnTo>
                  <a:lnTo>
                    <a:pt x="324" y="52"/>
                  </a:lnTo>
                  <a:lnTo>
                    <a:pt x="310" y="63"/>
                  </a:lnTo>
                  <a:lnTo>
                    <a:pt x="295" y="87"/>
                  </a:lnTo>
                  <a:lnTo>
                    <a:pt x="274" y="130"/>
                  </a:lnTo>
                  <a:lnTo>
                    <a:pt x="274" y="132"/>
                  </a:lnTo>
                  <a:lnTo>
                    <a:pt x="276" y="135"/>
                  </a:lnTo>
                  <a:lnTo>
                    <a:pt x="276" y="139"/>
                  </a:lnTo>
                  <a:lnTo>
                    <a:pt x="274" y="144"/>
                  </a:lnTo>
                  <a:lnTo>
                    <a:pt x="246" y="182"/>
                  </a:lnTo>
                  <a:lnTo>
                    <a:pt x="239" y="194"/>
                  </a:lnTo>
                  <a:lnTo>
                    <a:pt x="246" y="198"/>
                  </a:lnTo>
                  <a:lnTo>
                    <a:pt x="246" y="201"/>
                  </a:lnTo>
                  <a:lnTo>
                    <a:pt x="248" y="198"/>
                  </a:lnTo>
                  <a:lnTo>
                    <a:pt x="253" y="191"/>
                  </a:lnTo>
                  <a:lnTo>
                    <a:pt x="255" y="191"/>
                  </a:lnTo>
                  <a:lnTo>
                    <a:pt x="258" y="194"/>
                  </a:lnTo>
                  <a:lnTo>
                    <a:pt x="260" y="196"/>
                  </a:lnTo>
                  <a:lnTo>
                    <a:pt x="258" y="203"/>
                  </a:lnTo>
                  <a:lnTo>
                    <a:pt x="260" y="203"/>
                  </a:lnTo>
                  <a:lnTo>
                    <a:pt x="265" y="201"/>
                  </a:lnTo>
                  <a:lnTo>
                    <a:pt x="267" y="198"/>
                  </a:lnTo>
                  <a:lnTo>
                    <a:pt x="267" y="203"/>
                  </a:lnTo>
                  <a:lnTo>
                    <a:pt x="265" y="208"/>
                  </a:lnTo>
                  <a:lnTo>
                    <a:pt x="265" y="210"/>
                  </a:lnTo>
                  <a:lnTo>
                    <a:pt x="262" y="217"/>
                  </a:lnTo>
                  <a:lnTo>
                    <a:pt x="260" y="220"/>
                  </a:lnTo>
                  <a:lnTo>
                    <a:pt x="258" y="220"/>
                  </a:lnTo>
                  <a:lnTo>
                    <a:pt x="258" y="217"/>
                  </a:lnTo>
                  <a:lnTo>
                    <a:pt x="255" y="222"/>
                  </a:lnTo>
                  <a:lnTo>
                    <a:pt x="255" y="224"/>
                  </a:lnTo>
                  <a:lnTo>
                    <a:pt x="258" y="224"/>
                  </a:lnTo>
                  <a:lnTo>
                    <a:pt x="260" y="229"/>
                  </a:lnTo>
                  <a:lnTo>
                    <a:pt x="265" y="234"/>
                  </a:lnTo>
                  <a:lnTo>
                    <a:pt x="267" y="243"/>
                  </a:lnTo>
                  <a:lnTo>
                    <a:pt x="269" y="246"/>
                  </a:lnTo>
                  <a:lnTo>
                    <a:pt x="269" y="248"/>
                  </a:lnTo>
                  <a:lnTo>
                    <a:pt x="269" y="251"/>
                  </a:lnTo>
                  <a:lnTo>
                    <a:pt x="272" y="253"/>
                  </a:lnTo>
                  <a:lnTo>
                    <a:pt x="272" y="255"/>
                  </a:lnTo>
                  <a:lnTo>
                    <a:pt x="269" y="260"/>
                  </a:lnTo>
                  <a:lnTo>
                    <a:pt x="265" y="262"/>
                  </a:lnTo>
                  <a:lnTo>
                    <a:pt x="258" y="265"/>
                  </a:lnTo>
                  <a:lnTo>
                    <a:pt x="250" y="272"/>
                  </a:lnTo>
                  <a:lnTo>
                    <a:pt x="243" y="281"/>
                  </a:lnTo>
                  <a:lnTo>
                    <a:pt x="239" y="288"/>
                  </a:lnTo>
                  <a:lnTo>
                    <a:pt x="236" y="295"/>
                  </a:lnTo>
                  <a:lnTo>
                    <a:pt x="234" y="298"/>
                  </a:lnTo>
                  <a:lnTo>
                    <a:pt x="222" y="305"/>
                  </a:lnTo>
                  <a:lnTo>
                    <a:pt x="217" y="310"/>
                  </a:lnTo>
                  <a:lnTo>
                    <a:pt x="217" y="312"/>
                  </a:lnTo>
                  <a:lnTo>
                    <a:pt x="217" y="314"/>
                  </a:lnTo>
                  <a:lnTo>
                    <a:pt x="215" y="312"/>
                  </a:lnTo>
                  <a:lnTo>
                    <a:pt x="205" y="314"/>
                  </a:lnTo>
                  <a:lnTo>
                    <a:pt x="189" y="317"/>
                  </a:lnTo>
                  <a:lnTo>
                    <a:pt x="175" y="322"/>
                  </a:lnTo>
                  <a:lnTo>
                    <a:pt x="165" y="329"/>
                  </a:lnTo>
                  <a:lnTo>
                    <a:pt x="158" y="329"/>
                  </a:lnTo>
                  <a:lnTo>
                    <a:pt x="149" y="326"/>
                  </a:lnTo>
                  <a:lnTo>
                    <a:pt x="137" y="324"/>
                  </a:lnTo>
                  <a:lnTo>
                    <a:pt x="106" y="329"/>
                  </a:lnTo>
                  <a:lnTo>
                    <a:pt x="80" y="336"/>
                  </a:lnTo>
                  <a:lnTo>
                    <a:pt x="61" y="345"/>
                  </a:lnTo>
                  <a:lnTo>
                    <a:pt x="30" y="362"/>
                  </a:lnTo>
                  <a:lnTo>
                    <a:pt x="30" y="364"/>
                  </a:lnTo>
                  <a:lnTo>
                    <a:pt x="35" y="385"/>
                  </a:lnTo>
                  <a:lnTo>
                    <a:pt x="52" y="385"/>
                  </a:lnTo>
                  <a:lnTo>
                    <a:pt x="52" y="388"/>
                  </a:lnTo>
                  <a:lnTo>
                    <a:pt x="52" y="390"/>
                  </a:lnTo>
                  <a:lnTo>
                    <a:pt x="52" y="395"/>
                  </a:lnTo>
                  <a:lnTo>
                    <a:pt x="54" y="402"/>
                  </a:lnTo>
                  <a:lnTo>
                    <a:pt x="59" y="409"/>
                  </a:lnTo>
                  <a:lnTo>
                    <a:pt x="61" y="414"/>
                  </a:lnTo>
                  <a:lnTo>
                    <a:pt x="61" y="419"/>
                  </a:lnTo>
                  <a:lnTo>
                    <a:pt x="59" y="423"/>
                  </a:lnTo>
                  <a:lnTo>
                    <a:pt x="54" y="430"/>
                  </a:lnTo>
                  <a:lnTo>
                    <a:pt x="49" y="438"/>
                  </a:lnTo>
                  <a:lnTo>
                    <a:pt x="47" y="449"/>
                  </a:lnTo>
                  <a:lnTo>
                    <a:pt x="40" y="456"/>
                  </a:lnTo>
                  <a:lnTo>
                    <a:pt x="33" y="466"/>
                  </a:lnTo>
                  <a:lnTo>
                    <a:pt x="23" y="475"/>
                  </a:lnTo>
                  <a:lnTo>
                    <a:pt x="19" y="485"/>
                  </a:lnTo>
                  <a:lnTo>
                    <a:pt x="4" y="501"/>
                  </a:lnTo>
                  <a:lnTo>
                    <a:pt x="0" y="506"/>
                  </a:lnTo>
                  <a:lnTo>
                    <a:pt x="2" y="523"/>
                  </a:lnTo>
                  <a:lnTo>
                    <a:pt x="7" y="539"/>
                  </a:lnTo>
                  <a:lnTo>
                    <a:pt x="19" y="537"/>
                  </a:lnTo>
                  <a:lnTo>
                    <a:pt x="33" y="532"/>
                  </a:lnTo>
                  <a:lnTo>
                    <a:pt x="45" y="530"/>
                  </a:lnTo>
                  <a:lnTo>
                    <a:pt x="56" y="527"/>
                  </a:lnTo>
                  <a:lnTo>
                    <a:pt x="71" y="523"/>
                  </a:lnTo>
                  <a:lnTo>
                    <a:pt x="82" y="520"/>
                  </a:lnTo>
                  <a:lnTo>
                    <a:pt x="94" y="516"/>
                  </a:lnTo>
                  <a:lnTo>
                    <a:pt x="106" y="513"/>
                  </a:lnTo>
                  <a:lnTo>
                    <a:pt x="120" y="509"/>
                  </a:lnTo>
                  <a:lnTo>
                    <a:pt x="132" y="506"/>
                  </a:lnTo>
                  <a:lnTo>
                    <a:pt x="144" y="504"/>
                  </a:lnTo>
                  <a:lnTo>
                    <a:pt x="158" y="499"/>
                  </a:lnTo>
                  <a:lnTo>
                    <a:pt x="170" y="497"/>
                  </a:lnTo>
                  <a:lnTo>
                    <a:pt x="182" y="492"/>
                  </a:lnTo>
                  <a:lnTo>
                    <a:pt x="194" y="490"/>
                  </a:lnTo>
                  <a:lnTo>
                    <a:pt x="208" y="485"/>
                  </a:lnTo>
                  <a:lnTo>
                    <a:pt x="220" y="483"/>
                  </a:lnTo>
                  <a:lnTo>
                    <a:pt x="231" y="478"/>
                  </a:lnTo>
                  <a:lnTo>
                    <a:pt x="243" y="475"/>
                  </a:lnTo>
                  <a:lnTo>
                    <a:pt x="258" y="471"/>
                  </a:lnTo>
                  <a:lnTo>
                    <a:pt x="269" y="468"/>
                  </a:lnTo>
                  <a:lnTo>
                    <a:pt x="281" y="464"/>
                  </a:lnTo>
                  <a:lnTo>
                    <a:pt x="293" y="461"/>
                  </a:lnTo>
                  <a:lnTo>
                    <a:pt x="307" y="456"/>
                  </a:lnTo>
                  <a:lnTo>
                    <a:pt x="319" y="452"/>
                  </a:lnTo>
                  <a:lnTo>
                    <a:pt x="331" y="449"/>
                  </a:lnTo>
                  <a:lnTo>
                    <a:pt x="343" y="445"/>
                  </a:lnTo>
                  <a:lnTo>
                    <a:pt x="354" y="442"/>
                  </a:lnTo>
                  <a:lnTo>
                    <a:pt x="369" y="438"/>
                  </a:lnTo>
                  <a:lnTo>
                    <a:pt x="380" y="433"/>
                  </a:lnTo>
                  <a:lnTo>
                    <a:pt x="392" y="430"/>
                  </a:lnTo>
                  <a:lnTo>
                    <a:pt x="404" y="426"/>
                  </a:lnTo>
                  <a:lnTo>
                    <a:pt x="414" y="430"/>
                  </a:lnTo>
                  <a:lnTo>
                    <a:pt x="418" y="435"/>
                  </a:lnTo>
                  <a:lnTo>
                    <a:pt x="430" y="438"/>
                  </a:lnTo>
                  <a:lnTo>
                    <a:pt x="435" y="440"/>
                  </a:lnTo>
                  <a:lnTo>
                    <a:pt x="435" y="442"/>
                  </a:lnTo>
                  <a:lnTo>
                    <a:pt x="440" y="447"/>
                  </a:lnTo>
                  <a:lnTo>
                    <a:pt x="440" y="454"/>
                  </a:lnTo>
                  <a:lnTo>
                    <a:pt x="442" y="459"/>
                  </a:lnTo>
                  <a:lnTo>
                    <a:pt x="447" y="466"/>
                  </a:lnTo>
                  <a:lnTo>
                    <a:pt x="451" y="471"/>
                  </a:lnTo>
                  <a:lnTo>
                    <a:pt x="456" y="475"/>
                  </a:lnTo>
                  <a:lnTo>
                    <a:pt x="461" y="478"/>
                  </a:lnTo>
                  <a:lnTo>
                    <a:pt x="480" y="480"/>
                  </a:lnTo>
                  <a:lnTo>
                    <a:pt x="485" y="483"/>
                  </a:lnTo>
                  <a:lnTo>
                    <a:pt x="487" y="487"/>
                  </a:lnTo>
                  <a:lnTo>
                    <a:pt x="499" y="490"/>
                  </a:lnTo>
                  <a:lnTo>
                    <a:pt x="508" y="492"/>
                  </a:lnTo>
                  <a:lnTo>
                    <a:pt x="520" y="494"/>
                  </a:lnTo>
                  <a:lnTo>
                    <a:pt x="530" y="497"/>
                  </a:lnTo>
                  <a:lnTo>
                    <a:pt x="541" y="499"/>
                  </a:lnTo>
                  <a:lnTo>
                    <a:pt x="551" y="501"/>
                  </a:lnTo>
                  <a:lnTo>
                    <a:pt x="563" y="506"/>
                  </a:lnTo>
                  <a:lnTo>
                    <a:pt x="572" y="509"/>
                  </a:lnTo>
                  <a:lnTo>
                    <a:pt x="572" y="506"/>
                  </a:lnTo>
                  <a:lnTo>
                    <a:pt x="565" y="490"/>
                  </a:lnTo>
                  <a:lnTo>
                    <a:pt x="556" y="478"/>
                  </a:lnTo>
                  <a:lnTo>
                    <a:pt x="563" y="480"/>
                  </a:lnTo>
                  <a:lnTo>
                    <a:pt x="567" y="485"/>
                  </a:lnTo>
                  <a:lnTo>
                    <a:pt x="572" y="499"/>
                  </a:lnTo>
                  <a:lnTo>
                    <a:pt x="574" y="518"/>
                  </a:lnTo>
                  <a:lnTo>
                    <a:pt x="574" y="527"/>
                  </a:lnTo>
                  <a:lnTo>
                    <a:pt x="574" y="539"/>
                  </a:lnTo>
                  <a:close/>
                  <a:moveTo>
                    <a:pt x="253" y="201"/>
                  </a:moveTo>
                  <a:lnTo>
                    <a:pt x="253" y="201"/>
                  </a:lnTo>
                  <a:lnTo>
                    <a:pt x="250" y="201"/>
                  </a:lnTo>
                  <a:lnTo>
                    <a:pt x="250" y="203"/>
                  </a:lnTo>
                  <a:lnTo>
                    <a:pt x="250" y="206"/>
                  </a:lnTo>
                  <a:lnTo>
                    <a:pt x="253" y="201"/>
                  </a:lnTo>
                  <a:close/>
                  <a:moveTo>
                    <a:pt x="740" y="442"/>
                  </a:moveTo>
                  <a:lnTo>
                    <a:pt x="733" y="449"/>
                  </a:lnTo>
                  <a:lnTo>
                    <a:pt x="728" y="445"/>
                  </a:lnTo>
                  <a:lnTo>
                    <a:pt x="723" y="447"/>
                  </a:lnTo>
                  <a:lnTo>
                    <a:pt x="716" y="454"/>
                  </a:lnTo>
                  <a:lnTo>
                    <a:pt x="707" y="464"/>
                  </a:lnTo>
                  <a:lnTo>
                    <a:pt x="705" y="471"/>
                  </a:lnTo>
                  <a:lnTo>
                    <a:pt x="700" y="473"/>
                  </a:lnTo>
                  <a:lnTo>
                    <a:pt x="695" y="475"/>
                  </a:lnTo>
                  <a:lnTo>
                    <a:pt x="697" y="466"/>
                  </a:lnTo>
                  <a:lnTo>
                    <a:pt x="702" y="456"/>
                  </a:lnTo>
                  <a:lnTo>
                    <a:pt x="712" y="438"/>
                  </a:lnTo>
                  <a:lnTo>
                    <a:pt x="705" y="445"/>
                  </a:lnTo>
                  <a:lnTo>
                    <a:pt x="693" y="461"/>
                  </a:lnTo>
                  <a:lnTo>
                    <a:pt x="688" y="468"/>
                  </a:lnTo>
                  <a:lnTo>
                    <a:pt x="669" y="478"/>
                  </a:lnTo>
                  <a:lnTo>
                    <a:pt x="652" y="485"/>
                  </a:lnTo>
                  <a:lnTo>
                    <a:pt x="645" y="487"/>
                  </a:lnTo>
                  <a:lnTo>
                    <a:pt x="641" y="494"/>
                  </a:lnTo>
                  <a:lnTo>
                    <a:pt x="631" y="497"/>
                  </a:lnTo>
                  <a:lnTo>
                    <a:pt x="622" y="497"/>
                  </a:lnTo>
                  <a:lnTo>
                    <a:pt x="619" y="499"/>
                  </a:lnTo>
                  <a:lnTo>
                    <a:pt x="617" y="501"/>
                  </a:lnTo>
                  <a:lnTo>
                    <a:pt x="612" y="504"/>
                  </a:lnTo>
                  <a:lnTo>
                    <a:pt x="605" y="506"/>
                  </a:lnTo>
                  <a:lnTo>
                    <a:pt x="603" y="509"/>
                  </a:lnTo>
                  <a:lnTo>
                    <a:pt x="600" y="513"/>
                  </a:lnTo>
                  <a:lnTo>
                    <a:pt x="600" y="518"/>
                  </a:lnTo>
                  <a:lnTo>
                    <a:pt x="596" y="516"/>
                  </a:lnTo>
                  <a:lnTo>
                    <a:pt x="591" y="523"/>
                  </a:lnTo>
                  <a:lnTo>
                    <a:pt x="582" y="532"/>
                  </a:lnTo>
                  <a:lnTo>
                    <a:pt x="577" y="542"/>
                  </a:lnTo>
                  <a:lnTo>
                    <a:pt x="574" y="549"/>
                  </a:lnTo>
                  <a:lnTo>
                    <a:pt x="574" y="556"/>
                  </a:lnTo>
                  <a:lnTo>
                    <a:pt x="579" y="561"/>
                  </a:lnTo>
                  <a:lnTo>
                    <a:pt x="586" y="556"/>
                  </a:lnTo>
                  <a:lnTo>
                    <a:pt x="589" y="549"/>
                  </a:lnTo>
                  <a:lnTo>
                    <a:pt x="593" y="546"/>
                  </a:lnTo>
                  <a:lnTo>
                    <a:pt x="596" y="546"/>
                  </a:lnTo>
                  <a:lnTo>
                    <a:pt x="596" y="549"/>
                  </a:lnTo>
                  <a:lnTo>
                    <a:pt x="589" y="558"/>
                  </a:lnTo>
                  <a:lnTo>
                    <a:pt x="600" y="554"/>
                  </a:lnTo>
                  <a:lnTo>
                    <a:pt x="612" y="546"/>
                  </a:lnTo>
                  <a:lnTo>
                    <a:pt x="643" y="527"/>
                  </a:lnTo>
                  <a:lnTo>
                    <a:pt x="648" y="527"/>
                  </a:lnTo>
                  <a:lnTo>
                    <a:pt x="650" y="527"/>
                  </a:lnTo>
                  <a:lnTo>
                    <a:pt x="683" y="499"/>
                  </a:lnTo>
                  <a:lnTo>
                    <a:pt x="690" y="494"/>
                  </a:lnTo>
                  <a:lnTo>
                    <a:pt x="700" y="487"/>
                  </a:lnTo>
                  <a:lnTo>
                    <a:pt x="709" y="475"/>
                  </a:lnTo>
                  <a:lnTo>
                    <a:pt x="716" y="471"/>
                  </a:lnTo>
                  <a:lnTo>
                    <a:pt x="749" y="438"/>
                  </a:lnTo>
                  <a:lnTo>
                    <a:pt x="740" y="442"/>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105" name="Freeform 46">
              <a:extLst>
                <a:ext uri="{FF2B5EF4-FFF2-40B4-BE49-F238E27FC236}">
                  <a16:creationId xmlns:a16="http://schemas.microsoft.com/office/drawing/2014/main" id="{EB24F76A-BA2B-4EAD-B9B8-BF17B3CA7EB8}"/>
                </a:ext>
              </a:extLst>
            </p:cNvPr>
            <p:cNvSpPr>
              <a:spLocks noEditPoints="1"/>
            </p:cNvSpPr>
            <p:nvPr/>
          </p:nvSpPr>
          <p:spPr bwMode="auto">
            <a:xfrm>
              <a:off x="7810500" y="2463800"/>
              <a:ext cx="222250" cy="481013"/>
            </a:xfrm>
            <a:custGeom>
              <a:avLst/>
              <a:gdLst>
                <a:gd name="T0" fmla="*/ 327620313 w 140"/>
                <a:gd name="T1" fmla="*/ 383065736 h 303"/>
                <a:gd name="T2" fmla="*/ 345262200 w 140"/>
                <a:gd name="T3" fmla="*/ 423388278 h 303"/>
                <a:gd name="T4" fmla="*/ 345262200 w 140"/>
                <a:gd name="T5" fmla="*/ 395665736 h 303"/>
                <a:gd name="T6" fmla="*/ 335181575 w 140"/>
                <a:gd name="T7" fmla="*/ 309980335 h 303"/>
                <a:gd name="T8" fmla="*/ 327620313 w 140"/>
                <a:gd name="T9" fmla="*/ 262098110 h 303"/>
                <a:gd name="T10" fmla="*/ 304939700 w 140"/>
                <a:gd name="T11" fmla="*/ 226814298 h 303"/>
                <a:gd name="T12" fmla="*/ 252015625 w 140"/>
                <a:gd name="T13" fmla="*/ 244456204 h 303"/>
                <a:gd name="T14" fmla="*/ 239415638 w 140"/>
                <a:gd name="T15" fmla="*/ 196572392 h 303"/>
                <a:gd name="T16" fmla="*/ 252015625 w 140"/>
                <a:gd name="T17" fmla="*/ 168851438 h 303"/>
                <a:gd name="T18" fmla="*/ 262096250 w 140"/>
                <a:gd name="T19" fmla="*/ 148690167 h 303"/>
                <a:gd name="T20" fmla="*/ 279738138 w 140"/>
                <a:gd name="T21" fmla="*/ 78125719 h 303"/>
                <a:gd name="T22" fmla="*/ 252015625 w 140"/>
                <a:gd name="T23" fmla="*/ 47883812 h 303"/>
                <a:gd name="T24" fmla="*/ 196572188 w 140"/>
                <a:gd name="T25" fmla="*/ 30241906 h 303"/>
                <a:gd name="T26" fmla="*/ 143649700 w 140"/>
                <a:gd name="T27" fmla="*/ 17641906 h 303"/>
                <a:gd name="T28" fmla="*/ 90725625 w 140"/>
                <a:gd name="T29" fmla="*/ 7561270 h 303"/>
                <a:gd name="T30" fmla="*/ 47883763 w 140"/>
                <a:gd name="T31" fmla="*/ 12601588 h 303"/>
                <a:gd name="T32" fmla="*/ 35282188 w 140"/>
                <a:gd name="T33" fmla="*/ 35282224 h 303"/>
                <a:gd name="T34" fmla="*/ 12601575 w 140"/>
                <a:gd name="T35" fmla="*/ 120967626 h 303"/>
                <a:gd name="T36" fmla="*/ 0 w 140"/>
                <a:gd name="T37" fmla="*/ 148690167 h 303"/>
                <a:gd name="T38" fmla="*/ 25201563 w 140"/>
                <a:gd name="T39" fmla="*/ 178932073 h 303"/>
                <a:gd name="T40" fmla="*/ 7561263 w 140"/>
                <a:gd name="T41" fmla="*/ 214214298 h 303"/>
                <a:gd name="T42" fmla="*/ 12601575 w 140"/>
                <a:gd name="T43" fmla="*/ 239415886 h 303"/>
                <a:gd name="T44" fmla="*/ 25201563 w 140"/>
                <a:gd name="T45" fmla="*/ 274698111 h 303"/>
                <a:gd name="T46" fmla="*/ 73085325 w 140"/>
                <a:gd name="T47" fmla="*/ 309980335 h 303"/>
                <a:gd name="T48" fmla="*/ 168851263 w 140"/>
                <a:gd name="T49" fmla="*/ 375504465 h 303"/>
                <a:gd name="T50" fmla="*/ 113407825 w 140"/>
                <a:gd name="T51" fmla="*/ 435988278 h 303"/>
                <a:gd name="T52" fmla="*/ 100806250 w 140"/>
                <a:gd name="T53" fmla="*/ 471270502 h 303"/>
                <a:gd name="T54" fmla="*/ 55443438 w 140"/>
                <a:gd name="T55" fmla="*/ 519154315 h 303"/>
                <a:gd name="T56" fmla="*/ 35282188 w 140"/>
                <a:gd name="T57" fmla="*/ 567038127 h 303"/>
                <a:gd name="T58" fmla="*/ 42843450 w 140"/>
                <a:gd name="T59" fmla="*/ 627521940 h 303"/>
                <a:gd name="T60" fmla="*/ 95765938 w 140"/>
                <a:gd name="T61" fmla="*/ 675404165 h 303"/>
                <a:gd name="T62" fmla="*/ 156249688 w 140"/>
                <a:gd name="T63" fmla="*/ 698086388 h 303"/>
                <a:gd name="T64" fmla="*/ 196572188 w 140"/>
                <a:gd name="T65" fmla="*/ 693046070 h 303"/>
                <a:gd name="T66" fmla="*/ 221773750 w 140"/>
                <a:gd name="T67" fmla="*/ 733368612 h 303"/>
                <a:gd name="T68" fmla="*/ 234375325 w 140"/>
                <a:gd name="T69" fmla="*/ 763610519 h 303"/>
                <a:gd name="T70" fmla="*/ 274697825 w 140"/>
                <a:gd name="T71" fmla="*/ 662804164 h 303"/>
                <a:gd name="T72" fmla="*/ 274697825 w 140"/>
                <a:gd name="T73" fmla="*/ 632562258 h 303"/>
                <a:gd name="T74" fmla="*/ 292338125 w 140"/>
                <a:gd name="T75" fmla="*/ 609880034 h 303"/>
                <a:gd name="T76" fmla="*/ 304939700 w 140"/>
                <a:gd name="T77" fmla="*/ 592239716 h 303"/>
                <a:gd name="T78" fmla="*/ 304939700 w 140"/>
                <a:gd name="T79" fmla="*/ 554436539 h 303"/>
                <a:gd name="T80" fmla="*/ 317539688 w 140"/>
                <a:gd name="T81" fmla="*/ 536796220 h 303"/>
                <a:gd name="T82" fmla="*/ 335181575 w 140"/>
                <a:gd name="T83" fmla="*/ 466230185 h 303"/>
                <a:gd name="T84" fmla="*/ 335181575 w 140"/>
                <a:gd name="T85" fmla="*/ 519154315 h 303"/>
                <a:gd name="T86" fmla="*/ 345262200 w 140"/>
                <a:gd name="T87" fmla="*/ 478831773 h 303"/>
                <a:gd name="T88" fmla="*/ 335181575 w 140"/>
                <a:gd name="T89" fmla="*/ 519154315 h 3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0" h="303">
                  <a:moveTo>
                    <a:pt x="130" y="157"/>
                  </a:moveTo>
                  <a:lnTo>
                    <a:pt x="130" y="152"/>
                  </a:lnTo>
                  <a:lnTo>
                    <a:pt x="133" y="147"/>
                  </a:lnTo>
                  <a:lnTo>
                    <a:pt x="137" y="168"/>
                  </a:lnTo>
                  <a:lnTo>
                    <a:pt x="140" y="173"/>
                  </a:lnTo>
                  <a:lnTo>
                    <a:pt x="137" y="157"/>
                  </a:lnTo>
                  <a:lnTo>
                    <a:pt x="133" y="138"/>
                  </a:lnTo>
                  <a:lnTo>
                    <a:pt x="133" y="123"/>
                  </a:lnTo>
                  <a:lnTo>
                    <a:pt x="133" y="114"/>
                  </a:lnTo>
                  <a:lnTo>
                    <a:pt x="130" y="104"/>
                  </a:lnTo>
                  <a:lnTo>
                    <a:pt x="126" y="95"/>
                  </a:lnTo>
                  <a:lnTo>
                    <a:pt x="121" y="90"/>
                  </a:lnTo>
                  <a:lnTo>
                    <a:pt x="119" y="95"/>
                  </a:lnTo>
                  <a:lnTo>
                    <a:pt x="100" y="97"/>
                  </a:lnTo>
                  <a:lnTo>
                    <a:pt x="95" y="88"/>
                  </a:lnTo>
                  <a:lnTo>
                    <a:pt x="95" y="78"/>
                  </a:lnTo>
                  <a:lnTo>
                    <a:pt x="97" y="71"/>
                  </a:lnTo>
                  <a:lnTo>
                    <a:pt x="100" y="67"/>
                  </a:lnTo>
                  <a:lnTo>
                    <a:pt x="102" y="64"/>
                  </a:lnTo>
                  <a:lnTo>
                    <a:pt x="104" y="59"/>
                  </a:lnTo>
                  <a:lnTo>
                    <a:pt x="107" y="52"/>
                  </a:lnTo>
                  <a:lnTo>
                    <a:pt x="111" y="31"/>
                  </a:lnTo>
                  <a:lnTo>
                    <a:pt x="109" y="22"/>
                  </a:lnTo>
                  <a:lnTo>
                    <a:pt x="100" y="19"/>
                  </a:lnTo>
                  <a:lnTo>
                    <a:pt x="88" y="14"/>
                  </a:lnTo>
                  <a:lnTo>
                    <a:pt x="78" y="12"/>
                  </a:lnTo>
                  <a:lnTo>
                    <a:pt x="67" y="10"/>
                  </a:lnTo>
                  <a:lnTo>
                    <a:pt x="57" y="7"/>
                  </a:lnTo>
                  <a:lnTo>
                    <a:pt x="45" y="5"/>
                  </a:lnTo>
                  <a:lnTo>
                    <a:pt x="36" y="3"/>
                  </a:lnTo>
                  <a:lnTo>
                    <a:pt x="24" y="0"/>
                  </a:lnTo>
                  <a:lnTo>
                    <a:pt x="19" y="5"/>
                  </a:lnTo>
                  <a:lnTo>
                    <a:pt x="17" y="10"/>
                  </a:lnTo>
                  <a:lnTo>
                    <a:pt x="14" y="14"/>
                  </a:lnTo>
                  <a:lnTo>
                    <a:pt x="12" y="31"/>
                  </a:lnTo>
                  <a:lnTo>
                    <a:pt x="5" y="48"/>
                  </a:lnTo>
                  <a:lnTo>
                    <a:pt x="0" y="55"/>
                  </a:lnTo>
                  <a:lnTo>
                    <a:pt x="0" y="59"/>
                  </a:lnTo>
                  <a:lnTo>
                    <a:pt x="7" y="69"/>
                  </a:lnTo>
                  <a:lnTo>
                    <a:pt x="10" y="71"/>
                  </a:lnTo>
                  <a:lnTo>
                    <a:pt x="7" y="81"/>
                  </a:lnTo>
                  <a:lnTo>
                    <a:pt x="3" y="85"/>
                  </a:lnTo>
                  <a:lnTo>
                    <a:pt x="3" y="88"/>
                  </a:lnTo>
                  <a:lnTo>
                    <a:pt x="5" y="95"/>
                  </a:lnTo>
                  <a:lnTo>
                    <a:pt x="7" y="107"/>
                  </a:lnTo>
                  <a:lnTo>
                    <a:pt x="10" y="109"/>
                  </a:lnTo>
                  <a:lnTo>
                    <a:pt x="19" y="112"/>
                  </a:lnTo>
                  <a:lnTo>
                    <a:pt x="29" y="123"/>
                  </a:lnTo>
                  <a:lnTo>
                    <a:pt x="33" y="123"/>
                  </a:lnTo>
                  <a:lnTo>
                    <a:pt x="67" y="149"/>
                  </a:lnTo>
                  <a:lnTo>
                    <a:pt x="52" y="164"/>
                  </a:lnTo>
                  <a:lnTo>
                    <a:pt x="45" y="173"/>
                  </a:lnTo>
                  <a:lnTo>
                    <a:pt x="40" y="180"/>
                  </a:lnTo>
                  <a:lnTo>
                    <a:pt x="40" y="187"/>
                  </a:lnTo>
                  <a:lnTo>
                    <a:pt x="38" y="197"/>
                  </a:lnTo>
                  <a:lnTo>
                    <a:pt x="22" y="206"/>
                  </a:lnTo>
                  <a:lnTo>
                    <a:pt x="14" y="213"/>
                  </a:lnTo>
                  <a:lnTo>
                    <a:pt x="14" y="225"/>
                  </a:lnTo>
                  <a:lnTo>
                    <a:pt x="12" y="239"/>
                  </a:lnTo>
                  <a:lnTo>
                    <a:pt x="17" y="249"/>
                  </a:lnTo>
                  <a:lnTo>
                    <a:pt x="17" y="254"/>
                  </a:lnTo>
                  <a:lnTo>
                    <a:pt x="38" y="268"/>
                  </a:lnTo>
                  <a:lnTo>
                    <a:pt x="52" y="270"/>
                  </a:lnTo>
                  <a:lnTo>
                    <a:pt x="62" y="277"/>
                  </a:lnTo>
                  <a:lnTo>
                    <a:pt x="71" y="275"/>
                  </a:lnTo>
                  <a:lnTo>
                    <a:pt x="78" y="275"/>
                  </a:lnTo>
                  <a:lnTo>
                    <a:pt x="88" y="277"/>
                  </a:lnTo>
                  <a:lnTo>
                    <a:pt x="88" y="291"/>
                  </a:lnTo>
                  <a:lnTo>
                    <a:pt x="90" y="303"/>
                  </a:lnTo>
                  <a:lnTo>
                    <a:pt x="93" y="303"/>
                  </a:lnTo>
                  <a:lnTo>
                    <a:pt x="102" y="291"/>
                  </a:lnTo>
                  <a:lnTo>
                    <a:pt x="109" y="263"/>
                  </a:lnTo>
                  <a:lnTo>
                    <a:pt x="111" y="256"/>
                  </a:lnTo>
                  <a:lnTo>
                    <a:pt x="109" y="251"/>
                  </a:lnTo>
                  <a:lnTo>
                    <a:pt x="111" y="246"/>
                  </a:lnTo>
                  <a:lnTo>
                    <a:pt x="116" y="242"/>
                  </a:lnTo>
                  <a:lnTo>
                    <a:pt x="119" y="242"/>
                  </a:lnTo>
                  <a:lnTo>
                    <a:pt x="121" y="235"/>
                  </a:lnTo>
                  <a:lnTo>
                    <a:pt x="121" y="225"/>
                  </a:lnTo>
                  <a:lnTo>
                    <a:pt x="121" y="220"/>
                  </a:lnTo>
                  <a:lnTo>
                    <a:pt x="119" y="213"/>
                  </a:lnTo>
                  <a:lnTo>
                    <a:pt x="126" y="213"/>
                  </a:lnTo>
                  <a:lnTo>
                    <a:pt x="130" y="201"/>
                  </a:lnTo>
                  <a:lnTo>
                    <a:pt x="133" y="185"/>
                  </a:lnTo>
                  <a:lnTo>
                    <a:pt x="130" y="157"/>
                  </a:lnTo>
                  <a:close/>
                  <a:moveTo>
                    <a:pt x="133" y="206"/>
                  </a:moveTo>
                  <a:lnTo>
                    <a:pt x="133" y="211"/>
                  </a:lnTo>
                  <a:lnTo>
                    <a:pt x="137" y="190"/>
                  </a:lnTo>
                  <a:lnTo>
                    <a:pt x="137" y="180"/>
                  </a:lnTo>
                  <a:lnTo>
                    <a:pt x="133" y="206"/>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106" name="Freeform 48">
              <a:extLst>
                <a:ext uri="{FF2B5EF4-FFF2-40B4-BE49-F238E27FC236}">
                  <a16:creationId xmlns:a16="http://schemas.microsoft.com/office/drawing/2014/main" id="{82E244EE-89F0-46A2-9FF6-E31317F09A3D}"/>
                </a:ext>
              </a:extLst>
            </p:cNvPr>
            <p:cNvSpPr>
              <a:spLocks noEditPoints="1"/>
            </p:cNvSpPr>
            <p:nvPr/>
          </p:nvSpPr>
          <p:spPr bwMode="auto">
            <a:xfrm>
              <a:off x="6721475" y="2990850"/>
              <a:ext cx="1239838" cy="762000"/>
            </a:xfrm>
            <a:custGeom>
              <a:avLst/>
              <a:gdLst>
                <a:gd name="T0" fmla="*/ 1885077635 w 781"/>
                <a:gd name="T1" fmla="*/ 463708750 h 480"/>
                <a:gd name="T2" fmla="*/ 1925400151 w 781"/>
                <a:gd name="T3" fmla="*/ 405745950 h 480"/>
                <a:gd name="T4" fmla="*/ 1877517957 w 781"/>
                <a:gd name="T5" fmla="*/ 274697825 h 480"/>
                <a:gd name="T6" fmla="*/ 1849795433 w 781"/>
                <a:gd name="T7" fmla="*/ 410786263 h 480"/>
                <a:gd name="T8" fmla="*/ 1963203304 w 781"/>
                <a:gd name="T9" fmla="*/ 231854375 h 480"/>
                <a:gd name="T10" fmla="*/ 1968243619 w 781"/>
                <a:gd name="T11" fmla="*/ 231854375 h 480"/>
                <a:gd name="T12" fmla="*/ 1877517957 w 781"/>
                <a:gd name="T13" fmla="*/ 637600325 h 480"/>
                <a:gd name="T14" fmla="*/ 1764110086 w 781"/>
                <a:gd name="T15" fmla="*/ 680442188 h 480"/>
                <a:gd name="T16" fmla="*/ 1670865061 w 781"/>
                <a:gd name="T17" fmla="*/ 607358450 h 480"/>
                <a:gd name="T18" fmla="*/ 1549897513 w 781"/>
                <a:gd name="T19" fmla="*/ 602318138 h 480"/>
                <a:gd name="T20" fmla="*/ 1698585998 w 781"/>
                <a:gd name="T21" fmla="*/ 589716563 h 480"/>
                <a:gd name="T22" fmla="*/ 1776711667 w 781"/>
                <a:gd name="T23" fmla="*/ 642640638 h 480"/>
                <a:gd name="T24" fmla="*/ 1784271345 w 781"/>
                <a:gd name="T25" fmla="*/ 589716563 h 480"/>
                <a:gd name="T26" fmla="*/ 1658263481 w 781"/>
                <a:gd name="T27" fmla="*/ 524192500 h 480"/>
                <a:gd name="T28" fmla="*/ 1741429465 w 781"/>
                <a:gd name="T29" fmla="*/ 559474688 h 480"/>
                <a:gd name="T30" fmla="*/ 1776711667 w 781"/>
                <a:gd name="T31" fmla="*/ 519152188 h 480"/>
                <a:gd name="T32" fmla="*/ 1754029457 w 781"/>
                <a:gd name="T33" fmla="*/ 458668438 h 480"/>
                <a:gd name="T34" fmla="*/ 1633061909 w 781"/>
                <a:gd name="T35" fmla="*/ 410786263 h 480"/>
                <a:gd name="T36" fmla="*/ 1514615311 w 781"/>
                <a:gd name="T37" fmla="*/ 322580000 h 480"/>
                <a:gd name="T38" fmla="*/ 1693545683 w 781"/>
                <a:gd name="T39" fmla="*/ 435987825 h 480"/>
                <a:gd name="T40" fmla="*/ 1736389150 w 781"/>
                <a:gd name="T41" fmla="*/ 388104063 h 480"/>
                <a:gd name="T42" fmla="*/ 1675905376 w 781"/>
                <a:gd name="T43" fmla="*/ 332660625 h 480"/>
                <a:gd name="T44" fmla="*/ 1509574996 w 781"/>
                <a:gd name="T45" fmla="*/ 262096250 h 480"/>
                <a:gd name="T46" fmla="*/ 1436489642 w 781"/>
                <a:gd name="T47" fmla="*/ 267136563 h 480"/>
                <a:gd name="T48" fmla="*/ 1466731529 w 781"/>
                <a:gd name="T49" fmla="*/ 153730325 h 480"/>
                <a:gd name="T50" fmla="*/ 1444050907 w 781"/>
                <a:gd name="T51" fmla="*/ 88206263 h 480"/>
                <a:gd name="T52" fmla="*/ 1343244617 w 781"/>
                <a:gd name="T53" fmla="*/ 57964388 h 480"/>
                <a:gd name="T54" fmla="*/ 1318043044 w 781"/>
                <a:gd name="T55" fmla="*/ 10080625 h 480"/>
                <a:gd name="T56" fmla="*/ 1252518955 w 781"/>
                <a:gd name="T57" fmla="*/ 70564375 h 480"/>
                <a:gd name="T58" fmla="*/ 1116430463 w 781"/>
                <a:gd name="T59" fmla="*/ 5040313 h 480"/>
                <a:gd name="T60" fmla="*/ 1108869197 w 781"/>
                <a:gd name="T61" fmla="*/ 105846563 h 480"/>
                <a:gd name="T62" fmla="*/ 1055946688 w 781"/>
                <a:gd name="T63" fmla="*/ 201612500 h 480"/>
                <a:gd name="T64" fmla="*/ 995462914 w 781"/>
                <a:gd name="T65" fmla="*/ 262096250 h 480"/>
                <a:gd name="T66" fmla="*/ 972780705 w 781"/>
                <a:gd name="T67" fmla="*/ 350302513 h 480"/>
                <a:gd name="T68" fmla="*/ 907256616 w 781"/>
                <a:gd name="T69" fmla="*/ 380544388 h 480"/>
                <a:gd name="T70" fmla="*/ 864414736 w 781"/>
                <a:gd name="T71" fmla="*/ 362902500 h 480"/>
                <a:gd name="T72" fmla="*/ 846772841 w 781"/>
                <a:gd name="T73" fmla="*/ 471270013 h 480"/>
                <a:gd name="T74" fmla="*/ 776208438 w 781"/>
                <a:gd name="T75" fmla="*/ 660280938 h 480"/>
                <a:gd name="T76" fmla="*/ 781248753 w 781"/>
                <a:gd name="T77" fmla="*/ 720764688 h 480"/>
                <a:gd name="T78" fmla="*/ 733366558 w 781"/>
                <a:gd name="T79" fmla="*/ 763608138 h 480"/>
                <a:gd name="T80" fmla="*/ 657761840 w 781"/>
                <a:gd name="T81" fmla="*/ 798890325 h 480"/>
                <a:gd name="T82" fmla="*/ 650200575 w 781"/>
                <a:gd name="T83" fmla="*/ 821570938 h 480"/>
                <a:gd name="T84" fmla="*/ 579636171 w 781"/>
                <a:gd name="T85" fmla="*/ 864414388 h 480"/>
                <a:gd name="T86" fmla="*/ 506552404 w 781"/>
                <a:gd name="T87" fmla="*/ 887095000 h 480"/>
                <a:gd name="T88" fmla="*/ 435988001 w 781"/>
                <a:gd name="T89" fmla="*/ 894656263 h 480"/>
                <a:gd name="T90" fmla="*/ 383063904 w 781"/>
                <a:gd name="T91" fmla="*/ 859374075 h 480"/>
                <a:gd name="T92" fmla="*/ 287297928 w 781"/>
                <a:gd name="T93" fmla="*/ 924898138 h 480"/>
                <a:gd name="T94" fmla="*/ 209173847 w 781"/>
                <a:gd name="T95" fmla="*/ 1020664075 h 480"/>
                <a:gd name="T96" fmla="*/ 120967549 w 781"/>
                <a:gd name="T97" fmla="*/ 1134070313 h 480"/>
                <a:gd name="T98" fmla="*/ 55443460 w 781"/>
                <a:gd name="T99" fmla="*/ 1199594375 h 480"/>
                <a:gd name="T100" fmla="*/ 375504226 w 781"/>
                <a:gd name="T101" fmla="*/ 1134070313 h 480"/>
                <a:gd name="T102" fmla="*/ 501512090 w 781"/>
                <a:gd name="T103" fmla="*/ 1096268763 h 480"/>
                <a:gd name="T104" fmla="*/ 781248753 w 781"/>
                <a:gd name="T105" fmla="*/ 1043344688 h 480"/>
                <a:gd name="T106" fmla="*/ 1139111084 w 781"/>
                <a:gd name="T107" fmla="*/ 960180325 h 480"/>
                <a:gd name="T108" fmla="*/ 1502013731 w 781"/>
                <a:gd name="T109" fmla="*/ 864414388 h 480"/>
                <a:gd name="T110" fmla="*/ 1859876063 w 781"/>
                <a:gd name="T111" fmla="*/ 768648450 h 480"/>
                <a:gd name="T112" fmla="*/ 1925400151 w 781"/>
                <a:gd name="T113" fmla="*/ 708164700 h 4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81" h="480">
                  <a:moveTo>
                    <a:pt x="738" y="215"/>
                  </a:moveTo>
                  <a:lnTo>
                    <a:pt x="745" y="222"/>
                  </a:lnTo>
                  <a:lnTo>
                    <a:pt x="748" y="201"/>
                  </a:lnTo>
                  <a:lnTo>
                    <a:pt x="748" y="184"/>
                  </a:lnTo>
                  <a:lnTo>
                    <a:pt x="750" y="177"/>
                  </a:lnTo>
                  <a:lnTo>
                    <a:pt x="755" y="170"/>
                  </a:lnTo>
                  <a:lnTo>
                    <a:pt x="760" y="165"/>
                  </a:lnTo>
                  <a:lnTo>
                    <a:pt x="764" y="161"/>
                  </a:lnTo>
                  <a:lnTo>
                    <a:pt x="762" y="154"/>
                  </a:lnTo>
                  <a:lnTo>
                    <a:pt x="769" y="99"/>
                  </a:lnTo>
                  <a:lnTo>
                    <a:pt x="760" y="101"/>
                  </a:lnTo>
                  <a:lnTo>
                    <a:pt x="745" y="109"/>
                  </a:lnTo>
                  <a:lnTo>
                    <a:pt x="743" y="116"/>
                  </a:lnTo>
                  <a:lnTo>
                    <a:pt x="743" y="132"/>
                  </a:lnTo>
                  <a:lnTo>
                    <a:pt x="738" y="144"/>
                  </a:lnTo>
                  <a:lnTo>
                    <a:pt x="734" y="163"/>
                  </a:lnTo>
                  <a:lnTo>
                    <a:pt x="734" y="194"/>
                  </a:lnTo>
                  <a:lnTo>
                    <a:pt x="736" y="210"/>
                  </a:lnTo>
                  <a:lnTo>
                    <a:pt x="738" y="215"/>
                  </a:lnTo>
                  <a:close/>
                  <a:moveTo>
                    <a:pt x="779" y="92"/>
                  </a:moveTo>
                  <a:lnTo>
                    <a:pt x="774" y="118"/>
                  </a:lnTo>
                  <a:lnTo>
                    <a:pt x="776" y="113"/>
                  </a:lnTo>
                  <a:lnTo>
                    <a:pt x="781" y="92"/>
                  </a:lnTo>
                  <a:lnTo>
                    <a:pt x="779" y="92"/>
                  </a:lnTo>
                  <a:close/>
                  <a:moveTo>
                    <a:pt x="757" y="270"/>
                  </a:moveTo>
                  <a:lnTo>
                    <a:pt x="750" y="260"/>
                  </a:lnTo>
                  <a:lnTo>
                    <a:pt x="745" y="253"/>
                  </a:lnTo>
                  <a:lnTo>
                    <a:pt x="731" y="255"/>
                  </a:lnTo>
                  <a:lnTo>
                    <a:pt x="722" y="255"/>
                  </a:lnTo>
                  <a:lnTo>
                    <a:pt x="708" y="267"/>
                  </a:lnTo>
                  <a:lnTo>
                    <a:pt x="700" y="270"/>
                  </a:lnTo>
                  <a:lnTo>
                    <a:pt x="696" y="262"/>
                  </a:lnTo>
                  <a:lnTo>
                    <a:pt x="682" y="255"/>
                  </a:lnTo>
                  <a:lnTo>
                    <a:pt x="672" y="241"/>
                  </a:lnTo>
                  <a:lnTo>
                    <a:pt x="663" y="241"/>
                  </a:lnTo>
                  <a:lnTo>
                    <a:pt x="646" y="241"/>
                  </a:lnTo>
                  <a:lnTo>
                    <a:pt x="637" y="239"/>
                  </a:lnTo>
                  <a:lnTo>
                    <a:pt x="618" y="241"/>
                  </a:lnTo>
                  <a:lnTo>
                    <a:pt x="615" y="239"/>
                  </a:lnTo>
                  <a:lnTo>
                    <a:pt x="611" y="236"/>
                  </a:lnTo>
                  <a:lnTo>
                    <a:pt x="637" y="232"/>
                  </a:lnTo>
                  <a:lnTo>
                    <a:pt x="667" y="236"/>
                  </a:lnTo>
                  <a:lnTo>
                    <a:pt x="674" y="234"/>
                  </a:lnTo>
                  <a:lnTo>
                    <a:pt x="682" y="244"/>
                  </a:lnTo>
                  <a:lnTo>
                    <a:pt x="691" y="248"/>
                  </a:lnTo>
                  <a:lnTo>
                    <a:pt x="698" y="253"/>
                  </a:lnTo>
                  <a:lnTo>
                    <a:pt x="705" y="255"/>
                  </a:lnTo>
                  <a:lnTo>
                    <a:pt x="710" y="251"/>
                  </a:lnTo>
                  <a:lnTo>
                    <a:pt x="715" y="244"/>
                  </a:lnTo>
                  <a:lnTo>
                    <a:pt x="710" y="239"/>
                  </a:lnTo>
                  <a:lnTo>
                    <a:pt x="708" y="234"/>
                  </a:lnTo>
                  <a:lnTo>
                    <a:pt x="698" y="227"/>
                  </a:lnTo>
                  <a:lnTo>
                    <a:pt x="686" y="227"/>
                  </a:lnTo>
                  <a:lnTo>
                    <a:pt x="674" y="220"/>
                  </a:lnTo>
                  <a:lnTo>
                    <a:pt x="658" y="208"/>
                  </a:lnTo>
                  <a:lnTo>
                    <a:pt x="656" y="206"/>
                  </a:lnTo>
                  <a:lnTo>
                    <a:pt x="653" y="201"/>
                  </a:lnTo>
                  <a:lnTo>
                    <a:pt x="682" y="220"/>
                  </a:lnTo>
                  <a:lnTo>
                    <a:pt x="691" y="222"/>
                  </a:lnTo>
                  <a:lnTo>
                    <a:pt x="696" y="217"/>
                  </a:lnTo>
                  <a:lnTo>
                    <a:pt x="693" y="213"/>
                  </a:lnTo>
                  <a:lnTo>
                    <a:pt x="691" y="206"/>
                  </a:lnTo>
                  <a:lnTo>
                    <a:pt x="705" y="206"/>
                  </a:lnTo>
                  <a:lnTo>
                    <a:pt x="705" y="196"/>
                  </a:lnTo>
                  <a:lnTo>
                    <a:pt x="700" y="189"/>
                  </a:lnTo>
                  <a:lnTo>
                    <a:pt x="691" y="187"/>
                  </a:lnTo>
                  <a:lnTo>
                    <a:pt x="696" y="182"/>
                  </a:lnTo>
                  <a:lnTo>
                    <a:pt x="677" y="180"/>
                  </a:lnTo>
                  <a:lnTo>
                    <a:pt x="667" y="175"/>
                  </a:lnTo>
                  <a:lnTo>
                    <a:pt x="658" y="168"/>
                  </a:lnTo>
                  <a:lnTo>
                    <a:pt x="648" y="163"/>
                  </a:lnTo>
                  <a:lnTo>
                    <a:pt x="630" y="151"/>
                  </a:lnTo>
                  <a:lnTo>
                    <a:pt x="620" y="142"/>
                  </a:lnTo>
                  <a:lnTo>
                    <a:pt x="599" y="130"/>
                  </a:lnTo>
                  <a:lnTo>
                    <a:pt x="601" y="128"/>
                  </a:lnTo>
                  <a:lnTo>
                    <a:pt x="618" y="135"/>
                  </a:lnTo>
                  <a:lnTo>
                    <a:pt x="632" y="146"/>
                  </a:lnTo>
                  <a:lnTo>
                    <a:pt x="637" y="149"/>
                  </a:lnTo>
                  <a:lnTo>
                    <a:pt x="672" y="173"/>
                  </a:lnTo>
                  <a:lnTo>
                    <a:pt x="679" y="173"/>
                  </a:lnTo>
                  <a:lnTo>
                    <a:pt x="689" y="170"/>
                  </a:lnTo>
                  <a:lnTo>
                    <a:pt x="691" y="163"/>
                  </a:lnTo>
                  <a:lnTo>
                    <a:pt x="689" y="154"/>
                  </a:lnTo>
                  <a:lnTo>
                    <a:pt x="689" y="146"/>
                  </a:lnTo>
                  <a:lnTo>
                    <a:pt x="689" y="139"/>
                  </a:lnTo>
                  <a:lnTo>
                    <a:pt x="677" y="135"/>
                  </a:lnTo>
                  <a:lnTo>
                    <a:pt x="665" y="132"/>
                  </a:lnTo>
                  <a:lnTo>
                    <a:pt x="653" y="123"/>
                  </a:lnTo>
                  <a:lnTo>
                    <a:pt x="644" y="120"/>
                  </a:lnTo>
                  <a:lnTo>
                    <a:pt x="618" y="120"/>
                  </a:lnTo>
                  <a:lnTo>
                    <a:pt x="599" y="104"/>
                  </a:lnTo>
                  <a:lnTo>
                    <a:pt x="592" y="104"/>
                  </a:lnTo>
                  <a:lnTo>
                    <a:pt x="580" y="111"/>
                  </a:lnTo>
                  <a:lnTo>
                    <a:pt x="577" y="111"/>
                  </a:lnTo>
                  <a:lnTo>
                    <a:pt x="570" y="106"/>
                  </a:lnTo>
                  <a:lnTo>
                    <a:pt x="570" y="90"/>
                  </a:lnTo>
                  <a:lnTo>
                    <a:pt x="570" y="80"/>
                  </a:lnTo>
                  <a:lnTo>
                    <a:pt x="577" y="68"/>
                  </a:lnTo>
                  <a:lnTo>
                    <a:pt x="582" y="61"/>
                  </a:lnTo>
                  <a:lnTo>
                    <a:pt x="585" y="52"/>
                  </a:lnTo>
                  <a:lnTo>
                    <a:pt x="582" y="38"/>
                  </a:lnTo>
                  <a:lnTo>
                    <a:pt x="580" y="35"/>
                  </a:lnTo>
                  <a:lnTo>
                    <a:pt x="573" y="35"/>
                  </a:lnTo>
                  <a:lnTo>
                    <a:pt x="573" y="33"/>
                  </a:lnTo>
                  <a:lnTo>
                    <a:pt x="563" y="33"/>
                  </a:lnTo>
                  <a:lnTo>
                    <a:pt x="551" y="26"/>
                  </a:lnTo>
                  <a:lnTo>
                    <a:pt x="533" y="23"/>
                  </a:lnTo>
                  <a:lnTo>
                    <a:pt x="528" y="19"/>
                  </a:lnTo>
                  <a:lnTo>
                    <a:pt x="528" y="16"/>
                  </a:lnTo>
                  <a:lnTo>
                    <a:pt x="528" y="9"/>
                  </a:lnTo>
                  <a:lnTo>
                    <a:pt x="523" y="4"/>
                  </a:lnTo>
                  <a:lnTo>
                    <a:pt x="509" y="2"/>
                  </a:lnTo>
                  <a:lnTo>
                    <a:pt x="502" y="0"/>
                  </a:lnTo>
                  <a:lnTo>
                    <a:pt x="499" y="16"/>
                  </a:lnTo>
                  <a:lnTo>
                    <a:pt x="497" y="28"/>
                  </a:lnTo>
                  <a:lnTo>
                    <a:pt x="485" y="21"/>
                  </a:lnTo>
                  <a:lnTo>
                    <a:pt x="466" y="14"/>
                  </a:lnTo>
                  <a:lnTo>
                    <a:pt x="457" y="9"/>
                  </a:lnTo>
                  <a:lnTo>
                    <a:pt x="443" y="2"/>
                  </a:lnTo>
                  <a:lnTo>
                    <a:pt x="440" y="9"/>
                  </a:lnTo>
                  <a:lnTo>
                    <a:pt x="443" y="19"/>
                  </a:lnTo>
                  <a:lnTo>
                    <a:pt x="440" y="28"/>
                  </a:lnTo>
                  <a:lnTo>
                    <a:pt x="440" y="42"/>
                  </a:lnTo>
                  <a:lnTo>
                    <a:pt x="431" y="66"/>
                  </a:lnTo>
                  <a:lnTo>
                    <a:pt x="424" y="78"/>
                  </a:lnTo>
                  <a:lnTo>
                    <a:pt x="421" y="78"/>
                  </a:lnTo>
                  <a:lnTo>
                    <a:pt x="419" y="80"/>
                  </a:lnTo>
                  <a:lnTo>
                    <a:pt x="414" y="87"/>
                  </a:lnTo>
                  <a:lnTo>
                    <a:pt x="410" y="94"/>
                  </a:lnTo>
                  <a:lnTo>
                    <a:pt x="398" y="97"/>
                  </a:lnTo>
                  <a:lnTo>
                    <a:pt x="395" y="104"/>
                  </a:lnTo>
                  <a:lnTo>
                    <a:pt x="393" y="109"/>
                  </a:lnTo>
                  <a:lnTo>
                    <a:pt x="393" y="118"/>
                  </a:lnTo>
                  <a:lnTo>
                    <a:pt x="388" y="128"/>
                  </a:lnTo>
                  <a:lnTo>
                    <a:pt x="386" y="139"/>
                  </a:lnTo>
                  <a:lnTo>
                    <a:pt x="384" y="146"/>
                  </a:lnTo>
                  <a:lnTo>
                    <a:pt x="379" y="151"/>
                  </a:lnTo>
                  <a:lnTo>
                    <a:pt x="369" y="154"/>
                  </a:lnTo>
                  <a:lnTo>
                    <a:pt x="360" y="151"/>
                  </a:lnTo>
                  <a:lnTo>
                    <a:pt x="355" y="146"/>
                  </a:lnTo>
                  <a:lnTo>
                    <a:pt x="353" y="144"/>
                  </a:lnTo>
                  <a:lnTo>
                    <a:pt x="348" y="142"/>
                  </a:lnTo>
                  <a:lnTo>
                    <a:pt x="343" y="144"/>
                  </a:lnTo>
                  <a:lnTo>
                    <a:pt x="341" y="149"/>
                  </a:lnTo>
                  <a:lnTo>
                    <a:pt x="341" y="168"/>
                  </a:lnTo>
                  <a:lnTo>
                    <a:pt x="336" y="177"/>
                  </a:lnTo>
                  <a:lnTo>
                    <a:pt x="336" y="187"/>
                  </a:lnTo>
                  <a:lnTo>
                    <a:pt x="329" y="199"/>
                  </a:lnTo>
                  <a:lnTo>
                    <a:pt x="327" y="217"/>
                  </a:lnTo>
                  <a:lnTo>
                    <a:pt x="313" y="251"/>
                  </a:lnTo>
                  <a:lnTo>
                    <a:pt x="308" y="262"/>
                  </a:lnTo>
                  <a:lnTo>
                    <a:pt x="308" y="272"/>
                  </a:lnTo>
                  <a:lnTo>
                    <a:pt x="310" y="274"/>
                  </a:lnTo>
                  <a:lnTo>
                    <a:pt x="313" y="277"/>
                  </a:lnTo>
                  <a:lnTo>
                    <a:pt x="310" y="286"/>
                  </a:lnTo>
                  <a:lnTo>
                    <a:pt x="308" y="293"/>
                  </a:lnTo>
                  <a:lnTo>
                    <a:pt x="303" y="300"/>
                  </a:lnTo>
                  <a:lnTo>
                    <a:pt x="296" y="307"/>
                  </a:lnTo>
                  <a:lnTo>
                    <a:pt x="291" y="303"/>
                  </a:lnTo>
                  <a:lnTo>
                    <a:pt x="272" y="317"/>
                  </a:lnTo>
                  <a:lnTo>
                    <a:pt x="268" y="317"/>
                  </a:lnTo>
                  <a:lnTo>
                    <a:pt x="261" y="317"/>
                  </a:lnTo>
                  <a:lnTo>
                    <a:pt x="258" y="317"/>
                  </a:lnTo>
                  <a:lnTo>
                    <a:pt x="256" y="319"/>
                  </a:lnTo>
                  <a:lnTo>
                    <a:pt x="258" y="326"/>
                  </a:lnTo>
                  <a:lnTo>
                    <a:pt x="256" y="331"/>
                  </a:lnTo>
                  <a:lnTo>
                    <a:pt x="253" y="333"/>
                  </a:lnTo>
                  <a:lnTo>
                    <a:pt x="242" y="338"/>
                  </a:lnTo>
                  <a:lnTo>
                    <a:pt x="230" y="343"/>
                  </a:lnTo>
                  <a:lnTo>
                    <a:pt x="225" y="345"/>
                  </a:lnTo>
                  <a:lnTo>
                    <a:pt x="211" y="338"/>
                  </a:lnTo>
                  <a:lnTo>
                    <a:pt x="206" y="348"/>
                  </a:lnTo>
                  <a:lnTo>
                    <a:pt x="201" y="352"/>
                  </a:lnTo>
                  <a:lnTo>
                    <a:pt x="194" y="360"/>
                  </a:lnTo>
                  <a:lnTo>
                    <a:pt x="192" y="360"/>
                  </a:lnTo>
                  <a:lnTo>
                    <a:pt x="185" y="360"/>
                  </a:lnTo>
                  <a:lnTo>
                    <a:pt x="173" y="355"/>
                  </a:lnTo>
                  <a:lnTo>
                    <a:pt x="166" y="355"/>
                  </a:lnTo>
                  <a:lnTo>
                    <a:pt x="161" y="352"/>
                  </a:lnTo>
                  <a:lnTo>
                    <a:pt x="156" y="348"/>
                  </a:lnTo>
                  <a:lnTo>
                    <a:pt x="152" y="341"/>
                  </a:lnTo>
                  <a:lnTo>
                    <a:pt x="147" y="336"/>
                  </a:lnTo>
                  <a:lnTo>
                    <a:pt x="147" y="331"/>
                  </a:lnTo>
                  <a:lnTo>
                    <a:pt x="147" y="326"/>
                  </a:lnTo>
                  <a:lnTo>
                    <a:pt x="114" y="367"/>
                  </a:lnTo>
                  <a:lnTo>
                    <a:pt x="100" y="381"/>
                  </a:lnTo>
                  <a:lnTo>
                    <a:pt x="86" y="393"/>
                  </a:lnTo>
                  <a:lnTo>
                    <a:pt x="86" y="395"/>
                  </a:lnTo>
                  <a:lnTo>
                    <a:pt x="83" y="405"/>
                  </a:lnTo>
                  <a:lnTo>
                    <a:pt x="74" y="416"/>
                  </a:lnTo>
                  <a:lnTo>
                    <a:pt x="69" y="426"/>
                  </a:lnTo>
                  <a:lnTo>
                    <a:pt x="57" y="438"/>
                  </a:lnTo>
                  <a:lnTo>
                    <a:pt x="48" y="450"/>
                  </a:lnTo>
                  <a:lnTo>
                    <a:pt x="24" y="466"/>
                  </a:lnTo>
                  <a:lnTo>
                    <a:pt x="10" y="471"/>
                  </a:lnTo>
                  <a:lnTo>
                    <a:pt x="0" y="480"/>
                  </a:lnTo>
                  <a:lnTo>
                    <a:pt x="22" y="476"/>
                  </a:lnTo>
                  <a:lnTo>
                    <a:pt x="71" y="466"/>
                  </a:lnTo>
                  <a:lnTo>
                    <a:pt x="104" y="459"/>
                  </a:lnTo>
                  <a:lnTo>
                    <a:pt x="133" y="452"/>
                  </a:lnTo>
                  <a:lnTo>
                    <a:pt x="149" y="450"/>
                  </a:lnTo>
                  <a:lnTo>
                    <a:pt x="171" y="445"/>
                  </a:lnTo>
                  <a:lnTo>
                    <a:pt x="175" y="440"/>
                  </a:lnTo>
                  <a:lnTo>
                    <a:pt x="185" y="440"/>
                  </a:lnTo>
                  <a:lnTo>
                    <a:pt x="199" y="435"/>
                  </a:lnTo>
                  <a:lnTo>
                    <a:pt x="201" y="438"/>
                  </a:lnTo>
                  <a:lnTo>
                    <a:pt x="239" y="431"/>
                  </a:lnTo>
                  <a:lnTo>
                    <a:pt x="275" y="421"/>
                  </a:lnTo>
                  <a:lnTo>
                    <a:pt x="310" y="414"/>
                  </a:lnTo>
                  <a:lnTo>
                    <a:pt x="346" y="407"/>
                  </a:lnTo>
                  <a:lnTo>
                    <a:pt x="381" y="397"/>
                  </a:lnTo>
                  <a:lnTo>
                    <a:pt x="417" y="388"/>
                  </a:lnTo>
                  <a:lnTo>
                    <a:pt x="452" y="381"/>
                  </a:lnTo>
                  <a:lnTo>
                    <a:pt x="490" y="371"/>
                  </a:lnTo>
                  <a:lnTo>
                    <a:pt x="525" y="362"/>
                  </a:lnTo>
                  <a:lnTo>
                    <a:pt x="561" y="352"/>
                  </a:lnTo>
                  <a:lnTo>
                    <a:pt x="596" y="343"/>
                  </a:lnTo>
                  <a:lnTo>
                    <a:pt x="632" y="333"/>
                  </a:lnTo>
                  <a:lnTo>
                    <a:pt x="667" y="324"/>
                  </a:lnTo>
                  <a:lnTo>
                    <a:pt x="703" y="315"/>
                  </a:lnTo>
                  <a:lnTo>
                    <a:pt x="738" y="305"/>
                  </a:lnTo>
                  <a:lnTo>
                    <a:pt x="762" y="298"/>
                  </a:lnTo>
                  <a:lnTo>
                    <a:pt x="769" y="296"/>
                  </a:lnTo>
                  <a:lnTo>
                    <a:pt x="771" y="293"/>
                  </a:lnTo>
                  <a:lnTo>
                    <a:pt x="764" y="281"/>
                  </a:lnTo>
                  <a:lnTo>
                    <a:pt x="757" y="270"/>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107" name="Freeform 49">
              <a:extLst>
                <a:ext uri="{FF2B5EF4-FFF2-40B4-BE49-F238E27FC236}">
                  <a16:creationId xmlns:a16="http://schemas.microsoft.com/office/drawing/2014/main" id="{96A0000F-DF1A-4D06-8D7B-A442041CCD50}"/>
                </a:ext>
              </a:extLst>
            </p:cNvPr>
            <p:cNvSpPr>
              <a:spLocks noEditPoints="1"/>
            </p:cNvSpPr>
            <p:nvPr/>
          </p:nvSpPr>
          <p:spPr bwMode="auto">
            <a:xfrm>
              <a:off x="6669088" y="3455988"/>
              <a:ext cx="1400175" cy="650875"/>
            </a:xfrm>
            <a:custGeom>
              <a:avLst/>
              <a:gdLst>
                <a:gd name="T0" fmla="*/ 2016125000 w 882"/>
                <a:gd name="T1" fmla="*/ 645161588 h 410"/>
                <a:gd name="T2" fmla="*/ 2026205625 w 882"/>
                <a:gd name="T3" fmla="*/ 645161588 h 410"/>
                <a:gd name="T4" fmla="*/ 2121971563 w 882"/>
                <a:gd name="T5" fmla="*/ 239415638 h 410"/>
                <a:gd name="T6" fmla="*/ 2056447500 w 882"/>
                <a:gd name="T7" fmla="*/ 214214075 h 410"/>
                <a:gd name="T8" fmla="*/ 2033766888 w 882"/>
                <a:gd name="T9" fmla="*/ 226814063 h 410"/>
                <a:gd name="T10" fmla="*/ 1920359063 w 882"/>
                <a:gd name="T11" fmla="*/ 234375325 h 410"/>
                <a:gd name="T12" fmla="*/ 1842235013 w 882"/>
                <a:gd name="T13" fmla="*/ 168851263 h 410"/>
                <a:gd name="T14" fmla="*/ 1932960638 w 882"/>
                <a:gd name="T15" fmla="*/ 196572188 h 410"/>
                <a:gd name="T16" fmla="*/ 1973283138 w 882"/>
                <a:gd name="T17" fmla="*/ 148690013 h 410"/>
                <a:gd name="T18" fmla="*/ 2033766888 w 882"/>
                <a:gd name="T19" fmla="*/ 113407825 h 410"/>
                <a:gd name="T20" fmla="*/ 2008565325 w 882"/>
                <a:gd name="T21" fmla="*/ 47883763 h 410"/>
                <a:gd name="T22" fmla="*/ 1764109375 w 882"/>
                <a:gd name="T23" fmla="*/ 78125638 h 410"/>
                <a:gd name="T24" fmla="*/ 1318042513 w 882"/>
                <a:gd name="T25" fmla="*/ 196572188 h 410"/>
                <a:gd name="T26" fmla="*/ 864414388 w 882"/>
                <a:gd name="T27" fmla="*/ 304939700 h 410"/>
                <a:gd name="T28" fmla="*/ 579635938 w 882"/>
                <a:gd name="T29" fmla="*/ 388104063 h 410"/>
                <a:gd name="T30" fmla="*/ 554434375 w 882"/>
                <a:gd name="T31" fmla="*/ 461189388 h 410"/>
                <a:gd name="T32" fmla="*/ 458668438 w 882"/>
                <a:gd name="T33" fmla="*/ 549395650 h 410"/>
                <a:gd name="T34" fmla="*/ 393144375 w 882"/>
                <a:gd name="T35" fmla="*/ 614919713 h 410"/>
                <a:gd name="T36" fmla="*/ 357862188 w 882"/>
                <a:gd name="T37" fmla="*/ 602318138 h 410"/>
                <a:gd name="T38" fmla="*/ 317539688 w 882"/>
                <a:gd name="T39" fmla="*/ 662801888 h 410"/>
                <a:gd name="T40" fmla="*/ 178931888 w 882"/>
                <a:gd name="T41" fmla="*/ 781250025 h 410"/>
                <a:gd name="T42" fmla="*/ 55443438 w 882"/>
                <a:gd name="T43" fmla="*/ 907257838 h 410"/>
                <a:gd name="T44" fmla="*/ 7561263 w 882"/>
                <a:gd name="T45" fmla="*/ 1015623763 h 410"/>
                <a:gd name="T46" fmla="*/ 322580000 w 882"/>
                <a:gd name="T47" fmla="*/ 950099700 h 410"/>
                <a:gd name="T48" fmla="*/ 471270013 w 882"/>
                <a:gd name="T49" fmla="*/ 859374075 h 410"/>
                <a:gd name="T50" fmla="*/ 619958438 w 882"/>
                <a:gd name="T51" fmla="*/ 824091888 h 410"/>
                <a:gd name="T52" fmla="*/ 824091888 w 882"/>
                <a:gd name="T53" fmla="*/ 788809700 h 410"/>
                <a:gd name="T54" fmla="*/ 864414388 w 882"/>
                <a:gd name="T55" fmla="*/ 793850013 h 410"/>
                <a:gd name="T56" fmla="*/ 960180325 w 882"/>
                <a:gd name="T57" fmla="*/ 866935338 h 410"/>
                <a:gd name="T58" fmla="*/ 1144150938 w 882"/>
                <a:gd name="T59" fmla="*/ 829132200 h 410"/>
                <a:gd name="T60" fmla="*/ 1340723125 w 882"/>
                <a:gd name="T61" fmla="*/ 894656263 h 410"/>
                <a:gd name="T62" fmla="*/ 1557456563 w 882"/>
                <a:gd name="T63" fmla="*/ 1033265650 h 410"/>
                <a:gd name="T64" fmla="*/ 1706146575 w 882"/>
                <a:gd name="T65" fmla="*/ 924898138 h 410"/>
                <a:gd name="T66" fmla="*/ 1736388450 w 882"/>
                <a:gd name="T67" fmla="*/ 846774088 h 410"/>
                <a:gd name="T68" fmla="*/ 1806952825 w 882"/>
                <a:gd name="T69" fmla="*/ 740927525 h 410"/>
                <a:gd name="T70" fmla="*/ 1829633438 w 882"/>
                <a:gd name="T71" fmla="*/ 715725963 h 410"/>
                <a:gd name="T72" fmla="*/ 1943041263 w 882"/>
                <a:gd name="T73" fmla="*/ 650201900 h 410"/>
                <a:gd name="T74" fmla="*/ 2026205625 w 882"/>
                <a:gd name="T75" fmla="*/ 579637525 h 410"/>
                <a:gd name="T76" fmla="*/ 1877517200 w 882"/>
                <a:gd name="T77" fmla="*/ 561995638 h 410"/>
                <a:gd name="T78" fmla="*/ 1960681563 w 882"/>
                <a:gd name="T79" fmla="*/ 506552200 h 410"/>
                <a:gd name="T80" fmla="*/ 1950600938 w 882"/>
                <a:gd name="T81" fmla="*/ 435987825 h 410"/>
                <a:gd name="T82" fmla="*/ 1925399375 w 882"/>
                <a:gd name="T83" fmla="*/ 400705638 h 410"/>
                <a:gd name="T84" fmla="*/ 1968242825 w 882"/>
                <a:gd name="T85" fmla="*/ 413305625 h 410"/>
                <a:gd name="T86" fmla="*/ 2064008763 w 882"/>
                <a:gd name="T87" fmla="*/ 388104063 h 410"/>
                <a:gd name="T88" fmla="*/ 2026205625 w 882"/>
                <a:gd name="T89" fmla="*/ 0 h 410"/>
                <a:gd name="T90" fmla="*/ 2147483646 w 882"/>
                <a:gd name="T91" fmla="*/ 209173763 h 410"/>
                <a:gd name="T92" fmla="*/ 2147483646 w 882"/>
                <a:gd name="T93" fmla="*/ 234375325 h 410"/>
                <a:gd name="T94" fmla="*/ 2147483646 w 882"/>
                <a:gd name="T95" fmla="*/ 375504075 h 410"/>
                <a:gd name="T96" fmla="*/ 2147483646 w 882"/>
                <a:gd name="T97" fmla="*/ 317539688 h 410"/>
                <a:gd name="T98" fmla="*/ 2139613450 w 882"/>
                <a:gd name="T99" fmla="*/ 209173763 h 410"/>
                <a:gd name="T100" fmla="*/ 2139613450 w 882"/>
                <a:gd name="T101" fmla="*/ 430947513 h 4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82" h="410">
                  <a:moveTo>
                    <a:pt x="786" y="254"/>
                  </a:moveTo>
                  <a:lnTo>
                    <a:pt x="786" y="256"/>
                  </a:lnTo>
                  <a:lnTo>
                    <a:pt x="793" y="256"/>
                  </a:lnTo>
                  <a:lnTo>
                    <a:pt x="797" y="256"/>
                  </a:lnTo>
                  <a:lnTo>
                    <a:pt x="800" y="256"/>
                  </a:lnTo>
                  <a:lnTo>
                    <a:pt x="790" y="254"/>
                  </a:lnTo>
                  <a:lnTo>
                    <a:pt x="786" y="254"/>
                  </a:lnTo>
                  <a:close/>
                  <a:moveTo>
                    <a:pt x="807" y="239"/>
                  </a:moveTo>
                  <a:lnTo>
                    <a:pt x="802" y="258"/>
                  </a:lnTo>
                  <a:lnTo>
                    <a:pt x="804" y="256"/>
                  </a:lnTo>
                  <a:lnTo>
                    <a:pt x="814" y="232"/>
                  </a:lnTo>
                  <a:lnTo>
                    <a:pt x="823" y="211"/>
                  </a:lnTo>
                  <a:lnTo>
                    <a:pt x="819" y="216"/>
                  </a:lnTo>
                  <a:lnTo>
                    <a:pt x="807" y="239"/>
                  </a:lnTo>
                  <a:close/>
                  <a:moveTo>
                    <a:pt x="842" y="95"/>
                  </a:moveTo>
                  <a:lnTo>
                    <a:pt x="838" y="85"/>
                  </a:lnTo>
                  <a:lnTo>
                    <a:pt x="835" y="78"/>
                  </a:lnTo>
                  <a:lnTo>
                    <a:pt x="830" y="74"/>
                  </a:lnTo>
                  <a:lnTo>
                    <a:pt x="826" y="74"/>
                  </a:lnTo>
                  <a:lnTo>
                    <a:pt x="816" y="85"/>
                  </a:lnTo>
                  <a:lnTo>
                    <a:pt x="819" y="109"/>
                  </a:lnTo>
                  <a:lnTo>
                    <a:pt x="816" y="114"/>
                  </a:lnTo>
                  <a:lnTo>
                    <a:pt x="812" y="114"/>
                  </a:lnTo>
                  <a:lnTo>
                    <a:pt x="809" y="102"/>
                  </a:lnTo>
                  <a:lnTo>
                    <a:pt x="807" y="90"/>
                  </a:lnTo>
                  <a:lnTo>
                    <a:pt x="804" y="78"/>
                  </a:lnTo>
                  <a:lnTo>
                    <a:pt x="790" y="81"/>
                  </a:lnTo>
                  <a:lnTo>
                    <a:pt x="786" y="85"/>
                  </a:lnTo>
                  <a:lnTo>
                    <a:pt x="776" y="90"/>
                  </a:lnTo>
                  <a:lnTo>
                    <a:pt x="762" y="93"/>
                  </a:lnTo>
                  <a:lnTo>
                    <a:pt x="752" y="97"/>
                  </a:lnTo>
                  <a:lnTo>
                    <a:pt x="741" y="100"/>
                  </a:lnTo>
                  <a:lnTo>
                    <a:pt x="738" y="90"/>
                  </a:lnTo>
                  <a:lnTo>
                    <a:pt x="733" y="78"/>
                  </a:lnTo>
                  <a:lnTo>
                    <a:pt x="731" y="67"/>
                  </a:lnTo>
                  <a:lnTo>
                    <a:pt x="733" y="76"/>
                  </a:lnTo>
                  <a:lnTo>
                    <a:pt x="741" y="83"/>
                  </a:lnTo>
                  <a:lnTo>
                    <a:pt x="755" y="88"/>
                  </a:lnTo>
                  <a:lnTo>
                    <a:pt x="762" y="83"/>
                  </a:lnTo>
                  <a:lnTo>
                    <a:pt x="767" y="78"/>
                  </a:lnTo>
                  <a:lnTo>
                    <a:pt x="767" y="69"/>
                  </a:lnTo>
                  <a:lnTo>
                    <a:pt x="774" y="67"/>
                  </a:lnTo>
                  <a:lnTo>
                    <a:pt x="783" y="67"/>
                  </a:lnTo>
                  <a:lnTo>
                    <a:pt x="776" y="57"/>
                  </a:lnTo>
                  <a:lnTo>
                    <a:pt x="783" y="59"/>
                  </a:lnTo>
                  <a:lnTo>
                    <a:pt x="790" y="59"/>
                  </a:lnTo>
                  <a:lnTo>
                    <a:pt x="788" y="50"/>
                  </a:lnTo>
                  <a:lnTo>
                    <a:pt x="786" y="43"/>
                  </a:lnTo>
                  <a:lnTo>
                    <a:pt x="797" y="45"/>
                  </a:lnTo>
                  <a:lnTo>
                    <a:pt x="807" y="45"/>
                  </a:lnTo>
                  <a:lnTo>
                    <a:pt x="816" y="48"/>
                  </a:lnTo>
                  <a:lnTo>
                    <a:pt x="823" y="55"/>
                  </a:lnTo>
                  <a:lnTo>
                    <a:pt x="814" y="36"/>
                  </a:lnTo>
                  <a:lnTo>
                    <a:pt x="804" y="24"/>
                  </a:lnTo>
                  <a:lnTo>
                    <a:pt x="797" y="19"/>
                  </a:lnTo>
                  <a:lnTo>
                    <a:pt x="795" y="14"/>
                  </a:lnTo>
                  <a:lnTo>
                    <a:pt x="795" y="5"/>
                  </a:lnTo>
                  <a:lnTo>
                    <a:pt x="771" y="12"/>
                  </a:lnTo>
                  <a:lnTo>
                    <a:pt x="736" y="22"/>
                  </a:lnTo>
                  <a:lnTo>
                    <a:pt x="700" y="31"/>
                  </a:lnTo>
                  <a:lnTo>
                    <a:pt x="665" y="40"/>
                  </a:lnTo>
                  <a:lnTo>
                    <a:pt x="629" y="50"/>
                  </a:lnTo>
                  <a:lnTo>
                    <a:pt x="594" y="59"/>
                  </a:lnTo>
                  <a:lnTo>
                    <a:pt x="558" y="69"/>
                  </a:lnTo>
                  <a:lnTo>
                    <a:pt x="523" y="78"/>
                  </a:lnTo>
                  <a:lnTo>
                    <a:pt x="485" y="88"/>
                  </a:lnTo>
                  <a:lnTo>
                    <a:pt x="450" y="95"/>
                  </a:lnTo>
                  <a:lnTo>
                    <a:pt x="414" y="104"/>
                  </a:lnTo>
                  <a:lnTo>
                    <a:pt x="379" y="114"/>
                  </a:lnTo>
                  <a:lnTo>
                    <a:pt x="343" y="121"/>
                  </a:lnTo>
                  <a:lnTo>
                    <a:pt x="308" y="128"/>
                  </a:lnTo>
                  <a:lnTo>
                    <a:pt x="272" y="138"/>
                  </a:lnTo>
                  <a:lnTo>
                    <a:pt x="234" y="145"/>
                  </a:lnTo>
                  <a:lnTo>
                    <a:pt x="232" y="142"/>
                  </a:lnTo>
                  <a:lnTo>
                    <a:pt x="230" y="154"/>
                  </a:lnTo>
                  <a:lnTo>
                    <a:pt x="232" y="161"/>
                  </a:lnTo>
                  <a:lnTo>
                    <a:pt x="230" y="171"/>
                  </a:lnTo>
                  <a:lnTo>
                    <a:pt x="232" y="178"/>
                  </a:lnTo>
                  <a:lnTo>
                    <a:pt x="225" y="180"/>
                  </a:lnTo>
                  <a:lnTo>
                    <a:pt x="220" y="183"/>
                  </a:lnTo>
                  <a:lnTo>
                    <a:pt x="215" y="187"/>
                  </a:lnTo>
                  <a:lnTo>
                    <a:pt x="206" y="213"/>
                  </a:lnTo>
                  <a:lnTo>
                    <a:pt x="201" y="216"/>
                  </a:lnTo>
                  <a:lnTo>
                    <a:pt x="192" y="213"/>
                  </a:lnTo>
                  <a:lnTo>
                    <a:pt x="182" y="218"/>
                  </a:lnTo>
                  <a:lnTo>
                    <a:pt x="175" y="223"/>
                  </a:lnTo>
                  <a:lnTo>
                    <a:pt x="166" y="237"/>
                  </a:lnTo>
                  <a:lnTo>
                    <a:pt x="163" y="242"/>
                  </a:lnTo>
                  <a:lnTo>
                    <a:pt x="159" y="244"/>
                  </a:lnTo>
                  <a:lnTo>
                    <a:pt x="156" y="244"/>
                  </a:lnTo>
                  <a:lnTo>
                    <a:pt x="156" y="242"/>
                  </a:lnTo>
                  <a:lnTo>
                    <a:pt x="154" y="237"/>
                  </a:lnTo>
                  <a:lnTo>
                    <a:pt x="152" y="235"/>
                  </a:lnTo>
                  <a:lnTo>
                    <a:pt x="149" y="235"/>
                  </a:lnTo>
                  <a:lnTo>
                    <a:pt x="142" y="239"/>
                  </a:lnTo>
                  <a:lnTo>
                    <a:pt x="137" y="244"/>
                  </a:lnTo>
                  <a:lnTo>
                    <a:pt x="133" y="251"/>
                  </a:lnTo>
                  <a:lnTo>
                    <a:pt x="126" y="254"/>
                  </a:lnTo>
                  <a:lnTo>
                    <a:pt x="126" y="263"/>
                  </a:lnTo>
                  <a:lnTo>
                    <a:pt x="123" y="268"/>
                  </a:lnTo>
                  <a:lnTo>
                    <a:pt x="119" y="273"/>
                  </a:lnTo>
                  <a:lnTo>
                    <a:pt x="107" y="280"/>
                  </a:lnTo>
                  <a:lnTo>
                    <a:pt x="92" y="294"/>
                  </a:lnTo>
                  <a:lnTo>
                    <a:pt x="71" y="310"/>
                  </a:lnTo>
                  <a:lnTo>
                    <a:pt x="50" y="320"/>
                  </a:lnTo>
                  <a:lnTo>
                    <a:pt x="43" y="322"/>
                  </a:lnTo>
                  <a:lnTo>
                    <a:pt x="36" y="327"/>
                  </a:lnTo>
                  <a:lnTo>
                    <a:pt x="26" y="344"/>
                  </a:lnTo>
                  <a:lnTo>
                    <a:pt x="22" y="360"/>
                  </a:lnTo>
                  <a:lnTo>
                    <a:pt x="17" y="365"/>
                  </a:lnTo>
                  <a:lnTo>
                    <a:pt x="5" y="367"/>
                  </a:lnTo>
                  <a:lnTo>
                    <a:pt x="3" y="367"/>
                  </a:lnTo>
                  <a:lnTo>
                    <a:pt x="0" y="374"/>
                  </a:lnTo>
                  <a:lnTo>
                    <a:pt x="3" y="403"/>
                  </a:lnTo>
                  <a:lnTo>
                    <a:pt x="33" y="396"/>
                  </a:lnTo>
                  <a:lnTo>
                    <a:pt x="64" y="389"/>
                  </a:lnTo>
                  <a:lnTo>
                    <a:pt x="95" y="384"/>
                  </a:lnTo>
                  <a:lnTo>
                    <a:pt x="126" y="377"/>
                  </a:lnTo>
                  <a:lnTo>
                    <a:pt x="128" y="377"/>
                  </a:lnTo>
                  <a:lnTo>
                    <a:pt x="142" y="367"/>
                  </a:lnTo>
                  <a:lnTo>
                    <a:pt x="159" y="358"/>
                  </a:lnTo>
                  <a:lnTo>
                    <a:pt x="161" y="358"/>
                  </a:lnTo>
                  <a:lnTo>
                    <a:pt x="171" y="351"/>
                  </a:lnTo>
                  <a:lnTo>
                    <a:pt x="187" y="341"/>
                  </a:lnTo>
                  <a:lnTo>
                    <a:pt x="194" y="334"/>
                  </a:lnTo>
                  <a:lnTo>
                    <a:pt x="199" y="334"/>
                  </a:lnTo>
                  <a:lnTo>
                    <a:pt x="213" y="332"/>
                  </a:lnTo>
                  <a:lnTo>
                    <a:pt x="230" y="329"/>
                  </a:lnTo>
                  <a:lnTo>
                    <a:pt x="246" y="327"/>
                  </a:lnTo>
                  <a:lnTo>
                    <a:pt x="263" y="325"/>
                  </a:lnTo>
                  <a:lnTo>
                    <a:pt x="279" y="322"/>
                  </a:lnTo>
                  <a:lnTo>
                    <a:pt x="296" y="317"/>
                  </a:lnTo>
                  <a:lnTo>
                    <a:pt x="312" y="315"/>
                  </a:lnTo>
                  <a:lnTo>
                    <a:pt x="327" y="313"/>
                  </a:lnTo>
                  <a:lnTo>
                    <a:pt x="331" y="313"/>
                  </a:lnTo>
                  <a:lnTo>
                    <a:pt x="331" y="315"/>
                  </a:lnTo>
                  <a:lnTo>
                    <a:pt x="334" y="320"/>
                  </a:lnTo>
                  <a:lnTo>
                    <a:pt x="334" y="322"/>
                  </a:lnTo>
                  <a:lnTo>
                    <a:pt x="343" y="315"/>
                  </a:lnTo>
                  <a:lnTo>
                    <a:pt x="350" y="320"/>
                  </a:lnTo>
                  <a:lnTo>
                    <a:pt x="362" y="329"/>
                  </a:lnTo>
                  <a:lnTo>
                    <a:pt x="364" y="336"/>
                  </a:lnTo>
                  <a:lnTo>
                    <a:pt x="367" y="346"/>
                  </a:lnTo>
                  <a:lnTo>
                    <a:pt x="381" y="344"/>
                  </a:lnTo>
                  <a:lnTo>
                    <a:pt x="395" y="341"/>
                  </a:lnTo>
                  <a:lnTo>
                    <a:pt x="409" y="336"/>
                  </a:lnTo>
                  <a:lnTo>
                    <a:pt x="424" y="334"/>
                  </a:lnTo>
                  <a:lnTo>
                    <a:pt x="438" y="332"/>
                  </a:lnTo>
                  <a:lnTo>
                    <a:pt x="454" y="329"/>
                  </a:lnTo>
                  <a:lnTo>
                    <a:pt x="469" y="325"/>
                  </a:lnTo>
                  <a:lnTo>
                    <a:pt x="483" y="322"/>
                  </a:lnTo>
                  <a:lnTo>
                    <a:pt x="499" y="334"/>
                  </a:lnTo>
                  <a:lnTo>
                    <a:pt x="516" y="344"/>
                  </a:lnTo>
                  <a:lnTo>
                    <a:pt x="532" y="355"/>
                  </a:lnTo>
                  <a:lnTo>
                    <a:pt x="549" y="365"/>
                  </a:lnTo>
                  <a:lnTo>
                    <a:pt x="566" y="377"/>
                  </a:lnTo>
                  <a:lnTo>
                    <a:pt x="584" y="386"/>
                  </a:lnTo>
                  <a:lnTo>
                    <a:pt x="601" y="398"/>
                  </a:lnTo>
                  <a:lnTo>
                    <a:pt x="618" y="410"/>
                  </a:lnTo>
                  <a:lnTo>
                    <a:pt x="634" y="400"/>
                  </a:lnTo>
                  <a:lnTo>
                    <a:pt x="674" y="389"/>
                  </a:lnTo>
                  <a:lnTo>
                    <a:pt x="674" y="379"/>
                  </a:lnTo>
                  <a:lnTo>
                    <a:pt x="672" y="355"/>
                  </a:lnTo>
                  <a:lnTo>
                    <a:pt x="677" y="367"/>
                  </a:lnTo>
                  <a:lnTo>
                    <a:pt x="679" y="377"/>
                  </a:lnTo>
                  <a:lnTo>
                    <a:pt x="681" y="384"/>
                  </a:lnTo>
                  <a:lnTo>
                    <a:pt x="681" y="370"/>
                  </a:lnTo>
                  <a:lnTo>
                    <a:pt x="681" y="355"/>
                  </a:lnTo>
                  <a:lnTo>
                    <a:pt x="689" y="336"/>
                  </a:lnTo>
                  <a:lnTo>
                    <a:pt x="693" y="329"/>
                  </a:lnTo>
                  <a:lnTo>
                    <a:pt x="698" y="325"/>
                  </a:lnTo>
                  <a:lnTo>
                    <a:pt x="707" y="308"/>
                  </a:lnTo>
                  <a:lnTo>
                    <a:pt x="719" y="296"/>
                  </a:lnTo>
                  <a:lnTo>
                    <a:pt x="717" y="294"/>
                  </a:lnTo>
                  <a:lnTo>
                    <a:pt x="715" y="289"/>
                  </a:lnTo>
                  <a:lnTo>
                    <a:pt x="710" y="270"/>
                  </a:lnTo>
                  <a:lnTo>
                    <a:pt x="715" y="275"/>
                  </a:lnTo>
                  <a:lnTo>
                    <a:pt x="719" y="284"/>
                  </a:lnTo>
                  <a:lnTo>
                    <a:pt x="726" y="284"/>
                  </a:lnTo>
                  <a:lnTo>
                    <a:pt x="729" y="282"/>
                  </a:lnTo>
                  <a:lnTo>
                    <a:pt x="738" y="265"/>
                  </a:lnTo>
                  <a:lnTo>
                    <a:pt x="748" y="265"/>
                  </a:lnTo>
                  <a:lnTo>
                    <a:pt x="762" y="261"/>
                  </a:lnTo>
                  <a:lnTo>
                    <a:pt x="771" y="258"/>
                  </a:lnTo>
                  <a:lnTo>
                    <a:pt x="778" y="256"/>
                  </a:lnTo>
                  <a:lnTo>
                    <a:pt x="781" y="249"/>
                  </a:lnTo>
                  <a:lnTo>
                    <a:pt x="788" y="244"/>
                  </a:lnTo>
                  <a:lnTo>
                    <a:pt x="797" y="239"/>
                  </a:lnTo>
                  <a:lnTo>
                    <a:pt x="804" y="230"/>
                  </a:lnTo>
                  <a:lnTo>
                    <a:pt x="809" y="216"/>
                  </a:lnTo>
                  <a:lnTo>
                    <a:pt x="797" y="211"/>
                  </a:lnTo>
                  <a:lnTo>
                    <a:pt x="769" y="228"/>
                  </a:lnTo>
                  <a:lnTo>
                    <a:pt x="755" y="228"/>
                  </a:lnTo>
                  <a:lnTo>
                    <a:pt x="745" y="223"/>
                  </a:lnTo>
                  <a:lnTo>
                    <a:pt x="731" y="209"/>
                  </a:lnTo>
                  <a:lnTo>
                    <a:pt x="757" y="223"/>
                  </a:lnTo>
                  <a:lnTo>
                    <a:pt x="764" y="220"/>
                  </a:lnTo>
                  <a:lnTo>
                    <a:pt x="778" y="206"/>
                  </a:lnTo>
                  <a:lnTo>
                    <a:pt x="778" y="201"/>
                  </a:lnTo>
                  <a:lnTo>
                    <a:pt x="776" y="197"/>
                  </a:lnTo>
                  <a:lnTo>
                    <a:pt x="778" y="187"/>
                  </a:lnTo>
                  <a:lnTo>
                    <a:pt x="783" y="178"/>
                  </a:lnTo>
                  <a:lnTo>
                    <a:pt x="778" y="175"/>
                  </a:lnTo>
                  <a:lnTo>
                    <a:pt x="774" y="173"/>
                  </a:lnTo>
                  <a:lnTo>
                    <a:pt x="731" y="168"/>
                  </a:lnTo>
                  <a:lnTo>
                    <a:pt x="722" y="161"/>
                  </a:lnTo>
                  <a:lnTo>
                    <a:pt x="741" y="166"/>
                  </a:lnTo>
                  <a:lnTo>
                    <a:pt x="755" y="166"/>
                  </a:lnTo>
                  <a:lnTo>
                    <a:pt x="764" y="159"/>
                  </a:lnTo>
                  <a:lnTo>
                    <a:pt x="764" y="149"/>
                  </a:lnTo>
                  <a:lnTo>
                    <a:pt x="769" y="149"/>
                  </a:lnTo>
                  <a:lnTo>
                    <a:pt x="774" y="149"/>
                  </a:lnTo>
                  <a:lnTo>
                    <a:pt x="776" y="159"/>
                  </a:lnTo>
                  <a:lnTo>
                    <a:pt x="781" y="164"/>
                  </a:lnTo>
                  <a:lnTo>
                    <a:pt x="786" y="159"/>
                  </a:lnTo>
                  <a:lnTo>
                    <a:pt x="790" y="159"/>
                  </a:lnTo>
                  <a:lnTo>
                    <a:pt x="802" y="159"/>
                  </a:lnTo>
                  <a:lnTo>
                    <a:pt x="814" y="159"/>
                  </a:lnTo>
                  <a:lnTo>
                    <a:pt x="819" y="154"/>
                  </a:lnTo>
                  <a:lnTo>
                    <a:pt x="828" y="133"/>
                  </a:lnTo>
                  <a:lnTo>
                    <a:pt x="845" y="112"/>
                  </a:lnTo>
                  <a:lnTo>
                    <a:pt x="842" y="95"/>
                  </a:lnTo>
                  <a:close/>
                  <a:moveTo>
                    <a:pt x="826" y="38"/>
                  </a:moveTo>
                  <a:lnTo>
                    <a:pt x="804" y="0"/>
                  </a:lnTo>
                  <a:lnTo>
                    <a:pt x="802" y="3"/>
                  </a:lnTo>
                  <a:lnTo>
                    <a:pt x="819" y="33"/>
                  </a:lnTo>
                  <a:lnTo>
                    <a:pt x="833" y="52"/>
                  </a:lnTo>
                  <a:lnTo>
                    <a:pt x="854" y="76"/>
                  </a:lnTo>
                  <a:lnTo>
                    <a:pt x="861" y="83"/>
                  </a:lnTo>
                  <a:lnTo>
                    <a:pt x="856" y="76"/>
                  </a:lnTo>
                  <a:lnTo>
                    <a:pt x="826" y="38"/>
                  </a:lnTo>
                  <a:close/>
                  <a:moveTo>
                    <a:pt x="880" y="126"/>
                  </a:moveTo>
                  <a:lnTo>
                    <a:pt x="878" y="112"/>
                  </a:lnTo>
                  <a:lnTo>
                    <a:pt x="871" y="93"/>
                  </a:lnTo>
                  <a:lnTo>
                    <a:pt x="866" y="88"/>
                  </a:lnTo>
                  <a:lnTo>
                    <a:pt x="866" y="93"/>
                  </a:lnTo>
                  <a:lnTo>
                    <a:pt x="875" y="112"/>
                  </a:lnTo>
                  <a:lnTo>
                    <a:pt x="878" y="123"/>
                  </a:lnTo>
                  <a:lnTo>
                    <a:pt x="880" y="149"/>
                  </a:lnTo>
                  <a:lnTo>
                    <a:pt x="866" y="161"/>
                  </a:lnTo>
                  <a:lnTo>
                    <a:pt x="868" y="161"/>
                  </a:lnTo>
                  <a:lnTo>
                    <a:pt x="880" y="154"/>
                  </a:lnTo>
                  <a:lnTo>
                    <a:pt x="882" y="147"/>
                  </a:lnTo>
                  <a:lnTo>
                    <a:pt x="880" y="126"/>
                  </a:lnTo>
                  <a:close/>
                  <a:moveTo>
                    <a:pt x="849" y="81"/>
                  </a:moveTo>
                  <a:lnTo>
                    <a:pt x="849" y="78"/>
                  </a:lnTo>
                  <a:lnTo>
                    <a:pt x="847" y="74"/>
                  </a:lnTo>
                  <a:lnTo>
                    <a:pt x="840" y="71"/>
                  </a:lnTo>
                  <a:lnTo>
                    <a:pt x="849" y="83"/>
                  </a:lnTo>
                  <a:lnTo>
                    <a:pt x="849" y="81"/>
                  </a:lnTo>
                  <a:close/>
                  <a:moveTo>
                    <a:pt x="840" y="183"/>
                  </a:moveTo>
                  <a:lnTo>
                    <a:pt x="842" y="183"/>
                  </a:lnTo>
                  <a:lnTo>
                    <a:pt x="859" y="168"/>
                  </a:lnTo>
                  <a:lnTo>
                    <a:pt x="849" y="171"/>
                  </a:lnTo>
                  <a:lnTo>
                    <a:pt x="840" y="183"/>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108" name="Freeform 50">
              <a:extLst>
                <a:ext uri="{FF2B5EF4-FFF2-40B4-BE49-F238E27FC236}">
                  <a16:creationId xmlns:a16="http://schemas.microsoft.com/office/drawing/2014/main" id="{7CD64A91-3377-437B-A563-0C9161A99A28}"/>
                </a:ext>
              </a:extLst>
            </p:cNvPr>
            <p:cNvSpPr>
              <a:spLocks noEditPoints="1"/>
            </p:cNvSpPr>
            <p:nvPr/>
          </p:nvSpPr>
          <p:spPr bwMode="auto">
            <a:xfrm>
              <a:off x="6242050" y="4843463"/>
              <a:ext cx="1471613" cy="1236662"/>
            </a:xfrm>
            <a:custGeom>
              <a:avLst/>
              <a:gdLst>
                <a:gd name="T0" fmla="*/ 1738908403 w 927"/>
                <a:gd name="T1" fmla="*/ 1348283842 h 779"/>
                <a:gd name="T2" fmla="*/ 1756550297 w 927"/>
                <a:gd name="T3" fmla="*/ 1378525705 h 779"/>
                <a:gd name="T4" fmla="*/ 1930440343 w 927"/>
                <a:gd name="T5" fmla="*/ 1963201719 h 779"/>
                <a:gd name="T6" fmla="*/ 2147483646 w 927"/>
                <a:gd name="T7" fmla="*/ 1003021782 h 779"/>
                <a:gd name="T8" fmla="*/ 803930911 w 927"/>
                <a:gd name="T9" fmla="*/ 519151978 h 779"/>
                <a:gd name="T10" fmla="*/ 839213110 w 927"/>
                <a:gd name="T11" fmla="*/ 493950425 h 779"/>
                <a:gd name="T12" fmla="*/ 1990924114 w 927"/>
                <a:gd name="T13" fmla="*/ 1932959856 h 779"/>
                <a:gd name="T14" fmla="*/ 2147483646 w 927"/>
                <a:gd name="T15" fmla="*/ 1675904022 h 779"/>
                <a:gd name="T16" fmla="*/ 2147483646 w 927"/>
                <a:gd name="T17" fmla="*/ 1615420297 h 779"/>
                <a:gd name="T18" fmla="*/ 2147483646 w 927"/>
                <a:gd name="T19" fmla="*/ 1766629611 h 779"/>
                <a:gd name="T20" fmla="*/ 2147483646 w 927"/>
                <a:gd name="T21" fmla="*/ 1060986146 h 779"/>
                <a:gd name="T22" fmla="*/ 1978324122 w 927"/>
                <a:gd name="T23" fmla="*/ 619958187 h 779"/>
                <a:gd name="T24" fmla="*/ 2013606322 w 927"/>
                <a:gd name="T25" fmla="*/ 619958187 h 779"/>
                <a:gd name="T26" fmla="*/ 2031246628 w 927"/>
                <a:gd name="T27" fmla="*/ 667841930 h 779"/>
                <a:gd name="T28" fmla="*/ 2121972283 w 927"/>
                <a:gd name="T29" fmla="*/ 829131865 h 779"/>
                <a:gd name="T30" fmla="*/ 2066528827 w 927"/>
                <a:gd name="T31" fmla="*/ 650200050 h 779"/>
                <a:gd name="T32" fmla="*/ 1728827775 w 927"/>
                <a:gd name="T33" fmla="*/ 143649642 h 779"/>
                <a:gd name="T34" fmla="*/ 1542336149 w 927"/>
                <a:gd name="T35" fmla="*/ 0 h 779"/>
                <a:gd name="T36" fmla="*/ 1537295835 w 927"/>
                <a:gd name="T37" fmla="*/ 113407779 h 779"/>
                <a:gd name="T38" fmla="*/ 1489413644 w 927"/>
                <a:gd name="T39" fmla="*/ 126007762 h 779"/>
                <a:gd name="T40" fmla="*/ 1305441381 w 927"/>
                <a:gd name="T41" fmla="*/ 118448090 h 779"/>
                <a:gd name="T42" fmla="*/ 1043345042 w 927"/>
                <a:gd name="T43" fmla="*/ 153730263 h 779"/>
                <a:gd name="T44" fmla="*/ 778729340 w 927"/>
                <a:gd name="T45" fmla="*/ 183972126 h 779"/>
                <a:gd name="T46" fmla="*/ 529232992 w 927"/>
                <a:gd name="T47" fmla="*/ 136088382 h 779"/>
                <a:gd name="T48" fmla="*/ 0 w 927"/>
                <a:gd name="T49" fmla="*/ 219254299 h 779"/>
                <a:gd name="T50" fmla="*/ 57964407 w 927"/>
                <a:gd name="T51" fmla="*/ 357862043 h 779"/>
                <a:gd name="T52" fmla="*/ 65524085 w 927"/>
                <a:gd name="T53" fmla="*/ 418345768 h 779"/>
                <a:gd name="T54" fmla="*/ 136088484 w 927"/>
                <a:gd name="T55" fmla="*/ 345262060 h 779"/>
                <a:gd name="T56" fmla="*/ 189012577 w 927"/>
                <a:gd name="T57" fmla="*/ 375503923 h 779"/>
                <a:gd name="T58" fmla="*/ 292338224 w 927"/>
                <a:gd name="T59" fmla="*/ 357862043 h 779"/>
                <a:gd name="T60" fmla="*/ 423386394 w 927"/>
                <a:gd name="T61" fmla="*/ 332660491 h 779"/>
                <a:gd name="T62" fmla="*/ 529232992 w 927"/>
                <a:gd name="T63" fmla="*/ 405745786 h 779"/>
                <a:gd name="T64" fmla="*/ 564515192 w 927"/>
                <a:gd name="T65" fmla="*/ 375503923 h 779"/>
                <a:gd name="T66" fmla="*/ 660281162 w 927"/>
                <a:gd name="T67" fmla="*/ 476310132 h 779"/>
                <a:gd name="T68" fmla="*/ 647681170 w 927"/>
                <a:gd name="T69" fmla="*/ 511592306 h 779"/>
                <a:gd name="T70" fmla="*/ 798890596 w 927"/>
                <a:gd name="T71" fmla="*/ 483869804 h 779"/>
                <a:gd name="T72" fmla="*/ 929938766 w 927"/>
                <a:gd name="T73" fmla="*/ 393144216 h 779"/>
                <a:gd name="T74" fmla="*/ 1418849245 w 927"/>
                <a:gd name="T75" fmla="*/ 602317894 h 779"/>
                <a:gd name="T76" fmla="*/ 1459171758 w 927"/>
                <a:gd name="T77" fmla="*/ 982860540 h 779"/>
                <a:gd name="T78" fmla="*/ 1524695843 w 927"/>
                <a:gd name="T79" fmla="*/ 1008062092 h 779"/>
                <a:gd name="T80" fmla="*/ 1524695843 w 927"/>
                <a:gd name="T81" fmla="*/ 937497746 h 779"/>
                <a:gd name="T82" fmla="*/ 1577618349 w 927"/>
                <a:gd name="T83" fmla="*/ 990421800 h 779"/>
                <a:gd name="T84" fmla="*/ 1542336149 w 927"/>
                <a:gd name="T85" fmla="*/ 1116429561 h 779"/>
                <a:gd name="T86" fmla="*/ 1698585890 w 927"/>
                <a:gd name="T87" fmla="*/ 1252517944 h 779"/>
                <a:gd name="T88" fmla="*/ 1751509983 w 927"/>
                <a:gd name="T89" fmla="*/ 1348283842 h 779"/>
                <a:gd name="T90" fmla="*/ 1794351860 w 927"/>
                <a:gd name="T91" fmla="*/ 1323082290 h 779"/>
                <a:gd name="T92" fmla="*/ 1925400029 w 927"/>
                <a:gd name="T93" fmla="*/ 1527214070 h 779"/>
                <a:gd name="T94" fmla="*/ 2121972283 w 927"/>
                <a:gd name="T95" fmla="*/ 1670863712 h 779"/>
                <a:gd name="T96" fmla="*/ 2074090092 w 927"/>
                <a:gd name="T97" fmla="*/ 1711186196 h 779"/>
                <a:gd name="T98" fmla="*/ 2147483646 w 927"/>
                <a:gd name="T99" fmla="*/ 1663302453 h 779"/>
                <a:gd name="T100" fmla="*/ 2147483646 w 927"/>
                <a:gd name="T101" fmla="*/ 1444049741 h 779"/>
                <a:gd name="T102" fmla="*/ 2132052912 w 927"/>
                <a:gd name="T103" fmla="*/ 1859874561 h 779"/>
                <a:gd name="T104" fmla="*/ 2147483646 w 927"/>
                <a:gd name="T105" fmla="*/ 1819552077 h 779"/>
                <a:gd name="T106" fmla="*/ 2026206313 w 927"/>
                <a:gd name="T107" fmla="*/ 1872476130 h 779"/>
                <a:gd name="T108" fmla="*/ 2056448199 w 927"/>
                <a:gd name="T109" fmla="*/ 1897677683 h 77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27" h="779">
                  <a:moveTo>
                    <a:pt x="690" y="535"/>
                  </a:moveTo>
                  <a:lnTo>
                    <a:pt x="683" y="523"/>
                  </a:lnTo>
                  <a:lnTo>
                    <a:pt x="678" y="518"/>
                  </a:lnTo>
                  <a:lnTo>
                    <a:pt x="683" y="533"/>
                  </a:lnTo>
                  <a:lnTo>
                    <a:pt x="693" y="542"/>
                  </a:lnTo>
                  <a:lnTo>
                    <a:pt x="690" y="535"/>
                  </a:lnTo>
                  <a:close/>
                  <a:moveTo>
                    <a:pt x="686" y="547"/>
                  </a:moveTo>
                  <a:lnTo>
                    <a:pt x="678" y="540"/>
                  </a:lnTo>
                  <a:lnTo>
                    <a:pt x="681" y="547"/>
                  </a:lnTo>
                  <a:lnTo>
                    <a:pt x="686" y="549"/>
                  </a:lnTo>
                  <a:lnTo>
                    <a:pt x="695" y="551"/>
                  </a:lnTo>
                  <a:lnTo>
                    <a:pt x="697" y="547"/>
                  </a:lnTo>
                  <a:lnTo>
                    <a:pt x="688" y="547"/>
                  </a:lnTo>
                  <a:lnTo>
                    <a:pt x="686" y="547"/>
                  </a:lnTo>
                  <a:close/>
                  <a:moveTo>
                    <a:pt x="768" y="774"/>
                  </a:moveTo>
                  <a:lnTo>
                    <a:pt x="764" y="776"/>
                  </a:lnTo>
                  <a:lnTo>
                    <a:pt x="764" y="779"/>
                  </a:lnTo>
                  <a:lnTo>
                    <a:pt x="766" y="779"/>
                  </a:lnTo>
                  <a:lnTo>
                    <a:pt x="771" y="776"/>
                  </a:lnTo>
                  <a:lnTo>
                    <a:pt x="771" y="774"/>
                  </a:lnTo>
                  <a:lnTo>
                    <a:pt x="768" y="774"/>
                  </a:lnTo>
                  <a:close/>
                  <a:moveTo>
                    <a:pt x="875" y="388"/>
                  </a:moveTo>
                  <a:lnTo>
                    <a:pt x="889" y="407"/>
                  </a:lnTo>
                  <a:lnTo>
                    <a:pt x="887" y="398"/>
                  </a:lnTo>
                  <a:lnTo>
                    <a:pt x="858" y="353"/>
                  </a:lnTo>
                  <a:lnTo>
                    <a:pt x="851" y="341"/>
                  </a:lnTo>
                  <a:lnTo>
                    <a:pt x="844" y="334"/>
                  </a:lnTo>
                  <a:lnTo>
                    <a:pt x="856" y="357"/>
                  </a:lnTo>
                  <a:lnTo>
                    <a:pt x="875" y="388"/>
                  </a:lnTo>
                  <a:close/>
                  <a:moveTo>
                    <a:pt x="319" y="206"/>
                  </a:moveTo>
                  <a:lnTo>
                    <a:pt x="307" y="213"/>
                  </a:lnTo>
                  <a:lnTo>
                    <a:pt x="300" y="213"/>
                  </a:lnTo>
                  <a:lnTo>
                    <a:pt x="293" y="215"/>
                  </a:lnTo>
                  <a:lnTo>
                    <a:pt x="305" y="218"/>
                  </a:lnTo>
                  <a:lnTo>
                    <a:pt x="317" y="211"/>
                  </a:lnTo>
                  <a:lnTo>
                    <a:pt x="333" y="196"/>
                  </a:lnTo>
                  <a:lnTo>
                    <a:pt x="326" y="199"/>
                  </a:lnTo>
                  <a:lnTo>
                    <a:pt x="319" y="206"/>
                  </a:lnTo>
                  <a:close/>
                  <a:moveTo>
                    <a:pt x="790" y="755"/>
                  </a:moveTo>
                  <a:lnTo>
                    <a:pt x="787" y="762"/>
                  </a:lnTo>
                  <a:lnTo>
                    <a:pt x="783" y="769"/>
                  </a:lnTo>
                  <a:lnTo>
                    <a:pt x="790" y="767"/>
                  </a:lnTo>
                  <a:lnTo>
                    <a:pt x="794" y="765"/>
                  </a:lnTo>
                  <a:lnTo>
                    <a:pt x="792" y="760"/>
                  </a:lnTo>
                  <a:lnTo>
                    <a:pt x="790" y="755"/>
                  </a:lnTo>
                  <a:close/>
                  <a:moveTo>
                    <a:pt x="913" y="649"/>
                  </a:moveTo>
                  <a:lnTo>
                    <a:pt x="915" y="658"/>
                  </a:lnTo>
                  <a:lnTo>
                    <a:pt x="910" y="665"/>
                  </a:lnTo>
                  <a:lnTo>
                    <a:pt x="905" y="670"/>
                  </a:lnTo>
                  <a:lnTo>
                    <a:pt x="903" y="677"/>
                  </a:lnTo>
                  <a:lnTo>
                    <a:pt x="896" y="691"/>
                  </a:lnTo>
                  <a:lnTo>
                    <a:pt x="894" y="698"/>
                  </a:lnTo>
                  <a:lnTo>
                    <a:pt x="913" y="670"/>
                  </a:lnTo>
                  <a:lnTo>
                    <a:pt x="922" y="641"/>
                  </a:lnTo>
                  <a:lnTo>
                    <a:pt x="920" y="641"/>
                  </a:lnTo>
                  <a:lnTo>
                    <a:pt x="913" y="649"/>
                  </a:lnTo>
                  <a:close/>
                  <a:moveTo>
                    <a:pt x="887" y="708"/>
                  </a:moveTo>
                  <a:lnTo>
                    <a:pt x="889" y="705"/>
                  </a:lnTo>
                  <a:lnTo>
                    <a:pt x="891" y="701"/>
                  </a:lnTo>
                  <a:lnTo>
                    <a:pt x="889" y="701"/>
                  </a:lnTo>
                  <a:lnTo>
                    <a:pt x="887" y="708"/>
                  </a:lnTo>
                  <a:close/>
                  <a:moveTo>
                    <a:pt x="922" y="540"/>
                  </a:moveTo>
                  <a:lnTo>
                    <a:pt x="920" y="483"/>
                  </a:lnTo>
                  <a:lnTo>
                    <a:pt x="913" y="454"/>
                  </a:lnTo>
                  <a:lnTo>
                    <a:pt x="903" y="431"/>
                  </a:lnTo>
                  <a:lnTo>
                    <a:pt x="898" y="421"/>
                  </a:lnTo>
                  <a:lnTo>
                    <a:pt x="884" y="409"/>
                  </a:lnTo>
                  <a:lnTo>
                    <a:pt x="813" y="298"/>
                  </a:lnTo>
                  <a:lnTo>
                    <a:pt x="809" y="289"/>
                  </a:lnTo>
                  <a:lnTo>
                    <a:pt x="799" y="274"/>
                  </a:lnTo>
                  <a:lnTo>
                    <a:pt x="790" y="253"/>
                  </a:lnTo>
                  <a:lnTo>
                    <a:pt x="785" y="246"/>
                  </a:lnTo>
                  <a:lnTo>
                    <a:pt x="780" y="232"/>
                  </a:lnTo>
                  <a:lnTo>
                    <a:pt x="783" y="229"/>
                  </a:lnTo>
                  <a:lnTo>
                    <a:pt x="787" y="232"/>
                  </a:lnTo>
                  <a:lnTo>
                    <a:pt x="787" y="239"/>
                  </a:lnTo>
                  <a:lnTo>
                    <a:pt x="790" y="244"/>
                  </a:lnTo>
                  <a:lnTo>
                    <a:pt x="799" y="246"/>
                  </a:lnTo>
                  <a:lnTo>
                    <a:pt x="801" y="248"/>
                  </a:lnTo>
                  <a:lnTo>
                    <a:pt x="797" y="258"/>
                  </a:lnTo>
                  <a:lnTo>
                    <a:pt x="799" y="265"/>
                  </a:lnTo>
                  <a:lnTo>
                    <a:pt x="806" y="279"/>
                  </a:lnTo>
                  <a:lnTo>
                    <a:pt x="809" y="274"/>
                  </a:lnTo>
                  <a:lnTo>
                    <a:pt x="806" y="265"/>
                  </a:lnTo>
                  <a:lnTo>
                    <a:pt x="809" y="256"/>
                  </a:lnTo>
                  <a:lnTo>
                    <a:pt x="811" y="256"/>
                  </a:lnTo>
                  <a:lnTo>
                    <a:pt x="813" y="279"/>
                  </a:lnTo>
                  <a:lnTo>
                    <a:pt x="818" y="298"/>
                  </a:lnTo>
                  <a:lnTo>
                    <a:pt x="837" y="324"/>
                  </a:lnTo>
                  <a:lnTo>
                    <a:pt x="842" y="329"/>
                  </a:lnTo>
                  <a:lnTo>
                    <a:pt x="830" y="310"/>
                  </a:lnTo>
                  <a:lnTo>
                    <a:pt x="823" y="296"/>
                  </a:lnTo>
                  <a:lnTo>
                    <a:pt x="818" y="284"/>
                  </a:lnTo>
                  <a:lnTo>
                    <a:pt x="818" y="274"/>
                  </a:lnTo>
                  <a:lnTo>
                    <a:pt x="818" y="265"/>
                  </a:lnTo>
                  <a:lnTo>
                    <a:pt x="820" y="258"/>
                  </a:lnTo>
                  <a:lnTo>
                    <a:pt x="816" y="248"/>
                  </a:lnTo>
                  <a:lnTo>
                    <a:pt x="766" y="196"/>
                  </a:lnTo>
                  <a:lnTo>
                    <a:pt x="735" y="151"/>
                  </a:lnTo>
                  <a:lnTo>
                    <a:pt x="712" y="111"/>
                  </a:lnTo>
                  <a:lnTo>
                    <a:pt x="693" y="71"/>
                  </a:lnTo>
                  <a:lnTo>
                    <a:pt x="686" y="57"/>
                  </a:lnTo>
                  <a:lnTo>
                    <a:pt x="669" y="12"/>
                  </a:lnTo>
                  <a:lnTo>
                    <a:pt x="662" y="0"/>
                  </a:lnTo>
                  <a:lnTo>
                    <a:pt x="643" y="5"/>
                  </a:lnTo>
                  <a:lnTo>
                    <a:pt x="619" y="0"/>
                  </a:lnTo>
                  <a:lnTo>
                    <a:pt x="612" y="0"/>
                  </a:lnTo>
                  <a:lnTo>
                    <a:pt x="610" y="5"/>
                  </a:lnTo>
                  <a:lnTo>
                    <a:pt x="605" y="7"/>
                  </a:lnTo>
                  <a:lnTo>
                    <a:pt x="605" y="14"/>
                  </a:lnTo>
                  <a:lnTo>
                    <a:pt x="605" y="24"/>
                  </a:lnTo>
                  <a:lnTo>
                    <a:pt x="610" y="35"/>
                  </a:lnTo>
                  <a:lnTo>
                    <a:pt x="610" y="45"/>
                  </a:lnTo>
                  <a:lnTo>
                    <a:pt x="610" y="54"/>
                  </a:lnTo>
                  <a:lnTo>
                    <a:pt x="605" y="59"/>
                  </a:lnTo>
                  <a:lnTo>
                    <a:pt x="598" y="61"/>
                  </a:lnTo>
                  <a:lnTo>
                    <a:pt x="596" y="59"/>
                  </a:lnTo>
                  <a:lnTo>
                    <a:pt x="593" y="57"/>
                  </a:lnTo>
                  <a:lnTo>
                    <a:pt x="591" y="50"/>
                  </a:lnTo>
                  <a:lnTo>
                    <a:pt x="586" y="42"/>
                  </a:lnTo>
                  <a:lnTo>
                    <a:pt x="586" y="38"/>
                  </a:lnTo>
                  <a:lnTo>
                    <a:pt x="570" y="40"/>
                  </a:lnTo>
                  <a:lnTo>
                    <a:pt x="551" y="42"/>
                  </a:lnTo>
                  <a:lnTo>
                    <a:pt x="534" y="45"/>
                  </a:lnTo>
                  <a:lnTo>
                    <a:pt x="518" y="47"/>
                  </a:lnTo>
                  <a:lnTo>
                    <a:pt x="499" y="50"/>
                  </a:lnTo>
                  <a:lnTo>
                    <a:pt x="482" y="52"/>
                  </a:lnTo>
                  <a:lnTo>
                    <a:pt x="466" y="54"/>
                  </a:lnTo>
                  <a:lnTo>
                    <a:pt x="447" y="57"/>
                  </a:lnTo>
                  <a:lnTo>
                    <a:pt x="430" y="59"/>
                  </a:lnTo>
                  <a:lnTo>
                    <a:pt x="414" y="61"/>
                  </a:lnTo>
                  <a:lnTo>
                    <a:pt x="395" y="64"/>
                  </a:lnTo>
                  <a:lnTo>
                    <a:pt x="378" y="66"/>
                  </a:lnTo>
                  <a:lnTo>
                    <a:pt x="361" y="68"/>
                  </a:lnTo>
                  <a:lnTo>
                    <a:pt x="343" y="68"/>
                  </a:lnTo>
                  <a:lnTo>
                    <a:pt x="326" y="71"/>
                  </a:lnTo>
                  <a:lnTo>
                    <a:pt x="309" y="73"/>
                  </a:lnTo>
                  <a:lnTo>
                    <a:pt x="298" y="76"/>
                  </a:lnTo>
                  <a:lnTo>
                    <a:pt x="298" y="71"/>
                  </a:lnTo>
                  <a:lnTo>
                    <a:pt x="286" y="52"/>
                  </a:lnTo>
                  <a:lnTo>
                    <a:pt x="279" y="42"/>
                  </a:lnTo>
                  <a:lnTo>
                    <a:pt x="246" y="47"/>
                  </a:lnTo>
                  <a:lnTo>
                    <a:pt x="210" y="54"/>
                  </a:lnTo>
                  <a:lnTo>
                    <a:pt x="175" y="59"/>
                  </a:lnTo>
                  <a:lnTo>
                    <a:pt x="139" y="66"/>
                  </a:lnTo>
                  <a:lnTo>
                    <a:pt x="104" y="71"/>
                  </a:lnTo>
                  <a:lnTo>
                    <a:pt x="71" y="76"/>
                  </a:lnTo>
                  <a:lnTo>
                    <a:pt x="35" y="83"/>
                  </a:lnTo>
                  <a:lnTo>
                    <a:pt x="0" y="87"/>
                  </a:lnTo>
                  <a:lnTo>
                    <a:pt x="0" y="97"/>
                  </a:lnTo>
                  <a:lnTo>
                    <a:pt x="2" y="104"/>
                  </a:lnTo>
                  <a:lnTo>
                    <a:pt x="7" y="111"/>
                  </a:lnTo>
                  <a:lnTo>
                    <a:pt x="23" y="125"/>
                  </a:lnTo>
                  <a:lnTo>
                    <a:pt x="26" y="130"/>
                  </a:lnTo>
                  <a:lnTo>
                    <a:pt x="23" y="142"/>
                  </a:lnTo>
                  <a:lnTo>
                    <a:pt x="26" y="149"/>
                  </a:lnTo>
                  <a:lnTo>
                    <a:pt x="26" y="154"/>
                  </a:lnTo>
                  <a:lnTo>
                    <a:pt x="21" y="158"/>
                  </a:lnTo>
                  <a:lnTo>
                    <a:pt x="21" y="163"/>
                  </a:lnTo>
                  <a:lnTo>
                    <a:pt x="26" y="161"/>
                  </a:lnTo>
                  <a:lnTo>
                    <a:pt x="26" y="166"/>
                  </a:lnTo>
                  <a:lnTo>
                    <a:pt x="21" y="173"/>
                  </a:lnTo>
                  <a:lnTo>
                    <a:pt x="23" y="173"/>
                  </a:lnTo>
                  <a:lnTo>
                    <a:pt x="45" y="166"/>
                  </a:lnTo>
                  <a:lnTo>
                    <a:pt x="47" y="156"/>
                  </a:lnTo>
                  <a:lnTo>
                    <a:pt x="54" y="149"/>
                  </a:lnTo>
                  <a:lnTo>
                    <a:pt x="54" y="137"/>
                  </a:lnTo>
                  <a:lnTo>
                    <a:pt x="59" y="137"/>
                  </a:lnTo>
                  <a:lnTo>
                    <a:pt x="63" y="142"/>
                  </a:lnTo>
                  <a:lnTo>
                    <a:pt x="68" y="135"/>
                  </a:lnTo>
                  <a:lnTo>
                    <a:pt x="71" y="132"/>
                  </a:lnTo>
                  <a:lnTo>
                    <a:pt x="75" y="140"/>
                  </a:lnTo>
                  <a:lnTo>
                    <a:pt x="75" y="149"/>
                  </a:lnTo>
                  <a:lnTo>
                    <a:pt x="61" y="156"/>
                  </a:lnTo>
                  <a:lnTo>
                    <a:pt x="56" y="158"/>
                  </a:lnTo>
                  <a:lnTo>
                    <a:pt x="54" y="163"/>
                  </a:lnTo>
                  <a:lnTo>
                    <a:pt x="78" y="156"/>
                  </a:lnTo>
                  <a:lnTo>
                    <a:pt x="108" y="147"/>
                  </a:lnTo>
                  <a:lnTo>
                    <a:pt x="116" y="142"/>
                  </a:lnTo>
                  <a:lnTo>
                    <a:pt x="125" y="137"/>
                  </a:lnTo>
                  <a:lnTo>
                    <a:pt x="132" y="132"/>
                  </a:lnTo>
                  <a:lnTo>
                    <a:pt x="142" y="132"/>
                  </a:lnTo>
                  <a:lnTo>
                    <a:pt x="153" y="128"/>
                  </a:lnTo>
                  <a:lnTo>
                    <a:pt x="163" y="130"/>
                  </a:lnTo>
                  <a:lnTo>
                    <a:pt x="168" y="132"/>
                  </a:lnTo>
                  <a:lnTo>
                    <a:pt x="170" y="137"/>
                  </a:lnTo>
                  <a:lnTo>
                    <a:pt x="156" y="137"/>
                  </a:lnTo>
                  <a:lnTo>
                    <a:pt x="134" y="144"/>
                  </a:lnTo>
                  <a:lnTo>
                    <a:pt x="165" y="147"/>
                  </a:lnTo>
                  <a:lnTo>
                    <a:pt x="203" y="156"/>
                  </a:lnTo>
                  <a:lnTo>
                    <a:pt x="210" y="161"/>
                  </a:lnTo>
                  <a:lnTo>
                    <a:pt x="212" y="161"/>
                  </a:lnTo>
                  <a:lnTo>
                    <a:pt x="215" y="156"/>
                  </a:lnTo>
                  <a:lnTo>
                    <a:pt x="215" y="151"/>
                  </a:lnTo>
                  <a:lnTo>
                    <a:pt x="220" y="144"/>
                  </a:lnTo>
                  <a:lnTo>
                    <a:pt x="229" y="142"/>
                  </a:lnTo>
                  <a:lnTo>
                    <a:pt x="224" y="149"/>
                  </a:lnTo>
                  <a:lnTo>
                    <a:pt x="224" y="156"/>
                  </a:lnTo>
                  <a:lnTo>
                    <a:pt x="229" y="161"/>
                  </a:lnTo>
                  <a:lnTo>
                    <a:pt x="229" y="163"/>
                  </a:lnTo>
                  <a:lnTo>
                    <a:pt x="224" y="166"/>
                  </a:lnTo>
                  <a:lnTo>
                    <a:pt x="246" y="180"/>
                  </a:lnTo>
                  <a:lnTo>
                    <a:pt x="262" y="189"/>
                  </a:lnTo>
                  <a:lnTo>
                    <a:pt x="269" y="199"/>
                  </a:lnTo>
                  <a:lnTo>
                    <a:pt x="269" y="203"/>
                  </a:lnTo>
                  <a:lnTo>
                    <a:pt x="267" y="206"/>
                  </a:lnTo>
                  <a:lnTo>
                    <a:pt x="262" y="201"/>
                  </a:lnTo>
                  <a:lnTo>
                    <a:pt x="257" y="194"/>
                  </a:lnTo>
                  <a:lnTo>
                    <a:pt x="257" y="203"/>
                  </a:lnTo>
                  <a:lnTo>
                    <a:pt x="265" y="213"/>
                  </a:lnTo>
                  <a:lnTo>
                    <a:pt x="269" y="213"/>
                  </a:lnTo>
                  <a:lnTo>
                    <a:pt x="283" y="208"/>
                  </a:lnTo>
                  <a:lnTo>
                    <a:pt x="300" y="203"/>
                  </a:lnTo>
                  <a:lnTo>
                    <a:pt x="307" y="199"/>
                  </a:lnTo>
                  <a:lnTo>
                    <a:pt x="317" y="192"/>
                  </a:lnTo>
                  <a:lnTo>
                    <a:pt x="326" y="192"/>
                  </a:lnTo>
                  <a:lnTo>
                    <a:pt x="350" y="170"/>
                  </a:lnTo>
                  <a:lnTo>
                    <a:pt x="361" y="168"/>
                  </a:lnTo>
                  <a:lnTo>
                    <a:pt x="369" y="166"/>
                  </a:lnTo>
                  <a:lnTo>
                    <a:pt x="371" y="163"/>
                  </a:lnTo>
                  <a:lnTo>
                    <a:pt x="369" y="156"/>
                  </a:lnTo>
                  <a:lnTo>
                    <a:pt x="369" y="151"/>
                  </a:lnTo>
                  <a:lnTo>
                    <a:pt x="373" y="144"/>
                  </a:lnTo>
                  <a:lnTo>
                    <a:pt x="402" y="135"/>
                  </a:lnTo>
                  <a:lnTo>
                    <a:pt x="442" y="149"/>
                  </a:lnTo>
                  <a:lnTo>
                    <a:pt x="496" y="201"/>
                  </a:lnTo>
                  <a:lnTo>
                    <a:pt x="563" y="239"/>
                  </a:lnTo>
                  <a:lnTo>
                    <a:pt x="579" y="258"/>
                  </a:lnTo>
                  <a:lnTo>
                    <a:pt x="581" y="267"/>
                  </a:lnTo>
                  <a:lnTo>
                    <a:pt x="581" y="272"/>
                  </a:lnTo>
                  <a:lnTo>
                    <a:pt x="586" y="308"/>
                  </a:lnTo>
                  <a:lnTo>
                    <a:pt x="581" y="341"/>
                  </a:lnTo>
                  <a:lnTo>
                    <a:pt x="579" y="390"/>
                  </a:lnTo>
                  <a:lnTo>
                    <a:pt x="584" y="400"/>
                  </a:lnTo>
                  <a:lnTo>
                    <a:pt x="589" y="405"/>
                  </a:lnTo>
                  <a:lnTo>
                    <a:pt x="593" y="407"/>
                  </a:lnTo>
                  <a:lnTo>
                    <a:pt x="596" y="402"/>
                  </a:lnTo>
                  <a:lnTo>
                    <a:pt x="603" y="402"/>
                  </a:lnTo>
                  <a:lnTo>
                    <a:pt x="605" y="400"/>
                  </a:lnTo>
                  <a:lnTo>
                    <a:pt x="605" y="395"/>
                  </a:lnTo>
                  <a:lnTo>
                    <a:pt x="605" y="383"/>
                  </a:lnTo>
                  <a:lnTo>
                    <a:pt x="600" y="381"/>
                  </a:lnTo>
                  <a:lnTo>
                    <a:pt x="596" y="374"/>
                  </a:lnTo>
                  <a:lnTo>
                    <a:pt x="598" y="369"/>
                  </a:lnTo>
                  <a:lnTo>
                    <a:pt x="605" y="372"/>
                  </a:lnTo>
                  <a:lnTo>
                    <a:pt x="615" y="381"/>
                  </a:lnTo>
                  <a:lnTo>
                    <a:pt x="617" y="381"/>
                  </a:lnTo>
                  <a:lnTo>
                    <a:pt x="622" y="376"/>
                  </a:lnTo>
                  <a:lnTo>
                    <a:pt x="626" y="379"/>
                  </a:lnTo>
                  <a:lnTo>
                    <a:pt x="629" y="383"/>
                  </a:lnTo>
                  <a:lnTo>
                    <a:pt x="626" y="393"/>
                  </a:lnTo>
                  <a:lnTo>
                    <a:pt x="619" y="405"/>
                  </a:lnTo>
                  <a:lnTo>
                    <a:pt x="607" y="426"/>
                  </a:lnTo>
                  <a:lnTo>
                    <a:pt x="603" y="428"/>
                  </a:lnTo>
                  <a:lnTo>
                    <a:pt x="600" y="433"/>
                  </a:lnTo>
                  <a:lnTo>
                    <a:pt x="607" y="438"/>
                  </a:lnTo>
                  <a:lnTo>
                    <a:pt x="612" y="443"/>
                  </a:lnTo>
                  <a:lnTo>
                    <a:pt x="641" y="480"/>
                  </a:lnTo>
                  <a:lnTo>
                    <a:pt x="652" y="495"/>
                  </a:lnTo>
                  <a:lnTo>
                    <a:pt x="662" y="502"/>
                  </a:lnTo>
                  <a:lnTo>
                    <a:pt x="667" y="502"/>
                  </a:lnTo>
                  <a:lnTo>
                    <a:pt x="674" y="502"/>
                  </a:lnTo>
                  <a:lnTo>
                    <a:pt x="674" y="497"/>
                  </a:lnTo>
                  <a:lnTo>
                    <a:pt x="671" y="490"/>
                  </a:lnTo>
                  <a:lnTo>
                    <a:pt x="681" y="485"/>
                  </a:lnTo>
                  <a:lnTo>
                    <a:pt x="690" y="483"/>
                  </a:lnTo>
                  <a:lnTo>
                    <a:pt x="686" y="492"/>
                  </a:lnTo>
                  <a:lnTo>
                    <a:pt x="688" y="516"/>
                  </a:lnTo>
                  <a:lnTo>
                    <a:pt x="695" y="535"/>
                  </a:lnTo>
                  <a:lnTo>
                    <a:pt x="700" y="535"/>
                  </a:lnTo>
                  <a:lnTo>
                    <a:pt x="704" y="533"/>
                  </a:lnTo>
                  <a:lnTo>
                    <a:pt x="707" y="523"/>
                  </a:lnTo>
                  <a:lnTo>
                    <a:pt x="712" y="516"/>
                  </a:lnTo>
                  <a:lnTo>
                    <a:pt x="716" y="514"/>
                  </a:lnTo>
                  <a:lnTo>
                    <a:pt x="712" y="525"/>
                  </a:lnTo>
                  <a:lnTo>
                    <a:pt x="707" y="540"/>
                  </a:lnTo>
                  <a:lnTo>
                    <a:pt x="709" y="542"/>
                  </a:lnTo>
                  <a:lnTo>
                    <a:pt x="716" y="544"/>
                  </a:lnTo>
                  <a:lnTo>
                    <a:pt x="730" y="580"/>
                  </a:lnTo>
                  <a:lnTo>
                    <a:pt x="745" y="599"/>
                  </a:lnTo>
                  <a:lnTo>
                    <a:pt x="764" y="606"/>
                  </a:lnTo>
                  <a:lnTo>
                    <a:pt x="787" y="608"/>
                  </a:lnTo>
                  <a:lnTo>
                    <a:pt x="792" y="620"/>
                  </a:lnTo>
                  <a:lnTo>
                    <a:pt x="809" y="637"/>
                  </a:lnTo>
                  <a:lnTo>
                    <a:pt x="825" y="660"/>
                  </a:lnTo>
                  <a:lnTo>
                    <a:pt x="832" y="663"/>
                  </a:lnTo>
                  <a:lnTo>
                    <a:pt x="842" y="663"/>
                  </a:lnTo>
                  <a:lnTo>
                    <a:pt x="846" y="667"/>
                  </a:lnTo>
                  <a:lnTo>
                    <a:pt x="846" y="675"/>
                  </a:lnTo>
                  <a:lnTo>
                    <a:pt x="827" y="665"/>
                  </a:lnTo>
                  <a:lnTo>
                    <a:pt x="825" y="667"/>
                  </a:lnTo>
                  <a:lnTo>
                    <a:pt x="823" y="672"/>
                  </a:lnTo>
                  <a:lnTo>
                    <a:pt x="823" y="679"/>
                  </a:lnTo>
                  <a:lnTo>
                    <a:pt x="830" y="689"/>
                  </a:lnTo>
                  <a:lnTo>
                    <a:pt x="842" y="686"/>
                  </a:lnTo>
                  <a:lnTo>
                    <a:pt x="858" y="677"/>
                  </a:lnTo>
                  <a:lnTo>
                    <a:pt x="872" y="677"/>
                  </a:lnTo>
                  <a:lnTo>
                    <a:pt x="891" y="663"/>
                  </a:lnTo>
                  <a:lnTo>
                    <a:pt x="901" y="660"/>
                  </a:lnTo>
                  <a:lnTo>
                    <a:pt x="910" y="646"/>
                  </a:lnTo>
                  <a:lnTo>
                    <a:pt x="913" y="632"/>
                  </a:lnTo>
                  <a:lnTo>
                    <a:pt x="913" y="608"/>
                  </a:lnTo>
                  <a:lnTo>
                    <a:pt x="917" y="589"/>
                  </a:lnTo>
                  <a:lnTo>
                    <a:pt x="922" y="573"/>
                  </a:lnTo>
                  <a:lnTo>
                    <a:pt x="924" y="573"/>
                  </a:lnTo>
                  <a:lnTo>
                    <a:pt x="924" y="575"/>
                  </a:lnTo>
                  <a:lnTo>
                    <a:pt x="927" y="577"/>
                  </a:lnTo>
                  <a:lnTo>
                    <a:pt x="922" y="540"/>
                  </a:lnTo>
                  <a:close/>
                  <a:moveTo>
                    <a:pt x="837" y="741"/>
                  </a:moveTo>
                  <a:lnTo>
                    <a:pt x="842" y="743"/>
                  </a:lnTo>
                  <a:lnTo>
                    <a:pt x="846" y="738"/>
                  </a:lnTo>
                  <a:lnTo>
                    <a:pt x="853" y="736"/>
                  </a:lnTo>
                  <a:lnTo>
                    <a:pt x="858" y="731"/>
                  </a:lnTo>
                  <a:lnTo>
                    <a:pt x="842" y="738"/>
                  </a:lnTo>
                  <a:lnTo>
                    <a:pt x="837" y="741"/>
                  </a:lnTo>
                  <a:close/>
                  <a:moveTo>
                    <a:pt x="872" y="717"/>
                  </a:moveTo>
                  <a:lnTo>
                    <a:pt x="868" y="722"/>
                  </a:lnTo>
                  <a:lnTo>
                    <a:pt x="870" y="722"/>
                  </a:lnTo>
                  <a:lnTo>
                    <a:pt x="875" y="720"/>
                  </a:lnTo>
                  <a:lnTo>
                    <a:pt x="875" y="717"/>
                  </a:lnTo>
                  <a:lnTo>
                    <a:pt x="872" y="717"/>
                  </a:lnTo>
                  <a:close/>
                  <a:moveTo>
                    <a:pt x="804" y="743"/>
                  </a:moveTo>
                  <a:lnTo>
                    <a:pt x="804" y="746"/>
                  </a:lnTo>
                  <a:lnTo>
                    <a:pt x="811" y="753"/>
                  </a:lnTo>
                  <a:lnTo>
                    <a:pt x="811" y="757"/>
                  </a:lnTo>
                  <a:lnTo>
                    <a:pt x="813" y="757"/>
                  </a:lnTo>
                  <a:lnTo>
                    <a:pt x="816" y="755"/>
                  </a:lnTo>
                  <a:lnTo>
                    <a:pt x="816" y="753"/>
                  </a:lnTo>
                  <a:lnTo>
                    <a:pt x="816" y="750"/>
                  </a:lnTo>
                  <a:lnTo>
                    <a:pt x="804" y="743"/>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109" name="Freeform 51">
              <a:extLst>
                <a:ext uri="{FF2B5EF4-FFF2-40B4-BE49-F238E27FC236}">
                  <a16:creationId xmlns:a16="http://schemas.microsoft.com/office/drawing/2014/main" id="{C54B7778-8A83-424E-B002-02ABB0567B2A}"/>
                </a:ext>
              </a:extLst>
            </p:cNvPr>
            <p:cNvSpPr>
              <a:spLocks noEditPoints="1"/>
            </p:cNvSpPr>
            <p:nvPr/>
          </p:nvSpPr>
          <p:spPr bwMode="auto">
            <a:xfrm>
              <a:off x="6038850" y="4129088"/>
              <a:ext cx="646113" cy="1022350"/>
            </a:xfrm>
            <a:custGeom>
              <a:avLst/>
              <a:gdLst>
                <a:gd name="T0" fmla="*/ 990422966 w 407"/>
                <a:gd name="T1" fmla="*/ 1151712200 h 644"/>
                <a:gd name="T2" fmla="*/ 977821382 w 407"/>
                <a:gd name="T3" fmla="*/ 1043344688 h 644"/>
                <a:gd name="T4" fmla="*/ 960181068 w 407"/>
                <a:gd name="T5" fmla="*/ 1003022188 h 644"/>
                <a:gd name="T6" fmla="*/ 960181068 w 407"/>
                <a:gd name="T7" fmla="*/ 912296563 h 644"/>
                <a:gd name="T8" fmla="*/ 965221384 w 407"/>
                <a:gd name="T9" fmla="*/ 877014375 h 644"/>
                <a:gd name="T10" fmla="*/ 990422966 w 407"/>
                <a:gd name="T11" fmla="*/ 841732188 h 644"/>
                <a:gd name="T12" fmla="*/ 970261701 w 407"/>
                <a:gd name="T13" fmla="*/ 824091888 h 644"/>
                <a:gd name="T14" fmla="*/ 965221384 w 407"/>
                <a:gd name="T15" fmla="*/ 793850013 h 644"/>
                <a:gd name="T16" fmla="*/ 899697271 w 407"/>
                <a:gd name="T17" fmla="*/ 675401875 h 644"/>
                <a:gd name="T18" fmla="*/ 882055370 w 407"/>
                <a:gd name="T19" fmla="*/ 632560013 h 644"/>
                <a:gd name="T20" fmla="*/ 829132842 w 407"/>
                <a:gd name="T21" fmla="*/ 471270013 h 644"/>
                <a:gd name="T22" fmla="*/ 798890943 w 407"/>
                <a:gd name="T23" fmla="*/ 393144375 h 644"/>
                <a:gd name="T24" fmla="*/ 773689361 w 407"/>
                <a:gd name="T25" fmla="*/ 315020325 h 644"/>
                <a:gd name="T26" fmla="*/ 751007144 w 407"/>
                <a:gd name="T27" fmla="*/ 239415638 h 644"/>
                <a:gd name="T28" fmla="*/ 720765245 w 407"/>
                <a:gd name="T29" fmla="*/ 161290000 h 644"/>
                <a:gd name="T30" fmla="*/ 698084615 w 407"/>
                <a:gd name="T31" fmla="*/ 78125638 h 644"/>
                <a:gd name="T32" fmla="*/ 624999234 w 407"/>
                <a:gd name="T33" fmla="*/ 5040313 h 644"/>
                <a:gd name="T34" fmla="*/ 541834807 w 407"/>
                <a:gd name="T35" fmla="*/ 22682200 h 644"/>
                <a:gd name="T36" fmla="*/ 458668792 w 407"/>
                <a:gd name="T37" fmla="*/ 35282188 h 644"/>
                <a:gd name="T38" fmla="*/ 375504366 w 407"/>
                <a:gd name="T39" fmla="*/ 47883763 h 644"/>
                <a:gd name="T40" fmla="*/ 292338351 w 407"/>
                <a:gd name="T41" fmla="*/ 60483750 h 644"/>
                <a:gd name="T42" fmla="*/ 209173924 w 407"/>
                <a:gd name="T43" fmla="*/ 70564375 h 644"/>
                <a:gd name="T44" fmla="*/ 126007910 w 407"/>
                <a:gd name="T45" fmla="*/ 83165950 h 644"/>
                <a:gd name="T46" fmla="*/ 40322531 w 407"/>
                <a:gd name="T47" fmla="*/ 95765938 h 644"/>
                <a:gd name="T48" fmla="*/ 0 w 407"/>
                <a:gd name="T49" fmla="*/ 100806250 h 644"/>
                <a:gd name="T50" fmla="*/ 5040316 w 407"/>
                <a:gd name="T51" fmla="*/ 108367513 h 644"/>
                <a:gd name="T52" fmla="*/ 35282215 w 407"/>
                <a:gd name="T53" fmla="*/ 131048125 h 644"/>
                <a:gd name="T54" fmla="*/ 35282215 w 407"/>
                <a:gd name="T55" fmla="*/ 148690013 h 644"/>
                <a:gd name="T56" fmla="*/ 35282215 w 407"/>
                <a:gd name="T57" fmla="*/ 269657513 h 644"/>
                <a:gd name="T58" fmla="*/ 35282215 w 407"/>
                <a:gd name="T59" fmla="*/ 388104063 h 644"/>
                <a:gd name="T60" fmla="*/ 40322531 w 407"/>
                <a:gd name="T61" fmla="*/ 506552200 h 644"/>
                <a:gd name="T62" fmla="*/ 40322531 w 407"/>
                <a:gd name="T63" fmla="*/ 627519700 h 644"/>
                <a:gd name="T64" fmla="*/ 40322531 w 407"/>
                <a:gd name="T65" fmla="*/ 745966250 h 644"/>
                <a:gd name="T66" fmla="*/ 40322531 w 407"/>
                <a:gd name="T67" fmla="*/ 864414388 h 644"/>
                <a:gd name="T68" fmla="*/ 40322531 w 407"/>
                <a:gd name="T69" fmla="*/ 985381888 h 644"/>
                <a:gd name="T70" fmla="*/ 47883800 w 407"/>
                <a:gd name="T71" fmla="*/ 1103828438 h 644"/>
                <a:gd name="T72" fmla="*/ 78125698 w 407"/>
                <a:gd name="T73" fmla="*/ 1282760325 h 644"/>
                <a:gd name="T74" fmla="*/ 95766012 w 407"/>
                <a:gd name="T75" fmla="*/ 1401206875 h 644"/>
                <a:gd name="T76" fmla="*/ 113407913 w 407"/>
                <a:gd name="T77" fmla="*/ 1522174375 h 644"/>
                <a:gd name="T78" fmla="*/ 136088543 w 407"/>
                <a:gd name="T79" fmla="*/ 1580138763 h 644"/>
                <a:gd name="T80" fmla="*/ 196572340 w 407"/>
                <a:gd name="T81" fmla="*/ 1575098450 h 644"/>
                <a:gd name="T82" fmla="*/ 209173924 w 407"/>
                <a:gd name="T83" fmla="*/ 1509574388 h 644"/>
                <a:gd name="T84" fmla="*/ 219254557 w 407"/>
                <a:gd name="T85" fmla="*/ 1466730938 h 644"/>
                <a:gd name="T86" fmla="*/ 249496456 w 407"/>
                <a:gd name="T87" fmla="*/ 1504534075 h 644"/>
                <a:gd name="T88" fmla="*/ 262096453 w 407"/>
                <a:gd name="T89" fmla="*/ 1552416250 h 644"/>
                <a:gd name="T90" fmla="*/ 284778670 w 407"/>
                <a:gd name="T91" fmla="*/ 1570058138 h 644"/>
                <a:gd name="T92" fmla="*/ 267136769 w 407"/>
                <a:gd name="T93" fmla="*/ 1597779063 h 644"/>
                <a:gd name="T94" fmla="*/ 239415823 w 407"/>
                <a:gd name="T95" fmla="*/ 1610380638 h 644"/>
                <a:gd name="T96" fmla="*/ 370464049 w 407"/>
                <a:gd name="T97" fmla="*/ 1552416250 h 644"/>
                <a:gd name="T98" fmla="*/ 375504366 w 407"/>
                <a:gd name="T99" fmla="*/ 1532255000 h 644"/>
                <a:gd name="T100" fmla="*/ 388104363 w 407"/>
                <a:gd name="T101" fmla="*/ 1509574388 h 644"/>
                <a:gd name="T102" fmla="*/ 388104363 w 407"/>
                <a:gd name="T103" fmla="*/ 1461690625 h 644"/>
                <a:gd name="T104" fmla="*/ 340222151 w 407"/>
                <a:gd name="T105" fmla="*/ 1413808450 h 644"/>
                <a:gd name="T106" fmla="*/ 322580250 w 407"/>
                <a:gd name="T107" fmla="*/ 1378526263 h 644"/>
                <a:gd name="T108" fmla="*/ 410786580 w 407"/>
                <a:gd name="T109" fmla="*/ 1343244075 h 644"/>
                <a:gd name="T110" fmla="*/ 584676702 w 407"/>
                <a:gd name="T111" fmla="*/ 1313002200 h 644"/>
                <a:gd name="T112" fmla="*/ 763608728 w 407"/>
                <a:gd name="T113" fmla="*/ 1282760325 h 644"/>
                <a:gd name="T114" fmla="*/ 942539167 w 407"/>
                <a:gd name="T115" fmla="*/ 1252518450 h 644"/>
                <a:gd name="T116" fmla="*/ 1008063280 w 407"/>
                <a:gd name="T117" fmla="*/ 1204634688 h 644"/>
                <a:gd name="T118" fmla="*/ 153730444 w 407"/>
                <a:gd name="T119" fmla="*/ 1622980625 h 644"/>
                <a:gd name="T120" fmla="*/ 196572340 w 407"/>
                <a:gd name="T121" fmla="*/ 1617940313 h 644"/>
                <a:gd name="T122" fmla="*/ 209173924 w 407"/>
                <a:gd name="T123" fmla="*/ 1605340325 h 6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07" h="644">
                  <a:moveTo>
                    <a:pt x="400" y="478"/>
                  </a:moveTo>
                  <a:lnTo>
                    <a:pt x="393" y="457"/>
                  </a:lnTo>
                  <a:lnTo>
                    <a:pt x="393" y="421"/>
                  </a:lnTo>
                  <a:lnTo>
                    <a:pt x="388" y="414"/>
                  </a:lnTo>
                  <a:lnTo>
                    <a:pt x="381" y="398"/>
                  </a:lnTo>
                  <a:lnTo>
                    <a:pt x="378" y="384"/>
                  </a:lnTo>
                  <a:lnTo>
                    <a:pt x="381" y="362"/>
                  </a:lnTo>
                  <a:lnTo>
                    <a:pt x="383" y="348"/>
                  </a:lnTo>
                  <a:lnTo>
                    <a:pt x="385" y="341"/>
                  </a:lnTo>
                  <a:lnTo>
                    <a:pt x="393" y="334"/>
                  </a:lnTo>
                  <a:lnTo>
                    <a:pt x="393" y="329"/>
                  </a:lnTo>
                  <a:lnTo>
                    <a:pt x="385" y="327"/>
                  </a:lnTo>
                  <a:lnTo>
                    <a:pt x="383" y="320"/>
                  </a:lnTo>
                  <a:lnTo>
                    <a:pt x="383" y="315"/>
                  </a:lnTo>
                  <a:lnTo>
                    <a:pt x="378" y="301"/>
                  </a:lnTo>
                  <a:lnTo>
                    <a:pt x="357" y="268"/>
                  </a:lnTo>
                  <a:lnTo>
                    <a:pt x="352" y="256"/>
                  </a:lnTo>
                  <a:lnTo>
                    <a:pt x="350" y="251"/>
                  </a:lnTo>
                  <a:lnTo>
                    <a:pt x="343" y="234"/>
                  </a:lnTo>
                  <a:lnTo>
                    <a:pt x="329" y="187"/>
                  </a:lnTo>
                  <a:lnTo>
                    <a:pt x="324" y="173"/>
                  </a:lnTo>
                  <a:lnTo>
                    <a:pt x="317" y="156"/>
                  </a:lnTo>
                  <a:lnTo>
                    <a:pt x="312" y="142"/>
                  </a:lnTo>
                  <a:lnTo>
                    <a:pt x="307" y="125"/>
                  </a:lnTo>
                  <a:lnTo>
                    <a:pt x="303" y="109"/>
                  </a:lnTo>
                  <a:lnTo>
                    <a:pt x="298" y="95"/>
                  </a:lnTo>
                  <a:lnTo>
                    <a:pt x="291" y="78"/>
                  </a:lnTo>
                  <a:lnTo>
                    <a:pt x="286" y="64"/>
                  </a:lnTo>
                  <a:lnTo>
                    <a:pt x="281" y="47"/>
                  </a:lnTo>
                  <a:lnTo>
                    <a:pt x="277" y="31"/>
                  </a:lnTo>
                  <a:lnTo>
                    <a:pt x="265" y="0"/>
                  </a:lnTo>
                  <a:lnTo>
                    <a:pt x="248" y="2"/>
                  </a:lnTo>
                  <a:lnTo>
                    <a:pt x="232" y="7"/>
                  </a:lnTo>
                  <a:lnTo>
                    <a:pt x="215" y="9"/>
                  </a:lnTo>
                  <a:lnTo>
                    <a:pt x="199" y="12"/>
                  </a:lnTo>
                  <a:lnTo>
                    <a:pt x="182" y="14"/>
                  </a:lnTo>
                  <a:lnTo>
                    <a:pt x="165" y="17"/>
                  </a:lnTo>
                  <a:lnTo>
                    <a:pt x="149" y="19"/>
                  </a:lnTo>
                  <a:lnTo>
                    <a:pt x="132" y="21"/>
                  </a:lnTo>
                  <a:lnTo>
                    <a:pt x="116" y="24"/>
                  </a:lnTo>
                  <a:lnTo>
                    <a:pt x="99" y="26"/>
                  </a:lnTo>
                  <a:lnTo>
                    <a:pt x="83" y="28"/>
                  </a:lnTo>
                  <a:lnTo>
                    <a:pt x="66" y="31"/>
                  </a:lnTo>
                  <a:lnTo>
                    <a:pt x="50" y="33"/>
                  </a:lnTo>
                  <a:lnTo>
                    <a:pt x="33" y="36"/>
                  </a:lnTo>
                  <a:lnTo>
                    <a:pt x="16" y="38"/>
                  </a:lnTo>
                  <a:lnTo>
                    <a:pt x="0" y="40"/>
                  </a:lnTo>
                  <a:lnTo>
                    <a:pt x="2" y="43"/>
                  </a:lnTo>
                  <a:lnTo>
                    <a:pt x="14" y="50"/>
                  </a:lnTo>
                  <a:lnTo>
                    <a:pt x="14" y="52"/>
                  </a:lnTo>
                  <a:lnTo>
                    <a:pt x="14" y="54"/>
                  </a:lnTo>
                  <a:lnTo>
                    <a:pt x="14" y="59"/>
                  </a:lnTo>
                  <a:lnTo>
                    <a:pt x="14" y="83"/>
                  </a:lnTo>
                  <a:lnTo>
                    <a:pt x="14" y="107"/>
                  </a:lnTo>
                  <a:lnTo>
                    <a:pt x="14" y="130"/>
                  </a:lnTo>
                  <a:lnTo>
                    <a:pt x="14" y="154"/>
                  </a:lnTo>
                  <a:lnTo>
                    <a:pt x="14" y="178"/>
                  </a:lnTo>
                  <a:lnTo>
                    <a:pt x="16" y="201"/>
                  </a:lnTo>
                  <a:lnTo>
                    <a:pt x="16" y="225"/>
                  </a:lnTo>
                  <a:lnTo>
                    <a:pt x="16" y="249"/>
                  </a:lnTo>
                  <a:lnTo>
                    <a:pt x="16" y="272"/>
                  </a:lnTo>
                  <a:lnTo>
                    <a:pt x="16" y="296"/>
                  </a:lnTo>
                  <a:lnTo>
                    <a:pt x="16" y="320"/>
                  </a:lnTo>
                  <a:lnTo>
                    <a:pt x="16" y="343"/>
                  </a:lnTo>
                  <a:lnTo>
                    <a:pt x="16" y="367"/>
                  </a:lnTo>
                  <a:lnTo>
                    <a:pt x="16" y="391"/>
                  </a:lnTo>
                  <a:lnTo>
                    <a:pt x="16" y="414"/>
                  </a:lnTo>
                  <a:lnTo>
                    <a:pt x="19" y="438"/>
                  </a:lnTo>
                  <a:lnTo>
                    <a:pt x="26" y="485"/>
                  </a:lnTo>
                  <a:lnTo>
                    <a:pt x="31" y="509"/>
                  </a:lnTo>
                  <a:lnTo>
                    <a:pt x="33" y="533"/>
                  </a:lnTo>
                  <a:lnTo>
                    <a:pt x="38" y="556"/>
                  </a:lnTo>
                  <a:lnTo>
                    <a:pt x="40" y="580"/>
                  </a:lnTo>
                  <a:lnTo>
                    <a:pt x="45" y="604"/>
                  </a:lnTo>
                  <a:lnTo>
                    <a:pt x="50" y="627"/>
                  </a:lnTo>
                  <a:lnTo>
                    <a:pt x="54" y="627"/>
                  </a:lnTo>
                  <a:lnTo>
                    <a:pt x="66" y="627"/>
                  </a:lnTo>
                  <a:lnTo>
                    <a:pt x="78" y="625"/>
                  </a:lnTo>
                  <a:lnTo>
                    <a:pt x="80" y="618"/>
                  </a:lnTo>
                  <a:lnTo>
                    <a:pt x="83" y="599"/>
                  </a:lnTo>
                  <a:lnTo>
                    <a:pt x="85" y="585"/>
                  </a:lnTo>
                  <a:lnTo>
                    <a:pt x="87" y="582"/>
                  </a:lnTo>
                  <a:lnTo>
                    <a:pt x="95" y="590"/>
                  </a:lnTo>
                  <a:lnTo>
                    <a:pt x="99" y="597"/>
                  </a:lnTo>
                  <a:lnTo>
                    <a:pt x="99" y="611"/>
                  </a:lnTo>
                  <a:lnTo>
                    <a:pt x="104" y="616"/>
                  </a:lnTo>
                  <a:lnTo>
                    <a:pt x="109" y="616"/>
                  </a:lnTo>
                  <a:lnTo>
                    <a:pt x="113" y="623"/>
                  </a:lnTo>
                  <a:lnTo>
                    <a:pt x="118" y="630"/>
                  </a:lnTo>
                  <a:lnTo>
                    <a:pt x="106" y="634"/>
                  </a:lnTo>
                  <a:lnTo>
                    <a:pt x="97" y="637"/>
                  </a:lnTo>
                  <a:lnTo>
                    <a:pt x="95" y="639"/>
                  </a:lnTo>
                  <a:lnTo>
                    <a:pt x="137" y="630"/>
                  </a:lnTo>
                  <a:lnTo>
                    <a:pt x="147" y="616"/>
                  </a:lnTo>
                  <a:lnTo>
                    <a:pt x="149" y="613"/>
                  </a:lnTo>
                  <a:lnTo>
                    <a:pt x="149" y="608"/>
                  </a:lnTo>
                  <a:lnTo>
                    <a:pt x="154" y="604"/>
                  </a:lnTo>
                  <a:lnTo>
                    <a:pt x="154" y="599"/>
                  </a:lnTo>
                  <a:lnTo>
                    <a:pt x="151" y="592"/>
                  </a:lnTo>
                  <a:lnTo>
                    <a:pt x="154" y="580"/>
                  </a:lnTo>
                  <a:lnTo>
                    <a:pt x="151" y="575"/>
                  </a:lnTo>
                  <a:lnTo>
                    <a:pt x="135" y="561"/>
                  </a:lnTo>
                  <a:lnTo>
                    <a:pt x="130" y="554"/>
                  </a:lnTo>
                  <a:lnTo>
                    <a:pt x="128" y="547"/>
                  </a:lnTo>
                  <a:lnTo>
                    <a:pt x="128" y="537"/>
                  </a:lnTo>
                  <a:lnTo>
                    <a:pt x="163" y="533"/>
                  </a:lnTo>
                  <a:lnTo>
                    <a:pt x="199" y="526"/>
                  </a:lnTo>
                  <a:lnTo>
                    <a:pt x="232" y="521"/>
                  </a:lnTo>
                  <a:lnTo>
                    <a:pt x="267" y="516"/>
                  </a:lnTo>
                  <a:lnTo>
                    <a:pt x="303" y="509"/>
                  </a:lnTo>
                  <a:lnTo>
                    <a:pt x="338" y="504"/>
                  </a:lnTo>
                  <a:lnTo>
                    <a:pt x="374" y="497"/>
                  </a:lnTo>
                  <a:lnTo>
                    <a:pt x="407" y="492"/>
                  </a:lnTo>
                  <a:lnTo>
                    <a:pt x="400" y="478"/>
                  </a:lnTo>
                  <a:close/>
                  <a:moveTo>
                    <a:pt x="66" y="642"/>
                  </a:moveTo>
                  <a:lnTo>
                    <a:pt x="61" y="644"/>
                  </a:lnTo>
                  <a:lnTo>
                    <a:pt x="64" y="644"/>
                  </a:lnTo>
                  <a:lnTo>
                    <a:pt x="78" y="642"/>
                  </a:lnTo>
                  <a:lnTo>
                    <a:pt x="87" y="639"/>
                  </a:lnTo>
                  <a:lnTo>
                    <a:pt x="83" y="637"/>
                  </a:lnTo>
                  <a:lnTo>
                    <a:pt x="66" y="642"/>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110" name="Freeform 52">
              <a:extLst>
                <a:ext uri="{FF2B5EF4-FFF2-40B4-BE49-F238E27FC236}">
                  <a16:creationId xmlns:a16="http://schemas.microsoft.com/office/drawing/2014/main" id="{1CBBED17-690B-4904-BA23-8BC172D74D66}"/>
                </a:ext>
              </a:extLst>
            </p:cNvPr>
            <p:cNvSpPr>
              <a:spLocks noEditPoints="1"/>
            </p:cNvSpPr>
            <p:nvPr/>
          </p:nvSpPr>
          <p:spPr bwMode="auto">
            <a:xfrm>
              <a:off x="5538788" y="4197350"/>
              <a:ext cx="579437" cy="992188"/>
            </a:xfrm>
            <a:custGeom>
              <a:avLst/>
              <a:gdLst>
                <a:gd name="T0" fmla="*/ 894653903 w 365"/>
                <a:gd name="T1" fmla="*/ 1353325382 h 625"/>
                <a:gd name="T2" fmla="*/ 871973310 w 365"/>
                <a:gd name="T3" fmla="*/ 1174393404 h 625"/>
                <a:gd name="T4" fmla="*/ 834170205 w 365"/>
                <a:gd name="T5" fmla="*/ 934979234 h 625"/>
                <a:gd name="T6" fmla="*/ 834170205 w 365"/>
                <a:gd name="T7" fmla="*/ 756047256 h 625"/>
                <a:gd name="T8" fmla="*/ 834170205 w 365"/>
                <a:gd name="T9" fmla="*/ 577116866 h 625"/>
                <a:gd name="T10" fmla="*/ 834170205 w 365"/>
                <a:gd name="T11" fmla="*/ 398184888 h 625"/>
                <a:gd name="T12" fmla="*/ 829129897 w 365"/>
                <a:gd name="T13" fmla="*/ 219254498 h 625"/>
                <a:gd name="T14" fmla="*/ 829129897 w 365"/>
                <a:gd name="T15" fmla="*/ 40322520 h 625"/>
                <a:gd name="T16" fmla="*/ 829129897 w 365"/>
                <a:gd name="T17" fmla="*/ 17641896 h 625"/>
                <a:gd name="T18" fmla="*/ 662799728 w 365"/>
                <a:gd name="T19" fmla="*/ 17641896 h 625"/>
                <a:gd name="T20" fmla="*/ 453627734 w 365"/>
                <a:gd name="T21" fmla="*/ 47883787 h 625"/>
                <a:gd name="T22" fmla="*/ 244454152 w 365"/>
                <a:gd name="T23" fmla="*/ 70564411 h 625"/>
                <a:gd name="T24" fmla="*/ 244454152 w 365"/>
                <a:gd name="T25" fmla="*/ 100806301 h 625"/>
                <a:gd name="T26" fmla="*/ 209171995 w 365"/>
                <a:gd name="T27" fmla="*/ 148690087 h 625"/>
                <a:gd name="T28" fmla="*/ 186491402 w 365"/>
                <a:gd name="T29" fmla="*/ 183972293 h 625"/>
                <a:gd name="T30" fmla="*/ 156249553 w 365"/>
                <a:gd name="T31" fmla="*/ 274697963 h 625"/>
                <a:gd name="T32" fmla="*/ 131048012 w 365"/>
                <a:gd name="T33" fmla="*/ 320060799 h 625"/>
                <a:gd name="T34" fmla="*/ 113406140 w 365"/>
                <a:gd name="T35" fmla="*/ 380544579 h 625"/>
                <a:gd name="T36" fmla="*/ 83164291 w 365"/>
                <a:gd name="T37" fmla="*/ 410786470 h 625"/>
                <a:gd name="T38" fmla="*/ 83164291 w 365"/>
                <a:gd name="T39" fmla="*/ 428426778 h 625"/>
                <a:gd name="T40" fmla="*/ 78123983 w 365"/>
                <a:gd name="T41" fmla="*/ 476310565 h 625"/>
                <a:gd name="T42" fmla="*/ 47882134 w 365"/>
                <a:gd name="T43" fmla="*/ 519152449 h 625"/>
                <a:gd name="T44" fmla="*/ 47882134 w 365"/>
                <a:gd name="T45" fmla="*/ 546874976 h 625"/>
                <a:gd name="T46" fmla="*/ 65524006 w 365"/>
                <a:gd name="T47" fmla="*/ 572076551 h 625"/>
                <a:gd name="T48" fmla="*/ 73083674 w 365"/>
                <a:gd name="T49" fmla="*/ 637600646 h 625"/>
                <a:gd name="T50" fmla="*/ 78123983 w 365"/>
                <a:gd name="T51" fmla="*/ 715724736 h 625"/>
                <a:gd name="T52" fmla="*/ 103325523 w 365"/>
                <a:gd name="T53" fmla="*/ 751006941 h 625"/>
                <a:gd name="T54" fmla="*/ 95765855 w 365"/>
                <a:gd name="T55" fmla="*/ 803931043 h 625"/>
                <a:gd name="T56" fmla="*/ 95765855 w 365"/>
                <a:gd name="T57" fmla="*/ 839213248 h 625"/>
                <a:gd name="T58" fmla="*/ 108365831 w 365"/>
                <a:gd name="T59" fmla="*/ 877014817 h 625"/>
                <a:gd name="T60" fmla="*/ 143647989 w 365"/>
                <a:gd name="T61" fmla="*/ 924898604 h 625"/>
                <a:gd name="T62" fmla="*/ 161289861 w 365"/>
                <a:gd name="T63" fmla="*/ 952619543 h 625"/>
                <a:gd name="T64" fmla="*/ 138607680 w 365"/>
                <a:gd name="T65" fmla="*/ 1000503329 h 625"/>
                <a:gd name="T66" fmla="*/ 126007704 w 365"/>
                <a:gd name="T67" fmla="*/ 1030745219 h 625"/>
                <a:gd name="T68" fmla="*/ 60483698 w 365"/>
                <a:gd name="T69" fmla="*/ 1126511205 h 625"/>
                <a:gd name="T70" fmla="*/ 30241849 w 365"/>
                <a:gd name="T71" fmla="*/ 1209675610 h 625"/>
                <a:gd name="T72" fmla="*/ 17640285 w 365"/>
                <a:gd name="T73" fmla="*/ 1287801286 h 625"/>
                <a:gd name="T74" fmla="*/ 12599977 w 365"/>
                <a:gd name="T75" fmla="*/ 1340723801 h 625"/>
                <a:gd name="T76" fmla="*/ 0 w 365"/>
                <a:gd name="T77" fmla="*/ 1378526957 h 625"/>
                <a:gd name="T78" fmla="*/ 196572018 w 365"/>
                <a:gd name="T79" fmla="*/ 1358365697 h 625"/>
                <a:gd name="T80" fmla="*/ 400703704 w 365"/>
                <a:gd name="T81" fmla="*/ 1335683486 h 625"/>
                <a:gd name="T82" fmla="*/ 524192048 w 365"/>
                <a:gd name="T83" fmla="*/ 1358365697 h 625"/>
                <a:gd name="T84" fmla="*/ 519151740 w 365"/>
                <a:gd name="T85" fmla="*/ 1436489786 h 625"/>
                <a:gd name="T86" fmla="*/ 544353280 w 365"/>
                <a:gd name="T87" fmla="*/ 1471771992 h 625"/>
                <a:gd name="T88" fmla="*/ 579635437 w 365"/>
                <a:gd name="T89" fmla="*/ 1544857354 h 625"/>
                <a:gd name="T90" fmla="*/ 609877286 w 365"/>
                <a:gd name="T91" fmla="*/ 1567537977 h 625"/>
                <a:gd name="T92" fmla="*/ 662799728 w 365"/>
                <a:gd name="T93" fmla="*/ 1514615463 h 625"/>
                <a:gd name="T94" fmla="*/ 740925298 w 365"/>
                <a:gd name="T95" fmla="*/ 1502013882 h 625"/>
                <a:gd name="T96" fmla="*/ 798888048 w 365"/>
                <a:gd name="T97" fmla="*/ 1479333258 h 625"/>
                <a:gd name="T98" fmla="*/ 834170205 w 365"/>
                <a:gd name="T99" fmla="*/ 1519655778 h 625"/>
                <a:gd name="T100" fmla="*/ 877013618 w 365"/>
                <a:gd name="T101" fmla="*/ 1532255772 h 625"/>
                <a:gd name="T102" fmla="*/ 834170205 w 365"/>
                <a:gd name="T103" fmla="*/ 1519655778 h 6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65" h="625">
                  <a:moveTo>
                    <a:pt x="365" y="584"/>
                  </a:moveTo>
                  <a:lnTo>
                    <a:pt x="360" y="561"/>
                  </a:lnTo>
                  <a:lnTo>
                    <a:pt x="355" y="537"/>
                  </a:lnTo>
                  <a:lnTo>
                    <a:pt x="353" y="513"/>
                  </a:lnTo>
                  <a:lnTo>
                    <a:pt x="348" y="490"/>
                  </a:lnTo>
                  <a:lnTo>
                    <a:pt x="346" y="466"/>
                  </a:lnTo>
                  <a:lnTo>
                    <a:pt x="341" y="442"/>
                  </a:lnTo>
                  <a:lnTo>
                    <a:pt x="334" y="395"/>
                  </a:lnTo>
                  <a:lnTo>
                    <a:pt x="331" y="371"/>
                  </a:lnTo>
                  <a:lnTo>
                    <a:pt x="331" y="348"/>
                  </a:lnTo>
                  <a:lnTo>
                    <a:pt x="331" y="324"/>
                  </a:lnTo>
                  <a:lnTo>
                    <a:pt x="331" y="300"/>
                  </a:lnTo>
                  <a:lnTo>
                    <a:pt x="331" y="277"/>
                  </a:lnTo>
                  <a:lnTo>
                    <a:pt x="331" y="253"/>
                  </a:lnTo>
                  <a:lnTo>
                    <a:pt x="331" y="229"/>
                  </a:lnTo>
                  <a:lnTo>
                    <a:pt x="331" y="206"/>
                  </a:lnTo>
                  <a:lnTo>
                    <a:pt x="331" y="182"/>
                  </a:lnTo>
                  <a:lnTo>
                    <a:pt x="331" y="158"/>
                  </a:lnTo>
                  <a:lnTo>
                    <a:pt x="329" y="135"/>
                  </a:lnTo>
                  <a:lnTo>
                    <a:pt x="329" y="111"/>
                  </a:lnTo>
                  <a:lnTo>
                    <a:pt x="329" y="87"/>
                  </a:lnTo>
                  <a:lnTo>
                    <a:pt x="329" y="64"/>
                  </a:lnTo>
                  <a:lnTo>
                    <a:pt x="329" y="40"/>
                  </a:lnTo>
                  <a:lnTo>
                    <a:pt x="329" y="16"/>
                  </a:lnTo>
                  <a:lnTo>
                    <a:pt x="329" y="11"/>
                  </a:lnTo>
                  <a:lnTo>
                    <a:pt x="329" y="9"/>
                  </a:lnTo>
                  <a:lnTo>
                    <a:pt x="329" y="7"/>
                  </a:lnTo>
                  <a:lnTo>
                    <a:pt x="317" y="0"/>
                  </a:lnTo>
                  <a:lnTo>
                    <a:pt x="289" y="2"/>
                  </a:lnTo>
                  <a:lnTo>
                    <a:pt x="263" y="7"/>
                  </a:lnTo>
                  <a:lnTo>
                    <a:pt x="234" y="11"/>
                  </a:lnTo>
                  <a:lnTo>
                    <a:pt x="206" y="14"/>
                  </a:lnTo>
                  <a:lnTo>
                    <a:pt x="180" y="19"/>
                  </a:lnTo>
                  <a:lnTo>
                    <a:pt x="152" y="21"/>
                  </a:lnTo>
                  <a:lnTo>
                    <a:pt x="126" y="23"/>
                  </a:lnTo>
                  <a:lnTo>
                    <a:pt x="97" y="28"/>
                  </a:lnTo>
                  <a:lnTo>
                    <a:pt x="100" y="30"/>
                  </a:lnTo>
                  <a:lnTo>
                    <a:pt x="100" y="35"/>
                  </a:lnTo>
                  <a:lnTo>
                    <a:pt x="97" y="40"/>
                  </a:lnTo>
                  <a:lnTo>
                    <a:pt x="88" y="47"/>
                  </a:lnTo>
                  <a:lnTo>
                    <a:pt x="83" y="54"/>
                  </a:lnTo>
                  <a:lnTo>
                    <a:pt x="83" y="59"/>
                  </a:lnTo>
                  <a:lnTo>
                    <a:pt x="81" y="64"/>
                  </a:lnTo>
                  <a:lnTo>
                    <a:pt x="76" y="64"/>
                  </a:lnTo>
                  <a:lnTo>
                    <a:pt x="74" y="73"/>
                  </a:lnTo>
                  <a:lnTo>
                    <a:pt x="74" y="94"/>
                  </a:lnTo>
                  <a:lnTo>
                    <a:pt x="71" y="106"/>
                  </a:lnTo>
                  <a:lnTo>
                    <a:pt x="62" y="109"/>
                  </a:lnTo>
                  <a:lnTo>
                    <a:pt x="57" y="113"/>
                  </a:lnTo>
                  <a:lnTo>
                    <a:pt x="57" y="120"/>
                  </a:lnTo>
                  <a:lnTo>
                    <a:pt x="52" y="127"/>
                  </a:lnTo>
                  <a:lnTo>
                    <a:pt x="45" y="137"/>
                  </a:lnTo>
                  <a:lnTo>
                    <a:pt x="41" y="144"/>
                  </a:lnTo>
                  <a:lnTo>
                    <a:pt x="45" y="151"/>
                  </a:lnTo>
                  <a:lnTo>
                    <a:pt x="45" y="154"/>
                  </a:lnTo>
                  <a:lnTo>
                    <a:pt x="43" y="158"/>
                  </a:lnTo>
                  <a:lnTo>
                    <a:pt x="33" y="163"/>
                  </a:lnTo>
                  <a:lnTo>
                    <a:pt x="31" y="163"/>
                  </a:lnTo>
                  <a:lnTo>
                    <a:pt x="31" y="165"/>
                  </a:lnTo>
                  <a:lnTo>
                    <a:pt x="33" y="170"/>
                  </a:lnTo>
                  <a:lnTo>
                    <a:pt x="33" y="175"/>
                  </a:lnTo>
                  <a:lnTo>
                    <a:pt x="33" y="184"/>
                  </a:lnTo>
                  <a:lnTo>
                    <a:pt x="31" y="189"/>
                  </a:lnTo>
                  <a:lnTo>
                    <a:pt x="29" y="191"/>
                  </a:lnTo>
                  <a:lnTo>
                    <a:pt x="22" y="201"/>
                  </a:lnTo>
                  <a:lnTo>
                    <a:pt x="19" y="206"/>
                  </a:lnTo>
                  <a:lnTo>
                    <a:pt x="24" y="208"/>
                  </a:lnTo>
                  <a:lnTo>
                    <a:pt x="24" y="213"/>
                  </a:lnTo>
                  <a:lnTo>
                    <a:pt x="19" y="217"/>
                  </a:lnTo>
                  <a:lnTo>
                    <a:pt x="22" y="222"/>
                  </a:lnTo>
                  <a:lnTo>
                    <a:pt x="22" y="225"/>
                  </a:lnTo>
                  <a:lnTo>
                    <a:pt x="26" y="227"/>
                  </a:lnTo>
                  <a:lnTo>
                    <a:pt x="29" y="234"/>
                  </a:lnTo>
                  <a:lnTo>
                    <a:pt x="26" y="243"/>
                  </a:lnTo>
                  <a:lnTo>
                    <a:pt x="29" y="253"/>
                  </a:lnTo>
                  <a:lnTo>
                    <a:pt x="33" y="260"/>
                  </a:lnTo>
                  <a:lnTo>
                    <a:pt x="36" y="262"/>
                  </a:lnTo>
                  <a:lnTo>
                    <a:pt x="31" y="284"/>
                  </a:lnTo>
                  <a:lnTo>
                    <a:pt x="33" y="288"/>
                  </a:lnTo>
                  <a:lnTo>
                    <a:pt x="33" y="293"/>
                  </a:lnTo>
                  <a:lnTo>
                    <a:pt x="41" y="298"/>
                  </a:lnTo>
                  <a:lnTo>
                    <a:pt x="41" y="303"/>
                  </a:lnTo>
                  <a:lnTo>
                    <a:pt x="36" y="315"/>
                  </a:lnTo>
                  <a:lnTo>
                    <a:pt x="38" y="319"/>
                  </a:lnTo>
                  <a:lnTo>
                    <a:pt x="43" y="324"/>
                  </a:lnTo>
                  <a:lnTo>
                    <a:pt x="43" y="329"/>
                  </a:lnTo>
                  <a:lnTo>
                    <a:pt x="38" y="333"/>
                  </a:lnTo>
                  <a:lnTo>
                    <a:pt x="38" y="338"/>
                  </a:lnTo>
                  <a:lnTo>
                    <a:pt x="41" y="341"/>
                  </a:lnTo>
                  <a:lnTo>
                    <a:pt x="43" y="348"/>
                  </a:lnTo>
                  <a:lnTo>
                    <a:pt x="43" y="352"/>
                  </a:lnTo>
                  <a:lnTo>
                    <a:pt x="50" y="362"/>
                  </a:lnTo>
                  <a:lnTo>
                    <a:pt x="57" y="367"/>
                  </a:lnTo>
                  <a:lnTo>
                    <a:pt x="62" y="371"/>
                  </a:lnTo>
                  <a:lnTo>
                    <a:pt x="64" y="376"/>
                  </a:lnTo>
                  <a:lnTo>
                    <a:pt x="64" y="378"/>
                  </a:lnTo>
                  <a:lnTo>
                    <a:pt x="64" y="383"/>
                  </a:lnTo>
                  <a:lnTo>
                    <a:pt x="57" y="390"/>
                  </a:lnTo>
                  <a:lnTo>
                    <a:pt x="55" y="397"/>
                  </a:lnTo>
                  <a:lnTo>
                    <a:pt x="50" y="397"/>
                  </a:lnTo>
                  <a:lnTo>
                    <a:pt x="50" y="402"/>
                  </a:lnTo>
                  <a:lnTo>
                    <a:pt x="50" y="409"/>
                  </a:lnTo>
                  <a:lnTo>
                    <a:pt x="43" y="419"/>
                  </a:lnTo>
                  <a:lnTo>
                    <a:pt x="31" y="433"/>
                  </a:lnTo>
                  <a:lnTo>
                    <a:pt x="24" y="447"/>
                  </a:lnTo>
                  <a:lnTo>
                    <a:pt x="19" y="464"/>
                  </a:lnTo>
                  <a:lnTo>
                    <a:pt x="17" y="475"/>
                  </a:lnTo>
                  <a:lnTo>
                    <a:pt x="12" y="480"/>
                  </a:lnTo>
                  <a:lnTo>
                    <a:pt x="10" y="490"/>
                  </a:lnTo>
                  <a:lnTo>
                    <a:pt x="10" y="502"/>
                  </a:lnTo>
                  <a:lnTo>
                    <a:pt x="7" y="511"/>
                  </a:lnTo>
                  <a:lnTo>
                    <a:pt x="3" y="513"/>
                  </a:lnTo>
                  <a:lnTo>
                    <a:pt x="0" y="520"/>
                  </a:lnTo>
                  <a:lnTo>
                    <a:pt x="5" y="532"/>
                  </a:lnTo>
                  <a:lnTo>
                    <a:pt x="5" y="539"/>
                  </a:lnTo>
                  <a:lnTo>
                    <a:pt x="0" y="544"/>
                  </a:lnTo>
                  <a:lnTo>
                    <a:pt x="0" y="547"/>
                  </a:lnTo>
                  <a:lnTo>
                    <a:pt x="26" y="544"/>
                  </a:lnTo>
                  <a:lnTo>
                    <a:pt x="52" y="542"/>
                  </a:lnTo>
                  <a:lnTo>
                    <a:pt x="78" y="539"/>
                  </a:lnTo>
                  <a:lnTo>
                    <a:pt x="104" y="537"/>
                  </a:lnTo>
                  <a:lnTo>
                    <a:pt x="130" y="535"/>
                  </a:lnTo>
                  <a:lnTo>
                    <a:pt x="159" y="530"/>
                  </a:lnTo>
                  <a:lnTo>
                    <a:pt x="185" y="528"/>
                  </a:lnTo>
                  <a:lnTo>
                    <a:pt x="211" y="525"/>
                  </a:lnTo>
                  <a:lnTo>
                    <a:pt x="208" y="539"/>
                  </a:lnTo>
                  <a:lnTo>
                    <a:pt x="204" y="561"/>
                  </a:lnTo>
                  <a:lnTo>
                    <a:pt x="204" y="565"/>
                  </a:lnTo>
                  <a:lnTo>
                    <a:pt x="206" y="570"/>
                  </a:lnTo>
                  <a:lnTo>
                    <a:pt x="206" y="575"/>
                  </a:lnTo>
                  <a:lnTo>
                    <a:pt x="208" y="580"/>
                  </a:lnTo>
                  <a:lnTo>
                    <a:pt x="216" y="584"/>
                  </a:lnTo>
                  <a:lnTo>
                    <a:pt x="223" y="591"/>
                  </a:lnTo>
                  <a:lnTo>
                    <a:pt x="230" y="606"/>
                  </a:lnTo>
                  <a:lnTo>
                    <a:pt x="230" y="613"/>
                  </a:lnTo>
                  <a:lnTo>
                    <a:pt x="237" y="620"/>
                  </a:lnTo>
                  <a:lnTo>
                    <a:pt x="239" y="622"/>
                  </a:lnTo>
                  <a:lnTo>
                    <a:pt x="242" y="622"/>
                  </a:lnTo>
                  <a:lnTo>
                    <a:pt x="244" y="625"/>
                  </a:lnTo>
                  <a:lnTo>
                    <a:pt x="251" y="618"/>
                  </a:lnTo>
                  <a:lnTo>
                    <a:pt x="263" y="601"/>
                  </a:lnTo>
                  <a:lnTo>
                    <a:pt x="270" y="601"/>
                  </a:lnTo>
                  <a:lnTo>
                    <a:pt x="275" y="601"/>
                  </a:lnTo>
                  <a:lnTo>
                    <a:pt x="294" y="596"/>
                  </a:lnTo>
                  <a:lnTo>
                    <a:pt x="308" y="587"/>
                  </a:lnTo>
                  <a:lnTo>
                    <a:pt x="313" y="587"/>
                  </a:lnTo>
                  <a:lnTo>
                    <a:pt x="317" y="587"/>
                  </a:lnTo>
                  <a:lnTo>
                    <a:pt x="334" y="591"/>
                  </a:lnTo>
                  <a:lnTo>
                    <a:pt x="365" y="584"/>
                  </a:lnTo>
                  <a:close/>
                  <a:moveTo>
                    <a:pt x="331" y="603"/>
                  </a:moveTo>
                  <a:lnTo>
                    <a:pt x="331" y="606"/>
                  </a:lnTo>
                  <a:lnTo>
                    <a:pt x="339" y="608"/>
                  </a:lnTo>
                  <a:lnTo>
                    <a:pt x="348" y="608"/>
                  </a:lnTo>
                  <a:lnTo>
                    <a:pt x="350" y="608"/>
                  </a:lnTo>
                  <a:lnTo>
                    <a:pt x="348" y="606"/>
                  </a:lnTo>
                  <a:lnTo>
                    <a:pt x="331" y="603"/>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111" name="Freeform 53">
              <a:extLst>
                <a:ext uri="{FF2B5EF4-FFF2-40B4-BE49-F238E27FC236}">
                  <a16:creationId xmlns:a16="http://schemas.microsoft.com/office/drawing/2014/main" id="{B51DD17A-7BF3-4E8D-A3A1-3415C9977F86}"/>
                </a:ext>
              </a:extLst>
            </p:cNvPr>
            <p:cNvSpPr>
              <a:spLocks noEditPoints="1"/>
            </p:cNvSpPr>
            <p:nvPr/>
          </p:nvSpPr>
          <p:spPr bwMode="auto">
            <a:xfrm>
              <a:off x="5100638" y="4654550"/>
              <a:ext cx="952500" cy="771525"/>
            </a:xfrm>
            <a:custGeom>
              <a:avLst/>
              <a:gdLst>
                <a:gd name="T0" fmla="*/ 637600325 w 600"/>
                <a:gd name="T1" fmla="*/ 1116430013 h 486"/>
                <a:gd name="T2" fmla="*/ 703124388 w 600"/>
                <a:gd name="T3" fmla="*/ 1103828438 h 486"/>
                <a:gd name="T4" fmla="*/ 1406247188 w 600"/>
                <a:gd name="T5" fmla="*/ 841732188 h 486"/>
                <a:gd name="T6" fmla="*/ 1381045625 w 600"/>
                <a:gd name="T7" fmla="*/ 877014375 h 486"/>
                <a:gd name="T8" fmla="*/ 1507053438 w 600"/>
                <a:gd name="T9" fmla="*/ 962699688 h 486"/>
                <a:gd name="T10" fmla="*/ 1507053438 w 600"/>
                <a:gd name="T11" fmla="*/ 884575638 h 486"/>
                <a:gd name="T12" fmla="*/ 1471771250 w 600"/>
                <a:gd name="T13" fmla="*/ 1141631575 h 486"/>
                <a:gd name="T14" fmla="*/ 1315521563 w 600"/>
                <a:gd name="T15" fmla="*/ 1068546250 h 486"/>
                <a:gd name="T16" fmla="*/ 1285279688 w 600"/>
                <a:gd name="T17" fmla="*/ 1010583450 h 486"/>
                <a:gd name="T18" fmla="*/ 1340723125 w 600"/>
                <a:gd name="T19" fmla="*/ 972780313 h 486"/>
                <a:gd name="T20" fmla="*/ 1345763438 w 600"/>
                <a:gd name="T21" fmla="*/ 902215938 h 486"/>
                <a:gd name="T22" fmla="*/ 1285279688 w 600"/>
                <a:gd name="T23" fmla="*/ 945059388 h 486"/>
                <a:gd name="T24" fmla="*/ 1275199063 w 600"/>
                <a:gd name="T25" fmla="*/ 871974063 h 486"/>
                <a:gd name="T26" fmla="*/ 1209675000 w 600"/>
                <a:gd name="T27" fmla="*/ 877014375 h 486"/>
                <a:gd name="T28" fmla="*/ 1083667188 w 600"/>
                <a:gd name="T29" fmla="*/ 841732188 h 486"/>
                <a:gd name="T30" fmla="*/ 1292840950 w 600"/>
                <a:gd name="T31" fmla="*/ 854333763 h 486"/>
                <a:gd name="T32" fmla="*/ 1275199063 w 600"/>
                <a:gd name="T33" fmla="*/ 819051575 h 486"/>
                <a:gd name="T34" fmla="*/ 1214715313 w 600"/>
                <a:gd name="T35" fmla="*/ 723285638 h 486"/>
                <a:gd name="T36" fmla="*/ 1227316888 w 600"/>
                <a:gd name="T37" fmla="*/ 597277825 h 486"/>
                <a:gd name="T38" fmla="*/ 892135313 w 600"/>
                <a:gd name="T39" fmla="*/ 632560013 h 486"/>
                <a:gd name="T40" fmla="*/ 708164700 w 600"/>
                <a:gd name="T41" fmla="*/ 632560013 h 486"/>
                <a:gd name="T42" fmla="*/ 720764688 w 600"/>
                <a:gd name="T43" fmla="*/ 539313438 h 486"/>
                <a:gd name="T44" fmla="*/ 756046875 w 600"/>
                <a:gd name="T45" fmla="*/ 400705638 h 486"/>
                <a:gd name="T46" fmla="*/ 821570938 w 600"/>
                <a:gd name="T47" fmla="*/ 274697825 h 486"/>
                <a:gd name="T48" fmla="*/ 856853125 w 600"/>
                <a:gd name="T49" fmla="*/ 221773750 h 486"/>
                <a:gd name="T50" fmla="*/ 803930638 w 600"/>
                <a:gd name="T51" fmla="*/ 151209375 h 486"/>
                <a:gd name="T52" fmla="*/ 803930638 w 600"/>
                <a:gd name="T53" fmla="*/ 90725625 h 486"/>
                <a:gd name="T54" fmla="*/ 778729075 w 600"/>
                <a:gd name="T55" fmla="*/ 12601575 h 486"/>
                <a:gd name="T56" fmla="*/ 582156888 w 600"/>
                <a:gd name="T57" fmla="*/ 20161250 h 486"/>
                <a:gd name="T58" fmla="*/ 337700938 w 600"/>
                <a:gd name="T59" fmla="*/ 42843450 h 486"/>
                <a:gd name="T60" fmla="*/ 93246575 w 600"/>
                <a:gd name="T61" fmla="*/ 60483750 h 486"/>
                <a:gd name="T62" fmla="*/ 10080625 w 600"/>
                <a:gd name="T63" fmla="*/ 226814063 h 486"/>
                <a:gd name="T64" fmla="*/ 57964388 w 600"/>
                <a:gd name="T65" fmla="*/ 425907200 h 486"/>
                <a:gd name="T66" fmla="*/ 113407825 w 600"/>
                <a:gd name="T67" fmla="*/ 539313438 h 486"/>
                <a:gd name="T68" fmla="*/ 171370625 w 600"/>
                <a:gd name="T69" fmla="*/ 640119688 h 486"/>
                <a:gd name="T70" fmla="*/ 171370625 w 600"/>
                <a:gd name="T71" fmla="*/ 735885625 h 486"/>
                <a:gd name="T72" fmla="*/ 141128750 w 600"/>
                <a:gd name="T73" fmla="*/ 871974063 h 486"/>
                <a:gd name="T74" fmla="*/ 141128750 w 600"/>
                <a:gd name="T75" fmla="*/ 997981875 h 486"/>
                <a:gd name="T76" fmla="*/ 118448138 w 600"/>
                <a:gd name="T77" fmla="*/ 1081147825 h 486"/>
                <a:gd name="T78" fmla="*/ 158770638 w 600"/>
                <a:gd name="T79" fmla="*/ 1093747813 h 486"/>
                <a:gd name="T80" fmla="*/ 415826575 w 600"/>
                <a:gd name="T81" fmla="*/ 1116430013 h 486"/>
                <a:gd name="T82" fmla="*/ 607358450 w 600"/>
                <a:gd name="T83" fmla="*/ 1086188138 h 486"/>
                <a:gd name="T84" fmla="*/ 685482500 w 600"/>
                <a:gd name="T85" fmla="*/ 1055946263 h 486"/>
                <a:gd name="T86" fmla="*/ 839212825 w 600"/>
                <a:gd name="T87" fmla="*/ 1098788125 h 486"/>
                <a:gd name="T88" fmla="*/ 882054688 w 600"/>
                <a:gd name="T89" fmla="*/ 1176913763 h 486"/>
                <a:gd name="T90" fmla="*/ 1000502825 w 600"/>
                <a:gd name="T91" fmla="*/ 1224795938 h 486"/>
                <a:gd name="T92" fmla="*/ 1126510638 w 600"/>
                <a:gd name="T93" fmla="*/ 1169352500 h 486"/>
                <a:gd name="T94" fmla="*/ 1184473438 w 600"/>
                <a:gd name="T95" fmla="*/ 1164312188 h 486"/>
                <a:gd name="T96" fmla="*/ 1161792825 w 600"/>
                <a:gd name="T97" fmla="*/ 1093747813 h 486"/>
                <a:gd name="T98" fmla="*/ 1262599075 w 600"/>
                <a:gd name="T99" fmla="*/ 1111389700 h 486"/>
                <a:gd name="T100" fmla="*/ 1323082825 w 600"/>
                <a:gd name="T101" fmla="*/ 1141631575 h 486"/>
                <a:gd name="T102" fmla="*/ 1388606888 w 600"/>
                <a:gd name="T103" fmla="*/ 1224795938 h 486"/>
                <a:gd name="T104" fmla="*/ 1459171263 w 600"/>
                <a:gd name="T105" fmla="*/ 1194554063 h 4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00" h="486">
                  <a:moveTo>
                    <a:pt x="276" y="438"/>
                  </a:moveTo>
                  <a:lnTo>
                    <a:pt x="267" y="434"/>
                  </a:lnTo>
                  <a:lnTo>
                    <a:pt x="260" y="434"/>
                  </a:lnTo>
                  <a:lnTo>
                    <a:pt x="253" y="438"/>
                  </a:lnTo>
                  <a:lnTo>
                    <a:pt x="253" y="443"/>
                  </a:lnTo>
                  <a:lnTo>
                    <a:pt x="274" y="453"/>
                  </a:lnTo>
                  <a:lnTo>
                    <a:pt x="276" y="450"/>
                  </a:lnTo>
                  <a:lnTo>
                    <a:pt x="281" y="446"/>
                  </a:lnTo>
                  <a:lnTo>
                    <a:pt x="281" y="441"/>
                  </a:lnTo>
                  <a:lnTo>
                    <a:pt x="279" y="438"/>
                  </a:lnTo>
                  <a:lnTo>
                    <a:pt x="276" y="438"/>
                  </a:lnTo>
                  <a:close/>
                  <a:moveTo>
                    <a:pt x="555" y="351"/>
                  </a:moveTo>
                  <a:lnTo>
                    <a:pt x="553" y="346"/>
                  </a:lnTo>
                  <a:lnTo>
                    <a:pt x="555" y="339"/>
                  </a:lnTo>
                  <a:lnTo>
                    <a:pt x="558" y="334"/>
                  </a:lnTo>
                  <a:lnTo>
                    <a:pt x="548" y="341"/>
                  </a:lnTo>
                  <a:lnTo>
                    <a:pt x="546" y="344"/>
                  </a:lnTo>
                  <a:lnTo>
                    <a:pt x="544" y="346"/>
                  </a:lnTo>
                  <a:lnTo>
                    <a:pt x="541" y="348"/>
                  </a:lnTo>
                  <a:lnTo>
                    <a:pt x="548" y="348"/>
                  </a:lnTo>
                  <a:lnTo>
                    <a:pt x="555" y="351"/>
                  </a:lnTo>
                  <a:close/>
                  <a:moveTo>
                    <a:pt x="591" y="391"/>
                  </a:moveTo>
                  <a:lnTo>
                    <a:pt x="591" y="393"/>
                  </a:lnTo>
                  <a:lnTo>
                    <a:pt x="596" y="386"/>
                  </a:lnTo>
                  <a:lnTo>
                    <a:pt x="598" y="382"/>
                  </a:lnTo>
                  <a:lnTo>
                    <a:pt x="593" y="384"/>
                  </a:lnTo>
                  <a:lnTo>
                    <a:pt x="591" y="391"/>
                  </a:lnTo>
                  <a:close/>
                  <a:moveTo>
                    <a:pt x="600" y="375"/>
                  </a:moveTo>
                  <a:lnTo>
                    <a:pt x="600" y="358"/>
                  </a:lnTo>
                  <a:lnTo>
                    <a:pt x="598" y="351"/>
                  </a:lnTo>
                  <a:lnTo>
                    <a:pt x="593" y="344"/>
                  </a:lnTo>
                  <a:lnTo>
                    <a:pt x="600" y="360"/>
                  </a:lnTo>
                  <a:lnTo>
                    <a:pt x="598" y="379"/>
                  </a:lnTo>
                  <a:lnTo>
                    <a:pt x="600" y="375"/>
                  </a:lnTo>
                  <a:close/>
                  <a:moveTo>
                    <a:pt x="584" y="453"/>
                  </a:moveTo>
                  <a:lnTo>
                    <a:pt x="577" y="448"/>
                  </a:lnTo>
                  <a:lnTo>
                    <a:pt x="570" y="438"/>
                  </a:lnTo>
                  <a:lnTo>
                    <a:pt x="563" y="441"/>
                  </a:lnTo>
                  <a:lnTo>
                    <a:pt x="532" y="434"/>
                  </a:lnTo>
                  <a:lnTo>
                    <a:pt x="522" y="424"/>
                  </a:lnTo>
                  <a:lnTo>
                    <a:pt x="510" y="419"/>
                  </a:lnTo>
                  <a:lnTo>
                    <a:pt x="506" y="410"/>
                  </a:lnTo>
                  <a:lnTo>
                    <a:pt x="508" y="408"/>
                  </a:lnTo>
                  <a:lnTo>
                    <a:pt x="508" y="403"/>
                  </a:lnTo>
                  <a:lnTo>
                    <a:pt x="510" y="401"/>
                  </a:lnTo>
                  <a:lnTo>
                    <a:pt x="515" y="403"/>
                  </a:lnTo>
                  <a:lnTo>
                    <a:pt x="522" y="398"/>
                  </a:lnTo>
                  <a:lnTo>
                    <a:pt x="518" y="396"/>
                  </a:lnTo>
                  <a:lnTo>
                    <a:pt x="525" y="389"/>
                  </a:lnTo>
                  <a:lnTo>
                    <a:pt x="532" y="386"/>
                  </a:lnTo>
                  <a:lnTo>
                    <a:pt x="544" y="379"/>
                  </a:lnTo>
                  <a:lnTo>
                    <a:pt x="541" y="377"/>
                  </a:lnTo>
                  <a:lnTo>
                    <a:pt x="541" y="367"/>
                  </a:lnTo>
                  <a:lnTo>
                    <a:pt x="536" y="360"/>
                  </a:lnTo>
                  <a:lnTo>
                    <a:pt x="534" y="358"/>
                  </a:lnTo>
                  <a:lnTo>
                    <a:pt x="534" y="353"/>
                  </a:lnTo>
                  <a:lnTo>
                    <a:pt x="525" y="353"/>
                  </a:lnTo>
                  <a:lnTo>
                    <a:pt x="518" y="360"/>
                  </a:lnTo>
                  <a:lnTo>
                    <a:pt x="515" y="372"/>
                  </a:lnTo>
                  <a:lnTo>
                    <a:pt x="510" y="375"/>
                  </a:lnTo>
                  <a:lnTo>
                    <a:pt x="499" y="372"/>
                  </a:lnTo>
                  <a:lnTo>
                    <a:pt x="489" y="363"/>
                  </a:lnTo>
                  <a:lnTo>
                    <a:pt x="494" y="358"/>
                  </a:lnTo>
                  <a:lnTo>
                    <a:pt x="501" y="353"/>
                  </a:lnTo>
                  <a:lnTo>
                    <a:pt x="506" y="346"/>
                  </a:lnTo>
                  <a:lnTo>
                    <a:pt x="503" y="344"/>
                  </a:lnTo>
                  <a:lnTo>
                    <a:pt x="496" y="341"/>
                  </a:lnTo>
                  <a:lnTo>
                    <a:pt x="494" y="346"/>
                  </a:lnTo>
                  <a:lnTo>
                    <a:pt x="489" y="348"/>
                  </a:lnTo>
                  <a:lnTo>
                    <a:pt x="480" y="348"/>
                  </a:lnTo>
                  <a:lnTo>
                    <a:pt x="470" y="358"/>
                  </a:lnTo>
                  <a:lnTo>
                    <a:pt x="449" y="365"/>
                  </a:lnTo>
                  <a:lnTo>
                    <a:pt x="437" y="360"/>
                  </a:lnTo>
                  <a:lnTo>
                    <a:pt x="423" y="353"/>
                  </a:lnTo>
                  <a:lnTo>
                    <a:pt x="430" y="334"/>
                  </a:lnTo>
                  <a:lnTo>
                    <a:pt x="440" y="320"/>
                  </a:lnTo>
                  <a:lnTo>
                    <a:pt x="451" y="320"/>
                  </a:lnTo>
                  <a:lnTo>
                    <a:pt x="461" y="322"/>
                  </a:lnTo>
                  <a:lnTo>
                    <a:pt x="470" y="332"/>
                  </a:lnTo>
                  <a:lnTo>
                    <a:pt x="513" y="339"/>
                  </a:lnTo>
                  <a:lnTo>
                    <a:pt x="520" y="337"/>
                  </a:lnTo>
                  <a:lnTo>
                    <a:pt x="518" y="334"/>
                  </a:lnTo>
                  <a:lnTo>
                    <a:pt x="515" y="334"/>
                  </a:lnTo>
                  <a:lnTo>
                    <a:pt x="513" y="332"/>
                  </a:lnTo>
                  <a:lnTo>
                    <a:pt x="506" y="325"/>
                  </a:lnTo>
                  <a:lnTo>
                    <a:pt x="506" y="318"/>
                  </a:lnTo>
                  <a:lnTo>
                    <a:pt x="499" y="303"/>
                  </a:lnTo>
                  <a:lnTo>
                    <a:pt x="492" y="296"/>
                  </a:lnTo>
                  <a:lnTo>
                    <a:pt x="484" y="292"/>
                  </a:lnTo>
                  <a:lnTo>
                    <a:pt x="482" y="287"/>
                  </a:lnTo>
                  <a:lnTo>
                    <a:pt x="482" y="282"/>
                  </a:lnTo>
                  <a:lnTo>
                    <a:pt x="480" y="277"/>
                  </a:lnTo>
                  <a:lnTo>
                    <a:pt x="480" y="273"/>
                  </a:lnTo>
                  <a:lnTo>
                    <a:pt x="484" y="251"/>
                  </a:lnTo>
                  <a:lnTo>
                    <a:pt x="487" y="237"/>
                  </a:lnTo>
                  <a:lnTo>
                    <a:pt x="461" y="240"/>
                  </a:lnTo>
                  <a:lnTo>
                    <a:pt x="435" y="242"/>
                  </a:lnTo>
                  <a:lnTo>
                    <a:pt x="406" y="247"/>
                  </a:lnTo>
                  <a:lnTo>
                    <a:pt x="380" y="249"/>
                  </a:lnTo>
                  <a:lnTo>
                    <a:pt x="354" y="251"/>
                  </a:lnTo>
                  <a:lnTo>
                    <a:pt x="328" y="254"/>
                  </a:lnTo>
                  <a:lnTo>
                    <a:pt x="302" y="256"/>
                  </a:lnTo>
                  <a:lnTo>
                    <a:pt x="276" y="259"/>
                  </a:lnTo>
                  <a:lnTo>
                    <a:pt x="276" y="256"/>
                  </a:lnTo>
                  <a:lnTo>
                    <a:pt x="281" y="251"/>
                  </a:lnTo>
                  <a:lnTo>
                    <a:pt x="281" y="244"/>
                  </a:lnTo>
                  <a:lnTo>
                    <a:pt x="276" y="232"/>
                  </a:lnTo>
                  <a:lnTo>
                    <a:pt x="279" y="225"/>
                  </a:lnTo>
                  <a:lnTo>
                    <a:pt x="283" y="223"/>
                  </a:lnTo>
                  <a:lnTo>
                    <a:pt x="286" y="214"/>
                  </a:lnTo>
                  <a:lnTo>
                    <a:pt x="286" y="202"/>
                  </a:lnTo>
                  <a:lnTo>
                    <a:pt x="288" y="192"/>
                  </a:lnTo>
                  <a:lnTo>
                    <a:pt x="293" y="187"/>
                  </a:lnTo>
                  <a:lnTo>
                    <a:pt x="295" y="176"/>
                  </a:lnTo>
                  <a:lnTo>
                    <a:pt x="300" y="159"/>
                  </a:lnTo>
                  <a:lnTo>
                    <a:pt x="307" y="145"/>
                  </a:lnTo>
                  <a:lnTo>
                    <a:pt x="319" y="131"/>
                  </a:lnTo>
                  <a:lnTo>
                    <a:pt x="326" y="121"/>
                  </a:lnTo>
                  <a:lnTo>
                    <a:pt x="326" y="114"/>
                  </a:lnTo>
                  <a:lnTo>
                    <a:pt x="326" y="109"/>
                  </a:lnTo>
                  <a:lnTo>
                    <a:pt x="331" y="109"/>
                  </a:lnTo>
                  <a:lnTo>
                    <a:pt x="333" y="102"/>
                  </a:lnTo>
                  <a:lnTo>
                    <a:pt x="340" y="95"/>
                  </a:lnTo>
                  <a:lnTo>
                    <a:pt x="340" y="90"/>
                  </a:lnTo>
                  <a:lnTo>
                    <a:pt x="340" y="88"/>
                  </a:lnTo>
                  <a:lnTo>
                    <a:pt x="338" y="83"/>
                  </a:lnTo>
                  <a:lnTo>
                    <a:pt x="333" y="79"/>
                  </a:lnTo>
                  <a:lnTo>
                    <a:pt x="326" y="74"/>
                  </a:lnTo>
                  <a:lnTo>
                    <a:pt x="319" y="64"/>
                  </a:lnTo>
                  <a:lnTo>
                    <a:pt x="319" y="60"/>
                  </a:lnTo>
                  <a:lnTo>
                    <a:pt x="317" y="53"/>
                  </a:lnTo>
                  <a:lnTo>
                    <a:pt x="314" y="50"/>
                  </a:lnTo>
                  <a:lnTo>
                    <a:pt x="314" y="45"/>
                  </a:lnTo>
                  <a:lnTo>
                    <a:pt x="319" y="41"/>
                  </a:lnTo>
                  <a:lnTo>
                    <a:pt x="319" y="36"/>
                  </a:lnTo>
                  <a:lnTo>
                    <a:pt x="314" y="31"/>
                  </a:lnTo>
                  <a:lnTo>
                    <a:pt x="312" y="27"/>
                  </a:lnTo>
                  <a:lnTo>
                    <a:pt x="317" y="15"/>
                  </a:lnTo>
                  <a:lnTo>
                    <a:pt x="317" y="10"/>
                  </a:lnTo>
                  <a:lnTo>
                    <a:pt x="309" y="5"/>
                  </a:lnTo>
                  <a:lnTo>
                    <a:pt x="309" y="0"/>
                  </a:lnTo>
                  <a:lnTo>
                    <a:pt x="288" y="3"/>
                  </a:lnTo>
                  <a:lnTo>
                    <a:pt x="269" y="3"/>
                  </a:lnTo>
                  <a:lnTo>
                    <a:pt x="250" y="5"/>
                  </a:lnTo>
                  <a:lnTo>
                    <a:pt x="231" y="8"/>
                  </a:lnTo>
                  <a:lnTo>
                    <a:pt x="210" y="10"/>
                  </a:lnTo>
                  <a:lnTo>
                    <a:pt x="191" y="12"/>
                  </a:lnTo>
                  <a:lnTo>
                    <a:pt x="172" y="12"/>
                  </a:lnTo>
                  <a:lnTo>
                    <a:pt x="153" y="15"/>
                  </a:lnTo>
                  <a:lnTo>
                    <a:pt x="134" y="17"/>
                  </a:lnTo>
                  <a:lnTo>
                    <a:pt x="115" y="17"/>
                  </a:lnTo>
                  <a:lnTo>
                    <a:pt x="97" y="19"/>
                  </a:lnTo>
                  <a:lnTo>
                    <a:pt x="78" y="22"/>
                  </a:lnTo>
                  <a:lnTo>
                    <a:pt x="59" y="22"/>
                  </a:lnTo>
                  <a:lnTo>
                    <a:pt x="37" y="24"/>
                  </a:lnTo>
                  <a:lnTo>
                    <a:pt x="19" y="27"/>
                  </a:lnTo>
                  <a:lnTo>
                    <a:pt x="0" y="27"/>
                  </a:lnTo>
                  <a:lnTo>
                    <a:pt x="2" y="43"/>
                  </a:lnTo>
                  <a:lnTo>
                    <a:pt x="2" y="76"/>
                  </a:lnTo>
                  <a:lnTo>
                    <a:pt x="4" y="90"/>
                  </a:lnTo>
                  <a:lnTo>
                    <a:pt x="4" y="107"/>
                  </a:lnTo>
                  <a:lnTo>
                    <a:pt x="7" y="124"/>
                  </a:lnTo>
                  <a:lnTo>
                    <a:pt x="7" y="140"/>
                  </a:lnTo>
                  <a:lnTo>
                    <a:pt x="7" y="154"/>
                  </a:lnTo>
                  <a:lnTo>
                    <a:pt x="23" y="169"/>
                  </a:lnTo>
                  <a:lnTo>
                    <a:pt x="30" y="180"/>
                  </a:lnTo>
                  <a:lnTo>
                    <a:pt x="33" y="185"/>
                  </a:lnTo>
                  <a:lnTo>
                    <a:pt x="35" y="204"/>
                  </a:lnTo>
                  <a:lnTo>
                    <a:pt x="37" y="209"/>
                  </a:lnTo>
                  <a:lnTo>
                    <a:pt x="45" y="214"/>
                  </a:lnTo>
                  <a:lnTo>
                    <a:pt x="45" y="218"/>
                  </a:lnTo>
                  <a:lnTo>
                    <a:pt x="54" y="232"/>
                  </a:lnTo>
                  <a:lnTo>
                    <a:pt x="54" y="237"/>
                  </a:lnTo>
                  <a:lnTo>
                    <a:pt x="63" y="251"/>
                  </a:lnTo>
                  <a:lnTo>
                    <a:pt x="68" y="254"/>
                  </a:lnTo>
                  <a:lnTo>
                    <a:pt x="68" y="263"/>
                  </a:lnTo>
                  <a:lnTo>
                    <a:pt x="71" y="270"/>
                  </a:lnTo>
                  <a:lnTo>
                    <a:pt x="68" y="277"/>
                  </a:lnTo>
                  <a:lnTo>
                    <a:pt x="71" y="285"/>
                  </a:lnTo>
                  <a:lnTo>
                    <a:pt x="68" y="292"/>
                  </a:lnTo>
                  <a:lnTo>
                    <a:pt x="68" y="299"/>
                  </a:lnTo>
                  <a:lnTo>
                    <a:pt x="63" y="313"/>
                  </a:lnTo>
                  <a:lnTo>
                    <a:pt x="59" y="320"/>
                  </a:lnTo>
                  <a:lnTo>
                    <a:pt x="54" y="334"/>
                  </a:lnTo>
                  <a:lnTo>
                    <a:pt x="56" y="346"/>
                  </a:lnTo>
                  <a:lnTo>
                    <a:pt x="52" y="358"/>
                  </a:lnTo>
                  <a:lnTo>
                    <a:pt x="52" y="363"/>
                  </a:lnTo>
                  <a:lnTo>
                    <a:pt x="56" y="370"/>
                  </a:lnTo>
                  <a:lnTo>
                    <a:pt x="59" y="391"/>
                  </a:lnTo>
                  <a:lnTo>
                    <a:pt x="56" y="396"/>
                  </a:lnTo>
                  <a:lnTo>
                    <a:pt x="52" y="408"/>
                  </a:lnTo>
                  <a:lnTo>
                    <a:pt x="54" y="412"/>
                  </a:lnTo>
                  <a:lnTo>
                    <a:pt x="54" y="417"/>
                  </a:lnTo>
                  <a:lnTo>
                    <a:pt x="49" y="424"/>
                  </a:lnTo>
                  <a:lnTo>
                    <a:pt x="47" y="429"/>
                  </a:lnTo>
                  <a:lnTo>
                    <a:pt x="42" y="429"/>
                  </a:lnTo>
                  <a:lnTo>
                    <a:pt x="45" y="436"/>
                  </a:lnTo>
                  <a:lnTo>
                    <a:pt x="49" y="441"/>
                  </a:lnTo>
                  <a:lnTo>
                    <a:pt x="56" y="436"/>
                  </a:lnTo>
                  <a:lnTo>
                    <a:pt x="63" y="434"/>
                  </a:lnTo>
                  <a:lnTo>
                    <a:pt x="97" y="431"/>
                  </a:lnTo>
                  <a:lnTo>
                    <a:pt x="108" y="429"/>
                  </a:lnTo>
                  <a:lnTo>
                    <a:pt x="120" y="429"/>
                  </a:lnTo>
                  <a:lnTo>
                    <a:pt x="146" y="434"/>
                  </a:lnTo>
                  <a:lnTo>
                    <a:pt x="165" y="443"/>
                  </a:lnTo>
                  <a:lnTo>
                    <a:pt x="179" y="446"/>
                  </a:lnTo>
                  <a:lnTo>
                    <a:pt x="224" y="448"/>
                  </a:lnTo>
                  <a:lnTo>
                    <a:pt x="243" y="441"/>
                  </a:lnTo>
                  <a:lnTo>
                    <a:pt x="246" y="438"/>
                  </a:lnTo>
                  <a:lnTo>
                    <a:pt x="241" y="431"/>
                  </a:lnTo>
                  <a:lnTo>
                    <a:pt x="236" y="429"/>
                  </a:lnTo>
                  <a:lnTo>
                    <a:pt x="243" y="419"/>
                  </a:lnTo>
                  <a:lnTo>
                    <a:pt x="248" y="415"/>
                  </a:lnTo>
                  <a:lnTo>
                    <a:pt x="262" y="408"/>
                  </a:lnTo>
                  <a:lnTo>
                    <a:pt x="272" y="419"/>
                  </a:lnTo>
                  <a:lnTo>
                    <a:pt x="288" y="417"/>
                  </a:lnTo>
                  <a:lnTo>
                    <a:pt x="302" y="434"/>
                  </a:lnTo>
                  <a:lnTo>
                    <a:pt x="307" y="441"/>
                  </a:lnTo>
                  <a:lnTo>
                    <a:pt x="328" y="443"/>
                  </a:lnTo>
                  <a:lnTo>
                    <a:pt x="333" y="436"/>
                  </a:lnTo>
                  <a:lnTo>
                    <a:pt x="338" y="436"/>
                  </a:lnTo>
                  <a:lnTo>
                    <a:pt x="335" y="443"/>
                  </a:lnTo>
                  <a:lnTo>
                    <a:pt x="338" y="450"/>
                  </a:lnTo>
                  <a:lnTo>
                    <a:pt x="350" y="462"/>
                  </a:lnTo>
                  <a:lnTo>
                    <a:pt x="350" y="467"/>
                  </a:lnTo>
                  <a:lnTo>
                    <a:pt x="340" y="464"/>
                  </a:lnTo>
                  <a:lnTo>
                    <a:pt x="335" y="467"/>
                  </a:lnTo>
                  <a:lnTo>
                    <a:pt x="335" y="472"/>
                  </a:lnTo>
                  <a:lnTo>
                    <a:pt x="369" y="479"/>
                  </a:lnTo>
                  <a:lnTo>
                    <a:pt x="397" y="486"/>
                  </a:lnTo>
                  <a:lnTo>
                    <a:pt x="404" y="481"/>
                  </a:lnTo>
                  <a:lnTo>
                    <a:pt x="414" y="464"/>
                  </a:lnTo>
                  <a:lnTo>
                    <a:pt x="423" y="460"/>
                  </a:lnTo>
                  <a:lnTo>
                    <a:pt x="437" y="460"/>
                  </a:lnTo>
                  <a:lnTo>
                    <a:pt x="447" y="464"/>
                  </a:lnTo>
                  <a:lnTo>
                    <a:pt x="454" y="479"/>
                  </a:lnTo>
                  <a:lnTo>
                    <a:pt x="456" y="481"/>
                  </a:lnTo>
                  <a:lnTo>
                    <a:pt x="466" y="476"/>
                  </a:lnTo>
                  <a:lnTo>
                    <a:pt x="468" y="469"/>
                  </a:lnTo>
                  <a:lnTo>
                    <a:pt x="470" y="462"/>
                  </a:lnTo>
                  <a:lnTo>
                    <a:pt x="470" y="455"/>
                  </a:lnTo>
                  <a:lnTo>
                    <a:pt x="473" y="450"/>
                  </a:lnTo>
                  <a:lnTo>
                    <a:pt x="470" y="438"/>
                  </a:lnTo>
                  <a:lnTo>
                    <a:pt x="466" y="434"/>
                  </a:lnTo>
                  <a:lnTo>
                    <a:pt x="461" y="434"/>
                  </a:lnTo>
                  <a:lnTo>
                    <a:pt x="458" y="431"/>
                  </a:lnTo>
                  <a:lnTo>
                    <a:pt x="458" y="427"/>
                  </a:lnTo>
                  <a:lnTo>
                    <a:pt x="489" y="434"/>
                  </a:lnTo>
                  <a:lnTo>
                    <a:pt x="496" y="436"/>
                  </a:lnTo>
                  <a:lnTo>
                    <a:pt x="501" y="441"/>
                  </a:lnTo>
                  <a:lnTo>
                    <a:pt x="501" y="448"/>
                  </a:lnTo>
                  <a:lnTo>
                    <a:pt x="510" y="448"/>
                  </a:lnTo>
                  <a:lnTo>
                    <a:pt x="515" y="448"/>
                  </a:lnTo>
                  <a:lnTo>
                    <a:pt x="520" y="448"/>
                  </a:lnTo>
                  <a:lnTo>
                    <a:pt x="525" y="453"/>
                  </a:lnTo>
                  <a:lnTo>
                    <a:pt x="532" y="455"/>
                  </a:lnTo>
                  <a:lnTo>
                    <a:pt x="541" y="460"/>
                  </a:lnTo>
                  <a:lnTo>
                    <a:pt x="548" y="472"/>
                  </a:lnTo>
                  <a:lnTo>
                    <a:pt x="553" y="474"/>
                  </a:lnTo>
                  <a:lnTo>
                    <a:pt x="551" y="486"/>
                  </a:lnTo>
                  <a:lnTo>
                    <a:pt x="558" y="483"/>
                  </a:lnTo>
                  <a:lnTo>
                    <a:pt x="567" y="472"/>
                  </a:lnTo>
                  <a:lnTo>
                    <a:pt x="572" y="474"/>
                  </a:lnTo>
                  <a:lnTo>
                    <a:pt x="577" y="479"/>
                  </a:lnTo>
                  <a:lnTo>
                    <a:pt x="579" y="474"/>
                  </a:lnTo>
                  <a:lnTo>
                    <a:pt x="579" y="467"/>
                  </a:lnTo>
                  <a:lnTo>
                    <a:pt x="589" y="460"/>
                  </a:lnTo>
                  <a:lnTo>
                    <a:pt x="589" y="453"/>
                  </a:lnTo>
                  <a:lnTo>
                    <a:pt x="584" y="453"/>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112" name="Freeform 54">
              <a:extLst>
                <a:ext uri="{FF2B5EF4-FFF2-40B4-BE49-F238E27FC236}">
                  <a16:creationId xmlns:a16="http://schemas.microsoft.com/office/drawing/2014/main" id="{1F65C13E-3FF1-4E9F-BD3F-E03D491E7025}"/>
                </a:ext>
              </a:extLst>
            </p:cNvPr>
            <p:cNvSpPr>
              <a:spLocks noEditPoints="1"/>
            </p:cNvSpPr>
            <p:nvPr/>
          </p:nvSpPr>
          <p:spPr bwMode="auto">
            <a:xfrm>
              <a:off x="2941638" y="4019550"/>
              <a:ext cx="2271712" cy="2135188"/>
            </a:xfrm>
            <a:custGeom>
              <a:avLst/>
              <a:gdLst>
                <a:gd name="T0" fmla="*/ 2147483646 w 1431"/>
                <a:gd name="T1" fmla="*/ 2147483646 h 1345"/>
                <a:gd name="T2" fmla="*/ 2147483646 w 1431"/>
                <a:gd name="T3" fmla="*/ 2147483646 h 1345"/>
                <a:gd name="T4" fmla="*/ 2147483646 w 1431"/>
                <a:gd name="T5" fmla="*/ 2147483646 h 1345"/>
                <a:gd name="T6" fmla="*/ 2147483646 w 1431"/>
                <a:gd name="T7" fmla="*/ 2147483646 h 1345"/>
                <a:gd name="T8" fmla="*/ 2147483646 w 1431"/>
                <a:gd name="T9" fmla="*/ 2147483646 h 1345"/>
                <a:gd name="T10" fmla="*/ 2147483646 w 1431"/>
                <a:gd name="T11" fmla="*/ 1640622897 h 1345"/>
                <a:gd name="T12" fmla="*/ 2147483646 w 1431"/>
                <a:gd name="T13" fmla="*/ 1461690967 h 1345"/>
                <a:gd name="T14" fmla="*/ 2147483646 w 1431"/>
                <a:gd name="T15" fmla="*/ 1116430274 h 1345"/>
                <a:gd name="T16" fmla="*/ 2147483646 w 1431"/>
                <a:gd name="T17" fmla="*/ 894656472 h 1345"/>
                <a:gd name="T18" fmla="*/ 2147483646 w 1431"/>
                <a:gd name="T19" fmla="*/ 871974267 h 1345"/>
                <a:gd name="T20" fmla="*/ 2147483646 w 1431"/>
                <a:gd name="T21" fmla="*/ 824092080 h 1345"/>
                <a:gd name="T22" fmla="*/ 2147483646 w 1431"/>
                <a:gd name="T23" fmla="*/ 829132394 h 1345"/>
                <a:gd name="T24" fmla="*/ 2147483646 w 1431"/>
                <a:gd name="T25" fmla="*/ 866933953 h 1345"/>
                <a:gd name="T26" fmla="*/ 2147483646 w 1431"/>
                <a:gd name="T27" fmla="*/ 849293649 h 1345"/>
                <a:gd name="T28" fmla="*/ 2147483646 w 1431"/>
                <a:gd name="T29" fmla="*/ 849293649 h 1345"/>
                <a:gd name="T30" fmla="*/ 2147483646 w 1431"/>
                <a:gd name="T31" fmla="*/ 866933953 h 1345"/>
                <a:gd name="T32" fmla="*/ 2147483646 w 1431"/>
                <a:gd name="T33" fmla="*/ 859374276 h 1345"/>
                <a:gd name="T34" fmla="*/ 2147483646 w 1431"/>
                <a:gd name="T35" fmla="*/ 841732385 h 1345"/>
                <a:gd name="T36" fmla="*/ 2147483646 w 1431"/>
                <a:gd name="T37" fmla="*/ 781248620 h 1345"/>
                <a:gd name="T38" fmla="*/ 2147483646 w 1431"/>
                <a:gd name="T39" fmla="*/ 771167993 h 1345"/>
                <a:gd name="T40" fmla="*/ 2013603607 w 1431"/>
                <a:gd name="T41" fmla="*/ 688003611 h 1345"/>
                <a:gd name="T42" fmla="*/ 1900197394 w 1431"/>
                <a:gd name="T43" fmla="*/ 688003611 h 1345"/>
                <a:gd name="T44" fmla="*/ 1817031463 w 1431"/>
                <a:gd name="T45" fmla="*/ 400705731 h 1345"/>
                <a:gd name="T46" fmla="*/ 1817031463 w 1431"/>
                <a:gd name="T47" fmla="*/ 17641892 h 1345"/>
                <a:gd name="T48" fmla="*/ 1428927485 w 1431"/>
                <a:gd name="T49" fmla="*/ 12601578 h 1345"/>
                <a:gd name="T50" fmla="*/ 1043344458 w 1431"/>
                <a:gd name="T51" fmla="*/ 0 h 1345"/>
                <a:gd name="T52" fmla="*/ 1013102590 w 1431"/>
                <a:gd name="T53" fmla="*/ 632560161 h 1345"/>
                <a:gd name="T54" fmla="*/ 982860721 w 1431"/>
                <a:gd name="T55" fmla="*/ 1348284703 h 1345"/>
                <a:gd name="T56" fmla="*/ 554434253 w 1431"/>
                <a:gd name="T57" fmla="*/ 1421368458 h 1345"/>
                <a:gd name="T58" fmla="*/ 57962787 w 1431"/>
                <a:gd name="T59" fmla="*/ 1391126576 h 1345"/>
                <a:gd name="T60" fmla="*/ 100806228 w 1431"/>
                <a:gd name="T61" fmla="*/ 1539816623 h 1345"/>
                <a:gd name="T62" fmla="*/ 451107076 w 1431"/>
                <a:gd name="T63" fmla="*/ 1867437012 h 1345"/>
                <a:gd name="T64" fmla="*/ 630038924 w 1431"/>
                <a:gd name="T65" fmla="*/ 2147483646 h 1345"/>
                <a:gd name="T66" fmla="*/ 947578541 w 1431"/>
                <a:gd name="T67" fmla="*/ 2147483646 h 1345"/>
                <a:gd name="T68" fmla="*/ 1083666949 w 1431"/>
                <a:gd name="T69" fmla="*/ 2147483646 h 1345"/>
                <a:gd name="T70" fmla="*/ 1363403437 w 1431"/>
                <a:gd name="T71" fmla="*/ 2147483646 h 1345"/>
                <a:gd name="T72" fmla="*/ 1524693402 w 1431"/>
                <a:gd name="T73" fmla="*/ 2147483646 h 1345"/>
                <a:gd name="T74" fmla="*/ 1703625250 w 1431"/>
                <a:gd name="T75" fmla="*/ 2147483646 h 1345"/>
                <a:gd name="T76" fmla="*/ 1852313642 w 1431"/>
                <a:gd name="T77" fmla="*/ 2147483646 h 1345"/>
                <a:gd name="T78" fmla="*/ 1978321427 w 1431"/>
                <a:gd name="T79" fmla="*/ 2147483646 h 1345"/>
                <a:gd name="T80" fmla="*/ 2061487359 w 1431"/>
                <a:gd name="T81" fmla="*/ 2147483646 h 1345"/>
                <a:gd name="T82" fmla="*/ 2147483646 w 1431"/>
                <a:gd name="T83" fmla="*/ 2147483646 h 1345"/>
                <a:gd name="T84" fmla="*/ 2147483646 w 1431"/>
                <a:gd name="T85" fmla="*/ 2147483646 h 1345"/>
                <a:gd name="T86" fmla="*/ 2147483646 w 1431"/>
                <a:gd name="T87" fmla="*/ 2147483646 h 1345"/>
                <a:gd name="T88" fmla="*/ 2147483646 w 1431"/>
                <a:gd name="T89" fmla="*/ 2147483646 h 1345"/>
                <a:gd name="T90" fmla="*/ 2147483646 w 1431"/>
                <a:gd name="T91" fmla="*/ 2147483646 h 1345"/>
                <a:gd name="T92" fmla="*/ 2147483646 w 1431"/>
                <a:gd name="T93" fmla="*/ 2147483646 h 1345"/>
                <a:gd name="T94" fmla="*/ 2147483646 w 1431"/>
                <a:gd name="T95" fmla="*/ 2147483646 h 1345"/>
                <a:gd name="T96" fmla="*/ 2147483646 w 1431"/>
                <a:gd name="T97" fmla="*/ 2147483646 h 1345"/>
                <a:gd name="T98" fmla="*/ 2147483646 w 1431"/>
                <a:gd name="T99" fmla="*/ 2147483646 h 1345"/>
                <a:gd name="T100" fmla="*/ 2147483646 w 1431"/>
                <a:gd name="T101" fmla="*/ 2147483646 h 1345"/>
                <a:gd name="T102" fmla="*/ 2147483646 w 1431"/>
                <a:gd name="T103" fmla="*/ 2147483646 h 1345"/>
                <a:gd name="T104" fmla="*/ 2147483646 w 1431"/>
                <a:gd name="T105" fmla="*/ 2147483646 h 1345"/>
                <a:gd name="T106" fmla="*/ 2147483646 w 1431"/>
                <a:gd name="T107" fmla="*/ 2147483646 h 1345"/>
                <a:gd name="T108" fmla="*/ 2147483646 w 1431"/>
                <a:gd name="T109" fmla="*/ 2036286727 h 1345"/>
                <a:gd name="T110" fmla="*/ 2147483646 w 1431"/>
                <a:gd name="T111" fmla="*/ 1849795121 h 13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31" h="1345">
                  <a:moveTo>
                    <a:pt x="1073" y="1061"/>
                  </a:moveTo>
                  <a:lnTo>
                    <a:pt x="1064" y="1075"/>
                  </a:lnTo>
                  <a:lnTo>
                    <a:pt x="1064" y="1080"/>
                  </a:lnTo>
                  <a:lnTo>
                    <a:pt x="1059" y="1089"/>
                  </a:lnTo>
                  <a:lnTo>
                    <a:pt x="1062" y="1089"/>
                  </a:lnTo>
                  <a:lnTo>
                    <a:pt x="1071" y="1075"/>
                  </a:lnTo>
                  <a:lnTo>
                    <a:pt x="1080" y="1066"/>
                  </a:lnTo>
                  <a:lnTo>
                    <a:pt x="1078" y="1059"/>
                  </a:lnTo>
                  <a:lnTo>
                    <a:pt x="1073" y="1061"/>
                  </a:lnTo>
                  <a:close/>
                  <a:moveTo>
                    <a:pt x="1021" y="1179"/>
                  </a:moveTo>
                  <a:lnTo>
                    <a:pt x="1019" y="1191"/>
                  </a:lnTo>
                  <a:lnTo>
                    <a:pt x="1021" y="1227"/>
                  </a:lnTo>
                  <a:lnTo>
                    <a:pt x="1038" y="1288"/>
                  </a:lnTo>
                  <a:lnTo>
                    <a:pt x="1047" y="1314"/>
                  </a:lnTo>
                  <a:lnTo>
                    <a:pt x="1050" y="1310"/>
                  </a:lnTo>
                  <a:lnTo>
                    <a:pt x="1045" y="1291"/>
                  </a:lnTo>
                  <a:lnTo>
                    <a:pt x="1026" y="1229"/>
                  </a:lnTo>
                  <a:lnTo>
                    <a:pt x="1021" y="1179"/>
                  </a:lnTo>
                  <a:close/>
                  <a:moveTo>
                    <a:pt x="1047" y="1104"/>
                  </a:moveTo>
                  <a:lnTo>
                    <a:pt x="1031" y="1137"/>
                  </a:lnTo>
                  <a:lnTo>
                    <a:pt x="1021" y="1163"/>
                  </a:lnTo>
                  <a:lnTo>
                    <a:pt x="1021" y="1172"/>
                  </a:lnTo>
                  <a:lnTo>
                    <a:pt x="1024" y="1165"/>
                  </a:lnTo>
                  <a:lnTo>
                    <a:pt x="1036" y="1134"/>
                  </a:lnTo>
                  <a:lnTo>
                    <a:pt x="1057" y="1099"/>
                  </a:lnTo>
                  <a:lnTo>
                    <a:pt x="1047" y="1104"/>
                  </a:lnTo>
                  <a:close/>
                  <a:moveTo>
                    <a:pt x="1296" y="902"/>
                  </a:moveTo>
                  <a:lnTo>
                    <a:pt x="1272" y="924"/>
                  </a:lnTo>
                  <a:lnTo>
                    <a:pt x="1277" y="921"/>
                  </a:lnTo>
                  <a:lnTo>
                    <a:pt x="1296" y="907"/>
                  </a:lnTo>
                  <a:lnTo>
                    <a:pt x="1308" y="895"/>
                  </a:lnTo>
                  <a:lnTo>
                    <a:pt x="1300" y="895"/>
                  </a:lnTo>
                  <a:lnTo>
                    <a:pt x="1296" y="902"/>
                  </a:lnTo>
                  <a:close/>
                  <a:moveTo>
                    <a:pt x="1123" y="1030"/>
                  </a:moveTo>
                  <a:lnTo>
                    <a:pt x="1116" y="1033"/>
                  </a:lnTo>
                  <a:lnTo>
                    <a:pt x="1097" y="1047"/>
                  </a:lnTo>
                  <a:lnTo>
                    <a:pt x="1090" y="1049"/>
                  </a:lnTo>
                  <a:lnTo>
                    <a:pt x="1085" y="1056"/>
                  </a:lnTo>
                  <a:lnTo>
                    <a:pt x="1088" y="1056"/>
                  </a:lnTo>
                  <a:lnTo>
                    <a:pt x="1114" y="1040"/>
                  </a:lnTo>
                  <a:lnTo>
                    <a:pt x="1128" y="1033"/>
                  </a:lnTo>
                  <a:lnTo>
                    <a:pt x="1128" y="1025"/>
                  </a:lnTo>
                  <a:lnTo>
                    <a:pt x="1123" y="1030"/>
                  </a:lnTo>
                  <a:close/>
                  <a:moveTo>
                    <a:pt x="1431" y="670"/>
                  </a:moveTo>
                  <a:lnTo>
                    <a:pt x="1428" y="663"/>
                  </a:lnTo>
                  <a:lnTo>
                    <a:pt x="1428" y="654"/>
                  </a:lnTo>
                  <a:lnTo>
                    <a:pt x="1423" y="651"/>
                  </a:lnTo>
                  <a:lnTo>
                    <a:pt x="1414" y="637"/>
                  </a:lnTo>
                  <a:lnTo>
                    <a:pt x="1414" y="632"/>
                  </a:lnTo>
                  <a:lnTo>
                    <a:pt x="1405" y="618"/>
                  </a:lnTo>
                  <a:lnTo>
                    <a:pt x="1405" y="614"/>
                  </a:lnTo>
                  <a:lnTo>
                    <a:pt x="1397" y="609"/>
                  </a:lnTo>
                  <a:lnTo>
                    <a:pt x="1395" y="604"/>
                  </a:lnTo>
                  <a:lnTo>
                    <a:pt x="1393" y="585"/>
                  </a:lnTo>
                  <a:lnTo>
                    <a:pt x="1390" y="580"/>
                  </a:lnTo>
                  <a:lnTo>
                    <a:pt x="1383" y="569"/>
                  </a:lnTo>
                  <a:lnTo>
                    <a:pt x="1367" y="554"/>
                  </a:lnTo>
                  <a:lnTo>
                    <a:pt x="1367" y="540"/>
                  </a:lnTo>
                  <a:lnTo>
                    <a:pt x="1367" y="524"/>
                  </a:lnTo>
                  <a:lnTo>
                    <a:pt x="1364" y="507"/>
                  </a:lnTo>
                  <a:lnTo>
                    <a:pt x="1364" y="490"/>
                  </a:lnTo>
                  <a:lnTo>
                    <a:pt x="1362" y="476"/>
                  </a:lnTo>
                  <a:lnTo>
                    <a:pt x="1362" y="443"/>
                  </a:lnTo>
                  <a:lnTo>
                    <a:pt x="1360" y="427"/>
                  </a:lnTo>
                  <a:lnTo>
                    <a:pt x="1360" y="410"/>
                  </a:lnTo>
                  <a:lnTo>
                    <a:pt x="1357" y="393"/>
                  </a:lnTo>
                  <a:lnTo>
                    <a:pt x="1357" y="377"/>
                  </a:lnTo>
                  <a:lnTo>
                    <a:pt x="1355" y="358"/>
                  </a:lnTo>
                  <a:lnTo>
                    <a:pt x="1350" y="355"/>
                  </a:lnTo>
                  <a:lnTo>
                    <a:pt x="1341" y="355"/>
                  </a:lnTo>
                  <a:lnTo>
                    <a:pt x="1334" y="355"/>
                  </a:lnTo>
                  <a:lnTo>
                    <a:pt x="1329" y="355"/>
                  </a:lnTo>
                  <a:lnTo>
                    <a:pt x="1324" y="360"/>
                  </a:lnTo>
                  <a:lnTo>
                    <a:pt x="1322" y="360"/>
                  </a:lnTo>
                  <a:lnTo>
                    <a:pt x="1319" y="360"/>
                  </a:lnTo>
                  <a:lnTo>
                    <a:pt x="1319" y="358"/>
                  </a:lnTo>
                  <a:lnTo>
                    <a:pt x="1315" y="355"/>
                  </a:lnTo>
                  <a:lnTo>
                    <a:pt x="1308" y="351"/>
                  </a:lnTo>
                  <a:lnTo>
                    <a:pt x="1284" y="346"/>
                  </a:lnTo>
                  <a:lnTo>
                    <a:pt x="1277" y="341"/>
                  </a:lnTo>
                  <a:lnTo>
                    <a:pt x="1267" y="337"/>
                  </a:lnTo>
                  <a:lnTo>
                    <a:pt x="1256" y="327"/>
                  </a:lnTo>
                  <a:lnTo>
                    <a:pt x="1237" y="318"/>
                  </a:lnTo>
                  <a:lnTo>
                    <a:pt x="1230" y="315"/>
                  </a:lnTo>
                  <a:lnTo>
                    <a:pt x="1227" y="315"/>
                  </a:lnTo>
                  <a:lnTo>
                    <a:pt x="1222" y="322"/>
                  </a:lnTo>
                  <a:lnTo>
                    <a:pt x="1213" y="327"/>
                  </a:lnTo>
                  <a:lnTo>
                    <a:pt x="1206" y="327"/>
                  </a:lnTo>
                  <a:lnTo>
                    <a:pt x="1196" y="327"/>
                  </a:lnTo>
                  <a:lnTo>
                    <a:pt x="1194" y="325"/>
                  </a:lnTo>
                  <a:lnTo>
                    <a:pt x="1192" y="322"/>
                  </a:lnTo>
                  <a:lnTo>
                    <a:pt x="1189" y="320"/>
                  </a:lnTo>
                  <a:lnTo>
                    <a:pt x="1185" y="320"/>
                  </a:lnTo>
                  <a:lnTo>
                    <a:pt x="1170" y="327"/>
                  </a:lnTo>
                  <a:lnTo>
                    <a:pt x="1168" y="329"/>
                  </a:lnTo>
                  <a:lnTo>
                    <a:pt x="1161" y="332"/>
                  </a:lnTo>
                  <a:lnTo>
                    <a:pt x="1151" y="329"/>
                  </a:lnTo>
                  <a:lnTo>
                    <a:pt x="1133" y="337"/>
                  </a:lnTo>
                  <a:lnTo>
                    <a:pt x="1125" y="344"/>
                  </a:lnTo>
                  <a:lnTo>
                    <a:pt x="1116" y="346"/>
                  </a:lnTo>
                  <a:lnTo>
                    <a:pt x="1114" y="353"/>
                  </a:lnTo>
                  <a:lnTo>
                    <a:pt x="1111" y="351"/>
                  </a:lnTo>
                  <a:lnTo>
                    <a:pt x="1102" y="344"/>
                  </a:lnTo>
                  <a:lnTo>
                    <a:pt x="1095" y="344"/>
                  </a:lnTo>
                  <a:lnTo>
                    <a:pt x="1083" y="337"/>
                  </a:lnTo>
                  <a:lnTo>
                    <a:pt x="1083" y="329"/>
                  </a:lnTo>
                  <a:lnTo>
                    <a:pt x="1080" y="329"/>
                  </a:lnTo>
                  <a:lnTo>
                    <a:pt x="1078" y="329"/>
                  </a:lnTo>
                  <a:lnTo>
                    <a:pt x="1073" y="334"/>
                  </a:lnTo>
                  <a:lnTo>
                    <a:pt x="1069" y="337"/>
                  </a:lnTo>
                  <a:lnTo>
                    <a:pt x="1066" y="337"/>
                  </a:lnTo>
                  <a:lnTo>
                    <a:pt x="1057" y="332"/>
                  </a:lnTo>
                  <a:lnTo>
                    <a:pt x="1052" y="327"/>
                  </a:lnTo>
                  <a:lnTo>
                    <a:pt x="1050" y="325"/>
                  </a:lnTo>
                  <a:lnTo>
                    <a:pt x="1047" y="325"/>
                  </a:lnTo>
                  <a:lnTo>
                    <a:pt x="1043" y="327"/>
                  </a:lnTo>
                  <a:lnTo>
                    <a:pt x="1040" y="334"/>
                  </a:lnTo>
                  <a:lnTo>
                    <a:pt x="1038" y="337"/>
                  </a:lnTo>
                  <a:lnTo>
                    <a:pt x="1033" y="337"/>
                  </a:lnTo>
                  <a:lnTo>
                    <a:pt x="1033" y="341"/>
                  </a:lnTo>
                  <a:lnTo>
                    <a:pt x="1031" y="351"/>
                  </a:lnTo>
                  <a:lnTo>
                    <a:pt x="1028" y="353"/>
                  </a:lnTo>
                  <a:lnTo>
                    <a:pt x="1026" y="353"/>
                  </a:lnTo>
                  <a:lnTo>
                    <a:pt x="1021" y="351"/>
                  </a:lnTo>
                  <a:lnTo>
                    <a:pt x="1019" y="346"/>
                  </a:lnTo>
                  <a:lnTo>
                    <a:pt x="1019" y="344"/>
                  </a:lnTo>
                  <a:lnTo>
                    <a:pt x="1021" y="337"/>
                  </a:lnTo>
                  <a:lnTo>
                    <a:pt x="1019" y="334"/>
                  </a:lnTo>
                  <a:lnTo>
                    <a:pt x="1017" y="332"/>
                  </a:lnTo>
                  <a:lnTo>
                    <a:pt x="1012" y="337"/>
                  </a:lnTo>
                  <a:lnTo>
                    <a:pt x="1007" y="337"/>
                  </a:lnTo>
                  <a:lnTo>
                    <a:pt x="1002" y="341"/>
                  </a:lnTo>
                  <a:lnTo>
                    <a:pt x="998" y="341"/>
                  </a:lnTo>
                  <a:lnTo>
                    <a:pt x="995" y="341"/>
                  </a:lnTo>
                  <a:lnTo>
                    <a:pt x="988" y="334"/>
                  </a:lnTo>
                  <a:lnTo>
                    <a:pt x="979" y="332"/>
                  </a:lnTo>
                  <a:lnTo>
                    <a:pt x="976" y="325"/>
                  </a:lnTo>
                  <a:lnTo>
                    <a:pt x="974" y="322"/>
                  </a:lnTo>
                  <a:lnTo>
                    <a:pt x="972" y="322"/>
                  </a:lnTo>
                  <a:lnTo>
                    <a:pt x="969" y="322"/>
                  </a:lnTo>
                  <a:lnTo>
                    <a:pt x="967" y="325"/>
                  </a:lnTo>
                  <a:lnTo>
                    <a:pt x="955" y="334"/>
                  </a:lnTo>
                  <a:lnTo>
                    <a:pt x="950" y="337"/>
                  </a:lnTo>
                  <a:lnTo>
                    <a:pt x="946" y="339"/>
                  </a:lnTo>
                  <a:lnTo>
                    <a:pt x="943" y="337"/>
                  </a:lnTo>
                  <a:lnTo>
                    <a:pt x="939" y="334"/>
                  </a:lnTo>
                  <a:lnTo>
                    <a:pt x="939" y="325"/>
                  </a:lnTo>
                  <a:lnTo>
                    <a:pt x="936" y="322"/>
                  </a:lnTo>
                  <a:lnTo>
                    <a:pt x="927" y="318"/>
                  </a:lnTo>
                  <a:lnTo>
                    <a:pt x="924" y="310"/>
                  </a:lnTo>
                  <a:lnTo>
                    <a:pt x="922" y="303"/>
                  </a:lnTo>
                  <a:lnTo>
                    <a:pt x="910" y="306"/>
                  </a:lnTo>
                  <a:lnTo>
                    <a:pt x="896" y="306"/>
                  </a:lnTo>
                  <a:lnTo>
                    <a:pt x="889" y="310"/>
                  </a:lnTo>
                  <a:lnTo>
                    <a:pt x="887" y="313"/>
                  </a:lnTo>
                  <a:lnTo>
                    <a:pt x="882" y="310"/>
                  </a:lnTo>
                  <a:lnTo>
                    <a:pt x="870" y="303"/>
                  </a:lnTo>
                  <a:lnTo>
                    <a:pt x="856" y="306"/>
                  </a:lnTo>
                  <a:lnTo>
                    <a:pt x="849" y="303"/>
                  </a:lnTo>
                  <a:lnTo>
                    <a:pt x="830" y="296"/>
                  </a:lnTo>
                  <a:lnTo>
                    <a:pt x="816" y="296"/>
                  </a:lnTo>
                  <a:lnTo>
                    <a:pt x="811" y="296"/>
                  </a:lnTo>
                  <a:lnTo>
                    <a:pt x="808" y="294"/>
                  </a:lnTo>
                  <a:lnTo>
                    <a:pt x="806" y="284"/>
                  </a:lnTo>
                  <a:lnTo>
                    <a:pt x="801" y="275"/>
                  </a:lnTo>
                  <a:lnTo>
                    <a:pt x="799" y="273"/>
                  </a:lnTo>
                  <a:lnTo>
                    <a:pt x="790" y="266"/>
                  </a:lnTo>
                  <a:lnTo>
                    <a:pt x="787" y="266"/>
                  </a:lnTo>
                  <a:lnTo>
                    <a:pt x="787" y="268"/>
                  </a:lnTo>
                  <a:lnTo>
                    <a:pt x="785" y="275"/>
                  </a:lnTo>
                  <a:lnTo>
                    <a:pt x="782" y="275"/>
                  </a:lnTo>
                  <a:lnTo>
                    <a:pt x="771" y="273"/>
                  </a:lnTo>
                  <a:lnTo>
                    <a:pt x="761" y="275"/>
                  </a:lnTo>
                  <a:lnTo>
                    <a:pt x="754" y="273"/>
                  </a:lnTo>
                  <a:lnTo>
                    <a:pt x="735" y="256"/>
                  </a:lnTo>
                  <a:lnTo>
                    <a:pt x="728" y="251"/>
                  </a:lnTo>
                  <a:lnTo>
                    <a:pt x="721" y="249"/>
                  </a:lnTo>
                  <a:lnTo>
                    <a:pt x="721" y="235"/>
                  </a:lnTo>
                  <a:lnTo>
                    <a:pt x="721" y="204"/>
                  </a:lnTo>
                  <a:lnTo>
                    <a:pt x="721" y="190"/>
                  </a:lnTo>
                  <a:lnTo>
                    <a:pt x="721" y="173"/>
                  </a:lnTo>
                  <a:lnTo>
                    <a:pt x="721" y="159"/>
                  </a:lnTo>
                  <a:lnTo>
                    <a:pt x="721" y="145"/>
                  </a:lnTo>
                  <a:lnTo>
                    <a:pt x="721" y="114"/>
                  </a:lnTo>
                  <a:lnTo>
                    <a:pt x="721" y="97"/>
                  </a:lnTo>
                  <a:lnTo>
                    <a:pt x="721" y="83"/>
                  </a:lnTo>
                  <a:lnTo>
                    <a:pt x="721" y="67"/>
                  </a:lnTo>
                  <a:lnTo>
                    <a:pt x="721" y="52"/>
                  </a:lnTo>
                  <a:lnTo>
                    <a:pt x="721" y="22"/>
                  </a:lnTo>
                  <a:lnTo>
                    <a:pt x="721" y="7"/>
                  </a:lnTo>
                  <a:lnTo>
                    <a:pt x="702" y="7"/>
                  </a:lnTo>
                  <a:lnTo>
                    <a:pt x="683" y="7"/>
                  </a:lnTo>
                  <a:lnTo>
                    <a:pt x="664" y="7"/>
                  </a:lnTo>
                  <a:lnTo>
                    <a:pt x="645" y="7"/>
                  </a:lnTo>
                  <a:lnTo>
                    <a:pt x="626" y="7"/>
                  </a:lnTo>
                  <a:lnTo>
                    <a:pt x="605" y="5"/>
                  </a:lnTo>
                  <a:lnTo>
                    <a:pt x="586" y="5"/>
                  </a:lnTo>
                  <a:lnTo>
                    <a:pt x="567" y="5"/>
                  </a:lnTo>
                  <a:lnTo>
                    <a:pt x="548" y="5"/>
                  </a:lnTo>
                  <a:lnTo>
                    <a:pt x="529" y="5"/>
                  </a:lnTo>
                  <a:lnTo>
                    <a:pt x="510" y="5"/>
                  </a:lnTo>
                  <a:lnTo>
                    <a:pt x="492" y="3"/>
                  </a:lnTo>
                  <a:lnTo>
                    <a:pt x="473" y="3"/>
                  </a:lnTo>
                  <a:lnTo>
                    <a:pt x="454" y="3"/>
                  </a:lnTo>
                  <a:lnTo>
                    <a:pt x="432" y="3"/>
                  </a:lnTo>
                  <a:lnTo>
                    <a:pt x="414" y="0"/>
                  </a:lnTo>
                  <a:lnTo>
                    <a:pt x="409" y="0"/>
                  </a:lnTo>
                  <a:lnTo>
                    <a:pt x="409" y="38"/>
                  </a:lnTo>
                  <a:lnTo>
                    <a:pt x="406" y="74"/>
                  </a:lnTo>
                  <a:lnTo>
                    <a:pt x="406" y="109"/>
                  </a:lnTo>
                  <a:lnTo>
                    <a:pt x="404" y="145"/>
                  </a:lnTo>
                  <a:lnTo>
                    <a:pt x="404" y="180"/>
                  </a:lnTo>
                  <a:lnTo>
                    <a:pt x="402" y="216"/>
                  </a:lnTo>
                  <a:lnTo>
                    <a:pt x="402" y="251"/>
                  </a:lnTo>
                  <a:lnTo>
                    <a:pt x="399" y="287"/>
                  </a:lnTo>
                  <a:lnTo>
                    <a:pt x="397" y="322"/>
                  </a:lnTo>
                  <a:lnTo>
                    <a:pt x="397" y="358"/>
                  </a:lnTo>
                  <a:lnTo>
                    <a:pt x="395" y="393"/>
                  </a:lnTo>
                  <a:lnTo>
                    <a:pt x="395" y="429"/>
                  </a:lnTo>
                  <a:lnTo>
                    <a:pt x="392" y="464"/>
                  </a:lnTo>
                  <a:lnTo>
                    <a:pt x="392" y="500"/>
                  </a:lnTo>
                  <a:lnTo>
                    <a:pt x="390" y="535"/>
                  </a:lnTo>
                  <a:lnTo>
                    <a:pt x="390" y="571"/>
                  </a:lnTo>
                  <a:lnTo>
                    <a:pt x="364" y="571"/>
                  </a:lnTo>
                  <a:lnTo>
                    <a:pt x="340" y="569"/>
                  </a:lnTo>
                  <a:lnTo>
                    <a:pt x="317" y="569"/>
                  </a:lnTo>
                  <a:lnTo>
                    <a:pt x="291" y="566"/>
                  </a:lnTo>
                  <a:lnTo>
                    <a:pt x="267" y="566"/>
                  </a:lnTo>
                  <a:lnTo>
                    <a:pt x="243" y="564"/>
                  </a:lnTo>
                  <a:lnTo>
                    <a:pt x="220" y="564"/>
                  </a:lnTo>
                  <a:lnTo>
                    <a:pt x="194" y="561"/>
                  </a:lnTo>
                  <a:lnTo>
                    <a:pt x="170" y="561"/>
                  </a:lnTo>
                  <a:lnTo>
                    <a:pt x="146" y="559"/>
                  </a:lnTo>
                  <a:lnTo>
                    <a:pt x="120" y="557"/>
                  </a:lnTo>
                  <a:lnTo>
                    <a:pt x="97" y="557"/>
                  </a:lnTo>
                  <a:lnTo>
                    <a:pt x="73" y="554"/>
                  </a:lnTo>
                  <a:lnTo>
                    <a:pt x="47" y="552"/>
                  </a:lnTo>
                  <a:lnTo>
                    <a:pt x="23" y="552"/>
                  </a:lnTo>
                  <a:lnTo>
                    <a:pt x="0" y="550"/>
                  </a:lnTo>
                  <a:lnTo>
                    <a:pt x="9" y="573"/>
                  </a:lnTo>
                  <a:lnTo>
                    <a:pt x="21" y="580"/>
                  </a:lnTo>
                  <a:lnTo>
                    <a:pt x="30" y="592"/>
                  </a:lnTo>
                  <a:lnTo>
                    <a:pt x="40" y="611"/>
                  </a:lnTo>
                  <a:lnTo>
                    <a:pt x="52" y="623"/>
                  </a:lnTo>
                  <a:lnTo>
                    <a:pt x="63" y="630"/>
                  </a:lnTo>
                  <a:lnTo>
                    <a:pt x="85" y="651"/>
                  </a:lnTo>
                  <a:lnTo>
                    <a:pt x="115" y="687"/>
                  </a:lnTo>
                  <a:lnTo>
                    <a:pt x="142" y="711"/>
                  </a:lnTo>
                  <a:lnTo>
                    <a:pt x="160" y="722"/>
                  </a:lnTo>
                  <a:lnTo>
                    <a:pt x="172" y="732"/>
                  </a:lnTo>
                  <a:lnTo>
                    <a:pt x="179" y="741"/>
                  </a:lnTo>
                  <a:lnTo>
                    <a:pt x="186" y="758"/>
                  </a:lnTo>
                  <a:lnTo>
                    <a:pt x="203" y="798"/>
                  </a:lnTo>
                  <a:lnTo>
                    <a:pt x="203" y="817"/>
                  </a:lnTo>
                  <a:lnTo>
                    <a:pt x="208" y="834"/>
                  </a:lnTo>
                  <a:lnTo>
                    <a:pt x="220" y="857"/>
                  </a:lnTo>
                  <a:lnTo>
                    <a:pt x="231" y="872"/>
                  </a:lnTo>
                  <a:lnTo>
                    <a:pt x="241" y="876"/>
                  </a:lnTo>
                  <a:lnTo>
                    <a:pt x="250" y="883"/>
                  </a:lnTo>
                  <a:lnTo>
                    <a:pt x="262" y="898"/>
                  </a:lnTo>
                  <a:lnTo>
                    <a:pt x="276" y="905"/>
                  </a:lnTo>
                  <a:lnTo>
                    <a:pt x="291" y="909"/>
                  </a:lnTo>
                  <a:lnTo>
                    <a:pt x="312" y="921"/>
                  </a:lnTo>
                  <a:lnTo>
                    <a:pt x="338" y="940"/>
                  </a:lnTo>
                  <a:lnTo>
                    <a:pt x="357" y="950"/>
                  </a:lnTo>
                  <a:lnTo>
                    <a:pt x="366" y="950"/>
                  </a:lnTo>
                  <a:lnTo>
                    <a:pt x="376" y="945"/>
                  </a:lnTo>
                  <a:lnTo>
                    <a:pt x="383" y="933"/>
                  </a:lnTo>
                  <a:lnTo>
                    <a:pt x="390" y="926"/>
                  </a:lnTo>
                  <a:lnTo>
                    <a:pt x="397" y="924"/>
                  </a:lnTo>
                  <a:lnTo>
                    <a:pt x="402" y="919"/>
                  </a:lnTo>
                  <a:lnTo>
                    <a:pt x="399" y="912"/>
                  </a:lnTo>
                  <a:lnTo>
                    <a:pt x="404" y="895"/>
                  </a:lnTo>
                  <a:lnTo>
                    <a:pt x="416" y="869"/>
                  </a:lnTo>
                  <a:lnTo>
                    <a:pt x="430" y="857"/>
                  </a:lnTo>
                  <a:lnTo>
                    <a:pt x="447" y="855"/>
                  </a:lnTo>
                  <a:lnTo>
                    <a:pt x="456" y="850"/>
                  </a:lnTo>
                  <a:lnTo>
                    <a:pt x="461" y="843"/>
                  </a:lnTo>
                  <a:lnTo>
                    <a:pt x="470" y="843"/>
                  </a:lnTo>
                  <a:lnTo>
                    <a:pt x="482" y="850"/>
                  </a:lnTo>
                  <a:lnTo>
                    <a:pt x="501" y="853"/>
                  </a:lnTo>
                  <a:lnTo>
                    <a:pt x="527" y="855"/>
                  </a:lnTo>
                  <a:lnTo>
                    <a:pt x="541" y="855"/>
                  </a:lnTo>
                  <a:lnTo>
                    <a:pt x="546" y="853"/>
                  </a:lnTo>
                  <a:lnTo>
                    <a:pt x="551" y="853"/>
                  </a:lnTo>
                  <a:lnTo>
                    <a:pt x="551" y="855"/>
                  </a:lnTo>
                  <a:lnTo>
                    <a:pt x="553" y="857"/>
                  </a:lnTo>
                  <a:lnTo>
                    <a:pt x="563" y="857"/>
                  </a:lnTo>
                  <a:lnTo>
                    <a:pt x="567" y="862"/>
                  </a:lnTo>
                  <a:lnTo>
                    <a:pt x="577" y="876"/>
                  </a:lnTo>
                  <a:lnTo>
                    <a:pt x="605" y="898"/>
                  </a:lnTo>
                  <a:lnTo>
                    <a:pt x="607" y="905"/>
                  </a:lnTo>
                  <a:lnTo>
                    <a:pt x="619" y="917"/>
                  </a:lnTo>
                  <a:lnTo>
                    <a:pt x="638" y="933"/>
                  </a:lnTo>
                  <a:lnTo>
                    <a:pt x="648" y="947"/>
                  </a:lnTo>
                  <a:lnTo>
                    <a:pt x="650" y="959"/>
                  </a:lnTo>
                  <a:lnTo>
                    <a:pt x="659" y="978"/>
                  </a:lnTo>
                  <a:lnTo>
                    <a:pt x="676" y="1004"/>
                  </a:lnTo>
                  <a:lnTo>
                    <a:pt x="683" y="1018"/>
                  </a:lnTo>
                  <a:lnTo>
                    <a:pt x="683" y="1021"/>
                  </a:lnTo>
                  <a:lnTo>
                    <a:pt x="683" y="1028"/>
                  </a:lnTo>
                  <a:lnTo>
                    <a:pt x="688" y="1042"/>
                  </a:lnTo>
                  <a:lnTo>
                    <a:pt x="697" y="1052"/>
                  </a:lnTo>
                  <a:lnTo>
                    <a:pt x="709" y="1061"/>
                  </a:lnTo>
                  <a:lnTo>
                    <a:pt x="721" y="1075"/>
                  </a:lnTo>
                  <a:lnTo>
                    <a:pt x="735" y="1099"/>
                  </a:lnTo>
                  <a:lnTo>
                    <a:pt x="749" y="1115"/>
                  </a:lnTo>
                  <a:lnTo>
                    <a:pt x="768" y="1127"/>
                  </a:lnTo>
                  <a:lnTo>
                    <a:pt x="778" y="1139"/>
                  </a:lnTo>
                  <a:lnTo>
                    <a:pt x="780" y="1149"/>
                  </a:lnTo>
                  <a:lnTo>
                    <a:pt x="780" y="1158"/>
                  </a:lnTo>
                  <a:lnTo>
                    <a:pt x="778" y="1165"/>
                  </a:lnTo>
                  <a:lnTo>
                    <a:pt x="780" y="1172"/>
                  </a:lnTo>
                  <a:lnTo>
                    <a:pt x="785" y="1179"/>
                  </a:lnTo>
                  <a:lnTo>
                    <a:pt x="785" y="1186"/>
                  </a:lnTo>
                  <a:lnTo>
                    <a:pt x="785" y="1198"/>
                  </a:lnTo>
                  <a:lnTo>
                    <a:pt x="785" y="1201"/>
                  </a:lnTo>
                  <a:lnTo>
                    <a:pt x="785" y="1203"/>
                  </a:lnTo>
                  <a:lnTo>
                    <a:pt x="801" y="1222"/>
                  </a:lnTo>
                  <a:lnTo>
                    <a:pt x="811" y="1239"/>
                  </a:lnTo>
                  <a:lnTo>
                    <a:pt x="818" y="1262"/>
                  </a:lnTo>
                  <a:lnTo>
                    <a:pt x="825" y="1276"/>
                  </a:lnTo>
                  <a:lnTo>
                    <a:pt x="835" y="1284"/>
                  </a:lnTo>
                  <a:lnTo>
                    <a:pt x="851" y="1286"/>
                  </a:lnTo>
                  <a:lnTo>
                    <a:pt x="865" y="1291"/>
                  </a:lnTo>
                  <a:lnTo>
                    <a:pt x="872" y="1298"/>
                  </a:lnTo>
                  <a:lnTo>
                    <a:pt x="884" y="1302"/>
                  </a:lnTo>
                  <a:lnTo>
                    <a:pt x="896" y="1305"/>
                  </a:lnTo>
                  <a:lnTo>
                    <a:pt x="910" y="1310"/>
                  </a:lnTo>
                  <a:lnTo>
                    <a:pt x="922" y="1319"/>
                  </a:lnTo>
                  <a:lnTo>
                    <a:pt x="943" y="1324"/>
                  </a:lnTo>
                  <a:lnTo>
                    <a:pt x="976" y="1326"/>
                  </a:lnTo>
                  <a:lnTo>
                    <a:pt x="1002" y="1331"/>
                  </a:lnTo>
                  <a:lnTo>
                    <a:pt x="1019" y="1343"/>
                  </a:lnTo>
                  <a:lnTo>
                    <a:pt x="1026" y="1345"/>
                  </a:lnTo>
                  <a:lnTo>
                    <a:pt x="1028" y="1345"/>
                  </a:lnTo>
                  <a:lnTo>
                    <a:pt x="1028" y="1343"/>
                  </a:lnTo>
                  <a:lnTo>
                    <a:pt x="1031" y="1340"/>
                  </a:lnTo>
                  <a:lnTo>
                    <a:pt x="1038" y="1336"/>
                  </a:lnTo>
                  <a:lnTo>
                    <a:pt x="1052" y="1333"/>
                  </a:lnTo>
                  <a:lnTo>
                    <a:pt x="1052" y="1324"/>
                  </a:lnTo>
                  <a:lnTo>
                    <a:pt x="1052" y="1321"/>
                  </a:lnTo>
                  <a:lnTo>
                    <a:pt x="1045" y="1319"/>
                  </a:lnTo>
                  <a:lnTo>
                    <a:pt x="1021" y="1279"/>
                  </a:lnTo>
                  <a:lnTo>
                    <a:pt x="1017" y="1269"/>
                  </a:lnTo>
                  <a:lnTo>
                    <a:pt x="1014" y="1243"/>
                  </a:lnTo>
                  <a:lnTo>
                    <a:pt x="1010" y="1234"/>
                  </a:lnTo>
                  <a:lnTo>
                    <a:pt x="1005" y="1215"/>
                  </a:lnTo>
                  <a:lnTo>
                    <a:pt x="1002" y="1208"/>
                  </a:lnTo>
                  <a:lnTo>
                    <a:pt x="1007" y="1198"/>
                  </a:lnTo>
                  <a:lnTo>
                    <a:pt x="1012" y="1189"/>
                  </a:lnTo>
                  <a:lnTo>
                    <a:pt x="1012" y="1182"/>
                  </a:lnTo>
                  <a:lnTo>
                    <a:pt x="1010" y="1175"/>
                  </a:lnTo>
                  <a:lnTo>
                    <a:pt x="986" y="1168"/>
                  </a:lnTo>
                  <a:lnTo>
                    <a:pt x="976" y="1146"/>
                  </a:lnTo>
                  <a:lnTo>
                    <a:pt x="986" y="1156"/>
                  </a:lnTo>
                  <a:lnTo>
                    <a:pt x="1005" y="1165"/>
                  </a:lnTo>
                  <a:lnTo>
                    <a:pt x="1010" y="1165"/>
                  </a:lnTo>
                  <a:lnTo>
                    <a:pt x="1014" y="1163"/>
                  </a:lnTo>
                  <a:lnTo>
                    <a:pt x="1021" y="1151"/>
                  </a:lnTo>
                  <a:lnTo>
                    <a:pt x="1031" y="1120"/>
                  </a:lnTo>
                  <a:lnTo>
                    <a:pt x="1014" y="1099"/>
                  </a:lnTo>
                  <a:lnTo>
                    <a:pt x="1017" y="1096"/>
                  </a:lnTo>
                  <a:lnTo>
                    <a:pt x="1021" y="1094"/>
                  </a:lnTo>
                  <a:lnTo>
                    <a:pt x="1033" y="1096"/>
                  </a:lnTo>
                  <a:lnTo>
                    <a:pt x="1043" y="1092"/>
                  </a:lnTo>
                  <a:lnTo>
                    <a:pt x="1054" y="1078"/>
                  </a:lnTo>
                  <a:lnTo>
                    <a:pt x="1059" y="1066"/>
                  </a:lnTo>
                  <a:lnTo>
                    <a:pt x="1045" y="1070"/>
                  </a:lnTo>
                  <a:lnTo>
                    <a:pt x="1045" y="1063"/>
                  </a:lnTo>
                  <a:lnTo>
                    <a:pt x="1045" y="1059"/>
                  </a:lnTo>
                  <a:lnTo>
                    <a:pt x="1050" y="1056"/>
                  </a:lnTo>
                  <a:lnTo>
                    <a:pt x="1059" y="1056"/>
                  </a:lnTo>
                  <a:lnTo>
                    <a:pt x="1066" y="1052"/>
                  </a:lnTo>
                  <a:lnTo>
                    <a:pt x="1069" y="1049"/>
                  </a:lnTo>
                  <a:lnTo>
                    <a:pt x="1071" y="1054"/>
                  </a:lnTo>
                  <a:lnTo>
                    <a:pt x="1073" y="1056"/>
                  </a:lnTo>
                  <a:lnTo>
                    <a:pt x="1080" y="1052"/>
                  </a:lnTo>
                  <a:lnTo>
                    <a:pt x="1083" y="1049"/>
                  </a:lnTo>
                  <a:lnTo>
                    <a:pt x="1085" y="1035"/>
                  </a:lnTo>
                  <a:lnTo>
                    <a:pt x="1085" y="1023"/>
                  </a:lnTo>
                  <a:lnTo>
                    <a:pt x="1097" y="1033"/>
                  </a:lnTo>
                  <a:lnTo>
                    <a:pt x="1111" y="1028"/>
                  </a:lnTo>
                  <a:lnTo>
                    <a:pt x="1118" y="1023"/>
                  </a:lnTo>
                  <a:lnTo>
                    <a:pt x="1125" y="1016"/>
                  </a:lnTo>
                  <a:lnTo>
                    <a:pt x="1121" y="1014"/>
                  </a:lnTo>
                  <a:lnTo>
                    <a:pt x="1114" y="1014"/>
                  </a:lnTo>
                  <a:lnTo>
                    <a:pt x="1099" y="985"/>
                  </a:lnTo>
                  <a:lnTo>
                    <a:pt x="1104" y="983"/>
                  </a:lnTo>
                  <a:lnTo>
                    <a:pt x="1107" y="985"/>
                  </a:lnTo>
                  <a:lnTo>
                    <a:pt x="1109" y="988"/>
                  </a:lnTo>
                  <a:lnTo>
                    <a:pt x="1114" y="992"/>
                  </a:lnTo>
                  <a:lnTo>
                    <a:pt x="1123" y="999"/>
                  </a:lnTo>
                  <a:lnTo>
                    <a:pt x="1130" y="995"/>
                  </a:lnTo>
                  <a:lnTo>
                    <a:pt x="1130" y="990"/>
                  </a:lnTo>
                  <a:lnTo>
                    <a:pt x="1142" y="990"/>
                  </a:lnTo>
                  <a:lnTo>
                    <a:pt x="1161" y="995"/>
                  </a:lnTo>
                  <a:lnTo>
                    <a:pt x="1170" y="992"/>
                  </a:lnTo>
                  <a:lnTo>
                    <a:pt x="1159" y="1002"/>
                  </a:lnTo>
                  <a:lnTo>
                    <a:pt x="1147" y="1011"/>
                  </a:lnTo>
                  <a:lnTo>
                    <a:pt x="1154" y="1009"/>
                  </a:lnTo>
                  <a:lnTo>
                    <a:pt x="1170" y="997"/>
                  </a:lnTo>
                  <a:lnTo>
                    <a:pt x="1189" y="990"/>
                  </a:lnTo>
                  <a:lnTo>
                    <a:pt x="1203" y="980"/>
                  </a:lnTo>
                  <a:lnTo>
                    <a:pt x="1211" y="976"/>
                  </a:lnTo>
                  <a:lnTo>
                    <a:pt x="1241" y="954"/>
                  </a:lnTo>
                  <a:lnTo>
                    <a:pt x="1253" y="947"/>
                  </a:lnTo>
                  <a:lnTo>
                    <a:pt x="1265" y="931"/>
                  </a:lnTo>
                  <a:lnTo>
                    <a:pt x="1267" y="919"/>
                  </a:lnTo>
                  <a:lnTo>
                    <a:pt x="1279" y="907"/>
                  </a:lnTo>
                  <a:lnTo>
                    <a:pt x="1293" y="893"/>
                  </a:lnTo>
                  <a:lnTo>
                    <a:pt x="1286" y="881"/>
                  </a:lnTo>
                  <a:lnTo>
                    <a:pt x="1282" y="874"/>
                  </a:lnTo>
                  <a:lnTo>
                    <a:pt x="1277" y="853"/>
                  </a:lnTo>
                  <a:lnTo>
                    <a:pt x="1282" y="850"/>
                  </a:lnTo>
                  <a:lnTo>
                    <a:pt x="1286" y="855"/>
                  </a:lnTo>
                  <a:lnTo>
                    <a:pt x="1291" y="855"/>
                  </a:lnTo>
                  <a:lnTo>
                    <a:pt x="1298" y="843"/>
                  </a:lnTo>
                  <a:lnTo>
                    <a:pt x="1308" y="843"/>
                  </a:lnTo>
                  <a:lnTo>
                    <a:pt x="1310" y="855"/>
                  </a:lnTo>
                  <a:lnTo>
                    <a:pt x="1305" y="869"/>
                  </a:lnTo>
                  <a:lnTo>
                    <a:pt x="1310" y="872"/>
                  </a:lnTo>
                  <a:lnTo>
                    <a:pt x="1324" y="867"/>
                  </a:lnTo>
                  <a:lnTo>
                    <a:pt x="1334" y="867"/>
                  </a:lnTo>
                  <a:lnTo>
                    <a:pt x="1308" y="886"/>
                  </a:lnTo>
                  <a:lnTo>
                    <a:pt x="1308" y="891"/>
                  </a:lnTo>
                  <a:lnTo>
                    <a:pt x="1326" y="876"/>
                  </a:lnTo>
                  <a:lnTo>
                    <a:pt x="1379" y="850"/>
                  </a:lnTo>
                  <a:lnTo>
                    <a:pt x="1402" y="846"/>
                  </a:lnTo>
                  <a:lnTo>
                    <a:pt x="1402" y="841"/>
                  </a:lnTo>
                  <a:lnTo>
                    <a:pt x="1395" y="829"/>
                  </a:lnTo>
                  <a:lnTo>
                    <a:pt x="1405" y="808"/>
                  </a:lnTo>
                  <a:lnTo>
                    <a:pt x="1412" y="808"/>
                  </a:lnTo>
                  <a:lnTo>
                    <a:pt x="1416" y="796"/>
                  </a:lnTo>
                  <a:lnTo>
                    <a:pt x="1419" y="791"/>
                  </a:lnTo>
                  <a:lnTo>
                    <a:pt x="1416" y="770"/>
                  </a:lnTo>
                  <a:lnTo>
                    <a:pt x="1412" y="763"/>
                  </a:lnTo>
                  <a:lnTo>
                    <a:pt x="1412" y="758"/>
                  </a:lnTo>
                  <a:lnTo>
                    <a:pt x="1416" y="746"/>
                  </a:lnTo>
                  <a:lnTo>
                    <a:pt x="1414" y="734"/>
                  </a:lnTo>
                  <a:lnTo>
                    <a:pt x="1419" y="720"/>
                  </a:lnTo>
                  <a:lnTo>
                    <a:pt x="1423" y="713"/>
                  </a:lnTo>
                  <a:lnTo>
                    <a:pt x="1428" y="699"/>
                  </a:lnTo>
                  <a:lnTo>
                    <a:pt x="1428" y="692"/>
                  </a:lnTo>
                  <a:lnTo>
                    <a:pt x="1431" y="685"/>
                  </a:lnTo>
                  <a:lnTo>
                    <a:pt x="1428" y="677"/>
                  </a:lnTo>
                  <a:lnTo>
                    <a:pt x="1431" y="670"/>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113" name="Freeform 55">
              <a:extLst>
                <a:ext uri="{FF2B5EF4-FFF2-40B4-BE49-F238E27FC236}">
                  <a16:creationId xmlns:a16="http://schemas.microsoft.com/office/drawing/2014/main" id="{48F9C1CA-8059-4733-9F0B-B2336F95566A}"/>
                </a:ext>
              </a:extLst>
            </p:cNvPr>
            <p:cNvSpPr>
              <a:spLocks noEditPoints="1"/>
            </p:cNvSpPr>
            <p:nvPr/>
          </p:nvSpPr>
          <p:spPr bwMode="auto">
            <a:xfrm>
              <a:off x="403225" y="2386013"/>
              <a:ext cx="1331913" cy="2190750"/>
            </a:xfrm>
            <a:custGeom>
              <a:avLst/>
              <a:gdLst>
                <a:gd name="T0" fmla="*/ 655240871 w 839"/>
                <a:gd name="T1" fmla="*/ 2147483646 h 1380"/>
                <a:gd name="T2" fmla="*/ 506552390 w 839"/>
                <a:gd name="T3" fmla="*/ 2147483646 h 1380"/>
                <a:gd name="T4" fmla="*/ 572076477 w 839"/>
                <a:gd name="T5" fmla="*/ 2147483646 h 1380"/>
                <a:gd name="T6" fmla="*/ 476310504 w 839"/>
                <a:gd name="T7" fmla="*/ 2147483646 h 1380"/>
                <a:gd name="T8" fmla="*/ 882055019 w 839"/>
                <a:gd name="T9" fmla="*/ 2147483646 h 1380"/>
                <a:gd name="T10" fmla="*/ 922377534 w 839"/>
                <a:gd name="T11" fmla="*/ 2147483646 h 1380"/>
                <a:gd name="T12" fmla="*/ 594757098 w 839"/>
                <a:gd name="T13" fmla="*/ 2147483646 h 1380"/>
                <a:gd name="T14" fmla="*/ 690523072 w 839"/>
                <a:gd name="T15" fmla="*/ 2147483646 h 1380"/>
                <a:gd name="T16" fmla="*/ 2056448272 w 839"/>
                <a:gd name="T17" fmla="*/ 2147483646 h 1380"/>
                <a:gd name="T18" fmla="*/ 2013606393 w 839"/>
                <a:gd name="T19" fmla="*/ 2147483646 h 1380"/>
                <a:gd name="T20" fmla="*/ 1799392238 w 839"/>
                <a:gd name="T21" fmla="*/ 2147483646 h 1380"/>
                <a:gd name="T22" fmla="*/ 1549897469 w 839"/>
                <a:gd name="T23" fmla="*/ 2104331263 h 1380"/>
                <a:gd name="T24" fmla="*/ 1358365522 w 839"/>
                <a:gd name="T25" fmla="*/ 1837194700 h 1380"/>
                <a:gd name="T26" fmla="*/ 1144151367 w 839"/>
                <a:gd name="T27" fmla="*/ 1537295313 h 1380"/>
                <a:gd name="T28" fmla="*/ 917337219 w 839"/>
                <a:gd name="T29" fmla="*/ 1209675000 h 1380"/>
                <a:gd name="T30" fmla="*/ 987901621 w 839"/>
                <a:gd name="T31" fmla="*/ 917336875 h 1380"/>
                <a:gd name="T32" fmla="*/ 1053425708 w 839"/>
                <a:gd name="T33" fmla="*/ 624998750 h 1380"/>
                <a:gd name="T34" fmla="*/ 1126511060 w 839"/>
                <a:gd name="T35" fmla="*/ 327620313 h 1380"/>
                <a:gd name="T36" fmla="*/ 899696913 w 839"/>
                <a:gd name="T37" fmla="*/ 206652813 h 1380"/>
                <a:gd name="T38" fmla="*/ 602318364 w 839"/>
                <a:gd name="T39" fmla="*/ 123488450 h 1380"/>
                <a:gd name="T40" fmla="*/ 302418864 w 839"/>
                <a:gd name="T41" fmla="*/ 35282188 h 1380"/>
                <a:gd name="T42" fmla="*/ 153730383 w 839"/>
                <a:gd name="T43" fmla="*/ 65524063 h 1380"/>
                <a:gd name="T44" fmla="*/ 123488496 w 839"/>
                <a:gd name="T45" fmla="*/ 267136563 h 1380"/>
                <a:gd name="T46" fmla="*/ 75604716 w 839"/>
                <a:gd name="T47" fmla="*/ 385584700 h 1380"/>
                <a:gd name="T48" fmla="*/ 57964409 w 839"/>
                <a:gd name="T49" fmla="*/ 385584700 h 1380"/>
                <a:gd name="T50" fmla="*/ 0 w 839"/>
                <a:gd name="T51" fmla="*/ 536794075 h 1380"/>
                <a:gd name="T52" fmla="*/ 65524087 w 839"/>
                <a:gd name="T53" fmla="*/ 803930638 h 1380"/>
                <a:gd name="T54" fmla="*/ 95765973 w 839"/>
                <a:gd name="T55" fmla="*/ 1144150938 h 1380"/>
                <a:gd name="T56" fmla="*/ 161290061 w 839"/>
                <a:gd name="T57" fmla="*/ 1300400625 h 1380"/>
                <a:gd name="T58" fmla="*/ 141128803 w 839"/>
                <a:gd name="T59" fmla="*/ 1318042513 h 1380"/>
                <a:gd name="T60" fmla="*/ 219254470 w 839"/>
                <a:gd name="T61" fmla="*/ 1418848763 h 1380"/>
                <a:gd name="T62" fmla="*/ 292338235 w 839"/>
                <a:gd name="T63" fmla="*/ 1335682813 h 1380"/>
                <a:gd name="T64" fmla="*/ 385584845 w 839"/>
                <a:gd name="T65" fmla="*/ 1376005313 h 1380"/>
                <a:gd name="T66" fmla="*/ 481350818 w 839"/>
                <a:gd name="T67" fmla="*/ 1413808450 h 1380"/>
                <a:gd name="T68" fmla="*/ 309980129 w 839"/>
                <a:gd name="T69" fmla="*/ 1370965000 h 1380"/>
                <a:gd name="T70" fmla="*/ 274697928 w 839"/>
                <a:gd name="T71" fmla="*/ 1441529375 h 1380"/>
                <a:gd name="T72" fmla="*/ 302418864 w 839"/>
                <a:gd name="T73" fmla="*/ 1554937200 h 1380"/>
                <a:gd name="T74" fmla="*/ 244456042 w 839"/>
                <a:gd name="T75" fmla="*/ 1484372825 h 1380"/>
                <a:gd name="T76" fmla="*/ 214214155 w 839"/>
                <a:gd name="T77" fmla="*/ 1471771250 h 1380"/>
                <a:gd name="T78" fmla="*/ 309980129 w 839"/>
                <a:gd name="T79" fmla="*/ 1741428763 h 1380"/>
                <a:gd name="T80" fmla="*/ 267136663 w 839"/>
                <a:gd name="T81" fmla="*/ 1854835000 h 1380"/>
                <a:gd name="T82" fmla="*/ 340222015 w 839"/>
                <a:gd name="T83" fmla="*/ 2104331263 h 1380"/>
                <a:gd name="T84" fmla="*/ 441028303 w 839"/>
                <a:gd name="T85" fmla="*/ 2147483646 h 1380"/>
                <a:gd name="T86" fmla="*/ 476310504 w 839"/>
                <a:gd name="T87" fmla="*/ 2147483646 h 1380"/>
                <a:gd name="T88" fmla="*/ 451108932 w 839"/>
                <a:gd name="T89" fmla="*/ 2147483646 h 1380"/>
                <a:gd name="T90" fmla="*/ 559474898 w 839"/>
                <a:gd name="T91" fmla="*/ 2147483646 h 1380"/>
                <a:gd name="T92" fmla="*/ 743447167 w 839"/>
                <a:gd name="T93" fmla="*/ 2147483646 h 1380"/>
                <a:gd name="T94" fmla="*/ 934979113 w 839"/>
                <a:gd name="T95" fmla="*/ 2147483646 h 1380"/>
                <a:gd name="T96" fmla="*/ 1005543515 w 839"/>
                <a:gd name="T97" fmla="*/ 2147483646 h 1380"/>
                <a:gd name="T98" fmla="*/ 1184473882 w 839"/>
                <a:gd name="T99" fmla="*/ 2147483646 h 1380"/>
                <a:gd name="T100" fmla="*/ 1209675454 w 839"/>
                <a:gd name="T101" fmla="*/ 2147483646 h 1380"/>
                <a:gd name="T102" fmla="*/ 1305441428 w 839"/>
                <a:gd name="T103" fmla="*/ 2147483646 h 1380"/>
                <a:gd name="T104" fmla="*/ 1691026272 w 839"/>
                <a:gd name="T105" fmla="*/ 2147483646 h 1380"/>
                <a:gd name="T106" fmla="*/ 1882558219 w 839"/>
                <a:gd name="T107" fmla="*/ 2147483646 h 1380"/>
                <a:gd name="T108" fmla="*/ 1955641984 w 839"/>
                <a:gd name="T109" fmla="*/ 2147483646 h 1380"/>
                <a:gd name="T110" fmla="*/ 1917840420 w 839"/>
                <a:gd name="T111" fmla="*/ 2147483646 h 1380"/>
                <a:gd name="T112" fmla="*/ 1983364507 w 839"/>
                <a:gd name="T113" fmla="*/ 2147483646 h 1380"/>
                <a:gd name="T114" fmla="*/ 2104332052 w 839"/>
                <a:gd name="T115" fmla="*/ 2147483646 h 1380"/>
                <a:gd name="T116" fmla="*/ 947579106 w 839"/>
                <a:gd name="T117" fmla="*/ 2147483646 h 1380"/>
                <a:gd name="T118" fmla="*/ 922377534 w 839"/>
                <a:gd name="T119" fmla="*/ 2147483646 h 1380"/>
                <a:gd name="T120" fmla="*/ 970261314 w 839"/>
                <a:gd name="T121" fmla="*/ 2147483646 h 1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39" h="1380">
                  <a:moveTo>
                    <a:pt x="260" y="1207"/>
                  </a:moveTo>
                  <a:lnTo>
                    <a:pt x="255" y="1205"/>
                  </a:lnTo>
                  <a:lnTo>
                    <a:pt x="250" y="1205"/>
                  </a:lnTo>
                  <a:lnTo>
                    <a:pt x="253" y="1212"/>
                  </a:lnTo>
                  <a:lnTo>
                    <a:pt x="260" y="1214"/>
                  </a:lnTo>
                  <a:lnTo>
                    <a:pt x="265" y="1216"/>
                  </a:lnTo>
                  <a:lnTo>
                    <a:pt x="265" y="1214"/>
                  </a:lnTo>
                  <a:lnTo>
                    <a:pt x="260" y="1207"/>
                  </a:lnTo>
                  <a:close/>
                  <a:moveTo>
                    <a:pt x="220" y="1100"/>
                  </a:moveTo>
                  <a:lnTo>
                    <a:pt x="201" y="1096"/>
                  </a:lnTo>
                  <a:lnTo>
                    <a:pt x="208" y="1110"/>
                  </a:lnTo>
                  <a:lnTo>
                    <a:pt x="213" y="1115"/>
                  </a:lnTo>
                  <a:lnTo>
                    <a:pt x="220" y="1115"/>
                  </a:lnTo>
                  <a:lnTo>
                    <a:pt x="227" y="1107"/>
                  </a:lnTo>
                  <a:lnTo>
                    <a:pt x="220" y="1100"/>
                  </a:lnTo>
                  <a:close/>
                  <a:moveTo>
                    <a:pt x="191" y="1086"/>
                  </a:moveTo>
                  <a:lnTo>
                    <a:pt x="187" y="1086"/>
                  </a:lnTo>
                  <a:lnTo>
                    <a:pt x="182" y="1089"/>
                  </a:lnTo>
                  <a:lnTo>
                    <a:pt x="189" y="1093"/>
                  </a:lnTo>
                  <a:lnTo>
                    <a:pt x="196" y="1093"/>
                  </a:lnTo>
                  <a:lnTo>
                    <a:pt x="191" y="1089"/>
                  </a:lnTo>
                  <a:lnTo>
                    <a:pt x="191" y="1086"/>
                  </a:lnTo>
                  <a:close/>
                  <a:moveTo>
                    <a:pt x="354" y="1271"/>
                  </a:moveTo>
                  <a:lnTo>
                    <a:pt x="350" y="1259"/>
                  </a:lnTo>
                  <a:lnTo>
                    <a:pt x="347" y="1261"/>
                  </a:lnTo>
                  <a:lnTo>
                    <a:pt x="350" y="1273"/>
                  </a:lnTo>
                  <a:lnTo>
                    <a:pt x="354" y="1285"/>
                  </a:lnTo>
                  <a:lnTo>
                    <a:pt x="362" y="1290"/>
                  </a:lnTo>
                  <a:lnTo>
                    <a:pt x="366" y="1290"/>
                  </a:lnTo>
                  <a:lnTo>
                    <a:pt x="364" y="1287"/>
                  </a:lnTo>
                  <a:lnTo>
                    <a:pt x="354" y="1271"/>
                  </a:lnTo>
                  <a:close/>
                  <a:moveTo>
                    <a:pt x="260" y="1110"/>
                  </a:moveTo>
                  <a:lnTo>
                    <a:pt x="241" y="1098"/>
                  </a:lnTo>
                  <a:lnTo>
                    <a:pt x="236" y="1098"/>
                  </a:lnTo>
                  <a:lnTo>
                    <a:pt x="239" y="1103"/>
                  </a:lnTo>
                  <a:lnTo>
                    <a:pt x="239" y="1107"/>
                  </a:lnTo>
                  <a:lnTo>
                    <a:pt x="246" y="1112"/>
                  </a:lnTo>
                  <a:lnTo>
                    <a:pt x="272" y="1115"/>
                  </a:lnTo>
                  <a:lnTo>
                    <a:pt x="274" y="1112"/>
                  </a:lnTo>
                  <a:lnTo>
                    <a:pt x="272" y="1107"/>
                  </a:lnTo>
                  <a:lnTo>
                    <a:pt x="260" y="1110"/>
                  </a:lnTo>
                  <a:close/>
                  <a:moveTo>
                    <a:pt x="837" y="1183"/>
                  </a:moveTo>
                  <a:lnTo>
                    <a:pt x="823" y="1171"/>
                  </a:lnTo>
                  <a:lnTo>
                    <a:pt x="816" y="1164"/>
                  </a:lnTo>
                  <a:lnTo>
                    <a:pt x="818" y="1157"/>
                  </a:lnTo>
                  <a:lnTo>
                    <a:pt x="816" y="1157"/>
                  </a:lnTo>
                  <a:lnTo>
                    <a:pt x="816" y="1150"/>
                  </a:lnTo>
                  <a:lnTo>
                    <a:pt x="804" y="1122"/>
                  </a:lnTo>
                  <a:lnTo>
                    <a:pt x="799" y="1107"/>
                  </a:lnTo>
                  <a:lnTo>
                    <a:pt x="802" y="1096"/>
                  </a:lnTo>
                  <a:lnTo>
                    <a:pt x="778" y="1065"/>
                  </a:lnTo>
                  <a:lnTo>
                    <a:pt x="757" y="1034"/>
                  </a:lnTo>
                  <a:lnTo>
                    <a:pt x="735" y="1006"/>
                  </a:lnTo>
                  <a:lnTo>
                    <a:pt x="714" y="975"/>
                  </a:lnTo>
                  <a:lnTo>
                    <a:pt x="693" y="947"/>
                  </a:lnTo>
                  <a:lnTo>
                    <a:pt x="671" y="916"/>
                  </a:lnTo>
                  <a:lnTo>
                    <a:pt x="650" y="885"/>
                  </a:lnTo>
                  <a:lnTo>
                    <a:pt x="629" y="857"/>
                  </a:lnTo>
                  <a:lnTo>
                    <a:pt x="615" y="835"/>
                  </a:lnTo>
                  <a:lnTo>
                    <a:pt x="598" y="814"/>
                  </a:lnTo>
                  <a:lnTo>
                    <a:pt x="584" y="793"/>
                  </a:lnTo>
                  <a:lnTo>
                    <a:pt x="570" y="771"/>
                  </a:lnTo>
                  <a:lnTo>
                    <a:pt x="553" y="750"/>
                  </a:lnTo>
                  <a:lnTo>
                    <a:pt x="539" y="729"/>
                  </a:lnTo>
                  <a:lnTo>
                    <a:pt x="525" y="707"/>
                  </a:lnTo>
                  <a:lnTo>
                    <a:pt x="511" y="686"/>
                  </a:lnTo>
                  <a:lnTo>
                    <a:pt x="492" y="662"/>
                  </a:lnTo>
                  <a:lnTo>
                    <a:pt x="473" y="636"/>
                  </a:lnTo>
                  <a:lnTo>
                    <a:pt x="454" y="610"/>
                  </a:lnTo>
                  <a:lnTo>
                    <a:pt x="437" y="584"/>
                  </a:lnTo>
                  <a:lnTo>
                    <a:pt x="418" y="558"/>
                  </a:lnTo>
                  <a:lnTo>
                    <a:pt x="399" y="532"/>
                  </a:lnTo>
                  <a:lnTo>
                    <a:pt x="383" y="506"/>
                  </a:lnTo>
                  <a:lnTo>
                    <a:pt x="364" y="480"/>
                  </a:lnTo>
                  <a:lnTo>
                    <a:pt x="371" y="456"/>
                  </a:lnTo>
                  <a:lnTo>
                    <a:pt x="376" y="435"/>
                  </a:lnTo>
                  <a:lnTo>
                    <a:pt x="381" y="411"/>
                  </a:lnTo>
                  <a:lnTo>
                    <a:pt x="388" y="388"/>
                  </a:lnTo>
                  <a:lnTo>
                    <a:pt x="392" y="364"/>
                  </a:lnTo>
                  <a:lnTo>
                    <a:pt x="397" y="340"/>
                  </a:lnTo>
                  <a:lnTo>
                    <a:pt x="402" y="317"/>
                  </a:lnTo>
                  <a:lnTo>
                    <a:pt x="409" y="293"/>
                  </a:lnTo>
                  <a:lnTo>
                    <a:pt x="414" y="269"/>
                  </a:lnTo>
                  <a:lnTo>
                    <a:pt x="418" y="248"/>
                  </a:lnTo>
                  <a:lnTo>
                    <a:pt x="425" y="224"/>
                  </a:lnTo>
                  <a:lnTo>
                    <a:pt x="430" y="201"/>
                  </a:lnTo>
                  <a:lnTo>
                    <a:pt x="437" y="177"/>
                  </a:lnTo>
                  <a:lnTo>
                    <a:pt x="442" y="153"/>
                  </a:lnTo>
                  <a:lnTo>
                    <a:pt x="447" y="130"/>
                  </a:lnTo>
                  <a:lnTo>
                    <a:pt x="454" y="106"/>
                  </a:lnTo>
                  <a:lnTo>
                    <a:pt x="428" y="101"/>
                  </a:lnTo>
                  <a:lnTo>
                    <a:pt x="404" y="94"/>
                  </a:lnTo>
                  <a:lnTo>
                    <a:pt x="381" y="87"/>
                  </a:lnTo>
                  <a:lnTo>
                    <a:pt x="357" y="82"/>
                  </a:lnTo>
                  <a:lnTo>
                    <a:pt x="333" y="75"/>
                  </a:lnTo>
                  <a:lnTo>
                    <a:pt x="310" y="68"/>
                  </a:lnTo>
                  <a:lnTo>
                    <a:pt x="286" y="63"/>
                  </a:lnTo>
                  <a:lnTo>
                    <a:pt x="262" y="56"/>
                  </a:lnTo>
                  <a:lnTo>
                    <a:pt x="239" y="49"/>
                  </a:lnTo>
                  <a:lnTo>
                    <a:pt x="215" y="42"/>
                  </a:lnTo>
                  <a:lnTo>
                    <a:pt x="191" y="35"/>
                  </a:lnTo>
                  <a:lnTo>
                    <a:pt x="168" y="28"/>
                  </a:lnTo>
                  <a:lnTo>
                    <a:pt x="144" y="21"/>
                  </a:lnTo>
                  <a:lnTo>
                    <a:pt x="120" y="14"/>
                  </a:lnTo>
                  <a:lnTo>
                    <a:pt x="97" y="7"/>
                  </a:lnTo>
                  <a:lnTo>
                    <a:pt x="71" y="0"/>
                  </a:lnTo>
                  <a:lnTo>
                    <a:pt x="73" y="2"/>
                  </a:lnTo>
                  <a:lnTo>
                    <a:pt x="68" y="14"/>
                  </a:lnTo>
                  <a:lnTo>
                    <a:pt x="61" y="26"/>
                  </a:lnTo>
                  <a:lnTo>
                    <a:pt x="66" y="35"/>
                  </a:lnTo>
                  <a:lnTo>
                    <a:pt x="68" y="49"/>
                  </a:lnTo>
                  <a:lnTo>
                    <a:pt x="66" y="71"/>
                  </a:lnTo>
                  <a:lnTo>
                    <a:pt x="64" y="80"/>
                  </a:lnTo>
                  <a:lnTo>
                    <a:pt x="49" y="106"/>
                  </a:lnTo>
                  <a:lnTo>
                    <a:pt x="42" y="130"/>
                  </a:lnTo>
                  <a:lnTo>
                    <a:pt x="30" y="146"/>
                  </a:lnTo>
                  <a:lnTo>
                    <a:pt x="28" y="149"/>
                  </a:lnTo>
                  <a:lnTo>
                    <a:pt x="28" y="151"/>
                  </a:lnTo>
                  <a:lnTo>
                    <a:pt x="30" y="153"/>
                  </a:lnTo>
                  <a:lnTo>
                    <a:pt x="28" y="156"/>
                  </a:lnTo>
                  <a:lnTo>
                    <a:pt x="26" y="161"/>
                  </a:lnTo>
                  <a:lnTo>
                    <a:pt x="23" y="158"/>
                  </a:lnTo>
                  <a:lnTo>
                    <a:pt x="23" y="156"/>
                  </a:lnTo>
                  <a:lnTo>
                    <a:pt x="23" y="153"/>
                  </a:lnTo>
                  <a:lnTo>
                    <a:pt x="21" y="158"/>
                  </a:lnTo>
                  <a:lnTo>
                    <a:pt x="12" y="170"/>
                  </a:lnTo>
                  <a:lnTo>
                    <a:pt x="4" y="182"/>
                  </a:lnTo>
                  <a:lnTo>
                    <a:pt x="2" y="196"/>
                  </a:lnTo>
                  <a:lnTo>
                    <a:pt x="0" y="213"/>
                  </a:lnTo>
                  <a:lnTo>
                    <a:pt x="14" y="239"/>
                  </a:lnTo>
                  <a:lnTo>
                    <a:pt x="26" y="274"/>
                  </a:lnTo>
                  <a:lnTo>
                    <a:pt x="28" y="286"/>
                  </a:lnTo>
                  <a:lnTo>
                    <a:pt x="28" y="307"/>
                  </a:lnTo>
                  <a:lnTo>
                    <a:pt x="26" y="319"/>
                  </a:lnTo>
                  <a:lnTo>
                    <a:pt x="16" y="336"/>
                  </a:lnTo>
                  <a:lnTo>
                    <a:pt x="16" y="371"/>
                  </a:lnTo>
                  <a:lnTo>
                    <a:pt x="12" y="397"/>
                  </a:lnTo>
                  <a:lnTo>
                    <a:pt x="28" y="433"/>
                  </a:lnTo>
                  <a:lnTo>
                    <a:pt x="38" y="454"/>
                  </a:lnTo>
                  <a:lnTo>
                    <a:pt x="49" y="468"/>
                  </a:lnTo>
                  <a:lnTo>
                    <a:pt x="52" y="490"/>
                  </a:lnTo>
                  <a:lnTo>
                    <a:pt x="59" y="494"/>
                  </a:lnTo>
                  <a:lnTo>
                    <a:pt x="64" y="506"/>
                  </a:lnTo>
                  <a:lnTo>
                    <a:pt x="64" y="516"/>
                  </a:lnTo>
                  <a:lnTo>
                    <a:pt x="56" y="501"/>
                  </a:lnTo>
                  <a:lnTo>
                    <a:pt x="54" y="518"/>
                  </a:lnTo>
                  <a:lnTo>
                    <a:pt x="47" y="525"/>
                  </a:lnTo>
                  <a:lnTo>
                    <a:pt x="47" y="530"/>
                  </a:lnTo>
                  <a:lnTo>
                    <a:pt x="56" y="523"/>
                  </a:lnTo>
                  <a:lnTo>
                    <a:pt x="61" y="527"/>
                  </a:lnTo>
                  <a:lnTo>
                    <a:pt x="68" y="542"/>
                  </a:lnTo>
                  <a:lnTo>
                    <a:pt x="75" y="549"/>
                  </a:lnTo>
                  <a:lnTo>
                    <a:pt x="82" y="556"/>
                  </a:lnTo>
                  <a:lnTo>
                    <a:pt x="87" y="563"/>
                  </a:lnTo>
                  <a:lnTo>
                    <a:pt x="94" y="563"/>
                  </a:lnTo>
                  <a:lnTo>
                    <a:pt x="94" y="549"/>
                  </a:lnTo>
                  <a:lnTo>
                    <a:pt x="101" y="530"/>
                  </a:lnTo>
                  <a:lnTo>
                    <a:pt x="111" y="527"/>
                  </a:lnTo>
                  <a:lnTo>
                    <a:pt x="116" y="530"/>
                  </a:lnTo>
                  <a:lnTo>
                    <a:pt x="125" y="542"/>
                  </a:lnTo>
                  <a:lnTo>
                    <a:pt x="130" y="544"/>
                  </a:lnTo>
                  <a:lnTo>
                    <a:pt x="144" y="539"/>
                  </a:lnTo>
                  <a:lnTo>
                    <a:pt x="149" y="539"/>
                  </a:lnTo>
                  <a:lnTo>
                    <a:pt x="153" y="546"/>
                  </a:lnTo>
                  <a:lnTo>
                    <a:pt x="158" y="549"/>
                  </a:lnTo>
                  <a:lnTo>
                    <a:pt x="170" y="551"/>
                  </a:lnTo>
                  <a:lnTo>
                    <a:pt x="177" y="554"/>
                  </a:lnTo>
                  <a:lnTo>
                    <a:pt x="182" y="554"/>
                  </a:lnTo>
                  <a:lnTo>
                    <a:pt x="191" y="561"/>
                  </a:lnTo>
                  <a:lnTo>
                    <a:pt x="187" y="561"/>
                  </a:lnTo>
                  <a:lnTo>
                    <a:pt x="179" y="558"/>
                  </a:lnTo>
                  <a:lnTo>
                    <a:pt x="172" y="558"/>
                  </a:lnTo>
                  <a:lnTo>
                    <a:pt x="137" y="546"/>
                  </a:lnTo>
                  <a:lnTo>
                    <a:pt x="123" y="544"/>
                  </a:lnTo>
                  <a:lnTo>
                    <a:pt x="113" y="546"/>
                  </a:lnTo>
                  <a:lnTo>
                    <a:pt x="106" y="549"/>
                  </a:lnTo>
                  <a:lnTo>
                    <a:pt x="106" y="556"/>
                  </a:lnTo>
                  <a:lnTo>
                    <a:pt x="109" y="558"/>
                  </a:lnTo>
                  <a:lnTo>
                    <a:pt x="109" y="572"/>
                  </a:lnTo>
                  <a:lnTo>
                    <a:pt x="113" y="582"/>
                  </a:lnTo>
                  <a:lnTo>
                    <a:pt x="116" y="598"/>
                  </a:lnTo>
                  <a:lnTo>
                    <a:pt x="118" y="608"/>
                  </a:lnTo>
                  <a:lnTo>
                    <a:pt x="118" y="613"/>
                  </a:lnTo>
                  <a:lnTo>
                    <a:pt x="120" y="617"/>
                  </a:lnTo>
                  <a:lnTo>
                    <a:pt x="116" y="617"/>
                  </a:lnTo>
                  <a:lnTo>
                    <a:pt x="111" y="613"/>
                  </a:lnTo>
                  <a:lnTo>
                    <a:pt x="109" y="603"/>
                  </a:lnTo>
                  <a:lnTo>
                    <a:pt x="101" y="598"/>
                  </a:lnTo>
                  <a:lnTo>
                    <a:pt x="97" y="589"/>
                  </a:lnTo>
                  <a:lnTo>
                    <a:pt x="97" y="577"/>
                  </a:lnTo>
                  <a:lnTo>
                    <a:pt x="99" y="572"/>
                  </a:lnTo>
                  <a:lnTo>
                    <a:pt x="94" y="568"/>
                  </a:lnTo>
                  <a:lnTo>
                    <a:pt x="87" y="570"/>
                  </a:lnTo>
                  <a:lnTo>
                    <a:pt x="85" y="584"/>
                  </a:lnTo>
                  <a:lnTo>
                    <a:pt x="80" y="598"/>
                  </a:lnTo>
                  <a:lnTo>
                    <a:pt x="85" y="622"/>
                  </a:lnTo>
                  <a:lnTo>
                    <a:pt x="80" y="643"/>
                  </a:lnTo>
                  <a:lnTo>
                    <a:pt x="97" y="677"/>
                  </a:lnTo>
                  <a:lnTo>
                    <a:pt x="123" y="691"/>
                  </a:lnTo>
                  <a:lnTo>
                    <a:pt x="127" y="703"/>
                  </a:lnTo>
                  <a:lnTo>
                    <a:pt x="127" y="710"/>
                  </a:lnTo>
                  <a:lnTo>
                    <a:pt x="125" y="719"/>
                  </a:lnTo>
                  <a:lnTo>
                    <a:pt x="118" y="726"/>
                  </a:lnTo>
                  <a:lnTo>
                    <a:pt x="106" y="736"/>
                  </a:lnTo>
                  <a:lnTo>
                    <a:pt x="104" y="752"/>
                  </a:lnTo>
                  <a:lnTo>
                    <a:pt x="104" y="767"/>
                  </a:lnTo>
                  <a:lnTo>
                    <a:pt x="120" y="793"/>
                  </a:lnTo>
                  <a:lnTo>
                    <a:pt x="132" y="828"/>
                  </a:lnTo>
                  <a:lnTo>
                    <a:pt x="135" y="835"/>
                  </a:lnTo>
                  <a:lnTo>
                    <a:pt x="142" y="847"/>
                  </a:lnTo>
                  <a:lnTo>
                    <a:pt x="144" y="864"/>
                  </a:lnTo>
                  <a:lnTo>
                    <a:pt x="156" y="875"/>
                  </a:lnTo>
                  <a:lnTo>
                    <a:pt x="163" y="894"/>
                  </a:lnTo>
                  <a:lnTo>
                    <a:pt x="175" y="904"/>
                  </a:lnTo>
                  <a:lnTo>
                    <a:pt x="177" y="913"/>
                  </a:lnTo>
                  <a:lnTo>
                    <a:pt x="172" y="923"/>
                  </a:lnTo>
                  <a:lnTo>
                    <a:pt x="172" y="932"/>
                  </a:lnTo>
                  <a:lnTo>
                    <a:pt x="187" y="942"/>
                  </a:lnTo>
                  <a:lnTo>
                    <a:pt x="189" y="949"/>
                  </a:lnTo>
                  <a:lnTo>
                    <a:pt x="191" y="954"/>
                  </a:lnTo>
                  <a:lnTo>
                    <a:pt x="184" y="970"/>
                  </a:lnTo>
                  <a:lnTo>
                    <a:pt x="184" y="987"/>
                  </a:lnTo>
                  <a:lnTo>
                    <a:pt x="182" y="994"/>
                  </a:lnTo>
                  <a:lnTo>
                    <a:pt x="179" y="1006"/>
                  </a:lnTo>
                  <a:lnTo>
                    <a:pt x="177" y="1015"/>
                  </a:lnTo>
                  <a:lnTo>
                    <a:pt x="184" y="1022"/>
                  </a:lnTo>
                  <a:lnTo>
                    <a:pt x="189" y="1034"/>
                  </a:lnTo>
                  <a:lnTo>
                    <a:pt x="198" y="1036"/>
                  </a:lnTo>
                  <a:lnTo>
                    <a:pt x="222" y="1041"/>
                  </a:lnTo>
                  <a:lnTo>
                    <a:pt x="234" y="1044"/>
                  </a:lnTo>
                  <a:lnTo>
                    <a:pt x="253" y="1058"/>
                  </a:lnTo>
                  <a:lnTo>
                    <a:pt x="267" y="1063"/>
                  </a:lnTo>
                  <a:lnTo>
                    <a:pt x="276" y="1063"/>
                  </a:lnTo>
                  <a:lnTo>
                    <a:pt x="295" y="1077"/>
                  </a:lnTo>
                  <a:lnTo>
                    <a:pt x="307" y="1091"/>
                  </a:lnTo>
                  <a:lnTo>
                    <a:pt x="310" y="1103"/>
                  </a:lnTo>
                  <a:lnTo>
                    <a:pt x="317" y="1112"/>
                  </a:lnTo>
                  <a:lnTo>
                    <a:pt x="347" y="1129"/>
                  </a:lnTo>
                  <a:lnTo>
                    <a:pt x="371" y="1134"/>
                  </a:lnTo>
                  <a:lnTo>
                    <a:pt x="381" y="1138"/>
                  </a:lnTo>
                  <a:lnTo>
                    <a:pt x="388" y="1160"/>
                  </a:lnTo>
                  <a:lnTo>
                    <a:pt x="383" y="1174"/>
                  </a:lnTo>
                  <a:lnTo>
                    <a:pt x="395" y="1181"/>
                  </a:lnTo>
                  <a:lnTo>
                    <a:pt x="399" y="1176"/>
                  </a:lnTo>
                  <a:lnTo>
                    <a:pt x="409" y="1179"/>
                  </a:lnTo>
                  <a:lnTo>
                    <a:pt x="416" y="1186"/>
                  </a:lnTo>
                  <a:lnTo>
                    <a:pt x="428" y="1200"/>
                  </a:lnTo>
                  <a:lnTo>
                    <a:pt x="442" y="1214"/>
                  </a:lnTo>
                  <a:lnTo>
                    <a:pt x="470" y="1252"/>
                  </a:lnTo>
                  <a:lnTo>
                    <a:pt x="482" y="1280"/>
                  </a:lnTo>
                  <a:lnTo>
                    <a:pt x="482" y="1302"/>
                  </a:lnTo>
                  <a:lnTo>
                    <a:pt x="482" y="1309"/>
                  </a:lnTo>
                  <a:lnTo>
                    <a:pt x="480" y="1318"/>
                  </a:lnTo>
                  <a:lnTo>
                    <a:pt x="480" y="1335"/>
                  </a:lnTo>
                  <a:lnTo>
                    <a:pt x="487" y="1335"/>
                  </a:lnTo>
                  <a:lnTo>
                    <a:pt x="489" y="1339"/>
                  </a:lnTo>
                  <a:lnTo>
                    <a:pt x="489" y="1354"/>
                  </a:lnTo>
                  <a:lnTo>
                    <a:pt x="518" y="1358"/>
                  </a:lnTo>
                  <a:lnTo>
                    <a:pt x="548" y="1361"/>
                  </a:lnTo>
                  <a:lnTo>
                    <a:pt x="579" y="1363"/>
                  </a:lnTo>
                  <a:lnTo>
                    <a:pt x="610" y="1368"/>
                  </a:lnTo>
                  <a:lnTo>
                    <a:pt x="641" y="1370"/>
                  </a:lnTo>
                  <a:lnTo>
                    <a:pt x="671" y="1373"/>
                  </a:lnTo>
                  <a:lnTo>
                    <a:pt x="702" y="1375"/>
                  </a:lnTo>
                  <a:lnTo>
                    <a:pt x="733" y="1380"/>
                  </a:lnTo>
                  <a:lnTo>
                    <a:pt x="745" y="1380"/>
                  </a:lnTo>
                  <a:lnTo>
                    <a:pt x="747" y="1380"/>
                  </a:lnTo>
                  <a:lnTo>
                    <a:pt x="761" y="1380"/>
                  </a:lnTo>
                  <a:lnTo>
                    <a:pt x="768" y="1377"/>
                  </a:lnTo>
                  <a:lnTo>
                    <a:pt x="773" y="1368"/>
                  </a:lnTo>
                  <a:lnTo>
                    <a:pt x="776" y="1358"/>
                  </a:lnTo>
                  <a:lnTo>
                    <a:pt x="776" y="1351"/>
                  </a:lnTo>
                  <a:lnTo>
                    <a:pt x="771" y="1342"/>
                  </a:lnTo>
                  <a:lnTo>
                    <a:pt x="761" y="1337"/>
                  </a:lnTo>
                  <a:lnTo>
                    <a:pt x="757" y="1323"/>
                  </a:lnTo>
                  <a:lnTo>
                    <a:pt x="759" y="1302"/>
                  </a:lnTo>
                  <a:lnTo>
                    <a:pt x="761" y="1292"/>
                  </a:lnTo>
                  <a:lnTo>
                    <a:pt x="766" y="1292"/>
                  </a:lnTo>
                  <a:lnTo>
                    <a:pt x="773" y="1287"/>
                  </a:lnTo>
                  <a:lnTo>
                    <a:pt x="778" y="1280"/>
                  </a:lnTo>
                  <a:lnTo>
                    <a:pt x="785" y="1271"/>
                  </a:lnTo>
                  <a:lnTo>
                    <a:pt x="787" y="1261"/>
                  </a:lnTo>
                  <a:lnTo>
                    <a:pt x="790" y="1250"/>
                  </a:lnTo>
                  <a:lnTo>
                    <a:pt x="792" y="1235"/>
                  </a:lnTo>
                  <a:lnTo>
                    <a:pt x="804" y="1216"/>
                  </a:lnTo>
                  <a:lnTo>
                    <a:pt x="813" y="1207"/>
                  </a:lnTo>
                  <a:lnTo>
                    <a:pt x="835" y="1197"/>
                  </a:lnTo>
                  <a:lnTo>
                    <a:pt x="839" y="1193"/>
                  </a:lnTo>
                  <a:lnTo>
                    <a:pt x="839" y="1190"/>
                  </a:lnTo>
                  <a:lnTo>
                    <a:pt x="837" y="1183"/>
                  </a:lnTo>
                  <a:close/>
                  <a:moveTo>
                    <a:pt x="376" y="1216"/>
                  </a:moveTo>
                  <a:lnTo>
                    <a:pt x="362" y="1205"/>
                  </a:lnTo>
                  <a:lnTo>
                    <a:pt x="359" y="1205"/>
                  </a:lnTo>
                  <a:lnTo>
                    <a:pt x="359" y="1209"/>
                  </a:lnTo>
                  <a:lnTo>
                    <a:pt x="366" y="1212"/>
                  </a:lnTo>
                  <a:lnTo>
                    <a:pt x="366" y="1214"/>
                  </a:lnTo>
                  <a:lnTo>
                    <a:pt x="366" y="1221"/>
                  </a:lnTo>
                  <a:lnTo>
                    <a:pt x="369" y="1226"/>
                  </a:lnTo>
                  <a:lnTo>
                    <a:pt x="376" y="1228"/>
                  </a:lnTo>
                  <a:lnTo>
                    <a:pt x="385" y="1231"/>
                  </a:lnTo>
                  <a:lnTo>
                    <a:pt x="381" y="1221"/>
                  </a:lnTo>
                  <a:lnTo>
                    <a:pt x="376" y="1216"/>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114" name="Freeform 56">
              <a:extLst>
                <a:ext uri="{FF2B5EF4-FFF2-40B4-BE49-F238E27FC236}">
                  <a16:creationId xmlns:a16="http://schemas.microsoft.com/office/drawing/2014/main" id="{F635BDD1-7B22-4462-B6B3-7961596B54E8}"/>
                </a:ext>
              </a:extLst>
            </p:cNvPr>
            <p:cNvSpPr>
              <a:spLocks noEditPoints="1"/>
            </p:cNvSpPr>
            <p:nvPr/>
          </p:nvSpPr>
          <p:spPr bwMode="auto">
            <a:xfrm>
              <a:off x="788988" y="1066800"/>
              <a:ext cx="1063625" cy="795338"/>
            </a:xfrm>
            <a:custGeom>
              <a:avLst/>
              <a:gdLst>
                <a:gd name="T0" fmla="*/ 488910313 w 670"/>
                <a:gd name="T1" fmla="*/ 219254525 h 501"/>
                <a:gd name="T2" fmla="*/ 478829688 w 670"/>
                <a:gd name="T3" fmla="*/ 284778629 h 501"/>
                <a:gd name="T4" fmla="*/ 496471575 w 670"/>
                <a:gd name="T5" fmla="*/ 357864000 h 501"/>
                <a:gd name="T6" fmla="*/ 496471575 w 670"/>
                <a:gd name="T7" fmla="*/ 315020523 h 501"/>
                <a:gd name="T8" fmla="*/ 471270013 w 670"/>
                <a:gd name="T9" fmla="*/ 254536735 h 501"/>
                <a:gd name="T10" fmla="*/ 478829688 w 670"/>
                <a:gd name="T11" fmla="*/ 123488528 h 501"/>
                <a:gd name="T12" fmla="*/ 453628125 w 670"/>
                <a:gd name="T13" fmla="*/ 100806313 h 501"/>
                <a:gd name="T14" fmla="*/ 466229700 w 670"/>
                <a:gd name="T15" fmla="*/ 183972316 h 501"/>
                <a:gd name="T16" fmla="*/ 448587813 w 670"/>
                <a:gd name="T17" fmla="*/ 171370733 h 501"/>
                <a:gd name="T18" fmla="*/ 466229700 w 670"/>
                <a:gd name="T19" fmla="*/ 5040316 h 501"/>
                <a:gd name="T20" fmla="*/ 347781563 w 670"/>
                <a:gd name="T21" fmla="*/ 564516942 h 501"/>
                <a:gd name="T22" fmla="*/ 448587813 w 670"/>
                <a:gd name="T23" fmla="*/ 433468735 h 501"/>
                <a:gd name="T24" fmla="*/ 458668438 w 670"/>
                <a:gd name="T25" fmla="*/ 441028415 h 501"/>
                <a:gd name="T26" fmla="*/ 448587813 w 670"/>
                <a:gd name="T27" fmla="*/ 498992839 h 501"/>
                <a:gd name="T28" fmla="*/ 441028138 w 670"/>
                <a:gd name="T29" fmla="*/ 541836316 h 501"/>
                <a:gd name="T30" fmla="*/ 423386250 w 670"/>
                <a:gd name="T31" fmla="*/ 113407896 h 501"/>
                <a:gd name="T32" fmla="*/ 1663303125 w 670"/>
                <a:gd name="T33" fmla="*/ 309980207 h 501"/>
                <a:gd name="T34" fmla="*/ 1144150938 w 670"/>
                <a:gd name="T35" fmla="*/ 189012631 h 501"/>
                <a:gd name="T36" fmla="*/ 627519700 w 670"/>
                <a:gd name="T37" fmla="*/ 47883793 h 501"/>
                <a:gd name="T38" fmla="*/ 536794075 w 670"/>
                <a:gd name="T39" fmla="*/ 93246634 h 501"/>
                <a:gd name="T40" fmla="*/ 536794075 w 670"/>
                <a:gd name="T41" fmla="*/ 171370733 h 501"/>
                <a:gd name="T42" fmla="*/ 496471575 w 670"/>
                <a:gd name="T43" fmla="*/ 196572311 h 501"/>
                <a:gd name="T44" fmla="*/ 531753763 w 670"/>
                <a:gd name="T45" fmla="*/ 262098002 h 501"/>
                <a:gd name="T46" fmla="*/ 519152188 w 670"/>
                <a:gd name="T47" fmla="*/ 320060839 h 501"/>
                <a:gd name="T48" fmla="*/ 531753763 w 670"/>
                <a:gd name="T49" fmla="*/ 327622106 h 501"/>
                <a:gd name="T50" fmla="*/ 488910313 w 670"/>
                <a:gd name="T51" fmla="*/ 415826836 h 501"/>
                <a:gd name="T52" fmla="*/ 478829688 w 670"/>
                <a:gd name="T53" fmla="*/ 471270309 h 501"/>
                <a:gd name="T54" fmla="*/ 423386250 w 670"/>
                <a:gd name="T55" fmla="*/ 559476627 h 501"/>
                <a:gd name="T56" fmla="*/ 347781563 w 670"/>
                <a:gd name="T57" fmla="*/ 589718521 h 501"/>
                <a:gd name="T58" fmla="*/ 357862188 w 670"/>
                <a:gd name="T59" fmla="*/ 529234733 h 501"/>
                <a:gd name="T60" fmla="*/ 393144375 w 670"/>
                <a:gd name="T61" fmla="*/ 554436311 h 501"/>
                <a:gd name="T62" fmla="*/ 418345938 w 670"/>
                <a:gd name="T63" fmla="*/ 451109046 h 501"/>
                <a:gd name="T64" fmla="*/ 466229700 w 670"/>
                <a:gd name="T65" fmla="*/ 410786521 h 501"/>
                <a:gd name="T66" fmla="*/ 453628125 w 670"/>
                <a:gd name="T67" fmla="*/ 385584942 h 501"/>
                <a:gd name="T68" fmla="*/ 327620313 w 670"/>
                <a:gd name="T69" fmla="*/ 471270309 h 501"/>
                <a:gd name="T70" fmla="*/ 322580000 w 670"/>
                <a:gd name="T71" fmla="*/ 506554106 h 501"/>
                <a:gd name="T72" fmla="*/ 405745950 w 670"/>
                <a:gd name="T73" fmla="*/ 385584942 h 501"/>
                <a:gd name="T74" fmla="*/ 441028138 w 670"/>
                <a:gd name="T75" fmla="*/ 320060839 h 501"/>
                <a:gd name="T76" fmla="*/ 400705638 w 670"/>
                <a:gd name="T77" fmla="*/ 292339896 h 501"/>
                <a:gd name="T78" fmla="*/ 204133450 w 670"/>
                <a:gd name="T79" fmla="*/ 196572311 h 501"/>
                <a:gd name="T80" fmla="*/ 78125638 w 670"/>
                <a:gd name="T81" fmla="*/ 118448212 h 501"/>
                <a:gd name="T82" fmla="*/ 60483750 w 670"/>
                <a:gd name="T83" fmla="*/ 410786521 h 501"/>
                <a:gd name="T84" fmla="*/ 65524063 w 670"/>
                <a:gd name="T85" fmla="*/ 541836316 h 501"/>
                <a:gd name="T86" fmla="*/ 65524063 w 670"/>
                <a:gd name="T87" fmla="*/ 650202309 h 501"/>
                <a:gd name="T88" fmla="*/ 25201563 w 670"/>
                <a:gd name="T89" fmla="*/ 715726412 h 501"/>
                <a:gd name="T90" fmla="*/ 90725625 w 670"/>
                <a:gd name="T91" fmla="*/ 803932730 h 501"/>
                <a:gd name="T92" fmla="*/ 191531875 w 670"/>
                <a:gd name="T93" fmla="*/ 869456834 h 501"/>
                <a:gd name="T94" fmla="*/ 244455950 w 670"/>
                <a:gd name="T95" fmla="*/ 1066030733 h 501"/>
                <a:gd name="T96" fmla="*/ 413305625 w 670"/>
                <a:gd name="T97" fmla="*/ 1096272627 h 501"/>
                <a:gd name="T98" fmla="*/ 662801888 w 670"/>
                <a:gd name="T99" fmla="*/ 1169356410 h 501"/>
                <a:gd name="T100" fmla="*/ 1043344688 w 670"/>
                <a:gd name="T101" fmla="*/ 1169356410 h 501"/>
                <a:gd name="T102" fmla="*/ 1282760325 w 670"/>
                <a:gd name="T103" fmla="*/ 1217240203 h 501"/>
                <a:gd name="T104" fmla="*/ 1502013125 w 670"/>
                <a:gd name="T105" fmla="*/ 1222280518 h 501"/>
                <a:gd name="T106" fmla="*/ 1509574388 w 670"/>
                <a:gd name="T107" fmla="*/ 1126514521 h 501"/>
                <a:gd name="T108" fmla="*/ 1575098450 w 670"/>
                <a:gd name="T109" fmla="*/ 821574629 h 501"/>
                <a:gd name="T110" fmla="*/ 1640622513 w 670"/>
                <a:gd name="T111" fmla="*/ 519154101 h 50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70" h="501">
                  <a:moveTo>
                    <a:pt x="201" y="99"/>
                  </a:moveTo>
                  <a:lnTo>
                    <a:pt x="204" y="94"/>
                  </a:lnTo>
                  <a:lnTo>
                    <a:pt x="201" y="90"/>
                  </a:lnTo>
                  <a:lnTo>
                    <a:pt x="199" y="87"/>
                  </a:lnTo>
                  <a:lnTo>
                    <a:pt x="197" y="85"/>
                  </a:lnTo>
                  <a:lnTo>
                    <a:pt x="194" y="87"/>
                  </a:lnTo>
                  <a:lnTo>
                    <a:pt x="187" y="97"/>
                  </a:lnTo>
                  <a:lnTo>
                    <a:pt x="182" y="99"/>
                  </a:lnTo>
                  <a:lnTo>
                    <a:pt x="182" y="101"/>
                  </a:lnTo>
                  <a:lnTo>
                    <a:pt x="185" y="108"/>
                  </a:lnTo>
                  <a:lnTo>
                    <a:pt x="187" y="113"/>
                  </a:lnTo>
                  <a:lnTo>
                    <a:pt x="190" y="113"/>
                  </a:lnTo>
                  <a:lnTo>
                    <a:pt x="190" y="118"/>
                  </a:lnTo>
                  <a:lnTo>
                    <a:pt x="187" y="125"/>
                  </a:lnTo>
                  <a:lnTo>
                    <a:pt x="187" y="130"/>
                  </a:lnTo>
                  <a:lnTo>
                    <a:pt x="190" y="135"/>
                  </a:lnTo>
                  <a:lnTo>
                    <a:pt x="194" y="137"/>
                  </a:lnTo>
                  <a:lnTo>
                    <a:pt x="197" y="142"/>
                  </a:lnTo>
                  <a:lnTo>
                    <a:pt x="197" y="146"/>
                  </a:lnTo>
                  <a:lnTo>
                    <a:pt x="199" y="149"/>
                  </a:lnTo>
                  <a:lnTo>
                    <a:pt x="201" y="149"/>
                  </a:lnTo>
                  <a:lnTo>
                    <a:pt x="204" y="146"/>
                  </a:lnTo>
                  <a:lnTo>
                    <a:pt x="204" y="139"/>
                  </a:lnTo>
                  <a:lnTo>
                    <a:pt x="197" y="125"/>
                  </a:lnTo>
                  <a:lnTo>
                    <a:pt x="192" y="132"/>
                  </a:lnTo>
                  <a:lnTo>
                    <a:pt x="194" y="113"/>
                  </a:lnTo>
                  <a:lnTo>
                    <a:pt x="194" y="108"/>
                  </a:lnTo>
                  <a:lnTo>
                    <a:pt x="192" y="106"/>
                  </a:lnTo>
                  <a:lnTo>
                    <a:pt x="187" y="101"/>
                  </a:lnTo>
                  <a:lnTo>
                    <a:pt x="201" y="99"/>
                  </a:lnTo>
                  <a:close/>
                  <a:moveTo>
                    <a:pt x="185" y="54"/>
                  </a:moveTo>
                  <a:lnTo>
                    <a:pt x="185" y="52"/>
                  </a:lnTo>
                  <a:lnTo>
                    <a:pt x="187" y="45"/>
                  </a:lnTo>
                  <a:lnTo>
                    <a:pt x="190" y="49"/>
                  </a:lnTo>
                  <a:lnTo>
                    <a:pt x="192" y="52"/>
                  </a:lnTo>
                  <a:lnTo>
                    <a:pt x="197" y="49"/>
                  </a:lnTo>
                  <a:lnTo>
                    <a:pt x="197" y="47"/>
                  </a:lnTo>
                  <a:lnTo>
                    <a:pt x="187" y="37"/>
                  </a:lnTo>
                  <a:lnTo>
                    <a:pt x="180" y="40"/>
                  </a:lnTo>
                  <a:lnTo>
                    <a:pt x="178" y="42"/>
                  </a:lnTo>
                  <a:lnTo>
                    <a:pt x="178" y="47"/>
                  </a:lnTo>
                  <a:lnTo>
                    <a:pt x="185" y="54"/>
                  </a:lnTo>
                  <a:close/>
                  <a:moveTo>
                    <a:pt x="182" y="75"/>
                  </a:moveTo>
                  <a:lnTo>
                    <a:pt x="185" y="75"/>
                  </a:lnTo>
                  <a:lnTo>
                    <a:pt x="185" y="73"/>
                  </a:lnTo>
                  <a:lnTo>
                    <a:pt x="182" y="66"/>
                  </a:lnTo>
                  <a:lnTo>
                    <a:pt x="185" y="59"/>
                  </a:lnTo>
                  <a:lnTo>
                    <a:pt x="182" y="59"/>
                  </a:lnTo>
                  <a:lnTo>
                    <a:pt x="180" y="59"/>
                  </a:lnTo>
                  <a:lnTo>
                    <a:pt x="178" y="66"/>
                  </a:lnTo>
                  <a:lnTo>
                    <a:pt x="178" y="68"/>
                  </a:lnTo>
                  <a:lnTo>
                    <a:pt x="178" y="73"/>
                  </a:lnTo>
                  <a:lnTo>
                    <a:pt x="182" y="75"/>
                  </a:lnTo>
                  <a:close/>
                  <a:moveTo>
                    <a:pt x="185" y="2"/>
                  </a:moveTo>
                  <a:lnTo>
                    <a:pt x="187" y="0"/>
                  </a:lnTo>
                  <a:lnTo>
                    <a:pt x="185" y="0"/>
                  </a:lnTo>
                  <a:lnTo>
                    <a:pt x="185" y="2"/>
                  </a:lnTo>
                  <a:close/>
                  <a:moveTo>
                    <a:pt x="133" y="220"/>
                  </a:moveTo>
                  <a:lnTo>
                    <a:pt x="133" y="227"/>
                  </a:lnTo>
                  <a:lnTo>
                    <a:pt x="135" y="227"/>
                  </a:lnTo>
                  <a:lnTo>
                    <a:pt x="135" y="224"/>
                  </a:lnTo>
                  <a:lnTo>
                    <a:pt x="138" y="224"/>
                  </a:lnTo>
                  <a:lnTo>
                    <a:pt x="135" y="215"/>
                  </a:lnTo>
                  <a:lnTo>
                    <a:pt x="133" y="217"/>
                  </a:lnTo>
                  <a:lnTo>
                    <a:pt x="133" y="220"/>
                  </a:lnTo>
                  <a:close/>
                  <a:moveTo>
                    <a:pt x="182" y="172"/>
                  </a:moveTo>
                  <a:lnTo>
                    <a:pt x="180" y="170"/>
                  </a:lnTo>
                  <a:lnTo>
                    <a:pt x="178" y="172"/>
                  </a:lnTo>
                  <a:lnTo>
                    <a:pt x="175" y="175"/>
                  </a:lnTo>
                  <a:lnTo>
                    <a:pt x="173" y="179"/>
                  </a:lnTo>
                  <a:lnTo>
                    <a:pt x="175" y="184"/>
                  </a:lnTo>
                  <a:lnTo>
                    <a:pt x="178" y="187"/>
                  </a:lnTo>
                  <a:lnTo>
                    <a:pt x="180" y="187"/>
                  </a:lnTo>
                  <a:lnTo>
                    <a:pt x="182" y="175"/>
                  </a:lnTo>
                  <a:lnTo>
                    <a:pt x="182" y="172"/>
                  </a:lnTo>
                  <a:close/>
                  <a:moveTo>
                    <a:pt x="175" y="217"/>
                  </a:moveTo>
                  <a:lnTo>
                    <a:pt x="180" y="215"/>
                  </a:lnTo>
                  <a:lnTo>
                    <a:pt x="180" y="213"/>
                  </a:lnTo>
                  <a:lnTo>
                    <a:pt x="178" y="206"/>
                  </a:lnTo>
                  <a:lnTo>
                    <a:pt x="178" y="198"/>
                  </a:lnTo>
                  <a:lnTo>
                    <a:pt x="173" y="206"/>
                  </a:lnTo>
                  <a:lnTo>
                    <a:pt x="171" y="215"/>
                  </a:lnTo>
                  <a:lnTo>
                    <a:pt x="175" y="210"/>
                  </a:lnTo>
                  <a:lnTo>
                    <a:pt x="175" y="213"/>
                  </a:lnTo>
                  <a:lnTo>
                    <a:pt x="175" y="215"/>
                  </a:lnTo>
                  <a:lnTo>
                    <a:pt x="175" y="217"/>
                  </a:lnTo>
                  <a:close/>
                  <a:moveTo>
                    <a:pt x="164" y="61"/>
                  </a:moveTo>
                  <a:lnTo>
                    <a:pt x="173" y="66"/>
                  </a:lnTo>
                  <a:lnTo>
                    <a:pt x="171" y="61"/>
                  </a:lnTo>
                  <a:lnTo>
                    <a:pt x="171" y="56"/>
                  </a:lnTo>
                  <a:lnTo>
                    <a:pt x="168" y="45"/>
                  </a:lnTo>
                  <a:lnTo>
                    <a:pt x="164" y="45"/>
                  </a:lnTo>
                  <a:lnTo>
                    <a:pt x="161" y="47"/>
                  </a:lnTo>
                  <a:lnTo>
                    <a:pt x="161" y="54"/>
                  </a:lnTo>
                  <a:lnTo>
                    <a:pt x="161" y="56"/>
                  </a:lnTo>
                  <a:lnTo>
                    <a:pt x="164" y="61"/>
                  </a:lnTo>
                  <a:close/>
                  <a:moveTo>
                    <a:pt x="660" y="123"/>
                  </a:moveTo>
                  <a:lnTo>
                    <a:pt x="625" y="116"/>
                  </a:lnTo>
                  <a:lnTo>
                    <a:pt x="592" y="108"/>
                  </a:lnTo>
                  <a:lnTo>
                    <a:pt x="556" y="99"/>
                  </a:lnTo>
                  <a:lnTo>
                    <a:pt x="523" y="92"/>
                  </a:lnTo>
                  <a:lnTo>
                    <a:pt x="488" y="82"/>
                  </a:lnTo>
                  <a:lnTo>
                    <a:pt x="454" y="75"/>
                  </a:lnTo>
                  <a:lnTo>
                    <a:pt x="419" y="66"/>
                  </a:lnTo>
                  <a:lnTo>
                    <a:pt x="386" y="56"/>
                  </a:lnTo>
                  <a:lnTo>
                    <a:pt x="350" y="47"/>
                  </a:lnTo>
                  <a:lnTo>
                    <a:pt x="317" y="37"/>
                  </a:lnTo>
                  <a:lnTo>
                    <a:pt x="284" y="28"/>
                  </a:lnTo>
                  <a:lnTo>
                    <a:pt x="249" y="19"/>
                  </a:lnTo>
                  <a:lnTo>
                    <a:pt x="216" y="9"/>
                  </a:lnTo>
                  <a:lnTo>
                    <a:pt x="208" y="7"/>
                  </a:lnTo>
                  <a:lnTo>
                    <a:pt x="208" y="26"/>
                  </a:lnTo>
                  <a:lnTo>
                    <a:pt x="208" y="33"/>
                  </a:lnTo>
                  <a:lnTo>
                    <a:pt x="211" y="37"/>
                  </a:lnTo>
                  <a:lnTo>
                    <a:pt x="213" y="37"/>
                  </a:lnTo>
                  <a:lnTo>
                    <a:pt x="216" y="37"/>
                  </a:lnTo>
                  <a:lnTo>
                    <a:pt x="218" y="37"/>
                  </a:lnTo>
                  <a:lnTo>
                    <a:pt x="218" y="40"/>
                  </a:lnTo>
                  <a:lnTo>
                    <a:pt x="218" y="52"/>
                  </a:lnTo>
                  <a:lnTo>
                    <a:pt x="213" y="66"/>
                  </a:lnTo>
                  <a:lnTo>
                    <a:pt x="213" y="68"/>
                  </a:lnTo>
                  <a:lnTo>
                    <a:pt x="213" y="73"/>
                  </a:lnTo>
                  <a:lnTo>
                    <a:pt x="208" y="75"/>
                  </a:lnTo>
                  <a:lnTo>
                    <a:pt x="201" y="71"/>
                  </a:lnTo>
                  <a:lnTo>
                    <a:pt x="199" y="71"/>
                  </a:lnTo>
                  <a:lnTo>
                    <a:pt x="197" y="73"/>
                  </a:lnTo>
                  <a:lnTo>
                    <a:pt x="197" y="78"/>
                  </a:lnTo>
                  <a:lnTo>
                    <a:pt x="199" y="78"/>
                  </a:lnTo>
                  <a:lnTo>
                    <a:pt x="204" y="80"/>
                  </a:lnTo>
                  <a:lnTo>
                    <a:pt x="206" y="85"/>
                  </a:lnTo>
                  <a:lnTo>
                    <a:pt x="208" y="90"/>
                  </a:lnTo>
                  <a:lnTo>
                    <a:pt x="213" y="101"/>
                  </a:lnTo>
                  <a:lnTo>
                    <a:pt x="211" y="104"/>
                  </a:lnTo>
                  <a:lnTo>
                    <a:pt x="206" y="104"/>
                  </a:lnTo>
                  <a:lnTo>
                    <a:pt x="201" y="106"/>
                  </a:lnTo>
                  <a:lnTo>
                    <a:pt x="199" y="111"/>
                  </a:lnTo>
                  <a:lnTo>
                    <a:pt x="199" y="116"/>
                  </a:lnTo>
                  <a:lnTo>
                    <a:pt x="199" y="120"/>
                  </a:lnTo>
                  <a:lnTo>
                    <a:pt x="206" y="127"/>
                  </a:lnTo>
                  <a:lnTo>
                    <a:pt x="206" y="116"/>
                  </a:lnTo>
                  <a:lnTo>
                    <a:pt x="208" y="116"/>
                  </a:lnTo>
                  <a:lnTo>
                    <a:pt x="208" y="118"/>
                  </a:lnTo>
                  <a:lnTo>
                    <a:pt x="211" y="125"/>
                  </a:lnTo>
                  <a:lnTo>
                    <a:pt x="211" y="130"/>
                  </a:lnTo>
                  <a:lnTo>
                    <a:pt x="216" y="137"/>
                  </a:lnTo>
                  <a:lnTo>
                    <a:pt x="216" y="139"/>
                  </a:lnTo>
                  <a:lnTo>
                    <a:pt x="206" y="149"/>
                  </a:lnTo>
                  <a:lnTo>
                    <a:pt x="204" y="151"/>
                  </a:lnTo>
                  <a:lnTo>
                    <a:pt x="197" y="161"/>
                  </a:lnTo>
                  <a:lnTo>
                    <a:pt x="194" y="165"/>
                  </a:lnTo>
                  <a:lnTo>
                    <a:pt x="194" y="168"/>
                  </a:lnTo>
                  <a:lnTo>
                    <a:pt x="194" y="172"/>
                  </a:lnTo>
                  <a:lnTo>
                    <a:pt x="190" y="177"/>
                  </a:lnTo>
                  <a:lnTo>
                    <a:pt x="190" y="179"/>
                  </a:lnTo>
                  <a:lnTo>
                    <a:pt x="190" y="184"/>
                  </a:lnTo>
                  <a:lnTo>
                    <a:pt x="190" y="187"/>
                  </a:lnTo>
                  <a:lnTo>
                    <a:pt x="187" y="196"/>
                  </a:lnTo>
                  <a:lnTo>
                    <a:pt x="185" y="213"/>
                  </a:lnTo>
                  <a:lnTo>
                    <a:pt x="182" y="217"/>
                  </a:lnTo>
                  <a:lnTo>
                    <a:pt x="175" y="222"/>
                  </a:lnTo>
                  <a:lnTo>
                    <a:pt x="171" y="222"/>
                  </a:lnTo>
                  <a:lnTo>
                    <a:pt x="168" y="222"/>
                  </a:lnTo>
                  <a:lnTo>
                    <a:pt x="164" y="224"/>
                  </a:lnTo>
                  <a:lnTo>
                    <a:pt x="156" y="236"/>
                  </a:lnTo>
                  <a:lnTo>
                    <a:pt x="152" y="239"/>
                  </a:lnTo>
                  <a:lnTo>
                    <a:pt x="145" y="241"/>
                  </a:lnTo>
                  <a:lnTo>
                    <a:pt x="142" y="239"/>
                  </a:lnTo>
                  <a:lnTo>
                    <a:pt x="138" y="234"/>
                  </a:lnTo>
                  <a:lnTo>
                    <a:pt x="128" y="232"/>
                  </a:lnTo>
                  <a:lnTo>
                    <a:pt x="119" y="229"/>
                  </a:lnTo>
                  <a:lnTo>
                    <a:pt x="123" y="224"/>
                  </a:lnTo>
                  <a:lnTo>
                    <a:pt x="128" y="217"/>
                  </a:lnTo>
                  <a:lnTo>
                    <a:pt x="133" y="213"/>
                  </a:lnTo>
                  <a:lnTo>
                    <a:pt x="142" y="210"/>
                  </a:lnTo>
                  <a:lnTo>
                    <a:pt x="145" y="210"/>
                  </a:lnTo>
                  <a:lnTo>
                    <a:pt x="142" y="224"/>
                  </a:lnTo>
                  <a:lnTo>
                    <a:pt x="145" y="224"/>
                  </a:lnTo>
                  <a:lnTo>
                    <a:pt x="152" y="215"/>
                  </a:lnTo>
                  <a:lnTo>
                    <a:pt x="156" y="220"/>
                  </a:lnTo>
                  <a:lnTo>
                    <a:pt x="159" y="222"/>
                  </a:lnTo>
                  <a:lnTo>
                    <a:pt x="161" y="220"/>
                  </a:lnTo>
                  <a:lnTo>
                    <a:pt x="168" y="208"/>
                  </a:lnTo>
                  <a:lnTo>
                    <a:pt x="171" y="201"/>
                  </a:lnTo>
                  <a:lnTo>
                    <a:pt x="171" y="191"/>
                  </a:lnTo>
                  <a:lnTo>
                    <a:pt x="166" y="179"/>
                  </a:lnTo>
                  <a:lnTo>
                    <a:pt x="168" y="179"/>
                  </a:lnTo>
                  <a:lnTo>
                    <a:pt x="171" y="179"/>
                  </a:lnTo>
                  <a:lnTo>
                    <a:pt x="173" y="170"/>
                  </a:lnTo>
                  <a:lnTo>
                    <a:pt x="173" y="168"/>
                  </a:lnTo>
                  <a:lnTo>
                    <a:pt x="185" y="163"/>
                  </a:lnTo>
                  <a:lnTo>
                    <a:pt x="187" y="158"/>
                  </a:lnTo>
                  <a:lnTo>
                    <a:pt x="190" y="144"/>
                  </a:lnTo>
                  <a:lnTo>
                    <a:pt x="185" y="142"/>
                  </a:lnTo>
                  <a:lnTo>
                    <a:pt x="182" y="144"/>
                  </a:lnTo>
                  <a:lnTo>
                    <a:pt x="182" y="151"/>
                  </a:lnTo>
                  <a:lnTo>
                    <a:pt x="180" y="153"/>
                  </a:lnTo>
                  <a:lnTo>
                    <a:pt x="168" y="161"/>
                  </a:lnTo>
                  <a:lnTo>
                    <a:pt x="161" y="165"/>
                  </a:lnTo>
                  <a:lnTo>
                    <a:pt x="156" y="170"/>
                  </a:lnTo>
                  <a:lnTo>
                    <a:pt x="147" y="175"/>
                  </a:lnTo>
                  <a:lnTo>
                    <a:pt x="138" y="177"/>
                  </a:lnTo>
                  <a:lnTo>
                    <a:pt x="130" y="187"/>
                  </a:lnTo>
                  <a:lnTo>
                    <a:pt x="128" y="189"/>
                  </a:lnTo>
                  <a:lnTo>
                    <a:pt x="126" y="196"/>
                  </a:lnTo>
                  <a:lnTo>
                    <a:pt x="130" y="196"/>
                  </a:lnTo>
                  <a:lnTo>
                    <a:pt x="140" y="196"/>
                  </a:lnTo>
                  <a:lnTo>
                    <a:pt x="138" y="198"/>
                  </a:lnTo>
                  <a:lnTo>
                    <a:pt x="128" y="201"/>
                  </a:lnTo>
                  <a:lnTo>
                    <a:pt x="121" y="201"/>
                  </a:lnTo>
                  <a:lnTo>
                    <a:pt x="119" y="198"/>
                  </a:lnTo>
                  <a:lnTo>
                    <a:pt x="119" y="196"/>
                  </a:lnTo>
                  <a:lnTo>
                    <a:pt x="121" y="189"/>
                  </a:lnTo>
                  <a:lnTo>
                    <a:pt x="133" y="177"/>
                  </a:lnTo>
                  <a:lnTo>
                    <a:pt x="161" y="153"/>
                  </a:lnTo>
                  <a:lnTo>
                    <a:pt x="161" y="156"/>
                  </a:lnTo>
                  <a:lnTo>
                    <a:pt x="159" y="161"/>
                  </a:lnTo>
                  <a:lnTo>
                    <a:pt x="161" y="161"/>
                  </a:lnTo>
                  <a:lnTo>
                    <a:pt x="178" y="146"/>
                  </a:lnTo>
                  <a:lnTo>
                    <a:pt x="178" y="139"/>
                  </a:lnTo>
                  <a:lnTo>
                    <a:pt x="175" y="127"/>
                  </a:lnTo>
                  <a:lnTo>
                    <a:pt x="175" y="120"/>
                  </a:lnTo>
                  <a:lnTo>
                    <a:pt x="178" y="113"/>
                  </a:lnTo>
                  <a:lnTo>
                    <a:pt x="178" y="111"/>
                  </a:lnTo>
                  <a:lnTo>
                    <a:pt x="168" y="116"/>
                  </a:lnTo>
                  <a:lnTo>
                    <a:pt x="164" y="116"/>
                  </a:lnTo>
                  <a:lnTo>
                    <a:pt x="159" y="116"/>
                  </a:lnTo>
                  <a:lnTo>
                    <a:pt x="154" y="113"/>
                  </a:lnTo>
                  <a:lnTo>
                    <a:pt x="149" y="101"/>
                  </a:lnTo>
                  <a:lnTo>
                    <a:pt x="147" y="101"/>
                  </a:lnTo>
                  <a:lnTo>
                    <a:pt x="138" y="101"/>
                  </a:lnTo>
                  <a:lnTo>
                    <a:pt x="135" y="101"/>
                  </a:lnTo>
                  <a:lnTo>
                    <a:pt x="81" y="78"/>
                  </a:lnTo>
                  <a:lnTo>
                    <a:pt x="74" y="71"/>
                  </a:lnTo>
                  <a:lnTo>
                    <a:pt x="69" y="63"/>
                  </a:lnTo>
                  <a:lnTo>
                    <a:pt x="50" y="52"/>
                  </a:lnTo>
                  <a:lnTo>
                    <a:pt x="38" y="37"/>
                  </a:lnTo>
                  <a:lnTo>
                    <a:pt x="31" y="33"/>
                  </a:lnTo>
                  <a:lnTo>
                    <a:pt x="31" y="47"/>
                  </a:lnTo>
                  <a:lnTo>
                    <a:pt x="24" y="61"/>
                  </a:lnTo>
                  <a:lnTo>
                    <a:pt x="19" y="85"/>
                  </a:lnTo>
                  <a:lnTo>
                    <a:pt x="19" y="94"/>
                  </a:lnTo>
                  <a:lnTo>
                    <a:pt x="29" y="113"/>
                  </a:lnTo>
                  <a:lnTo>
                    <a:pt x="29" y="130"/>
                  </a:lnTo>
                  <a:lnTo>
                    <a:pt x="24" y="163"/>
                  </a:lnTo>
                  <a:lnTo>
                    <a:pt x="26" y="191"/>
                  </a:lnTo>
                  <a:lnTo>
                    <a:pt x="24" y="206"/>
                  </a:lnTo>
                  <a:lnTo>
                    <a:pt x="22" y="215"/>
                  </a:lnTo>
                  <a:lnTo>
                    <a:pt x="22" y="222"/>
                  </a:lnTo>
                  <a:lnTo>
                    <a:pt x="24" y="217"/>
                  </a:lnTo>
                  <a:lnTo>
                    <a:pt x="26" y="215"/>
                  </a:lnTo>
                  <a:lnTo>
                    <a:pt x="31" y="217"/>
                  </a:lnTo>
                  <a:lnTo>
                    <a:pt x="36" y="224"/>
                  </a:lnTo>
                  <a:lnTo>
                    <a:pt x="45" y="229"/>
                  </a:lnTo>
                  <a:lnTo>
                    <a:pt x="19" y="236"/>
                  </a:lnTo>
                  <a:lnTo>
                    <a:pt x="19" y="251"/>
                  </a:lnTo>
                  <a:lnTo>
                    <a:pt x="26" y="258"/>
                  </a:lnTo>
                  <a:lnTo>
                    <a:pt x="31" y="267"/>
                  </a:lnTo>
                  <a:lnTo>
                    <a:pt x="24" y="281"/>
                  </a:lnTo>
                  <a:lnTo>
                    <a:pt x="17" y="293"/>
                  </a:lnTo>
                  <a:lnTo>
                    <a:pt x="15" y="279"/>
                  </a:lnTo>
                  <a:lnTo>
                    <a:pt x="17" y="269"/>
                  </a:lnTo>
                  <a:lnTo>
                    <a:pt x="10" y="284"/>
                  </a:lnTo>
                  <a:lnTo>
                    <a:pt x="7" y="298"/>
                  </a:lnTo>
                  <a:lnTo>
                    <a:pt x="0" y="307"/>
                  </a:lnTo>
                  <a:lnTo>
                    <a:pt x="12" y="307"/>
                  </a:lnTo>
                  <a:lnTo>
                    <a:pt x="15" y="314"/>
                  </a:lnTo>
                  <a:lnTo>
                    <a:pt x="33" y="314"/>
                  </a:lnTo>
                  <a:lnTo>
                    <a:pt x="36" y="319"/>
                  </a:lnTo>
                  <a:lnTo>
                    <a:pt x="52" y="324"/>
                  </a:lnTo>
                  <a:lnTo>
                    <a:pt x="55" y="333"/>
                  </a:lnTo>
                  <a:lnTo>
                    <a:pt x="62" y="340"/>
                  </a:lnTo>
                  <a:lnTo>
                    <a:pt x="64" y="343"/>
                  </a:lnTo>
                  <a:lnTo>
                    <a:pt x="67" y="345"/>
                  </a:lnTo>
                  <a:lnTo>
                    <a:pt x="76" y="345"/>
                  </a:lnTo>
                  <a:lnTo>
                    <a:pt x="83" y="350"/>
                  </a:lnTo>
                  <a:lnTo>
                    <a:pt x="90" y="357"/>
                  </a:lnTo>
                  <a:lnTo>
                    <a:pt x="93" y="376"/>
                  </a:lnTo>
                  <a:lnTo>
                    <a:pt x="93" y="407"/>
                  </a:lnTo>
                  <a:lnTo>
                    <a:pt x="93" y="416"/>
                  </a:lnTo>
                  <a:lnTo>
                    <a:pt x="97" y="423"/>
                  </a:lnTo>
                  <a:lnTo>
                    <a:pt x="104" y="428"/>
                  </a:lnTo>
                  <a:lnTo>
                    <a:pt x="133" y="440"/>
                  </a:lnTo>
                  <a:lnTo>
                    <a:pt x="138" y="440"/>
                  </a:lnTo>
                  <a:lnTo>
                    <a:pt x="142" y="442"/>
                  </a:lnTo>
                  <a:lnTo>
                    <a:pt x="164" y="435"/>
                  </a:lnTo>
                  <a:lnTo>
                    <a:pt x="182" y="438"/>
                  </a:lnTo>
                  <a:lnTo>
                    <a:pt x="204" y="445"/>
                  </a:lnTo>
                  <a:lnTo>
                    <a:pt x="218" y="452"/>
                  </a:lnTo>
                  <a:lnTo>
                    <a:pt x="220" y="456"/>
                  </a:lnTo>
                  <a:lnTo>
                    <a:pt x="232" y="461"/>
                  </a:lnTo>
                  <a:lnTo>
                    <a:pt x="263" y="464"/>
                  </a:lnTo>
                  <a:lnTo>
                    <a:pt x="294" y="466"/>
                  </a:lnTo>
                  <a:lnTo>
                    <a:pt x="313" y="466"/>
                  </a:lnTo>
                  <a:lnTo>
                    <a:pt x="334" y="461"/>
                  </a:lnTo>
                  <a:lnTo>
                    <a:pt x="379" y="461"/>
                  </a:lnTo>
                  <a:lnTo>
                    <a:pt x="402" y="464"/>
                  </a:lnTo>
                  <a:lnTo>
                    <a:pt x="414" y="464"/>
                  </a:lnTo>
                  <a:lnTo>
                    <a:pt x="417" y="461"/>
                  </a:lnTo>
                  <a:lnTo>
                    <a:pt x="419" y="461"/>
                  </a:lnTo>
                  <a:lnTo>
                    <a:pt x="440" y="466"/>
                  </a:lnTo>
                  <a:lnTo>
                    <a:pt x="464" y="473"/>
                  </a:lnTo>
                  <a:lnTo>
                    <a:pt x="485" y="478"/>
                  </a:lnTo>
                  <a:lnTo>
                    <a:pt x="509" y="483"/>
                  </a:lnTo>
                  <a:lnTo>
                    <a:pt x="533" y="487"/>
                  </a:lnTo>
                  <a:lnTo>
                    <a:pt x="554" y="492"/>
                  </a:lnTo>
                  <a:lnTo>
                    <a:pt x="577" y="497"/>
                  </a:lnTo>
                  <a:lnTo>
                    <a:pt x="599" y="501"/>
                  </a:lnTo>
                  <a:lnTo>
                    <a:pt x="596" y="494"/>
                  </a:lnTo>
                  <a:lnTo>
                    <a:pt x="596" y="485"/>
                  </a:lnTo>
                  <a:lnTo>
                    <a:pt x="601" y="483"/>
                  </a:lnTo>
                  <a:lnTo>
                    <a:pt x="601" y="473"/>
                  </a:lnTo>
                  <a:lnTo>
                    <a:pt x="599" y="459"/>
                  </a:lnTo>
                  <a:lnTo>
                    <a:pt x="596" y="449"/>
                  </a:lnTo>
                  <a:lnTo>
                    <a:pt x="599" y="447"/>
                  </a:lnTo>
                  <a:lnTo>
                    <a:pt x="603" y="426"/>
                  </a:lnTo>
                  <a:lnTo>
                    <a:pt x="608" y="407"/>
                  </a:lnTo>
                  <a:lnTo>
                    <a:pt x="613" y="385"/>
                  </a:lnTo>
                  <a:lnTo>
                    <a:pt x="615" y="367"/>
                  </a:lnTo>
                  <a:lnTo>
                    <a:pt x="620" y="345"/>
                  </a:lnTo>
                  <a:lnTo>
                    <a:pt x="625" y="326"/>
                  </a:lnTo>
                  <a:lnTo>
                    <a:pt x="629" y="305"/>
                  </a:lnTo>
                  <a:lnTo>
                    <a:pt x="634" y="286"/>
                  </a:lnTo>
                  <a:lnTo>
                    <a:pt x="639" y="265"/>
                  </a:lnTo>
                  <a:lnTo>
                    <a:pt x="641" y="246"/>
                  </a:lnTo>
                  <a:lnTo>
                    <a:pt x="646" y="227"/>
                  </a:lnTo>
                  <a:lnTo>
                    <a:pt x="651" y="206"/>
                  </a:lnTo>
                  <a:lnTo>
                    <a:pt x="655" y="187"/>
                  </a:lnTo>
                  <a:lnTo>
                    <a:pt x="660" y="165"/>
                  </a:lnTo>
                  <a:lnTo>
                    <a:pt x="665" y="146"/>
                  </a:lnTo>
                  <a:lnTo>
                    <a:pt x="670" y="125"/>
                  </a:lnTo>
                  <a:lnTo>
                    <a:pt x="660" y="123"/>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sp>
          <p:nvSpPr>
            <p:cNvPr id="115" name="Freeform 47">
              <a:extLst>
                <a:ext uri="{FF2B5EF4-FFF2-40B4-BE49-F238E27FC236}">
                  <a16:creationId xmlns:a16="http://schemas.microsoft.com/office/drawing/2014/main" id="{0CF99003-393B-4086-A371-2DAB826824E0}"/>
                </a:ext>
              </a:extLst>
            </p:cNvPr>
            <p:cNvSpPr>
              <a:spLocks noEditPoints="1"/>
            </p:cNvSpPr>
            <p:nvPr/>
          </p:nvSpPr>
          <p:spPr bwMode="auto">
            <a:xfrm>
              <a:off x="7235825" y="2832100"/>
              <a:ext cx="733425" cy="346075"/>
            </a:xfrm>
            <a:custGeom>
              <a:avLst/>
              <a:gdLst>
                <a:gd name="T0" fmla="*/ 1151712200 w 462"/>
                <a:gd name="T1" fmla="*/ 352821875 h 218"/>
                <a:gd name="T2" fmla="*/ 1164312188 w 462"/>
                <a:gd name="T3" fmla="*/ 347781563 h 218"/>
                <a:gd name="T4" fmla="*/ 1033264063 w 462"/>
                <a:gd name="T5" fmla="*/ 383063750 h 218"/>
                <a:gd name="T6" fmla="*/ 1003022188 w 462"/>
                <a:gd name="T7" fmla="*/ 388104063 h 218"/>
                <a:gd name="T8" fmla="*/ 1003022188 w 462"/>
                <a:gd name="T9" fmla="*/ 388104063 h 218"/>
                <a:gd name="T10" fmla="*/ 937498125 w 462"/>
                <a:gd name="T11" fmla="*/ 196572188 h 218"/>
                <a:gd name="T12" fmla="*/ 871974063 w 462"/>
                <a:gd name="T13" fmla="*/ 0 h 218"/>
                <a:gd name="T14" fmla="*/ 657761575 w 462"/>
                <a:gd name="T15" fmla="*/ 65524063 h 218"/>
                <a:gd name="T16" fmla="*/ 441028138 w 462"/>
                <a:gd name="T17" fmla="*/ 126007813 h 218"/>
                <a:gd name="T18" fmla="*/ 221773750 w 462"/>
                <a:gd name="T19" fmla="*/ 186491563 h 218"/>
                <a:gd name="T20" fmla="*/ 0 w 462"/>
                <a:gd name="T21" fmla="*/ 244455950 h 218"/>
                <a:gd name="T22" fmla="*/ 65524063 w 462"/>
                <a:gd name="T23" fmla="*/ 375504075 h 218"/>
                <a:gd name="T24" fmla="*/ 143649700 w 462"/>
                <a:gd name="T25" fmla="*/ 299899388 h 218"/>
                <a:gd name="T26" fmla="*/ 178931888 w 462"/>
                <a:gd name="T27" fmla="*/ 234375325 h 218"/>
                <a:gd name="T28" fmla="*/ 204133450 w 462"/>
                <a:gd name="T29" fmla="*/ 252015625 h 218"/>
                <a:gd name="T30" fmla="*/ 257055938 w 462"/>
                <a:gd name="T31" fmla="*/ 234375325 h 218"/>
                <a:gd name="T32" fmla="*/ 309980013 w 462"/>
                <a:gd name="T33" fmla="*/ 173891575 h 218"/>
                <a:gd name="T34" fmla="*/ 388104063 w 462"/>
                <a:gd name="T35" fmla="*/ 178931888 h 218"/>
                <a:gd name="T36" fmla="*/ 418345938 w 462"/>
                <a:gd name="T37" fmla="*/ 204133450 h 218"/>
                <a:gd name="T38" fmla="*/ 430947513 w 462"/>
                <a:gd name="T39" fmla="*/ 226814063 h 218"/>
                <a:gd name="T40" fmla="*/ 466229700 w 462"/>
                <a:gd name="T41" fmla="*/ 257055938 h 218"/>
                <a:gd name="T42" fmla="*/ 514111875 w 462"/>
                <a:gd name="T43" fmla="*/ 299899388 h 218"/>
                <a:gd name="T44" fmla="*/ 627519700 w 462"/>
                <a:gd name="T45" fmla="*/ 335181575 h 218"/>
                <a:gd name="T46" fmla="*/ 662801888 w 462"/>
                <a:gd name="T47" fmla="*/ 370463763 h 218"/>
                <a:gd name="T48" fmla="*/ 645160000 w 462"/>
                <a:gd name="T49" fmla="*/ 430947513 h 218"/>
                <a:gd name="T50" fmla="*/ 662801888 w 462"/>
                <a:gd name="T51" fmla="*/ 506552200 h 218"/>
                <a:gd name="T52" fmla="*/ 715724375 w 462"/>
                <a:gd name="T53" fmla="*/ 514111875 h 218"/>
                <a:gd name="T54" fmla="*/ 763608138 w 462"/>
                <a:gd name="T55" fmla="*/ 526713450 h 218"/>
                <a:gd name="T56" fmla="*/ 882054688 w 462"/>
                <a:gd name="T57" fmla="*/ 549394063 h 218"/>
                <a:gd name="T58" fmla="*/ 781248438 w 462"/>
                <a:gd name="T59" fmla="*/ 453628125 h 218"/>
                <a:gd name="T60" fmla="*/ 771167813 w 462"/>
                <a:gd name="T61" fmla="*/ 430947513 h 218"/>
                <a:gd name="T62" fmla="*/ 846772500 w 462"/>
                <a:gd name="T63" fmla="*/ 466229700 h 218"/>
                <a:gd name="T64" fmla="*/ 781248438 w 462"/>
                <a:gd name="T65" fmla="*/ 357862188 h 218"/>
                <a:gd name="T66" fmla="*/ 776208125 w 462"/>
                <a:gd name="T67" fmla="*/ 292338125 h 218"/>
                <a:gd name="T68" fmla="*/ 771167813 w 462"/>
                <a:gd name="T69" fmla="*/ 262096250 h 218"/>
                <a:gd name="T70" fmla="*/ 728325950 w 462"/>
                <a:gd name="T71" fmla="*/ 204133450 h 218"/>
                <a:gd name="T72" fmla="*/ 763608138 w 462"/>
                <a:gd name="T73" fmla="*/ 173891575 h 218"/>
                <a:gd name="T74" fmla="*/ 771167813 w 462"/>
                <a:gd name="T75" fmla="*/ 138609388 h 218"/>
                <a:gd name="T76" fmla="*/ 793850013 w 462"/>
                <a:gd name="T77" fmla="*/ 126007813 h 218"/>
                <a:gd name="T78" fmla="*/ 824091888 w 462"/>
                <a:gd name="T79" fmla="*/ 103327200 h 218"/>
                <a:gd name="T80" fmla="*/ 841732188 w 462"/>
                <a:gd name="T81" fmla="*/ 55443438 h 218"/>
                <a:gd name="T82" fmla="*/ 854333763 w 462"/>
                <a:gd name="T83" fmla="*/ 95765938 h 218"/>
                <a:gd name="T84" fmla="*/ 859374075 w 462"/>
                <a:gd name="T85" fmla="*/ 126007813 h 218"/>
                <a:gd name="T86" fmla="*/ 829132200 w 462"/>
                <a:gd name="T87" fmla="*/ 239415638 h 218"/>
                <a:gd name="T88" fmla="*/ 829132200 w 462"/>
                <a:gd name="T89" fmla="*/ 257055938 h 218"/>
                <a:gd name="T90" fmla="*/ 836691875 w 462"/>
                <a:gd name="T91" fmla="*/ 274697825 h 218"/>
                <a:gd name="T92" fmla="*/ 829132200 w 462"/>
                <a:gd name="T93" fmla="*/ 317539688 h 218"/>
                <a:gd name="T94" fmla="*/ 854333763 w 462"/>
                <a:gd name="T95" fmla="*/ 327620313 h 218"/>
                <a:gd name="T96" fmla="*/ 919857825 w 462"/>
                <a:gd name="T97" fmla="*/ 365423450 h 218"/>
                <a:gd name="T98" fmla="*/ 859374075 w 462"/>
                <a:gd name="T99" fmla="*/ 418345938 h 218"/>
                <a:gd name="T100" fmla="*/ 937498125 w 462"/>
                <a:gd name="T101" fmla="*/ 466229700 h 218"/>
                <a:gd name="T102" fmla="*/ 955140013 w 462"/>
                <a:gd name="T103" fmla="*/ 461189388 h 218"/>
                <a:gd name="T104" fmla="*/ 972780313 w 462"/>
                <a:gd name="T105" fmla="*/ 441028138 h 218"/>
                <a:gd name="T106" fmla="*/ 985381888 w 462"/>
                <a:gd name="T107" fmla="*/ 496471575 h 218"/>
                <a:gd name="T108" fmla="*/ 1008062500 w 462"/>
                <a:gd name="T109" fmla="*/ 549394063 h 218"/>
                <a:gd name="T110" fmla="*/ 1098788125 w 462"/>
                <a:gd name="T111" fmla="*/ 506552200 h 218"/>
                <a:gd name="T112" fmla="*/ 1134070313 w 462"/>
                <a:gd name="T113" fmla="*/ 418345938 h 218"/>
                <a:gd name="T114" fmla="*/ 1151712200 w 462"/>
                <a:gd name="T115" fmla="*/ 471270013 h 218"/>
                <a:gd name="T116" fmla="*/ 1164312188 w 462"/>
                <a:gd name="T117" fmla="*/ 430947513 h 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2" h="218">
                  <a:moveTo>
                    <a:pt x="457" y="157"/>
                  </a:moveTo>
                  <a:lnTo>
                    <a:pt x="455" y="147"/>
                  </a:lnTo>
                  <a:lnTo>
                    <a:pt x="455" y="142"/>
                  </a:lnTo>
                  <a:lnTo>
                    <a:pt x="457" y="140"/>
                  </a:lnTo>
                  <a:lnTo>
                    <a:pt x="459" y="142"/>
                  </a:lnTo>
                  <a:lnTo>
                    <a:pt x="462" y="147"/>
                  </a:lnTo>
                  <a:lnTo>
                    <a:pt x="462" y="145"/>
                  </a:lnTo>
                  <a:lnTo>
                    <a:pt x="462" y="138"/>
                  </a:lnTo>
                  <a:lnTo>
                    <a:pt x="462" y="135"/>
                  </a:lnTo>
                  <a:lnTo>
                    <a:pt x="450" y="138"/>
                  </a:lnTo>
                  <a:lnTo>
                    <a:pt x="431" y="145"/>
                  </a:lnTo>
                  <a:lnTo>
                    <a:pt x="410" y="152"/>
                  </a:lnTo>
                  <a:lnTo>
                    <a:pt x="400" y="154"/>
                  </a:lnTo>
                  <a:lnTo>
                    <a:pt x="398" y="154"/>
                  </a:lnTo>
                  <a:lnTo>
                    <a:pt x="391" y="135"/>
                  </a:lnTo>
                  <a:lnTo>
                    <a:pt x="386" y="116"/>
                  </a:lnTo>
                  <a:lnTo>
                    <a:pt x="379" y="97"/>
                  </a:lnTo>
                  <a:lnTo>
                    <a:pt x="372" y="78"/>
                  </a:lnTo>
                  <a:lnTo>
                    <a:pt x="365" y="57"/>
                  </a:lnTo>
                  <a:lnTo>
                    <a:pt x="360" y="38"/>
                  </a:lnTo>
                  <a:lnTo>
                    <a:pt x="353" y="19"/>
                  </a:lnTo>
                  <a:lnTo>
                    <a:pt x="346" y="0"/>
                  </a:lnTo>
                  <a:lnTo>
                    <a:pt x="324" y="7"/>
                  </a:lnTo>
                  <a:lnTo>
                    <a:pt x="303" y="12"/>
                  </a:lnTo>
                  <a:lnTo>
                    <a:pt x="282" y="19"/>
                  </a:lnTo>
                  <a:lnTo>
                    <a:pt x="261" y="26"/>
                  </a:lnTo>
                  <a:lnTo>
                    <a:pt x="239" y="31"/>
                  </a:lnTo>
                  <a:lnTo>
                    <a:pt x="218" y="38"/>
                  </a:lnTo>
                  <a:lnTo>
                    <a:pt x="197" y="45"/>
                  </a:lnTo>
                  <a:lnTo>
                    <a:pt x="175" y="50"/>
                  </a:lnTo>
                  <a:lnTo>
                    <a:pt x="152" y="57"/>
                  </a:lnTo>
                  <a:lnTo>
                    <a:pt x="130" y="62"/>
                  </a:lnTo>
                  <a:lnTo>
                    <a:pt x="109" y="69"/>
                  </a:lnTo>
                  <a:lnTo>
                    <a:pt x="88" y="74"/>
                  </a:lnTo>
                  <a:lnTo>
                    <a:pt x="67" y="81"/>
                  </a:lnTo>
                  <a:lnTo>
                    <a:pt x="45" y="85"/>
                  </a:lnTo>
                  <a:lnTo>
                    <a:pt x="22" y="93"/>
                  </a:lnTo>
                  <a:lnTo>
                    <a:pt x="0" y="97"/>
                  </a:lnTo>
                  <a:lnTo>
                    <a:pt x="5" y="114"/>
                  </a:lnTo>
                  <a:lnTo>
                    <a:pt x="7" y="128"/>
                  </a:lnTo>
                  <a:lnTo>
                    <a:pt x="15" y="161"/>
                  </a:lnTo>
                  <a:lnTo>
                    <a:pt x="26" y="149"/>
                  </a:lnTo>
                  <a:lnTo>
                    <a:pt x="31" y="145"/>
                  </a:lnTo>
                  <a:lnTo>
                    <a:pt x="45" y="119"/>
                  </a:lnTo>
                  <a:lnTo>
                    <a:pt x="50" y="116"/>
                  </a:lnTo>
                  <a:lnTo>
                    <a:pt x="57" y="119"/>
                  </a:lnTo>
                  <a:lnTo>
                    <a:pt x="69" y="100"/>
                  </a:lnTo>
                  <a:lnTo>
                    <a:pt x="69" y="95"/>
                  </a:lnTo>
                  <a:lnTo>
                    <a:pt x="69" y="93"/>
                  </a:lnTo>
                  <a:lnTo>
                    <a:pt x="71" y="93"/>
                  </a:lnTo>
                  <a:lnTo>
                    <a:pt x="74" y="93"/>
                  </a:lnTo>
                  <a:lnTo>
                    <a:pt x="74" y="95"/>
                  </a:lnTo>
                  <a:lnTo>
                    <a:pt x="74" y="97"/>
                  </a:lnTo>
                  <a:lnTo>
                    <a:pt x="81" y="100"/>
                  </a:lnTo>
                  <a:lnTo>
                    <a:pt x="90" y="100"/>
                  </a:lnTo>
                  <a:lnTo>
                    <a:pt x="93" y="100"/>
                  </a:lnTo>
                  <a:lnTo>
                    <a:pt x="100" y="97"/>
                  </a:lnTo>
                  <a:lnTo>
                    <a:pt x="102" y="93"/>
                  </a:lnTo>
                  <a:lnTo>
                    <a:pt x="102" y="88"/>
                  </a:lnTo>
                  <a:lnTo>
                    <a:pt x="104" y="83"/>
                  </a:lnTo>
                  <a:lnTo>
                    <a:pt x="112" y="78"/>
                  </a:lnTo>
                  <a:lnTo>
                    <a:pt x="123" y="69"/>
                  </a:lnTo>
                  <a:lnTo>
                    <a:pt x="133" y="69"/>
                  </a:lnTo>
                  <a:lnTo>
                    <a:pt x="140" y="71"/>
                  </a:lnTo>
                  <a:lnTo>
                    <a:pt x="147" y="74"/>
                  </a:lnTo>
                  <a:lnTo>
                    <a:pt x="154" y="71"/>
                  </a:lnTo>
                  <a:lnTo>
                    <a:pt x="157" y="71"/>
                  </a:lnTo>
                  <a:lnTo>
                    <a:pt x="157" y="76"/>
                  </a:lnTo>
                  <a:lnTo>
                    <a:pt x="159" y="78"/>
                  </a:lnTo>
                  <a:lnTo>
                    <a:pt x="166" y="81"/>
                  </a:lnTo>
                  <a:lnTo>
                    <a:pt x="168" y="83"/>
                  </a:lnTo>
                  <a:lnTo>
                    <a:pt x="168" y="88"/>
                  </a:lnTo>
                  <a:lnTo>
                    <a:pt x="168" y="90"/>
                  </a:lnTo>
                  <a:lnTo>
                    <a:pt x="171" y="90"/>
                  </a:lnTo>
                  <a:lnTo>
                    <a:pt x="173" y="93"/>
                  </a:lnTo>
                  <a:lnTo>
                    <a:pt x="175" y="100"/>
                  </a:lnTo>
                  <a:lnTo>
                    <a:pt x="178" y="100"/>
                  </a:lnTo>
                  <a:lnTo>
                    <a:pt x="185" y="102"/>
                  </a:lnTo>
                  <a:lnTo>
                    <a:pt x="199" y="104"/>
                  </a:lnTo>
                  <a:lnTo>
                    <a:pt x="204" y="109"/>
                  </a:lnTo>
                  <a:lnTo>
                    <a:pt x="204" y="116"/>
                  </a:lnTo>
                  <a:lnTo>
                    <a:pt x="204" y="119"/>
                  </a:lnTo>
                  <a:lnTo>
                    <a:pt x="209" y="123"/>
                  </a:lnTo>
                  <a:lnTo>
                    <a:pt x="227" y="126"/>
                  </a:lnTo>
                  <a:lnTo>
                    <a:pt x="239" y="133"/>
                  </a:lnTo>
                  <a:lnTo>
                    <a:pt x="249" y="133"/>
                  </a:lnTo>
                  <a:lnTo>
                    <a:pt x="253" y="123"/>
                  </a:lnTo>
                  <a:lnTo>
                    <a:pt x="261" y="128"/>
                  </a:lnTo>
                  <a:lnTo>
                    <a:pt x="268" y="135"/>
                  </a:lnTo>
                  <a:lnTo>
                    <a:pt x="263" y="147"/>
                  </a:lnTo>
                  <a:lnTo>
                    <a:pt x="258" y="138"/>
                  </a:lnTo>
                  <a:lnTo>
                    <a:pt x="263" y="152"/>
                  </a:lnTo>
                  <a:lnTo>
                    <a:pt x="263" y="161"/>
                  </a:lnTo>
                  <a:lnTo>
                    <a:pt x="256" y="171"/>
                  </a:lnTo>
                  <a:lnTo>
                    <a:pt x="251" y="187"/>
                  </a:lnTo>
                  <a:lnTo>
                    <a:pt x="251" y="192"/>
                  </a:lnTo>
                  <a:lnTo>
                    <a:pt x="256" y="204"/>
                  </a:lnTo>
                  <a:lnTo>
                    <a:pt x="263" y="201"/>
                  </a:lnTo>
                  <a:lnTo>
                    <a:pt x="268" y="194"/>
                  </a:lnTo>
                  <a:lnTo>
                    <a:pt x="275" y="192"/>
                  </a:lnTo>
                  <a:lnTo>
                    <a:pt x="279" y="199"/>
                  </a:lnTo>
                  <a:lnTo>
                    <a:pt x="284" y="204"/>
                  </a:lnTo>
                  <a:lnTo>
                    <a:pt x="291" y="209"/>
                  </a:lnTo>
                  <a:lnTo>
                    <a:pt x="291" y="201"/>
                  </a:lnTo>
                  <a:lnTo>
                    <a:pt x="289" y="194"/>
                  </a:lnTo>
                  <a:lnTo>
                    <a:pt x="303" y="209"/>
                  </a:lnTo>
                  <a:lnTo>
                    <a:pt x="322" y="209"/>
                  </a:lnTo>
                  <a:lnTo>
                    <a:pt x="336" y="211"/>
                  </a:lnTo>
                  <a:lnTo>
                    <a:pt x="343" y="216"/>
                  </a:lnTo>
                  <a:lnTo>
                    <a:pt x="350" y="218"/>
                  </a:lnTo>
                  <a:lnTo>
                    <a:pt x="348" y="211"/>
                  </a:lnTo>
                  <a:lnTo>
                    <a:pt x="343" y="206"/>
                  </a:lnTo>
                  <a:lnTo>
                    <a:pt x="339" y="197"/>
                  </a:lnTo>
                  <a:lnTo>
                    <a:pt x="310" y="180"/>
                  </a:lnTo>
                  <a:lnTo>
                    <a:pt x="303" y="171"/>
                  </a:lnTo>
                  <a:lnTo>
                    <a:pt x="301" y="164"/>
                  </a:lnTo>
                  <a:lnTo>
                    <a:pt x="303" y="166"/>
                  </a:lnTo>
                  <a:lnTo>
                    <a:pt x="306" y="171"/>
                  </a:lnTo>
                  <a:lnTo>
                    <a:pt x="317" y="183"/>
                  </a:lnTo>
                  <a:lnTo>
                    <a:pt x="324" y="183"/>
                  </a:lnTo>
                  <a:lnTo>
                    <a:pt x="332" y="187"/>
                  </a:lnTo>
                  <a:lnTo>
                    <a:pt x="336" y="185"/>
                  </a:lnTo>
                  <a:lnTo>
                    <a:pt x="332" y="180"/>
                  </a:lnTo>
                  <a:lnTo>
                    <a:pt x="327" y="173"/>
                  </a:lnTo>
                  <a:lnTo>
                    <a:pt x="320" y="168"/>
                  </a:lnTo>
                  <a:lnTo>
                    <a:pt x="310" y="142"/>
                  </a:lnTo>
                  <a:lnTo>
                    <a:pt x="310" y="135"/>
                  </a:lnTo>
                  <a:lnTo>
                    <a:pt x="308" y="130"/>
                  </a:lnTo>
                  <a:lnTo>
                    <a:pt x="306" y="123"/>
                  </a:lnTo>
                  <a:lnTo>
                    <a:pt x="308" y="116"/>
                  </a:lnTo>
                  <a:lnTo>
                    <a:pt x="303" y="109"/>
                  </a:lnTo>
                  <a:lnTo>
                    <a:pt x="296" y="102"/>
                  </a:lnTo>
                  <a:lnTo>
                    <a:pt x="298" y="102"/>
                  </a:lnTo>
                  <a:lnTo>
                    <a:pt x="306" y="104"/>
                  </a:lnTo>
                  <a:lnTo>
                    <a:pt x="310" y="97"/>
                  </a:lnTo>
                  <a:lnTo>
                    <a:pt x="308" y="93"/>
                  </a:lnTo>
                  <a:lnTo>
                    <a:pt x="301" y="90"/>
                  </a:lnTo>
                  <a:lnTo>
                    <a:pt x="289" y="81"/>
                  </a:lnTo>
                  <a:lnTo>
                    <a:pt x="289" y="78"/>
                  </a:lnTo>
                  <a:lnTo>
                    <a:pt x="303" y="78"/>
                  </a:lnTo>
                  <a:lnTo>
                    <a:pt x="306" y="76"/>
                  </a:lnTo>
                  <a:lnTo>
                    <a:pt x="303" y="69"/>
                  </a:lnTo>
                  <a:lnTo>
                    <a:pt x="306" y="67"/>
                  </a:lnTo>
                  <a:lnTo>
                    <a:pt x="306" y="59"/>
                  </a:lnTo>
                  <a:lnTo>
                    <a:pt x="306" y="57"/>
                  </a:lnTo>
                  <a:lnTo>
                    <a:pt x="306" y="55"/>
                  </a:lnTo>
                  <a:lnTo>
                    <a:pt x="315" y="64"/>
                  </a:lnTo>
                  <a:lnTo>
                    <a:pt x="315" y="59"/>
                  </a:lnTo>
                  <a:lnTo>
                    <a:pt x="313" y="48"/>
                  </a:lnTo>
                  <a:lnTo>
                    <a:pt x="315" y="50"/>
                  </a:lnTo>
                  <a:lnTo>
                    <a:pt x="317" y="55"/>
                  </a:lnTo>
                  <a:lnTo>
                    <a:pt x="324" y="50"/>
                  </a:lnTo>
                  <a:lnTo>
                    <a:pt x="327" y="45"/>
                  </a:lnTo>
                  <a:lnTo>
                    <a:pt x="327" y="41"/>
                  </a:lnTo>
                  <a:lnTo>
                    <a:pt x="324" y="33"/>
                  </a:lnTo>
                  <a:lnTo>
                    <a:pt x="327" y="29"/>
                  </a:lnTo>
                  <a:lnTo>
                    <a:pt x="332" y="26"/>
                  </a:lnTo>
                  <a:lnTo>
                    <a:pt x="334" y="22"/>
                  </a:lnTo>
                  <a:lnTo>
                    <a:pt x="336" y="33"/>
                  </a:lnTo>
                  <a:lnTo>
                    <a:pt x="346" y="29"/>
                  </a:lnTo>
                  <a:lnTo>
                    <a:pt x="343" y="36"/>
                  </a:lnTo>
                  <a:lnTo>
                    <a:pt x="339" y="38"/>
                  </a:lnTo>
                  <a:lnTo>
                    <a:pt x="336" y="45"/>
                  </a:lnTo>
                  <a:lnTo>
                    <a:pt x="343" y="45"/>
                  </a:lnTo>
                  <a:lnTo>
                    <a:pt x="350" y="45"/>
                  </a:lnTo>
                  <a:lnTo>
                    <a:pt x="341" y="50"/>
                  </a:lnTo>
                  <a:lnTo>
                    <a:pt x="332" y="52"/>
                  </a:lnTo>
                  <a:lnTo>
                    <a:pt x="327" y="62"/>
                  </a:lnTo>
                  <a:lnTo>
                    <a:pt x="322" y="78"/>
                  </a:lnTo>
                  <a:lnTo>
                    <a:pt x="329" y="95"/>
                  </a:lnTo>
                  <a:lnTo>
                    <a:pt x="334" y="83"/>
                  </a:lnTo>
                  <a:lnTo>
                    <a:pt x="336" y="90"/>
                  </a:lnTo>
                  <a:lnTo>
                    <a:pt x="334" y="102"/>
                  </a:lnTo>
                  <a:lnTo>
                    <a:pt x="329" y="102"/>
                  </a:lnTo>
                  <a:lnTo>
                    <a:pt x="322" y="102"/>
                  </a:lnTo>
                  <a:lnTo>
                    <a:pt x="322" y="112"/>
                  </a:lnTo>
                  <a:lnTo>
                    <a:pt x="324" y="116"/>
                  </a:lnTo>
                  <a:lnTo>
                    <a:pt x="332" y="109"/>
                  </a:lnTo>
                  <a:lnTo>
                    <a:pt x="336" y="112"/>
                  </a:lnTo>
                  <a:lnTo>
                    <a:pt x="341" y="119"/>
                  </a:lnTo>
                  <a:lnTo>
                    <a:pt x="334" y="123"/>
                  </a:lnTo>
                  <a:lnTo>
                    <a:pt x="329" y="126"/>
                  </a:lnTo>
                  <a:lnTo>
                    <a:pt x="329" y="140"/>
                  </a:lnTo>
                  <a:lnTo>
                    <a:pt x="332" y="138"/>
                  </a:lnTo>
                  <a:lnTo>
                    <a:pt x="334" y="130"/>
                  </a:lnTo>
                  <a:lnTo>
                    <a:pt x="339" y="130"/>
                  </a:lnTo>
                  <a:lnTo>
                    <a:pt x="346" y="138"/>
                  </a:lnTo>
                  <a:lnTo>
                    <a:pt x="360" y="145"/>
                  </a:lnTo>
                  <a:lnTo>
                    <a:pt x="362" y="142"/>
                  </a:lnTo>
                  <a:lnTo>
                    <a:pt x="365" y="145"/>
                  </a:lnTo>
                  <a:lnTo>
                    <a:pt x="355" y="147"/>
                  </a:lnTo>
                  <a:lnTo>
                    <a:pt x="346" y="149"/>
                  </a:lnTo>
                  <a:lnTo>
                    <a:pt x="341" y="152"/>
                  </a:lnTo>
                  <a:lnTo>
                    <a:pt x="341" y="166"/>
                  </a:lnTo>
                  <a:lnTo>
                    <a:pt x="346" y="173"/>
                  </a:lnTo>
                  <a:lnTo>
                    <a:pt x="353" y="180"/>
                  </a:lnTo>
                  <a:lnTo>
                    <a:pt x="365" y="183"/>
                  </a:lnTo>
                  <a:lnTo>
                    <a:pt x="372" y="185"/>
                  </a:lnTo>
                  <a:lnTo>
                    <a:pt x="374" y="183"/>
                  </a:lnTo>
                  <a:lnTo>
                    <a:pt x="374" y="180"/>
                  </a:lnTo>
                  <a:lnTo>
                    <a:pt x="376" y="178"/>
                  </a:lnTo>
                  <a:lnTo>
                    <a:pt x="379" y="183"/>
                  </a:lnTo>
                  <a:lnTo>
                    <a:pt x="381" y="180"/>
                  </a:lnTo>
                  <a:lnTo>
                    <a:pt x="384" y="173"/>
                  </a:lnTo>
                  <a:lnTo>
                    <a:pt x="386" y="171"/>
                  </a:lnTo>
                  <a:lnTo>
                    <a:pt x="386" y="175"/>
                  </a:lnTo>
                  <a:lnTo>
                    <a:pt x="391" y="183"/>
                  </a:lnTo>
                  <a:lnTo>
                    <a:pt x="388" y="190"/>
                  </a:lnTo>
                  <a:lnTo>
                    <a:pt x="386" y="197"/>
                  </a:lnTo>
                  <a:lnTo>
                    <a:pt x="391" y="197"/>
                  </a:lnTo>
                  <a:lnTo>
                    <a:pt x="395" y="197"/>
                  </a:lnTo>
                  <a:lnTo>
                    <a:pt x="402" y="201"/>
                  </a:lnTo>
                  <a:lnTo>
                    <a:pt x="400" y="211"/>
                  </a:lnTo>
                  <a:lnTo>
                    <a:pt x="400" y="218"/>
                  </a:lnTo>
                  <a:lnTo>
                    <a:pt x="412" y="216"/>
                  </a:lnTo>
                  <a:lnTo>
                    <a:pt x="419" y="216"/>
                  </a:lnTo>
                  <a:lnTo>
                    <a:pt x="421" y="209"/>
                  </a:lnTo>
                  <a:lnTo>
                    <a:pt x="436" y="201"/>
                  </a:lnTo>
                  <a:lnTo>
                    <a:pt x="445" y="199"/>
                  </a:lnTo>
                  <a:lnTo>
                    <a:pt x="445" y="192"/>
                  </a:lnTo>
                  <a:lnTo>
                    <a:pt x="447" y="183"/>
                  </a:lnTo>
                  <a:lnTo>
                    <a:pt x="450" y="166"/>
                  </a:lnTo>
                  <a:lnTo>
                    <a:pt x="457" y="164"/>
                  </a:lnTo>
                  <a:lnTo>
                    <a:pt x="457" y="157"/>
                  </a:lnTo>
                  <a:close/>
                  <a:moveTo>
                    <a:pt x="459" y="164"/>
                  </a:moveTo>
                  <a:lnTo>
                    <a:pt x="457" y="187"/>
                  </a:lnTo>
                  <a:lnTo>
                    <a:pt x="455" y="192"/>
                  </a:lnTo>
                  <a:lnTo>
                    <a:pt x="457" y="192"/>
                  </a:lnTo>
                  <a:lnTo>
                    <a:pt x="459" y="187"/>
                  </a:lnTo>
                  <a:lnTo>
                    <a:pt x="462" y="171"/>
                  </a:lnTo>
                  <a:lnTo>
                    <a:pt x="462" y="157"/>
                  </a:lnTo>
                  <a:lnTo>
                    <a:pt x="459" y="164"/>
                  </a:lnTo>
                  <a:close/>
                </a:path>
              </a:pathLst>
            </a:custGeom>
            <a:grpFill/>
            <a:ln w="15875">
              <a:solidFill>
                <a:srgbClr val="052766"/>
              </a:solidFill>
              <a:round/>
              <a:headEnd/>
              <a:tailEnd/>
            </a:ln>
          </p:spPr>
          <p:txBody>
            <a:bodyPr/>
            <a:lstStyle/>
            <a:p>
              <a:pPr defTabSz="1219170">
                <a:defRPr/>
              </a:pPr>
              <a:endParaRPr lang="en-US" sz="2400">
                <a:solidFill>
                  <a:srgbClr val="000000"/>
                </a:solidFill>
                <a:latin typeface="Calibri"/>
              </a:endParaRPr>
            </a:p>
          </p:txBody>
        </p:sp>
      </p:grpSp>
      <p:sp>
        <p:nvSpPr>
          <p:cNvPr id="121" name="Star: 5 Points 120">
            <a:extLst>
              <a:ext uri="{FF2B5EF4-FFF2-40B4-BE49-F238E27FC236}">
                <a16:creationId xmlns:a16="http://schemas.microsoft.com/office/drawing/2014/main" id="{CA0A5E3C-5BCD-4A4F-B66D-144D9A81BF1D}"/>
              </a:ext>
            </a:extLst>
          </p:cNvPr>
          <p:cNvSpPr/>
          <p:nvPr/>
        </p:nvSpPr>
        <p:spPr>
          <a:xfrm>
            <a:off x="8731037" y="3036942"/>
            <a:ext cx="399257" cy="399257"/>
          </a:xfrm>
          <a:prstGeom prst="star5">
            <a:avLst/>
          </a:prstGeom>
          <a:solidFill>
            <a:srgbClr val="EA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Calibri"/>
            </a:endParaRPr>
          </a:p>
        </p:txBody>
      </p:sp>
      <p:sp>
        <p:nvSpPr>
          <p:cNvPr id="122" name="Star: 5 Points 121">
            <a:extLst>
              <a:ext uri="{FF2B5EF4-FFF2-40B4-BE49-F238E27FC236}">
                <a16:creationId xmlns:a16="http://schemas.microsoft.com/office/drawing/2014/main" id="{CBDFDD53-0B23-4FE7-B717-EC3028443225}"/>
              </a:ext>
            </a:extLst>
          </p:cNvPr>
          <p:cNvSpPr/>
          <p:nvPr/>
        </p:nvSpPr>
        <p:spPr>
          <a:xfrm>
            <a:off x="2746256" y="3987428"/>
            <a:ext cx="399257" cy="399257"/>
          </a:xfrm>
          <a:prstGeom prst="star5">
            <a:avLst/>
          </a:prstGeom>
          <a:solidFill>
            <a:srgbClr val="EA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Calibri"/>
            </a:endParaRPr>
          </a:p>
        </p:txBody>
      </p:sp>
      <p:sp>
        <p:nvSpPr>
          <p:cNvPr id="123" name="Star: 5 Points 122">
            <a:extLst>
              <a:ext uri="{FF2B5EF4-FFF2-40B4-BE49-F238E27FC236}">
                <a16:creationId xmlns:a16="http://schemas.microsoft.com/office/drawing/2014/main" id="{1BADEE70-E65A-4C8B-84F6-FB6A74B5FF9A}"/>
              </a:ext>
            </a:extLst>
          </p:cNvPr>
          <p:cNvSpPr/>
          <p:nvPr/>
        </p:nvSpPr>
        <p:spPr>
          <a:xfrm>
            <a:off x="4143752" y="3301433"/>
            <a:ext cx="399257" cy="399257"/>
          </a:xfrm>
          <a:prstGeom prst="star5">
            <a:avLst/>
          </a:prstGeom>
          <a:solidFill>
            <a:srgbClr val="EA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Calibri"/>
            </a:endParaRPr>
          </a:p>
        </p:txBody>
      </p:sp>
      <p:sp>
        <p:nvSpPr>
          <p:cNvPr id="124" name="Star: 5 Points 123">
            <a:extLst>
              <a:ext uri="{FF2B5EF4-FFF2-40B4-BE49-F238E27FC236}">
                <a16:creationId xmlns:a16="http://schemas.microsoft.com/office/drawing/2014/main" id="{CD2E2BC4-E851-4E2E-8F6D-0E617D18E202}"/>
              </a:ext>
            </a:extLst>
          </p:cNvPr>
          <p:cNvSpPr/>
          <p:nvPr/>
        </p:nvSpPr>
        <p:spPr>
          <a:xfrm>
            <a:off x="8375886" y="3255513"/>
            <a:ext cx="399257" cy="399257"/>
          </a:xfrm>
          <a:prstGeom prst="star5">
            <a:avLst/>
          </a:prstGeom>
          <a:solidFill>
            <a:srgbClr val="EA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Calibri"/>
            </a:endParaRPr>
          </a:p>
        </p:txBody>
      </p:sp>
      <p:sp>
        <p:nvSpPr>
          <p:cNvPr id="125" name="Star: 5 Points 124">
            <a:extLst>
              <a:ext uri="{FF2B5EF4-FFF2-40B4-BE49-F238E27FC236}">
                <a16:creationId xmlns:a16="http://schemas.microsoft.com/office/drawing/2014/main" id="{67588F52-4D72-4F6A-86A7-10DD78C15A29}"/>
              </a:ext>
            </a:extLst>
          </p:cNvPr>
          <p:cNvSpPr/>
          <p:nvPr/>
        </p:nvSpPr>
        <p:spPr>
          <a:xfrm>
            <a:off x="7845238" y="4517066"/>
            <a:ext cx="399257" cy="399257"/>
          </a:xfrm>
          <a:prstGeom prst="star5">
            <a:avLst/>
          </a:prstGeom>
          <a:solidFill>
            <a:srgbClr val="EA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Calibri"/>
            </a:endParaRPr>
          </a:p>
        </p:txBody>
      </p:sp>
      <p:sp>
        <p:nvSpPr>
          <p:cNvPr id="126" name="Star: 5 Points 125">
            <a:extLst>
              <a:ext uri="{FF2B5EF4-FFF2-40B4-BE49-F238E27FC236}">
                <a16:creationId xmlns:a16="http://schemas.microsoft.com/office/drawing/2014/main" id="{0B905059-F901-4A4D-AECA-28A1A8829A47}"/>
              </a:ext>
            </a:extLst>
          </p:cNvPr>
          <p:cNvSpPr/>
          <p:nvPr/>
        </p:nvSpPr>
        <p:spPr>
          <a:xfrm>
            <a:off x="8295652" y="4150666"/>
            <a:ext cx="399257" cy="399257"/>
          </a:xfrm>
          <a:prstGeom prst="star5">
            <a:avLst/>
          </a:prstGeom>
          <a:solidFill>
            <a:srgbClr val="EA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Calibri"/>
            </a:endParaRPr>
          </a:p>
        </p:txBody>
      </p:sp>
      <p:grpSp>
        <p:nvGrpSpPr>
          <p:cNvPr id="140" name="Group 139">
            <a:extLst>
              <a:ext uri="{FF2B5EF4-FFF2-40B4-BE49-F238E27FC236}">
                <a16:creationId xmlns:a16="http://schemas.microsoft.com/office/drawing/2014/main" id="{89F68BEE-DC65-4CCD-B9DE-FACC42A87C53}"/>
              </a:ext>
            </a:extLst>
          </p:cNvPr>
          <p:cNvGrpSpPr/>
          <p:nvPr/>
        </p:nvGrpSpPr>
        <p:grpSpPr>
          <a:xfrm rot="5400000">
            <a:off x="9869811" y="2069689"/>
            <a:ext cx="503419" cy="2346969"/>
            <a:chOff x="2398776" y="234244"/>
            <a:chExt cx="329003" cy="1760227"/>
          </a:xfrm>
        </p:grpSpPr>
        <p:sp>
          <p:nvSpPr>
            <p:cNvPr id="133" name="Rectangle: Rounded Corners 132">
              <a:extLst>
                <a:ext uri="{FF2B5EF4-FFF2-40B4-BE49-F238E27FC236}">
                  <a16:creationId xmlns:a16="http://schemas.microsoft.com/office/drawing/2014/main" id="{4F5F3A2C-99EE-433E-85AE-85C75D8350EF}"/>
                </a:ext>
              </a:extLst>
            </p:cNvPr>
            <p:cNvSpPr/>
            <p:nvPr/>
          </p:nvSpPr>
          <p:spPr>
            <a:xfrm rot="16200000">
              <a:off x="1877415" y="755605"/>
              <a:ext cx="1371725" cy="329003"/>
            </a:xfrm>
            <a:prstGeom prst="roundRect">
              <a:avLst/>
            </a:prstGeom>
            <a:solidFill>
              <a:schemeClr val="bg1"/>
            </a:solidFill>
            <a:ln>
              <a:solidFill>
                <a:srgbClr val="EA693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600">
                  <a:solidFill>
                    <a:srgbClr val="EA693E"/>
                  </a:solidFill>
                  <a:latin typeface="Arial" panose="020B0604020202020204" pitchFamily="34" charset="0"/>
                  <a:cs typeface="Arial" panose="020B0604020202020204" pitchFamily="34" charset="0"/>
                </a:rPr>
                <a:t>York, PA</a:t>
              </a:r>
              <a:endParaRPr lang="en-US" sz="1067">
                <a:solidFill>
                  <a:srgbClr val="EA693E"/>
                </a:solidFill>
                <a:latin typeface="Arial" panose="020B0604020202020204" pitchFamily="34" charset="0"/>
                <a:cs typeface="Arial" panose="020B0604020202020204" pitchFamily="34" charset="0"/>
              </a:endParaRPr>
            </a:p>
          </p:txBody>
        </p:sp>
        <p:cxnSp>
          <p:nvCxnSpPr>
            <p:cNvPr id="134" name="Straight Arrow Connector 133">
              <a:extLst>
                <a:ext uri="{FF2B5EF4-FFF2-40B4-BE49-F238E27FC236}">
                  <a16:creationId xmlns:a16="http://schemas.microsoft.com/office/drawing/2014/main" id="{76B7462C-3503-4ED2-AE84-5FA80E44858B}"/>
                </a:ext>
              </a:extLst>
            </p:cNvPr>
            <p:cNvCxnSpPr>
              <a:cxnSpLocks/>
            </p:cNvCxnSpPr>
            <p:nvPr/>
          </p:nvCxnSpPr>
          <p:spPr>
            <a:xfrm>
              <a:off x="2560320" y="1615440"/>
              <a:ext cx="0" cy="379031"/>
            </a:xfrm>
            <a:prstGeom prst="straightConnector1">
              <a:avLst/>
            </a:prstGeom>
            <a:ln w="9525">
              <a:solidFill>
                <a:schemeClr val="bg1"/>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C36B3FFB-4327-46D7-8C8F-3420B96D68A2}"/>
              </a:ext>
            </a:extLst>
          </p:cNvPr>
          <p:cNvGrpSpPr/>
          <p:nvPr/>
        </p:nvGrpSpPr>
        <p:grpSpPr>
          <a:xfrm>
            <a:off x="674194" y="3965825"/>
            <a:ext cx="2259860" cy="503419"/>
            <a:chOff x="1514791" y="1283951"/>
            <a:chExt cx="1551795" cy="377564"/>
          </a:xfrm>
        </p:grpSpPr>
        <p:sp>
          <p:nvSpPr>
            <p:cNvPr id="142" name="Rectangle: Rounded Corners 141">
              <a:extLst>
                <a:ext uri="{FF2B5EF4-FFF2-40B4-BE49-F238E27FC236}">
                  <a16:creationId xmlns:a16="http://schemas.microsoft.com/office/drawing/2014/main" id="{61AF0267-EFAD-4E3A-8E0C-24E2966528CC}"/>
                </a:ext>
              </a:extLst>
            </p:cNvPr>
            <p:cNvSpPr/>
            <p:nvPr/>
          </p:nvSpPr>
          <p:spPr>
            <a:xfrm>
              <a:off x="1514791" y="1283951"/>
              <a:ext cx="1195300" cy="377564"/>
            </a:xfrm>
            <a:prstGeom prst="roundRect">
              <a:avLst/>
            </a:prstGeom>
            <a:solidFill>
              <a:schemeClr val="bg1"/>
            </a:solidFill>
            <a:ln>
              <a:solidFill>
                <a:srgbClr val="EA693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467">
                  <a:solidFill>
                    <a:srgbClr val="EA693E"/>
                  </a:solidFill>
                  <a:latin typeface="Arial" panose="020B0604020202020204" pitchFamily="34" charset="0"/>
                  <a:cs typeface="Arial" panose="020B0604020202020204" pitchFamily="34" charset="0"/>
                </a:rPr>
                <a:t>Los Angeles, CA</a:t>
              </a:r>
              <a:endParaRPr lang="en-US" sz="933">
                <a:solidFill>
                  <a:srgbClr val="EA693E"/>
                </a:solidFill>
                <a:latin typeface="Arial" panose="020B0604020202020204" pitchFamily="34" charset="0"/>
                <a:cs typeface="Arial" panose="020B0604020202020204" pitchFamily="34" charset="0"/>
              </a:endParaRPr>
            </a:p>
          </p:txBody>
        </p:sp>
        <p:cxnSp>
          <p:nvCxnSpPr>
            <p:cNvPr id="143" name="Straight Arrow Connector 142">
              <a:extLst>
                <a:ext uri="{FF2B5EF4-FFF2-40B4-BE49-F238E27FC236}">
                  <a16:creationId xmlns:a16="http://schemas.microsoft.com/office/drawing/2014/main" id="{C8848697-B347-444E-9DF7-825690F322CD}"/>
                </a:ext>
              </a:extLst>
            </p:cNvPr>
            <p:cNvCxnSpPr>
              <a:cxnSpLocks/>
            </p:cNvCxnSpPr>
            <p:nvPr/>
          </p:nvCxnSpPr>
          <p:spPr>
            <a:xfrm>
              <a:off x="2584838" y="1459939"/>
              <a:ext cx="481748" cy="0"/>
            </a:xfrm>
            <a:prstGeom prst="straightConnector1">
              <a:avLst/>
            </a:prstGeom>
            <a:ln w="9525">
              <a:solidFill>
                <a:schemeClr val="bg1"/>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8DA87F12-5F10-4399-9215-4813E88B819F}"/>
              </a:ext>
            </a:extLst>
          </p:cNvPr>
          <p:cNvGrpSpPr/>
          <p:nvPr/>
        </p:nvGrpSpPr>
        <p:grpSpPr>
          <a:xfrm>
            <a:off x="7178250" y="2517941"/>
            <a:ext cx="1593733" cy="947360"/>
            <a:chOff x="1514791" y="1283951"/>
            <a:chExt cx="1195300" cy="710520"/>
          </a:xfrm>
        </p:grpSpPr>
        <p:sp>
          <p:nvSpPr>
            <p:cNvPr id="147" name="Rectangle: Rounded Corners 146">
              <a:extLst>
                <a:ext uri="{FF2B5EF4-FFF2-40B4-BE49-F238E27FC236}">
                  <a16:creationId xmlns:a16="http://schemas.microsoft.com/office/drawing/2014/main" id="{2C0CB2B7-304A-4831-8814-FAC00FA284A9}"/>
                </a:ext>
              </a:extLst>
            </p:cNvPr>
            <p:cNvSpPr/>
            <p:nvPr/>
          </p:nvSpPr>
          <p:spPr>
            <a:xfrm>
              <a:off x="1514791" y="1283951"/>
              <a:ext cx="1195300" cy="377564"/>
            </a:xfrm>
            <a:prstGeom prst="roundRect">
              <a:avLst/>
            </a:prstGeom>
            <a:solidFill>
              <a:schemeClr val="bg1"/>
            </a:solidFill>
            <a:ln>
              <a:solidFill>
                <a:srgbClr val="EA693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600">
                  <a:solidFill>
                    <a:srgbClr val="EA693E"/>
                  </a:solidFill>
                  <a:latin typeface="Arial" panose="020B0604020202020204" pitchFamily="34" charset="0"/>
                  <a:cs typeface="Arial" panose="020B0604020202020204" pitchFamily="34" charset="0"/>
                </a:rPr>
                <a:t>Meadville, PA</a:t>
              </a:r>
              <a:endParaRPr lang="en-US" sz="1067">
                <a:solidFill>
                  <a:srgbClr val="EA693E"/>
                </a:solidFill>
                <a:latin typeface="Arial" panose="020B0604020202020204" pitchFamily="34" charset="0"/>
                <a:cs typeface="Arial" panose="020B0604020202020204" pitchFamily="34" charset="0"/>
              </a:endParaRPr>
            </a:p>
          </p:txBody>
        </p:sp>
        <p:cxnSp>
          <p:nvCxnSpPr>
            <p:cNvPr id="148" name="Straight Arrow Connector 147">
              <a:extLst>
                <a:ext uri="{FF2B5EF4-FFF2-40B4-BE49-F238E27FC236}">
                  <a16:creationId xmlns:a16="http://schemas.microsoft.com/office/drawing/2014/main" id="{A951240B-EEB9-430A-9F79-58E33B2EBA64}"/>
                </a:ext>
              </a:extLst>
            </p:cNvPr>
            <p:cNvCxnSpPr>
              <a:cxnSpLocks/>
            </p:cNvCxnSpPr>
            <p:nvPr/>
          </p:nvCxnSpPr>
          <p:spPr>
            <a:xfrm>
              <a:off x="2560320" y="1615440"/>
              <a:ext cx="0" cy="379031"/>
            </a:xfrm>
            <a:prstGeom prst="straightConnector1">
              <a:avLst/>
            </a:prstGeom>
            <a:ln w="9525">
              <a:solidFill>
                <a:schemeClr val="bg1"/>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19A4A519-25F9-41CA-A4CE-5B115B463DF3}"/>
              </a:ext>
            </a:extLst>
          </p:cNvPr>
          <p:cNvGrpSpPr/>
          <p:nvPr/>
        </p:nvGrpSpPr>
        <p:grpSpPr>
          <a:xfrm>
            <a:off x="2277730" y="3280141"/>
            <a:ext cx="2069060" cy="503419"/>
            <a:chOff x="1514791" y="1283951"/>
            <a:chExt cx="1551795" cy="377564"/>
          </a:xfrm>
        </p:grpSpPr>
        <p:sp>
          <p:nvSpPr>
            <p:cNvPr id="150" name="Rectangle: Rounded Corners 149">
              <a:extLst>
                <a:ext uri="{FF2B5EF4-FFF2-40B4-BE49-F238E27FC236}">
                  <a16:creationId xmlns:a16="http://schemas.microsoft.com/office/drawing/2014/main" id="{F3A05A86-CEAF-4D1B-8509-98B7F294A4B6}"/>
                </a:ext>
              </a:extLst>
            </p:cNvPr>
            <p:cNvSpPr/>
            <p:nvPr/>
          </p:nvSpPr>
          <p:spPr>
            <a:xfrm>
              <a:off x="1514791" y="1283951"/>
              <a:ext cx="1195300" cy="377564"/>
            </a:xfrm>
            <a:prstGeom prst="roundRect">
              <a:avLst/>
            </a:prstGeom>
            <a:solidFill>
              <a:schemeClr val="bg1"/>
            </a:solidFill>
            <a:ln>
              <a:solidFill>
                <a:srgbClr val="EA693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600">
                  <a:solidFill>
                    <a:srgbClr val="EA693E"/>
                  </a:solidFill>
                  <a:latin typeface="Arial" panose="020B0604020202020204" pitchFamily="34" charset="0"/>
                  <a:cs typeface="Arial" panose="020B0604020202020204" pitchFamily="34" charset="0"/>
                </a:rPr>
                <a:t>Morgan, UT</a:t>
              </a:r>
              <a:endParaRPr lang="en-US" sz="1067">
                <a:solidFill>
                  <a:srgbClr val="EA693E"/>
                </a:solidFill>
                <a:latin typeface="Arial" panose="020B0604020202020204" pitchFamily="34" charset="0"/>
                <a:cs typeface="Arial" panose="020B0604020202020204" pitchFamily="34" charset="0"/>
              </a:endParaRPr>
            </a:p>
          </p:txBody>
        </p:sp>
        <p:cxnSp>
          <p:nvCxnSpPr>
            <p:cNvPr id="151" name="Straight Arrow Connector 150">
              <a:extLst>
                <a:ext uri="{FF2B5EF4-FFF2-40B4-BE49-F238E27FC236}">
                  <a16:creationId xmlns:a16="http://schemas.microsoft.com/office/drawing/2014/main" id="{F771C26E-92E2-4FD7-8A46-58FE5C737267}"/>
                </a:ext>
              </a:extLst>
            </p:cNvPr>
            <p:cNvCxnSpPr>
              <a:cxnSpLocks/>
            </p:cNvCxnSpPr>
            <p:nvPr/>
          </p:nvCxnSpPr>
          <p:spPr>
            <a:xfrm>
              <a:off x="2583454" y="1459939"/>
              <a:ext cx="483132" cy="0"/>
            </a:xfrm>
            <a:prstGeom prst="straightConnector1">
              <a:avLst/>
            </a:prstGeom>
            <a:ln w="9525">
              <a:solidFill>
                <a:schemeClr val="bg1"/>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28C3C963-D4C6-4938-8760-002073F4BA7D}"/>
              </a:ext>
            </a:extLst>
          </p:cNvPr>
          <p:cNvGrpSpPr/>
          <p:nvPr/>
        </p:nvGrpSpPr>
        <p:grpSpPr>
          <a:xfrm>
            <a:off x="6424550" y="4129375"/>
            <a:ext cx="2069060" cy="503419"/>
            <a:chOff x="1514791" y="1283951"/>
            <a:chExt cx="1551795" cy="377564"/>
          </a:xfrm>
        </p:grpSpPr>
        <p:sp>
          <p:nvSpPr>
            <p:cNvPr id="156" name="Rectangle: Rounded Corners 155">
              <a:extLst>
                <a:ext uri="{FF2B5EF4-FFF2-40B4-BE49-F238E27FC236}">
                  <a16:creationId xmlns:a16="http://schemas.microsoft.com/office/drawing/2014/main" id="{71E65195-59E5-4B9E-B9CF-9715166A8E9F}"/>
                </a:ext>
              </a:extLst>
            </p:cNvPr>
            <p:cNvSpPr/>
            <p:nvPr/>
          </p:nvSpPr>
          <p:spPr>
            <a:xfrm>
              <a:off x="1514791" y="1283951"/>
              <a:ext cx="1195300" cy="377564"/>
            </a:xfrm>
            <a:prstGeom prst="roundRect">
              <a:avLst/>
            </a:prstGeom>
            <a:solidFill>
              <a:schemeClr val="bg1"/>
            </a:solidFill>
            <a:ln>
              <a:solidFill>
                <a:srgbClr val="EA693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467">
                  <a:solidFill>
                    <a:srgbClr val="EA693E"/>
                  </a:solidFill>
                  <a:latin typeface="Arial" panose="020B0604020202020204" pitchFamily="34" charset="0"/>
                  <a:cs typeface="Arial" panose="020B0604020202020204" pitchFamily="34" charset="0"/>
                </a:rPr>
                <a:t>Dorchester, SC</a:t>
              </a:r>
              <a:endParaRPr lang="en-US" sz="933">
                <a:solidFill>
                  <a:srgbClr val="EA693E"/>
                </a:solidFill>
                <a:latin typeface="Arial" panose="020B0604020202020204" pitchFamily="34" charset="0"/>
                <a:cs typeface="Arial" panose="020B0604020202020204" pitchFamily="34" charset="0"/>
              </a:endParaRPr>
            </a:p>
          </p:txBody>
        </p:sp>
        <p:cxnSp>
          <p:nvCxnSpPr>
            <p:cNvPr id="157" name="Straight Arrow Connector 156">
              <a:extLst>
                <a:ext uri="{FF2B5EF4-FFF2-40B4-BE49-F238E27FC236}">
                  <a16:creationId xmlns:a16="http://schemas.microsoft.com/office/drawing/2014/main" id="{BA24B5AF-4C50-4D8F-82FA-9E4B784D2830}"/>
                </a:ext>
              </a:extLst>
            </p:cNvPr>
            <p:cNvCxnSpPr>
              <a:cxnSpLocks/>
            </p:cNvCxnSpPr>
            <p:nvPr/>
          </p:nvCxnSpPr>
          <p:spPr>
            <a:xfrm>
              <a:off x="2586875" y="1459939"/>
              <a:ext cx="479711" cy="0"/>
            </a:xfrm>
            <a:prstGeom prst="straightConnector1">
              <a:avLst/>
            </a:prstGeom>
            <a:ln w="9525">
              <a:solidFill>
                <a:schemeClr val="bg1"/>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1D5E3742-62FA-4F81-B6E7-8C20965E9F8A}"/>
              </a:ext>
            </a:extLst>
          </p:cNvPr>
          <p:cNvGrpSpPr/>
          <p:nvPr/>
        </p:nvGrpSpPr>
        <p:grpSpPr>
          <a:xfrm>
            <a:off x="6642476" y="4744105"/>
            <a:ext cx="1593733" cy="906896"/>
            <a:chOff x="1514791" y="981343"/>
            <a:chExt cx="1195300" cy="680172"/>
          </a:xfrm>
        </p:grpSpPr>
        <p:sp>
          <p:nvSpPr>
            <p:cNvPr id="159" name="Rectangle: Rounded Corners 158">
              <a:extLst>
                <a:ext uri="{FF2B5EF4-FFF2-40B4-BE49-F238E27FC236}">
                  <a16:creationId xmlns:a16="http://schemas.microsoft.com/office/drawing/2014/main" id="{9EFFC077-17E7-4A14-8851-A42564AF5DD3}"/>
                </a:ext>
              </a:extLst>
            </p:cNvPr>
            <p:cNvSpPr/>
            <p:nvPr/>
          </p:nvSpPr>
          <p:spPr>
            <a:xfrm>
              <a:off x="1514791" y="1283951"/>
              <a:ext cx="1195300" cy="377564"/>
            </a:xfrm>
            <a:prstGeom prst="roundRect">
              <a:avLst/>
            </a:prstGeom>
            <a:solidFill>
              <a:schemeClr val="bg1"/>
            </a:solidFill>
            <a:ln>
              <a:solidFill>
                <a:srgbClr val="EA693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600">
                  <a:solidFill>
                    <a:srgbClr val="EA693E"/>
                  </a:solidFill>
                  <a:latin typeface="Arial" panose="020B0604020202020204" pitchFamily="34" charset="0"/>
                  <a:cs typeface="Arial" panose="020B0604020202020204" pitchFamily="34" charset="0"/>
                </a:rPr>
                <a:t>Atlanta, GA</a:t>
              </a:r>
              <a:endParaRPr lang="en-US" sz="1067">
                <a:solidFill>
                  <a:srgbClr val="EA693E"/>
                </a:solidFill>
                <a:latin typeface="Arial" panose="020B0604020202020204" pitchFamily="34" charset="0"/>
                <a:cs typeface="Arial" panose="020B0604020202020204" pitchFamily="34" charset="0"/>
              </a:endParaRPr>
            </a:p>
          </p:txBody>
        </p:sp>
        <p:cxnSp>
          <p:nvCxnSpPr>
            <p:cNvPr id="160" name="Straight Arrow Connector 159">
              <a:extLst>
                <a:ext uri="{FF2B5EF4-FFF2-40B4-BE49-F238E27FC236}">
                  <a16:creationId xmlns:a16="http://schemas.microsoft.com/office/drawing/2014/main" id="{6114CA12-6BE8-47F0-AFA7-E1CBA6B967EF}"/>
                </a:ext>
              </a:extLst>
            </p:cNvPr>
            <p:cNvCxnSpPr>
              <a:cxnSpLocks/>
            </p:cNvCxnSpPr>
            <p:nvPr/>
          </p:nvCxnSpPr>
          <p:spPr>
            <a:xfrm flipV="1">
              <a:off x="2560320" y="981343"/>
              <a:ext cx="0" cy="350520"/>
            </a:xfrm>
            <a:prstGeom prst="straightConnector1">
              <a:avLst/>
            </a:prstGeom>
            <a:ln w="9525">
              <a:solidFill>
                <a:schemeClr val="bg1"/>
              </a:solidFill>
              <a:tailEnd type="oval" w="med" len="med"/>
            </a:ln>
          </p:spPr>
          <p:style>
            <a:lnRef idx="1">
              <a:schemeClr val="accent1"/>
            </a:lnRef>
            <a:fillRef idx="0">
              <a:schemeClr val="accent1"/>
            </a:fillRef>
            <a:effectRef idx="0">
              <a:schemeClr val="accent1"/>
            </a:effectRef>
            <a:fontRef idx="minor">
              <a:schemeClr val="tx1"/>
            </a:fontRef>
          </p:style>
        </p:cxnSp>
      </p:grpSp>
      <p:sp>
        <p:nvSpPr>
          <p:cNvPr id="189" name="Freeform 5">
            <a:extLst>
              <a:ext uri="{FF2B5EF4-FFF2-40B4-BE49-F238E27FC236}">
                <a16:creationId xmlns:a16="http://schemas.microsoft.com/office/drawing/2014/main" id="{81534BF6-28FB-4BD6-91C7-04A0C0A62D80}"/>
              </a:ext>
            </a:extLst>
          </p:cNvPr>
          <p:cNvSpPr>
            <a:spLocks noEditPoints="1"/>
          </p:cNvSpPr>
          <p:nvPr/>
        </p:nvSpPr>
        <p:spPr bwMode="auto">
          <a:xfrm>
            <a:off x="559129" y="4607727"/>
            <a:ext cx="374417" cy="382359"/>
          </a:xfrm>
          <a:custGeom>
            <a:avLst/>
            <a:gdLst>
              <a:gd name="T0" fmla="*/ 275 w 412"/>
              <a:gd name="T1" fmla="*/ 137 h 420"/>
              <a:gd name="T2" fmla="*/ 275 w 412"/>
              <a:gd name="T3" fmla="*/ 203 h 420"/>
              <a:gd name="T4" fmla="*/ 145 w 412"/>
              <a:gd name="T5" fmla="*/ 137 h 420"/>
              <a:gd name="T6" fmla="*/ 145 w 412"/>
              <a:gd name="T7" fmla="*/ 206 h 420"/>
              <a:gd name="T8" fmla="*/ 122 w 412"/>
              <a:gd name="T9" fmla="*/ 206 h 420"/>
              <a:gd name="T10" fmla="*/ 114 w 412"/>
              <a:gd name="T11" fmla="*/ 0 h 420"/>
              <a:gd name="T12" fmla="*/ 84 w 412"/>
              <a:gd name="T13" fmla="*/ 0 h 420"/>
              <a:gd name="T14" fmla="*/ 76 w 412"/>
              <a:gd name="T15" fmla="*/ 206 h 420"/>
              <a:gd name="T16" fmla="*/ 58 w 412"/>
              <a:gd name="T17" fmla="*/ 206 h 420"/>
              <a:gd name="T18" fmla="*/ 50 w 412"/>
              <a:gd name="T19" fmla="*/ 0 h 420"/>
              <a:gd name="T20" fmla="*/ 20 w 412"/>
              <a:gd name="T21" fmla="*/ 0 h 420"/>
              <a:gd name="T22" fmla="*/ 12 w 412"/>
              <a:gd name="T23" fmla="*/ 206 h 420"/>
              <a:gd name="T24" fmla="*/ 0 w 412"/>
              <a:gd name="T25" fmla="*/ 206 h 420"/>
              <a:gd name="T26" fmla="*/ 0 w 412"/>
              <a:gd name="T27" fmla="*/ 420 h 420"/>
              <a:gd name="T28" fmla="*/ 412 w 412"/>
              <a:gd name="T29" fmla="*/ 420 h 420"/>
              <a:gd name="T30" fmla="*/ 412 w 412"/>
              <a:gd name="T31" fmla="*/ 206 h 420"/>
              <a:gd name="T32" fmla="*/ 275 w 412"/>
              <a:gd name="T33" fmla="*/ 137 h 420"/>
              <a:gd name="T34" fmla="*/ 242 w 412"/>
              <a:gd name="T35" fmla="*/ 295 h 420"/>
              <a:gd name="T36" fmla="*/ 190 w 412"/>
              <a:gd name="T37" fmla="*/ 376 h 420"/>
              <a:gd name="T38" fmla="*/ 181 w 412"/>
              <a:gd name="T39" fmla="*/ 382 h 420"/>
              <a:gd name="T40" fmla="*/ 165 w 412"/>
              <a:gd name="T41" fmla="*/ 394 h 420"/>
              <a:gd name="T42" fmla="*/ 157 w 412"/>
              <a:gd name="T43" fmla="*/ 375 h 420"/>
              <a:gd name="T44" fmla="*/ 154 w 412"/>
              <a:gd name="T45" fmla="*/ 366 h 420"/>
              <a:gd name="T46" fmla="*/ 139 w 412"/>
              <a:gd name="T47" fmla="*/ 340 h 420"/>
              <a:gd name="T48" fmla="*/ 125 w 412"/>
              <a:gd name="T49" fmla="*/ 328 h 420"/>
              <a:gd name="T50" fmla="*/ 150 w 412"/>
              <a:gd name="T51" fmla="*/ 314 h 420"/>
              <a:gd name="T52" fmla="*/ 172 w 412"/>
              <a:gd name="T53" fmla="*/ 340 h 420"/>
              <a:gd name="T54" fmla="*/ 176 w 412"/>
              <a:gd name="T55" fmla="*/ 349 h 420"/>
              <a:gd name="T56" fmla="*/ 232 w 412"/>
              <a:gd name="T57" fmla="*/ 278 h 420"/>
              <a:gd name="T58" fmla="*/ 298 w 412"/>
              <a:gd name="T59" fmla="*/ 225 h 420"/>
              <a:gd name="T60" fmla="*/ 303 w 412"/>
              <a:gd name="T61" fmla="*/ 231 h 420"/>
              <a:gd name="T62" fmla="*/ 242 w 412"/>
              <a:gd name="T63" fmla="*/ 29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20">
                <a:moveTo>
                  <a:pt x="275" y="137"/>
                </a:moveTo>
                <a:cubicBezTo>
                  <a:pt x="275" y="203"/>
                  <a:pt x="275" y="203"/>
                  <a:pt x="275" y="203"/>
                </a:cubicBezTo>
                <a:cubicBezTo>
                  <a:pt x="145" y="137"/>
                  <a:pt x="145" y="137"/>
                  <a:pt x="145" y="137"/>
                </a:cubicBezTo>
                <a:cubicBezTo>
                  <a:pt x="145" y="206"/>
                  <a:pt x="145" y="206"/>
                  <a:pt x="145" y="206"/>
                </a:cubicBezTo>
                <a:cubicBezTo>
                  <a:pt x="122" y="206"/>
                  <a:pt x="122" y="206"/>
                  <a:pt x="122" y="206"/>
                </a:cubicBezTo>
                <a:cubicBezTo>
                  <a:pt x="114" y="0"/>
                  <a:pt x="114" y="0"/>
                  <a:pt x="114" y="0"/>
                </a:cubicBezTo>
                <a:cubicBezTo>
                  <a:pt x="84" y="0"/>
                  <a:pt x="84" y="0"/>
                  <a:pt x="84" y="0"/>
                </a:cubicBezTo>
                <a:cubicBezTo>
                  <a:pt x="76" y="206"/>
                  <a:pt x="76" y="206"/>
                  <a:pt x="76" y="206"/>
                </a:cubicBezTo>
                <a:cubicBezTo>
                  <a:pt x="58" y="206"/>
                  <a:pt x="58" y="206"/>
                  <a:pt x="58" y="206"/>
                </a:cubicBezTo>
                <a:cubicBezTo>
                  <a:pt x="50" y="0"/>
                  <a:pt x="50" y="0"/>
                  <a:pt x="50" y="0"/>
                </a:cubicBezTo>
                <a:cubicBezTo>
                  <a:pt x="20" y="0"/>
                  <a:pt x="20" y="0"/>
                  <a:pt x="20" y="0"/>
                </a:cubicBezTo>
                <a:cubicBezTo>
                  <a:pt x="12" y="206"/>
                  <a:pt x="12" y="206"/>
                  <a:pt x="12" y="206"/>
                </a:cubicBezTo>
                <a:cubicBezTo>
                  <a:pt x="0" y="206"/>
                  <a:pt x="0" y="206"/>
                  <a:pt x="0" y="206"/>
                </a:cubicBezTo>
                <a:cubicBezTo>
                  <a:pt x="0" y="420"/>
                  <a:pt x="0" y="420"/>
                  <a:pt x="0" y="420"/>
                </a:cubicBezTo>
                <a:cubicBezTo>
                  <a:pt x="412" y="420"/>
                  <a:pt x="412" y="420"/>
                  <a:pt x="412" y="420"/>
                </a:cubicBezTo>
                <a:cubicBezTo>
                  <a:pt x="412" y="206"/>
                  <a:pt x="412" y="206"/>
                  <a:pt x="412" y="206"/>
                </a:cubicBezTo>
                <a:lnTo>
                  <a:pt x="275" y="137"/>
                </a:lnTo>
                <a:close/>
                <a:moveTo>
                  <a:pt x="242" y="295"/>
                </a:moveTo>
                <a:cubicBezTo>
                  <a:pt x="219" y="324"/>
                  <a:pt x="202" y="351"/>
                  <a:pt x="190" y="376"/>
                </a:cubicBezTo>
                <a:cubicBezTo>
                  <a:pt x="181" y="382"/>
                  <a:pt x="181" y="382"/>
                  <a:pt x="181" y="382"/>
                </a:cubicBezTo>
                <a:cubicBezTo>
                  <a:pt x="173" y="388"/>
                  <a:pt x="168" y="392"/>
                  <a:pt x="165" y="394"/>
                </a:cubicBezTo>
                <a:cubicBezTo>
                  <a:pt x="164" y="390"/>
                  <a:pt x="161" y="384"/>
                  <a:pt x="157" y="375"/>
                </a:cubicBezTo>
                <a:cubicBezTo>
                  <a:pt x="154" y="366"/>
                  <a:pt x="154" y="366"/>
                  <a:pt x="154" y="366"/>
                </a:cubicBezTo>
                <a:cubicBezTo>
                  <a:pt x="149" y="354"/>
                  <a:pt x="144" y="345"/>
                  <a:pt x="139" y="340"/>
                </a:cubicBezTo>
                <a:cubicBezTo>
                  <a:pt x="135" y="334"/>
                  <a:pt x="130" y="330"/>
                  <a:pt x="125" y="328"/>
                </a:cubicBezTo>
                <a:cubicBezTo>
                  <a:pt x="134" y="318"/>
                  <a:pt x="142" y="314"/>
                  <a:pt x="150" y="314"/>
                </a:cubicBezTo>
                <a:cubicBezTo>
                  <a:pt x="157" y="314"/>
                  <a:pt x="164" y="322"/>
                  <a:pt x="172" y="340"/>
                </a:cubicBezTo>
                <a:cubicBezTo>
                  <a:pt x="176" y="349"/>
                  <a:pt x="176" y="349"/>
                  <a:pt x="176" y="349"/>
                </a:cubicBezTo>
                <a:cubicBezTo>
                  <a:pt x="191" y="325"/>
                  <a:pt x="209" y="301"/>
                  <a:pt x="232" y="278"/>
                </a:cubicBezTo>
                <a:cubicBezTo>
                  <a:pt x="255" y="255"/>
                  <a:pt x="277" y="237"/>
                  <a:pt x="298" y="225"/>
                </a:cubicBezTo>
                <a:cubicBezTo>
                  <a:pt x="303" y="231"/>
                  <a:pt x="303" y="231"/>
                  <a:pt x="303" y="231"/>
                </a:cubicBezTo>
                <a:cubicBezTo>
                  <a:pt x="285" y="245"/>
                  <a:pt x="264" y="267"/>
                  <a:pt x="242" y="2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latin typeface="Calibri"/>
            </a:endParaRPr>
          </a:p>
        </p:txBody>
      </p:sp>
      <p:sp>
        <p:nvSpPr>
          <p:cNvPr id="190" name="Freeform 6">
            <a:extLst>
              <a:ext uri="{FF2B5EF4-FFF2-40B4-BE49-F238E27FC236}">
                <a16:creationId xmlns:a16="http://schemas.microsoft.com/office/drawing/2014/main" id="{00B75B33-10D6-475C-9D6A-B5A9CEB1106C}"/>
              </a:ext>
            </a:extLst>
          </p:cNvPr>
          <p:cNvSpPr>
            <a:spLocks noEditPoints="1"/>
          </p:cNvSpPr>
          <p:nvPr/>
        </p:nvSpPr>
        <p:spPr bwMode="auto">
          <a:xfrm>
            <a:off x="538210" y="5662261"/>
            <a:ext cx="416253" cy="249435"/>
          </a:xfrm>
          <a:custGeom>
            <a:avLst/>
            <a:gdLst>
              <a:gd name="T0" fmla="*/ 0 w 458"/>
              <a:gd name="T1" fmla="*/ 0 h 274"/>
              <a:gd name="T2" fmla="*/ 0 w 458"/>
              <a:gd name="T3" fmla="*/ 274 h 274"/>
              <a:gd name="T4" fmla="*/ 458 w 458"/>
              <a:gd name="T5" fmla="*/ 274 h 274"/>
              <a:gd name="T6" fmla="*/ 458 w 458"/>
              <a:gd name="T7" fmla="*/ 0 h 274"/>
              <a:gd name="T8" fmla="*/ 0 w 458"/>
              <a:gd name="T9" fmla="*/ 0 h 274"/>
              <a:gd name="T10" fmla="*/ 195 w 458"/>
              <a:gd name="T11" fmla="*/ 71 h 274"/>
              <a:gd name="T12" fmla="*/ 49 w 458"/>
              <a:gd name="T13" fmla="*/ 71 h 274"/>
              <a:gd name="T14" fmla="*/ 28 w 458"/>
              <a:gd name="T15" fmla="*/ 50 h 274"/>
              <a:gd name="T16" fmla="*/ 49 w 458"/>
              <a:gd name="T17" fmla="*/ 29 h 274"/>
              <a:gd name="T18" fmla="*/ 195 w 458"/>
              <a:gd name="T19" fmla="*/ 29 h 274"/>
              <a:gd name="T20" fmla="*/ 217 w 458"/>
              <a:gd name="T21" fmla="*/ 50 h 274"/>
              <a:gd name="T22" fmla="*/ 195 w 458"/>
              <a:gd name="T23" fmla="*/ 71 h 274"/>
              <a:gd name="T24" fmla="*/ 412 w 458"/>
              <a:gd name="T25" fmla="*/ 71 h 274"/>
              <a:gd name="T26" fmla="*/ 266 w 458"/>
              <a:gd name="T27" fmla="*/ 71 h 274"/>
              <a:gd name="T28" fmla="*/ 245 w 458"/>
              <a:gd name="T29" fmla="*/ 50 h 274"/>
              <a:gd name="T30" fmla="*/ 266 w 458"/>
              <a:gd name="T31" fmla="*/ 29 h 274"/>
              <a:gd name="T32" fmla="*/ 412 w 458"/>
              <a:gd name="T33" fmla="*/ 29 h 274"/>
              <a:gd name="T34" fmla="*/ 433 w 458"/>
              <a:gd name="T35" fmla="*/ 50 h 274"/>
              <a:gd name="T36" fmla="*/ 412 w 458"/>
              <a:gd name="T37" fmla="*/ 71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8" h="274">
                <a:moveTo>
                  <a:pt x="0" y="0"/>
                </a:moveTo>
                <a:cubicBezTo>
                  <a:pt x="0" y="274"/>
                  <a:pt x="0" y="274"/>
                  <a:pt x="0" y="274"/>
                </a:cubicBezTo>
                <a:cubicBezTo>
                  <a:pt x="458" y="274"/>
                  <a:pt x="458" y="274"/>
                  <a:pt x="458" y="274"/>
                </a:cubicBezTo>
                <a:cubicBezTo>
                  <a:pt x="458" y="0"/>
                  <a:pt x="458" y="0"/>
                  <a:pt x="458" y="0"/>
                </a:cubicBezTo>
                <a:lnTo>
                  <a:pt x="0" y="0"/>
                </a:lnTo>
                <a:close/>
                <a:moveTo>
                  <a:pt x="195" y="71"/>
                </a:moveTo>
                <a:cubicBezTo>
                  <a:pt x="49" y="71"/>
                  <a:pt x="49" y="71"/>
                  <a:pt x="49" y="71"/>
                </a:cubicBezTo>
                <a:cubicBezTo>
                  <a:pt x="38" y="71"/>
                  <a:pt x="28" y="62"/>
                  <a:pt x="28" y="50"/>
                </a:cubicBezTo>
                <a:cubicBezTo>
                  <a:pt x="28" y="38"/>
                  <a:pt x="38" y="29"/>
                  <a:pt x="49" y="29"/>
                </a:cubicBezTo>
                <a:cubicBezTo>
                  <a:pt x="195" y="29"/>
                  <a:pt x="195" y="29"/>
                  <a:pt x="195" y="29"/>
                </a:cubicBezTo>
                <a:cubicBezTo>
                  <a:pt x="207" y="29"/>
                  <a:pt x="217" y="38"/>
                  <a:pt x="217" y="50"/>
                </a:cubicBezTo>
                <a:cubicBezTo>
                  <a:pt x="217" y="62"/>
                  <a:pt x="207" y="71"/>
                  <a:pt x="195" y="71"/>
                </a:cubicBezTo>
                <a:close/>
                <a:moveTo>
                  <a:pt x="412" y="71"/>
                </a:moveTo>
                <a:cubicBezTo>
                  <a:pt x="266" y="71"/>
                  <a:pt x="266" y="71"/>
                  <a:pt x="266" y="71"/>
                </a:cubicBezTo>
                <a:cubicBezTo>
                  <a:pt x="255" y="71"/>
                  <a:pt x="245" y="62"/>
                  <a:pt x="245" y="50"/>
                </a:cubicBezTo>
                <a:cubicBezTo>
                  <a:pt x="245" y="38"/>
                  <a:pt x="255" y="29"/>
                  <a:pt x="266" y="29"/>
                </a:cubicBezTo>
                <a:cubicBezTo>
                  <a:pt x="412" y="29"/>
                  <a:pt x="412" y="29"/>
                  <a:pt x="412" y="29"/>
                </a:cubicBezTo>
                <a:cubicBezTo>
                  <a:pt x="424" y="29"/>
                  <a:pt x="433" y="38"/>
                  <a:pt x="433" y="50"/>
                </a:cubicBezTo>
                <a:cubicBezTo>
                  <a:pt x="433" y="62"/>
                  <a:pt x="424" y="71"/>
                  <a:pt x="412" y="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latin typeface="Calibri"/>
            </a:endParaRPr>
          </a:p>
        </p:txBody>
      </p:sp>
      <p:sp>
        <p:nvSpPr>
          <p:cNvPr id="191" name="Freeform 7">
            <a:extLst>
              <a:ext uri="{FF2B5EF4-FFF2-40B4-BE49-F238E27FC236}">
                <a16:creationId xmlns:a16="http://schemas.microsoft.com/office/drawing/2014/main" id="{2844D728-B323-4D37-9FF1-724100AE1060}"/>
              </a:ext>
            </a:extLst>
          </p:cNvPr>
          <p:cNvSpPr>
            <a:spLocks noEditPoints="1"/>
          </p:cNvSpPr>
          <p:nvPr/>
        </p:nvSpPr>
        <p:spPr bwMode="auto">
          <a:xfrm>
            <a:off x="602024" y="5102955"/>
            <a:ext cx="288624" cy="446439"/>
          </a:xfrm>
          <a:custGeom>
            <a:avLst/>
            <a:gdLst>
              <a:gd name="T0" fmla="*/ 159 w 317"/>
              <a:gd name="T1" fmla="*/ 0 h 491"/>
              <a:gd name="T2" fmla="*/ 0 w 317"/>
              <a:gd name="T3" fmla="*/ 332 h 491"/>
              <a:gd name="T4" fmla="*/ 159 w 317"/>
              <a:gd name="T5" fmla="*/ 491 h 491"/>
              <a:gd name="T6" fmla="*/ 317 w 317"/>
              <a:gd name="T7" fmla="*/ 332 h 491"/>
              <a:gd name="T8" fmla="*/ 159 w 317"/>
              <a:gd name="T9" fmla="*/ 0 h 491"/>
              <a:gd name="T10" fmla="*/ 191 w 317"/>
              <a:gd name="T11" fmla="*/ 279 h 491"/>
              <a:gd name="T12" fmla="*/ 153 w 317"/>
              <a:gd name="T13" fmla="*/ 344 h 491"/>
              <a:gd name="T14" fmla="*/ 184 w 317"/>
              <a:gd name="T15" fmla="*/ 344 h 491"/>
              <a:gd name="T16" fmla="*/ 78 w 317"/>
              <a:gd name="T17" fmla="*/ 423 h 491"/>
              <a:gd name="T18" fmla="*/ 134 w 317"/>
              <a:gd name="T19" fmla="*/ 328 h 491"/>
              <a:gd name="T20" fmla="*/ 103 w 317"/>
              <a:gd name="T21" fmla="*/ 328 h 491"/>
              <a:gd name="T22" fmla="*/ 141 w 317"/>
              <a:gd name="T23" fmla="*/ 262 h 491"/>
              <a:gd name="T24" fmla="*/ 109 w 317"/>
              <a:gd name="T25" fmla="*/ 262 h 491"/>
              <a:gd name="T26" fmla="*/ 223 w 317"/>
              <a:gd name="T27" fmla="*/ 167 h 491"/>
              <a:gd name="T28" fmla="*/ 162 w 317"/>
              <a:gd name="T29" fmla="*/ 279 h 491"/>
              <a:gd name="T30" fmla="*/ 191 w 317"/>
              <a:gd name="T31" fmla="*/ 279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7" h="491">
                <a:moveTo>
                  <a:pt x="159" y="0"/>
                </a:moveTo>
                <a:cubicBezTo>
                  <a:pt x="159" y="0"/>
                  <a:pt x="0" y="245"/>
                  <a:pt x="0" y="332"/>
                </a:cubicBezTo>
                <a:cubicBezTo>
                  <a:pt x="0" y="420"/>
                  <a:pt x="71" y="491"/>
                  <a:pt x="159" y="491"/>
                </a:cubicBezTo>
                <a:cubicBezTo>
                  <a:pt x="246" y="491"/>
                  <a:pt x="317" y="420"/>
                  <a:pt x="317" y="332"/>
                </a:cubicBezTo>
                <a:cubicBezTo>
                  <a:pt x="317" y="245"/>
                  <a:pt x="159" y="0"/>
                  <a:pt x="159" y="0"/>
                </a:cubicBezTo>
                <a:close/>
                <a:moveTo>
                  <a:pt x="191" y="279"/>
                </a:moveTo>
                <a:cubicBezTo>
                  <a:pt x="153" y="344"/>
                  <a:pt x="153" y="344"/>
                  <a:pt x="153" y="344"/>
                </a:cubicBezTo>
                <a:cubicBezTo>
                  <a:pt x="184" y="344"/>
                  <a:pt x="184" y="344"/>
                  <a:pt x="184" y="344"/>
                </a:cubicBezTo>
                <a:cubicBezTo>
                  <a:pt x="78" y="423"/>
                  <a:pt x="78" y="423"/>
                  <a:pt x="78" y="423"/>
                </a:cubicBezTo>
                <a:cubicBezTo>
                  <a:pt x="134" y="328"/>
                  <a:pt x="134" y="328"/>
                  <a:pt x="134" y="328"/>
                </a:cubicBezTo>
                <a:cubicBezTo>
                  <a:pt x="103" y="328"/>
                  <a:pt x="103" y="328"/>
                  <a:pt x="103" y="328"/>
                </a:cubicBezTo>
                <a:cubicBezTo>
                  <a:pt x="141" y="262"/>
                  <a:pt x="141" y="262"/>
                  <a:pt x="141" y="262"/>
                </a:cubicBezTo>
                <a:cubicBezTo>
                  <a:pt x="109" y="262"/>
                  <a:pt x="109" y="262"/>
                  <a:pt x="109" y="262"/>
                </a:cubicBezTo>
                <a:cubicBezTo>
                  <a:pt x="223" y="167"/>
                  <a:pt x="223" y="167"/>
                  <a:pt x="223" y="167"/>
                </a:cubicBezTo>
                <a:cubicBezTo>
                  <a:pt x="162" y="279"/>
                  <a:pt x="162" y="279"/>
                  <a:pt x="162" y="279"/>
                </a:cubicBezTo>
                <a:lnTo>
                  <a:pt x="191" y="2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latin typeface="Calibri"/>
            </a:endParaRPr>
          </a:p>
        </p:txBody>
      </p:sp>
      <p:sp>
        <p:nvSpPr>
          <p:cNvPr id="195" name="TextBox 194">
            <a:extLst>
              <a:ext uri="{FF2B5EF4-FFF2-40B4-BE49-F238E27FC236}">
                <a16:creationId xmlns:a16="http://schemas.microsoft.com/office/drawing/2014/main" id="{7098C3F1-A29C-4537-B849-703A69CF6944}"/>
              </a:ext>
            </a:extLst>
          </p:cNvPr>
          <p:cNvSpPr txBox="1"/>
          <p:nvPr/>
        </p:nvSpPr>
        <p:spPr>
          <a:xfrm>
            <a:off x="1030395" y="4711195"/>
            <a:ext cx="910171" cy="324848"/>
          </a:xfrm>
          <a:prstGeom prst="rect">
            <a:avLst/>
          </a:prstGeom>
          <a:noFill/>
        </p:spPr>
        <p:txBody>
          <a:bodyPr wrap="square" lIns="60960" rIns="60960" rtlCol="0">
            <a:noAutofit/>
          </a:bodyPr>
          <a:lstStyle/>
          <a:p>
            <a:pPr defTabSz="1219170">
              <a:defRPr/>
            </a:pPr>
            <a:r>
              <a:rPr lang="en-US" sz="1200">
                <a:solidFill>
                  <a:srgbClr val="FFFFFF"/>
                </a:solidFill>
                <a:latin typeface="Arial" panose="020B0604020202020204" pitchFamily="34" charset="0"/>
                <a:cs typeface="Arial" panose="020B0604020202020204" pitchFamily="34" charset="0"/>
              </a:rPr>
              <a:t>Kiln Fuel</a:t>
            </a:r>
          </a:p>
        </p:txBody>
      </p:sp>
      <p:sp>
        <p:nvSpPr>
          <p:cNvPr id="196" name="TextBox 195">
            <a:extLst>
              <a:ext uri="{FF2B5EF4-FFF2-40B4-BE49-F238E27FC236}">
                <a16:creationId xmlns:a16="http://schemas.microsoft.com/office/drawing/2014/main" id="{0790763C-C347-4BF9-8F4D-22AE51E0C48A}"/>
              </a:ext>
            </a:extLst>
          </p:cNvPr>
          <p:cNvSpPr txBox="1"/>
          <p:nvPr/>
        </p:nvSpPr>
        <p:spPr>
          <a:xfrm>
            <a:off x="1030395" y="5151461"/>
            <a:ext cx="1202095" cy="324848"/>
          </a:xfrm>
          <a:prstGeom prst="rect">
            <a:avLst/>
          </a:prstGeom>
          <a:noFill/>
        </p:spPr>
        <p:txBody>
          <a:bodyPr wrap="square" lIns="60960" rIns="60960" rtlCol="0">
            <a:noAutofit/>
          </a:bodyPr>
          <a:lstStyle/>
          <a:p>
            <a:pPr defTabSz="1219170">
              <a:defRPr/>
            </a:pPr>
            <a:r>
              <a:rPr lang="en-US" sz="1200">
                <a:solidFill>
                  <a:srgbClr val="FFFFFF"/>
                </a:solidFill>
                <a:latin typeface="Arial" panose="020B0604020202020204" pitchFamily="34" charset="0"/>
                <a:cs typeface="Arial" panose="020B0604020202020204" pitchFamily="34" charset="0"/>
              </a:rPr>
              <a:t>Advanced Recycling</a:t>
            </a:r>
          </a:p>
        </p:txBody>
      </p:sp>
      <p:sp>
        <p:nvSpPr>
          <p:cNvPr id="197" name="TextBox 196">
            <a:extLst>
              <a:ext uri="{FF2B5EF4-FFF2-40B4-BE49-F238E27FC236}">
                <a16:creationId xmlns:a16="http://schemas.microsoft.com/office/drawing/2014/main" id="{6B4DE6E5-C566-4736-8696-6433648AD200}"/>
              </a:ext>
            </a:extLst>
          </p:cNvPr>
          <p:cNvSpPr txBox="1"/>
          <p:nvPr/>
        </p:nvSpPr>
        <p:spPr>
          <a:xfrm>
            <a:off x="1030394" y="5591728"/>
            <a:ext cx="1416836" cy="324848"/>
          </a:xfrm>
          <a:prstGeom prst="rect">
            <a:avLst/>
          </a:prstGeom>
          <a:noFill/>
        </p:spPr>
        <p:txBody>
          <a:bodyPr wrap="square" lIns="60960" rIns="60960" rtlCol="0">
            <a:noAutofit/>
          </a:bodyPr>
          <a:lstStyle/>
          <a:p>
            <a:pPr defTabSz="1219170">
              <a:defRPr/>
            </a:pPr>
            <a:r>
              <a:rPr lang="en-US" sz="1200">
                <a:solidFill>
                  <a:srgbClr val="FFFFFF"/>
                </a:solidFill>
                <a:latin typeface="Arial" panose="020B0604020202020204" pitchFamily="34" charset="0"/>
                <a:cs typeface="Arial" panose="020B0604020202020204" pitchFamily="34" charset="0"/>
              </a:rPr>
              <a:t>New Products</a:t>
            </a:r>
          </a:p>
        </p:txBody>
      </p:sp>
      <p:sp>
        <p:nvSpPr>
          <p:cNvPr id="202" name="Freeform 5">
            <a:extLst>
              <a:ext uri="{FF2B5EF4-FFF2-40B4-BE49-F238E27FC236}">
                <a16:creationId xmlns:a16="http://schemas.microsoft.com/office/drawing/2014/main" id="{9DD8D4FB-FEEB-4050-ABD2-E24DD745B33E}"/>
              </a:ext>
            </a:extLst>
          </p:cNvPr>
          <p:cNvSpPr>
            <a:spLocks noEditPoints="1"/>
          </p:cNvSpPr>
          <p:nvPr/>
        </p:nvSpPr>
        <p:spPr bwMode="auto">
          <a:xfrm>
            <a:off x="7478824" y="4748280"/>
            <a:ext cx="177803" cy="181573"/>
          </a:xfrm>
          <a:custGeom>
            <a:avLst/>
            <a:gdLst>
              <a:gd name="T0" fmla="*/ 275 w 412"/>
              <a:gd name="T1" fmla="*/ 137 h 420"/>
              <a:gd name="T2" fmla="*/ 275 w 412"/>
              <a:gd name="T3" fmla="*/ 203 h 420"/>
              <a:gd name="T4" fmla="*/ 145 w 412"/>
              <a:gd name="T5" fmla="*/ 137 h 420"/>
              <a:gd name="T6" fmla="*/ 145 w 412"/>
              <a:gd name="T7" fmla="*/ 206 h 420"/>
              <a:gd name="T8" fmla="*/ 122 w 412"/>
              <a:gd name="T9" fmla="*/ 206 h 420"/>
              <a:gd name="T10" fmla="*/ 114 w 412"/>
              <a:gd name="T11" fmla="*/ 0 h 420"/>
              <a:gd name="T12" fmla="*/ 84 w 412"/>
              <a:gd name="T13" fmla="*/ 0 h 420"/>
              <a:gd name="T14" fmla="*/ 76 w 412"/>
              <a:gd name="T15" fmla="*/ 206 h 420"/>
              <a:gd name="T16" fmla="*/ 58 w 412"/>
              <a:gd name="T17" fmla="*/ 206 h 420"/>
              <a:gd name="T18" fmla="*/ 50 w 412"/>
              <a:gd name="T19" fmla="*/ 0 h 420"/>
              <a:gd name="T20" fmla="*/ 20 w 412"/>
              <a:gd name="T21" fmla="*/ 0 h 420"/>
              <a:gd name="T22" fmla="*/ 12 w 412"/>
              <a:gd name="T23" fmla="*/ 206 h 420"/>
              <a:gd name="T24" fmla="*/ 0 w 412"/>
              <a:gd name="T25" fmla="*/ 206 h 420"/>
              <a:gd name="T26" fmla="*/ 0 w 412"/>
              <a:gd name="T27" fmla="*/ 420 h 420"/>
              <a:gd name="T28" fmla="*/ 412 w 412"/>
              <a:gd name="T29" fmla="*/ 420 h 420"/>
              <a:gd name="T30" fmla="*/ 412 w 412"/>
              <a:gd name="T31" fmla="*/ 206 h 420"/>
              <a:gd name="T32" fmla="*/ 275 w 412"/>
              <a:gd name="T33" fmla="*/ 137 h 420"/>
              <a:gd name="T34" fmla="*/ 242 w 412"/>
              <a:gd name="T35" fmla="*/ 295 h 420"/>
              <a:gd name="T36" fmla="*/ 190 w 412"/>
              <a:gd name="T37" fmla="*/ 376 h 420"/>
              <a:gd name="T38" fmla="*/ 181 w 412"/>
              <a:gd name="T39" fmla="*/ 382 h 420"/>
              <a:gd name="T40" fmla="*/ 165 w 412"/>
              <a:gd name="T41" fmla="*/ 394 h 420"/>
              <a:gd name="T42" fmla="*/ 157 w 412"/>
              <a:gd name="T43" fmla="*/ 375 h 420"/>
              <a:gd name="T44" fmla="*/ 154 w 412"/>
              <a:gd name="T45" fmla="*/ 366 h 420"/>
              <a:gd name="T46" fmla="*/ 139 w 412"/>
              <a:gd name="T47" fmla="*/ 340 h 420"/>
              <a:gd name="T48" fmla="*/ 125 w 412"/>
              <a:gd name="T49" fmla="*/ 328 h 420"/>
              <a:gd name="T50" fmla="*/ 150 w 412"/>
              <a:gd name="T51" fmla="*/ 314 h 420"/>
              <a:gd name="T52" fmla="*/ 172 w 412"/>
              <a:gd name="T53" fmla="*/ 340 h 420"/>
              <a:gd name="T54" fmla="*/ 176 w 412"/>
              <a:gd name="T55" fmla="*/ 349 h 420"/>
              <a:gd name="T56" fmla="*/ 232 w 412"/>
              <a:gd name="T57" fmla="*/ 278 h 420"/>
              <a:gd name="T58" fmla="*/ 298 w 412"/>
              <a:gd name="T59" fmla="*/ 225 h 420"/>
              <a:gd name="T60" fmla="*/ 303 w 412"/>
              <a:gd name="T61" fmla="*/ 231 h 420"/>
              <a:gd name="T62" fmla="*/ 242 w 412"/>
              <a:gd name="T63" fmla="*/ 29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20">
                <a:moveTo>
                  <a:pt x="275" y="137"/>
                </a:moveTo>
                <a:cubicBezTo>
                  <a:pt x="275" y="203"/>
                  <a:pt x="275" y="203"/>
                  <a:pt x="275" y="203"/>
                </a:cubicBezTo>
                <a:cubicBezTo>
                  <a:pt x="145" y="137"/>
                  <a:pt x="145" y="137"/>
                  <a:pt x="145" y="137"/>
                </a:cubicBezTo>
                <a:cubicBezTo>
                  <a:pt x="145" y="206"/>
                  <a:pt x="145" y="206"/>
                  <a:pt x="145" y="206"/>
                </a:cubicBezTo>
                <a:cubicBezTo>
                  <a:pt x="122" y="206"/>
                  <a:pt x="122" y="206"/>
                  <a:pt x="122" y="206"/>
                </a:cubicBezTo>
                <a:cubicBezTo>
                  <a:pt x="114" y="0"/>
                  <a:pt x="114" y="0"/>
                  <a:pt x="114" y="0"/>
                </a:cubicBezTo>
                <a:cubicBezTo>
                  <a:pt x="84" y="0"/>
                  <a:pt x="84" y="0"/>
                  <a:pt x="84" y="0"/>
                </a:cubicBezTo>
                <a:cubicBezTo>
                  <a:pt x="76" y="206"/>
                  <a:pt x="76" y="206"/>
                  <a:pt x="76" y="206"/>
                </a:cubicBezTo>
                <a:cubicBezTo>
                  <a:pt x="58" y="206"/>
                  <a:pt x="58" y="206"/>
                  <a:pt x="58" y="206"/>
                </a:cubicBezTo>
                <a:cubicBezTo>
                  <a:pt x="50" y="0"/>
                  <a:pt x="50" y="0"/>
                  <a:pt x="50" y="0"/>
                </a:cubicBezTo>
                <a:cubicBezTo>
                  <a:pt x="20" y="0"/>
                  <a:pt x="20" y="0"/>
                  <a:pt x="20" y="0"/>
                </a:cubicBezTo>
                <a:cubicBezTo>
                  <a:pt x="12" y="206"/>
                  <a:pt x="12" y="206"/>
                  <a:pt x="12" y="206"/>
                </a:cubicBezTo>
                <a:cubicBezTo>
                  <a:pt x="0" y="206"/>
                  <a:pt x="0" y="206"/>
                  <a:pt x="0" y="206"/>
                </a:cubicBezTo>
                <a:cubicBezTo>
                  <a:pt x="0" y="420"/>
                  <a:pt x="0" y="420"/>
                  <a:pt x="0" y="420"/>
                </a:cubicBezTo>
                <a:cubicBezTo>
                  <a:pt x="412" y="420"/>
                  <a:pt x="412" y="420"/>
                  <a:pt x="412" y="420"/>
                </a:cubicBezTo>
                <a:cubicBezTo>
                  <a:pt x="412" y="206"/>
                  <a:pt x="412" y="206"/>
                  <a:pt x="412" y="206"/>
                </a:cubicBezTo>
                <a:lnTo>
                  <a:pt x="275" y="137"/>
                </a:lnTo>
                <a:close/>
                <a:moveTo>
                  <a:pt x="242" y="295"/>
                </a:moveTo>
                <a:cubicBezTo>
                  <a:pt x="219" y="324"/>
                  <a:pt x="202" y="351"/>
                  <a:pt x="190" y="376"/>
                </a:cubicBezTo>
                <a:cubicBezTo>
                  <a:pt x="181" y="382"/>
                  <a:pt x="181" y="382"/>
                  <a:pt x="181" y="382"/>
                </a:cubicBezTo>
                <a:cubicBezTo>
                  <a:pt x="173" y="388"/>
                  <a:pt x="168" y="392"/>
                  <a:pt x="165" y="394"/>
                </a:cubicBezTo>
                <a:cubicBezTo>
                  <a:pt x="164" y="390"/>
                  <a:pt x="161" y="384"/>
                  <a:pt x="157" y="375"/>
                </a:cubicBezTo>
                <a:cubicBezTo>
                  <a:pt x="154" y="366"/>
                  <a:pt x="154" y="366"/>
                  <a:pt x="154" y="366"/>
                </a:cubicBezTo>
                <a:cubicBezTo>
                  <a:pt x="149" y="354"/>
                  <a:pt x="144" y="345"/>
                  <a:pt x="139" y="340"/>
                </a:cubicBezTo>
                <a:cubicBezTo>
                  <a:pt x="135" y="334"/>
                  <a:pt x="130" y="330"/>
                  <a:pt x="125" y="328"/>
                </a:cubicBezTo>
                <a:cubicBezTo>
                  <a:pt x="134" y="318"/>
                  <a:pt x="142" y="314"/>
                  <a:pt x="150" y="314"/>
                </a:cubicBezTo>
                <a:cubicBezTo>
                  <a:pt x="157" y="314"/>
                  <a:pt x="164" y="322"/>
                  <a:pt x="172" y="340"/>
                </a:cubicBezTo>
                <a:cubicBezTo>
                  <a:pt x="176" y="349"/>
                  <a:pt x="176" y="349"/>
                  <a:pt x="176" y="349"/>
                </a:cubicBezTo>
                <a:cubicBezTo>
                  <a:pt x="191" y="325"/>
                  <a:pt x="209" y="301"/>
                  <a:pt x="232" y="278"/>
                </a:cubicBezTo>
                <a:cubicBezTo>
                  <a:pt x="255" y="255"/>
                  <a:pt x="277" y="237"/>
                  <a:pt x="298" y="225"/>
                </a:cubicBezTo>
                <a:cubicBezTo>
                  <a:pt x="303" y="231"/>
                  <a:pt x="303" y="231"/>
                  <a:pt x="303" y="231"/>
                </a:cubicBezTo>
                <a:cubicBezTo>
                  <a:pt x="285" y="245"/>
                  <a:pt x="264" y="267"/>
                  <a:pt x="242" y="2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latin typeface="Calibri"/>
            </a:endParaRPr>
          </a:p>
        </p:txBody>
      </p:sp>
      <p:sp>
        <p:nvSpPr>
          <p:cNvPr id="203" name="Freeform 7">
            <a:extLst>
              <a:ext uri="{FF2B5EF4-FFF2-40B4-BE49-F238E27FC236}">
                <a16:creationId xmlns:a16="http://schemas.microsoft.com/office/drawing/2014/main" id="{9D9E24A1-B8D6-4966-BC37-8747FB9ABAD7}"/>
              </a:ext>
            </a:extLst>
          </p:cNvPr>
          <p:cNvSpPr>
            <a:spLocks noEditPoints="1"/>
          </p:cNvSpPr>
          <p:nvPr/>
        </p:nvSpPr>
        <p:spPr bwMode="auto">
          <a:xfrm>
            <a:off x="7719941" y="4733066"/>
            <a:ext cx="137064" cy="212005"/>
          </a:xfrm>
          <a:custGeom>
            <a:avLst/>
            <a:gdLst>
              <a:gd name="T0" fmla="*/ 159 w 317"/>
              <a:gd name="T1" fmla="*/ 0 h 491"/>
              <a:gd name="T2" fmla="*/ 0 w 317"/>
              <a:gd name="T3" fmla="*/ 332 h 491"/>
              <a:gd name="T4" fmla="*/ 159 w 317"/>
              <a:gd name="T5" fmla="*/ 491 h 491"/>
              <a:gd name="T6" fmla="*/ 317 w 317"/>
              <a:gd name="T7" fmla="*/ 332 h 491"/>
              <a:gd name="T8" fmla="*/ 159 w 317"/>
              <a:gd name="T9" fmla="*/ 0 h 491"/>
              <a:gd name="T10" fmla="*/ 191 w 317"/>
              <a:gd name="T11" fmla="*/ 279 h 491"/>
              <a:gd name="T12" fmla="*/ 153 w 317"/>
              <a:gd name="T13" fmla="*/ 344 h 491"/>
              <a:gd name="T14" fmla="*/ 184 w 317"/>
              <a:gd name="T15" fmla="*/ 344 h 491"/>
              <a:gd name="T16" fmla="*/ 78 w 317"/>
              <a:gd name="T17" fmla="*/ 423 h 491"/>
              <a:gd name="T18" fmla="*/ 134 w 317"/>
              <a:gd name="T19" fmla="*/ 328 h 491"/>
              <a:gd name="T20" fmla="*/ 103 w 317"/>
              <a:gd name="T21" fmla="*/ 328 h 491"/>
              <a:gd name="T22" fmla="*/ 141 w 317"/>
              <a:gd name="T23" fmla="*/ 262 h 491"/>
              <a:gd name="T24" fmla="*/ 109 w 317"/>
              <a:gd name="T25" fmla="*/ 262 h 491"/>
              <a:gd name="T26" fmla="*/ 223 w 317"/>
              <a:gd name="T27" fmla="*/ 167 h 491"/>
              <a:gd name="T28" fmla="*/ 162 w 317"/>
              <a:gd name="T29" fmla="*/ 279 h 491"/>
              <a:gd name="T30" fmla="*/ 191 w 317"/>
              <a:gd name="T31" fmla="*/ 279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7" h="491">
                <a:moveTo>
                  <a:pt x="159" y="0"/>
                </a:moveTo>
                <a:cubicBezTo>
                  <a:pt x="159" y="0"/>
                  <a:pt x="0" y="245"/>
                  <a:pt x="0" y="332"/>
                </a:cubicBezTo>
                <a:cubicBezTo>
                  <a:pt x="0" y="420"/>
                  <a:pt x="71" y="491"/>
                  <a:pt x="159" y="491"/>
                </a:cubicBezTo>
                <a:cubicBezTo>
                  <a:pt x="246" y="491"/>
                  <a:pt x="317" y="420"/>
                  <a:pt x="317" y="332"/>
                </a:cubicBezTo>
                <a:cubicBezTo>
                  <a:pt x="317" y="245"/>
                  <a:pt x="159" y="0"/>
                  <a:pt x="159" y="0"/>
                </a:cubicBezTo>
                <a:close/>
                <a:moveTo>
                  <a:pt x="191" y="279"/>
                </a:moveTo>
                <a:cubicBezTo>
                  <a:pt x="153" y="344"/>
                  <a:pt x="153" y="344"/>
                  <a:pt x="153" y="344"/>
                </a:cubicBezTo>
                <a:cubicBezTo>
                  <a:pt x="184" y="344"/>
                  <a:pt x="184" y="344"/>
                  <a:pt x="184" y="344"/>
                </a:cubicBezTo>
                <a:cubicBezTo>
                  <a:pt x="78" y="423"/>
                  <a:pt x="78" y="423"/>
                  <a:pt x="78" y="423"/>
                </a:cubicBezTo>
                <a:cubicBezTo>
                  <a:pt x="134" y="328"/>
                  <a:pt x="134" y="328"/>
                  <a:pt x="134" y="328"/>
                </a:cubicBezTo>
                <a:cubicBezTo>
                  <a:pt x="103" y="328"/>
                  <a:pt x="103" y="328"/>
                  <a:pt x="103" y="328"/>
                </a:cubicBezTo>
                <a:cubicBezTo>
                  <a:pt x="141" y="262"/>
                  <a:pt x="141" y="262"/>
                  <a:pt x="141" y="262"/>
                </a:cubicBezTo>
                <a:cubicBezTo>
                  <a:pt x="109" y="262"/>
                  <a:pt x="109" y="262"/>
                  <a:pt x="109" y="262"/>
                </a:cubicBezTo>
                <a:cubicBezTo>
                  <a:pt x="223" y="167"/>
                  <a:pt x="223" y="167"/>
                  <a:pt x="223" y="167"/>
                </a:cubicBezTo>
                <a:cubicBezTo>
                  <a:pt x="162" y="279"/>
                  <a:pt x="162" y="279"/>
                  <a:pt x="162" y="279"/>
                </a:cubicBezTo>
                <a:lnTo>
                  <a:pt x="191" y="2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latin typeface="Calibri"/>
            </a:endParaRPr>
          </a:p>
        </p:txBody>
      </p:sp>
      <p:sp>
        <p:nvSpPr>
          <p:cNvPr id="210" name="Freeform 6">
            <a:extLst>
              <a:ext uri="{FF2B5EF4-FFF2-40B4-BE49-F238E27FC236}">
                <a16:creationId xmlns:a16="http://schemas.microsoft.com/office/drawing/2014/main" id="{CC37B871-8F1E-4D51-8404-0DBE68CA522F}"/>
              </a:ext>
            </a:extLst>
          </p:cNvPr>
          <p:cNvSpPr>
            <a:spLocks noEditPoints="1"/>
          </p:cNvSpPr>
          <p:nvPr/>
        </p:nvSpPr>
        <p:spPr bwMode="auto">
          <a:xfrm>
            <a:off x="8472989" y="3712411"/>
            <a:ext cx="182536" cy="109383"/>
          </a:xfrm>
          <a:custGeom>
            <a:avLst/>
            <a:gdLst>
              <a:gd name="T0" fmla="*/ 0 w 458"/>
              <a:gd name="T1" fmla="*/ 0 h 274"/>
              <a:gd name="T2" fmla="*/ 0 w 458"/>
              <a:gd name="T3" fmla="*/ 274 h 274"/>
              <a:gd name="T4" fmla="*/ 458 w 458"/>
              <a:gd name="T5" fmla="*/ 274 h 274"/>
              <a:gd name="T6" fmla="*/ 458 w 458"/>
              <a:gd name="T7" fmla="*/ 0 h 274"/>
              <a:gd name="T8" fmla="*/ 0 w 458"/>
              <a:gd name="T9" fmla="*/ 0 h 274"/>
              <a:gd name="T10" fmla="*/ 195 w 458"/>
              <a:gd name="T11" fmla="*/ 71 h 274"/>
              <a:gd name="T12" fmla="*/ 49 w 458"/>
              <a:gd name="T13" fmla="*/ 71 h 274"/>
              <a:gd name="T14" fmla="*/ 28 w 458"/>
              <a:gd name="T15" fmla="*/ 50 h 274"/>
              <a:gd name="T16" fmla="*/ 49 w 458"/>
              <a:gd name="T17" fmla="*/ 29 h 274"/>
              <a:gd name="T18" fmla="*/ 195 w 458"/>
              <a:gd name="T19" fmla="*/ 29 h 274"/>
              <a:gd name="T20" fmla="*/ 217 w 458"/>
              <a:gd name="T21" fmla="*/ 50 h 274"/>
              <a:gd name="T22" fmla="*/ 195 w 458"/>
              <a:gd name="T23" fmla="*/ 71 h 274"/>
              <a:gd name="T24" fmla="*/ 412 w 458"/>
              <a:gd name="T25" fmla="*/ 71 h 274"/>
              <a:gd name="T26" fmla="*/ 266 w 458"/>
              <a:gd name="T27" fmla="*/ 71 h 274"/>
              <a:gd name="T28" fmla="*/ 245 w 458"/>
              <a:gd name="T29" fmla="*/ 50 h 274"/>
              <a:gd name="T30" fmla="*/ 266 w 458"/>
              <a:gd name="T31" fmla="*/ 29 h 274"/>
              <a:gd name="T32" fmla="*/ 412 w 458"/>
              <a:gd name="T33" fmla="*/ 29 h 274"/>
              <a:gd name="T34" fmla="*/ 433 w 458"/>
              <a:gd name="T35" fmla="*/ 50 h 274"/>
              <a:gd name="T36" fmla="*/ 412 w 458"/>
              <a:gd name="T37" fmla="*/ 71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8" h="274">
                <a:moveTo>
                  <a:pt x="0" y="0"/>
                </a:moveTo>
                <a:cubicBezTo>
                  <a:pt x="0" y="274"/>
                  <a:pt x="0" y="274"/>
                  <a:pt x="0" y="274"/>
                </a:cubicBezTo>
                <a:cubicBezTo>
                  <a:pt x="458" y="274"/>
                  <a:pt x="458" y="274"/>
                  <a:pt x="458" y="274"/>
                </a:cubicBezTo>
                <a:cubicBezTo>
                  <a:pt x="458" y="0"/>
                  <a:pt x="458" y="0"/>
                  <a:pt x="458" y="0"/>
                </a:cubicBezTo>
                <a:lnTo>
                  <a:pt x="0" y="0"/>
                </a:lnTo>
                <a:close/>
                <a:moveTo>
                  <a:pt x="195" y="71"/>
                </a:moveTo>
                <a:cubicBezTo>
                  <a:pt x="49" y="71"/>
                  <a:pt x="49" y="71"/>
                  <a:pt x="49" y="71"/>
                </a:cubicBezTo>
                <a:cubicBezTo>
                  <a:pt x="38" y="71"/>
                  <a:pt x="28" y="62"/>
                  <a:pt x="28" y="50"/>
                </a:cubicBezTo>
                <a:cubicBezTo>
                  <a:pt x="28" y="38"/>
                  <a:pt x="38" y="29"/>
                  <a:pt x="49" y="29"/>
                </a:cubicBezTo>
                <a:cubicBezTo>
                  <a:pt x="195" y="29"/>
                  <a:pt x="195" y="29"/>
                  <a:pt x="195" y="29"/>
                </a:cubicBezTo>
                <a:cubicBezTo>
                  <a:pt x="207" y="29"/>
                  <a:pt x="217" y="38"/>
                  <a:pt x="217" y="50"/>
                </a:cubicBezTo>
                <a:cubicBezTo>
                  <a:pt x="217" y="62"/>
                  <a:pt x="207" y="71"/>
                  <a:pt x="195" y="71"/>
                </a:cubicBezTo>
                <a:close/>
                <a:moveTo>
                  <a:pt x="412" y="71"/>
                </a:moveTo>
                <a:cubicBezTo>
                  <a:pt x="266" y="71"/>
                  <a:pt x="266" y="71"/>
                  <a:pt x="266" y="71"/>
                </a:cubicBezTo>
                <a:cubicBezTo>
                  <a:pt x="255" y="71"/>
                  <a:pt x="245" y="62"/>
                  <a:pt x="245" y="50"/>
                </a:cubicBezTo>
                <a:cubicBezTo>
                  <a:pt x="245" y="38"/>
                  <a:pt x="255" y="29"/>
                  <a:pt x="266" y="29"/>
                </a:cubicBezTo>
                <a:cubicBezTo>
                  <a:pt x="412" y="29"/>
                  <a:pt x="412" y="29"/>
                  <a:pt x="412" y="29"/>
                </a:cubicBezTo>
                <a:cubicBezTo>
                  <a:pt x="424" y="29"/>
                  <a:pt x="433" y="38"/>
                  <a:pt x="433" y="50"/>
                </a:cubicBezTo>
                <a:cubicBezTo>
                  <a:pt x="433" y="62"/>
                  <a:pt x="424" y="71"/>
                  <a:pt x="412" y="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latin typeface="Calibri"/>
            </a:endParaRPr>
          </a:p>
        </p:txBody>
      </p:sp>
      <p:sp>
        <p:nvSpPr>
          <p:cNvPr id="211" name="Freeform 5">
            <a:extLst>
              <a:ext uri="{FF2B5EF4-FFF2-40B4-BE49-F238E27FC236}">
                <a16:creationId xmlns:a16="http://schemas.microsoft.com/office/drawing/2014/main" id="{24A15962-D2E7-4973-9599-B521D37D7F86}"/>
              </a:ext>
            </a:extLst>
          </p:cNvPr>
          <p:cNvSpPr>
            <a:spLocks noEditPoints="1"/>
          </p:cNvSpPr>
          <p:nvPr/>
        </p:nvSpPr>
        <p:spPr bwMode="auto">
          <a:xfrm>
            <a:off x="4533401" y="3558048"/>
            <a:ext cx="177803" cy="181573"/>
          </a:xfrm>
          <a:custGeom>
            <a:avLst/>
            <a:gdLst>
              <a:gd name="T0" fmla="*/ 275 w 412"/>
              <a:gd name="T1" fmla="*/ 137 h 420"/>
              <a:gd name="T2" fmla="*/ 275 w 412"/>
              <a:gd name="T3" fmla="*/ 203 h 420"/>
              <a:gd name="T4" fmla="*/ 145 w 412"/>
              <a:gd name="T5" fmla="*/ 137 h 420"/>
              <a:gd name="T6" fmla="*/ 145 w 412"/>
              <a:gd name="T7" fmla="*/ 206 h 420"/>
              <a:gd name="T8" fmla="*/ 122 w 412"/>
              <a:gd name="T9" fmla="*/ 206 h 420"/>
              <a:gd name="T10" fmla="*/ 114 w 412"/>
              <a:gd name="T11" fmla="*/ 0 h 420"/>
              <a:gd name="T12" fmla="*/ 84 w 412"/>
              <a:gd name="T13" fmla="*/ 0 h 420"/>
              <a:gd name="T14" fmla="*/ 76 w 412"/>
              <a:gd name="T15" fmla="*/ 206 h 420"/>
              <a:gd name="T16" fmla="*/ 58 w 412"/>
              <a:gd name="T17" fmla="*/ 206 h 420"/>
              <a:gd name="T18" fmla="*/ 50 w 412"/>
              <a:gd name="T19" fmla="*/ 0 h 420"/>
              <a:gd name="T20" fmla="*/ 20 w 412"/>
              <a:gd name="T21" fmla="*/ 0 h 420"/>
              <a:gd name="T22" fmla="*/ 12 w 412"/>
              <a:gd name="T23" fmla="*/ 206 h 420"/>
              <a:gd name="T24" fmla="*/ 0 w 412"/>
              <a:gd name="T25" fmla="*/ 206 h 420"/>
              <a:gd name="T26" fmla="*/ 0 w 412"/>
              <a:gd name="T27" fmla="*/ 420 h 420"/>
              <a:gd name="T28" fmla="*/ 412 w 412"/>
              <a:gd name="T29" fmla="*/ 420 h 420"/>
              <a:gd name="T30" fmla="*/ 412 w 412"/>
              <a:gd name="T31" fmla="*/ 206 h 420"/>
              <a:gd name="T32" fmla="*/ 275 w 412"/>
              <a:gd name="T33" fmla="*/ 137 h 420"/>
              <a:gd name="T34" fmla="*/ 242 w 412"/>
              <a:gd name="T35" fmla="*/ 295 h 420"/>
              <a:gd name="T36" fmla="*/ 190 w 412"/>
              <a:gd name="T37" fmla="*/ 376 h 420"/>
              <a:gd name="T38" fmla="*/ 181 w 412"/>
              <a:gd name="T39" fmla="*/ 382 h 420"/>
              <a:gd name="T40" fmla="*/ 165 w 412"/>
              <a:gd name="T41" fmla="*/ 394 h 420"/>
              <a:gd name="T42" fmla="*/ 157 w 412"/>
              <a:gd name="T43" fmla="*/ 375 h 420"/>
              <a:gd name="T44" fmla="*/ 154 w 412"/>
              <a:gd name="T45" fmla="*/ 366 h 420"/>
              <a:gd name="T46" fmla="*/ 139 w 412"/>
              <a:gd name="T47" fmla="*/ 340 h 420"/>
              <a:gd name="T48" fmla="*/ 125 w 412"/>
              <a:gd name="T49" fmla="*/ 328 h 420"/>
              <a:gd name="T50" fmla="*/ 150 w 412"/>
              <a:gd name="T51" fmla="*/ 314 h 420"/>
              <a:gd name="T52" fmla="*/ 172 w 412"/>
              <a:gd name="T53" fmla="*/ 340 h 420"/>
              <a:gd name="T54" fmla="*/ 176 w 412"/>
              <a:gd name="T55" fmla="*/ 349 h 420"/>
              <a:gd name="T56" fmla="*/ 232 w 412"/>
              <a:gd name="T57" fmla="*/ 278 h 420"/>
              <a:gd name="T58" fmla="*/ 298 w 412"/>
              <a:gd name="T59" fmla="*/ 225 h 420"/>
              <a:gd name="T60" fmla="*/ 303 w 412"/>
              <a:gd name="T61" fmla="*/ 231 h 420"/>
              <a:gd name="T62" fmla="*/ 242 w 412"/>
              <a:gd name="T63" fmla="*/ 29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20">
                <a:moveTo>
                  <a:pt x="275" y="137"/>
                </a:moveTo>
                <a:cubicBezTo>
                  <a:pt x="275" y="203"/>
                  <a:pt x="275" y="203"/>
                  <a:pt x="275" y="203"/>
                </a:cubicBezTo>
                <a:cubicBezTo>
                  <a:pt x="145" y="137"/>
                  <a:pt x="145" y="137"/>
                  <a:pt x="145" y="137"/>
                </a:cubicBezTo>
                <a:cubicBezTo>
                  <a:pt x="145" y="206"/>
                  <a:pt x="145" y="206"/>
                  <a:pt x="145" y="206"/>
                </a:cubicBezTo>
                <a:cubicBezTo>
                  <a:pt x="122" y="206"/>
                  <a:pt x="122" y="206"/>
                  <a:pt x="122" y="206"/>
                </a:cubicBezTo>
                <a:cubicBezTo>
                  <a:pt x="114" y="0"/>
                  <a:pt x="114" y="0"/>
                  <a:pt x="114" y="0"/>
                </a:cubicBezTo>
                <a:cubicBezTo>
                  <a:pt x="84" y="0"/>
                  <a:pt x="84" y="0"/>
                  <a:pt x="84" y="0"/>
                </a:cubicBezTo>
                <a:cubicBezTo>
                  <a:pt x="76" y="206"/>
                  <a:pt x="76" y="206"/>
                  <a:pt x="76" y="206"/>
                </a:cubicBezTo>
                <a:cubicBezTo>
                  <a:pt x="58" y="206"/>
                  <a:pt x="58" y="206"/>
                  <a:pt x="58" y="206"/>
                </a:cubicBezTo>
                <a:cubicBezTo>
                  <a:pt x="50" y="0"/>
                  <a:pt x="50" y="0"/>
                  <a:pt x="50" y="0"/>
                </a:cubicBezTo>
                <a:cubicBezTo>
                  <a:pt x="20" y="0"/>
                  <a:pt x="20" y="0"/>
                  <a:pt x="20" y="0"/>
                </a:cubicBezTo>
                <a:cubicBezTo>
                  <a:pt x="12" y="206"/>
                  <a:pt x="12" y="206"/>
                  <a:pt x="12" y="206"/>
                </a:cubicBezTo>
                <a:cubicBezTo>
                  <a:pt x="0" y="206"/>
                  <a:pt x="0" y="206"/>
                  <a:pt x="0" y="206"/>
                </a:cubicBezTo>
                <a:cubicBezTo>
                  <a:pt x="0" y="420"/>
                  <a:pt x="0" y="420"/>
                  <a:pt x="0" y="420"/>
                </a:cubicBezTo>
                <a:cubicBezTo>
                  <a:pt x="412" y="420"/>
                  <a:pt x="412" y="420"/>
                  <a:pt x="412" y="420"/>
                </a:cubicBezTo>
                <a:cubicBezTo>
                  <a:pt x="412" y="206"/>
                  <a:pt x="412" y="206"/>
                  <a:pt x="412" y="206"/>
                </a:cubicBezTo>
                <a:lnTo>
                  <a:pt x="275" y="137"/>
                </a:lnTo>
                <a:close/>
                <a:moveTo>
                  <a:pt x="242" y="295"/>
                </a:moveTo>
                <a:cubicBezTo>
                  <a:pt x="219" y="324"/>
                  <a:pt x="202" y="351"/>
                  <a:pt x="190" y="376"/>
                </a:cubicBezTo>
                <a:cubicBezTo>
                  <a:pt x="181" y="382"/>
                  <a:pt x="181" y="382"/>
                  <a:pt x="181" y="382"/>
                </a:cubicBezTo>
                <a:cubicBezTo>
                  <a:pt x="173" y="388"/>
                  <a:pt x="168" y="392"/>
                  <a:pt x="165" y="394"/>
                </a:cubicBezTo>
                <a:cubicBezTo>
                  <a:pt x="164" y="390"/>
                  <a:pt x="161" y="384"/>
                  <a:pt x="157" y="375"/>
                </a:cubicBezTo>
                <a:cubicBezTo>
                  <a:pt x="154" y="366"/>
                  <a:pt x="154" y="366"/>
                  <a:pt x="154" y="366"/>
                </a:cubicBezTo>
                <a:cubicBezTo>
                  <a:pt x="149" y="354"/>
                  <a:pt x="144" y="345"/>
                  <a:pt x="139" y="340"/>
                </a:cubicBezTo>
                <a:cubicBezTo>
                  <a:pt x="135" y="334"/>
                  <a:pt x="130" y="330"/>
                  <a:pt x="125" y="328"/>
                </a:cubicBezTo>
                <a:cubicBezTo>
                  <a:pt x="134" y="318"/>
                  <a:pt x="142" y="314"/>
                  <a:pt x="150" y="314"/>
                </a:cubicBezTo>
                <a:cubicBezTo>
                  <a:pt x="157" y="314"/>
                  <a:pt x="164" y="322"/>
                  <a:pt x="172" y="340"/>
                </a:cubicBezTo>
                <a:cubicBezTo>
                  <a:pt x="176" y="349"/>
                  <a:pt x="176" y="349"/>
                  <a:pt x="176" y="349"/>
                </a:cubicBezTo>
                <a:cubicBezTo>
                  <a:pt x="191" y="325"/>
                  <a:pt x="209" y="301"/>
                  <a:pt x="232" y="278"/>
                </a:cubicBezTo>
                <a:cubicBezTo>
                  <a:pt x="255" y="255"/>
                  <a:pt x="277" y="237"/>
                  <a:pt x="298" y="225"/>
                </a:cubicBezTo>
                <a:cubicBezTo>
                  <a:pt x="303" y="231"/>
                  <a:pt x="303" y="231"/>
                  <a:pt x="303" y="231"/>
                </a:cubicBezTo>
                <a:cubicBezTo>
                  <a:pt x="285" y="245"/>
                  <a:pt x="264" y="267"/>
                  <a:pt x="242" y="2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latin typeface="Calibri"/>
            </a:endParaRPr>
          </a:p>
        </p:txBody>
      </p:sp>
      <p:sp>
        <p:nvSpPr>
          <p:cNvPr id="212" name="Freeform 6">
            <a:extLst>
              <a:ext uri="{FF2B5EF4-FFF2-40B4-BE49-F238E27FC236}">
                <a16:creationId xmlns:a16="http://schemas.microsoft.com/office/drawing/2014/main" id="{BC93816B-FE72-4BA3-9AC3-CC636D772AAE}"/>
              </a:ext>
            </a:extLst>
          </p:cNvPr>
          <p:cNvSpPr>
            <a:spLocks noEditPoints="1"/>
          </p:cNvSpPr>
          <p:nvPr/>
        </p:nvSpPr>
        <p:spPr bwMode="auto">
          <a:xfrm>
            <a:off x="3181713" y="4171805"/>
            <a:ext cx="182536" cy="109383"/>
          </a:xfrm>
          <a:custGeom>
            <a:avLst/>
            <a:gdLst>
              <a:gd name="T0" fmla="*/ 0 w 458"/>
              <a:gd name="T1" fmla="*/ 0 h 274"/>
              <a:gd name="T2" fmla="*/ 0 w 458"/>
              <a:gd name="T3" fmla="*/ 274 h 274"/>
              <a:gd name="T4" fmla="*/ 458 w 458"/>
              <a:gd name="T5" fmla="*/ 274 h 274"/>
              <a:gd name="T6" fmla="*/ 458 w 458"/>
              <a:gd name="T7" fmla="*/ 0 h 274"/>
              <a:gd name="T8" fmla="*/ 0 w 458"/>
              <a:gd name="T9" fmla="*/ 0 h 274"/>
              <a:gd name="T10" fmla="*/ 195 w 458"/>
              <a:gd name="T11" fmla="*/ 71 h 274"/>
              <a:gd name="T12" fmla="*/ 49 w 458"/>
              <a:gd name="T13" fmla="*/ 71 h 274"/>
              <a:gd name="T14" fmla="*/ 28 w 458"/>
              <a:gd name="T15" fmla="*/ 50 h 274"/>
              <a:gd name="T16" fmla="*/ 49 w 458"/>
              <a:gd name="T17" fmla="*/ 29 h 274"/>
              <a:gd name="T18" fmla="*/ 195 w 458"/>
              <a:gd name="T19" fmla="*/ 29 h 274"/>
              <a:gd name="T20" fmla="*/ 217 w 458"/>
              <a:gd name="T21" fmla="*/ 50 h 274"/>
              <a:gd name="T22" fmla="*/ 195 w 458"/>
              <a:gd name="T23" fmla="*/ 71 h 274"/>
              <a:gd name="T24" fmla="*/ 412 w 458"/>
              <a:gd name="T25" fmla="*/ 71 h 274"/>
              <a:gd name="T26" fmla="*/ 266 w 458"/>
              <a:gd name="T27" fmla="*/ 71 h 274"/>
              <a:gd name="T28" fmla="*/ 245 w 458"/>
              <a:gd name="T29" fmla="*/ 50 h 274"/>
              <a:gd name="T30" fmla="*/ 266 w 458"/>
              <a:gd name="T31" fmla="*/ 29 h 274"/>
              <a:gd name="T32" fmla="*/ 412 w 458"/>
              <a:gd name="T33" fmla="*/ 29 h 274"/>
              <a:gd name="T34" fmla="*/ 433 w 458"/>
              <a:gd name="T35" fmla="*/ 50 h 274"/>
              <a:gd name="T36" fmla="*/ 412 w 458"/>
              <a:gd name="T37" fmla="*/ 71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8" h="274">
                <a:moveTo>
                  <a:pt x="0" y="0"/>
                </a:moveTo>
                <a:cubicBezTo>
                  <a:pt x="0" y="274"/>
                  <a:pt x="0" y="274"/>
                  <a:pt x="0" y="274"/>
                </a:cubicBezTo>
                <a:cubicBezTo>
                  <a:pt x="458" y="274"/>
                  <a:pt x="458" y="274"/>
                  <a:pt x="458" y="274"/>
                </a:cubicBezTo>
                <a:cubicBezTo>
                  <a:pt x="458" y="0"/>
                  <a:pt x="458" y="0"/>
                  <a:pt x="458" y="0"/>
                </a:cubicBezTo>
                <a:lnTo>
                  <a:pt x="0" y="0"/>
                </a:lnTo>
                <a:close/>
                <a:moveTo>
                  <a:pt x="195" y="71"/>
                </a:moveTo>
                <a:cubicBezTo>
                  <a:pt x="49" y="71"/>
                  <a:pt x="49" y="71"/>
                  <a:pt x="49" y="71"/>
                </a:cubicBezTo>
                <a:cubicBezTo>
                  <a:pt x="38" y="71"/>
                  <a:pt x="28" y="62"/>
                  <a:pt x="28" y="50"/>
                </a:cubicBezTo>
                <a:cubicBezTo>
                  <a:pt x="28" y="38"/>
                  <a:pt x="38" y="29"/>
                  <a:pt x="49" y="29"/>
                </a:cubicBezTo>
                <a:cubicBezTo>
                  <a:pt x="195" y="29"/>
                  <a:pt x="195" y="29"/>
                  <a:pt x="195" y="29"/>
                </a:cubicBezTo>
                <a:cubicBezTo>
                  <a:pt x="207" y="29"/>
                  <a:pt x="217" y="38"/>
                  <a:pt x="217" y="50"/>
                </a:cubicBezTo>
                <a:cubicBezTo>
                  <a:pt x="217" y="62"/>
                  <a:pt x="207" y="71"/>
                  <a:pt x="195" y="71"/>
                </a:cubicBezTo>
                <a:close/>
                <a:moveTo>
                  <a:pt x="412" y="71"/>
                </a:moveTo>
                <a:cubicBezTo>
                  <a:pt x="266" y="71"/>
                  <a:pt x="266" y="71"/>
                  <a:pt x="266" y="71"/>
                </a:cubicBezTo>
                <a:cubicBezTo>
                  <a:pt x="255" y="71"/>
                  <a:pt x="245" y="62"/>
                  <a:pt x="245" y="50"/>
                </a:cubicBezTo>
                <a:cubicBezTo>
                  <a:pt x="245" y="38"/>
                  <a:pt x="255" y="29"/>
                  <a:pt x="266" y="29"/>
                </a:cubicBezTo>
                <a:cubicBezTo>
                  <a:pt x="412" y="29"/>
                  <a:pt x="412" y="29"/>
                  <a:pt x="412" y="29"/>
                </a:cubicBezTo>
                <a:cubicBezTo>
                  <a:pt x="424" y="29"/>
                  <a:pt x="433" y="38"/>
                  <a:pt x="433" y="50"/>
                </a:cubicBezTo>
                <a:cubicBezTo>
                  <a:pt x="433" y="62"/>
                  <a:pt x="424" y="71"/>
                  <a:pt x="412" y="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latin typeface="Calibri"/>
            </a:endParaRPr>
          </a:p>
        </p:txBody>
      </p:sp>
      <p:sp>
        <p:nvSpPr>
          <p:cNvPr id="119" name="Freeform 6">
            <a:extLst>
              <a:ext uri="{FF2B5EF4-FFF2-40B4-BE49-F238E27FC236}">
                <a16:creationId xmlns:a16="http://schemas.microsoft.com/office/drawing/2014/main" id="{D8F4CC29-4FD9-4E56-9861-291B5F013F89}"/>
              </a:ext>
            </a:extLst>
          </p:cNvPr>
          <p:cNvSpPr>
            <a:spLocks noEditPoints="1"/>
          </p:cNvSpPr>
          <p:nvPr/>
        </p:nvSpPr>
        <p:spPr bwMode="auto">
          <a:xfrm>
            <a:off x="8838004" y="3434006"/>
            <a:ext cx="182536" cy="109383"/>
          </a:xfrm>
          <a:custGeom>
            <a:avLst/>
            <a:gdLst>
              <a:gd name="T0" fmla="*/ 0 w 458"/>
              <a:gd name="T1" fmla="*/ 0 h 274"/>
              <a:gd name="T2" fmla="*/ 0 w 458"/>
              <a:gd name="T3" fmla="*/ 274 h 274"/>
              <a:gd name="T4" fmla="*/ 458 w 458"/>
              <a:gd name="T5" fmla="*/ 274 h 274"/>
              <a:gd name="T6" fmla="*/ 458 w 458"/>
              <a:gd name="T7" fmla="*/ 0 h 274"/>
              <a:gd name="T8" fmla="*/ 0 w 458"/>
              <a:gd name="T9" fmla="*/ 0 h 274"/>
              <a:gd name="T10" fmla="*/ 195 w 458"/>
              <a:gd name="T11" fmla="*/ 71 h 274"/>
              <a:gd name="T12" fmla="*/ 49 w 458"/>
              <a:gd name="T13" fmla="*/ 71 h 274"/>
              <a:gd name="T14" fmla="*/ 28 w 458"/>
              <a:gd name="T15" fmla="*/ 50 h 274"/>
              <a:gd name="T16" fmla="*/ 49 w 458"/>
              <a:gd name="T17" fmla="*/ 29 h 274"/>
              <a:gd name="T18" fmla="*/ 195 w 458"/>
              <a:gd name="T19" fmla="*/ 29 h 274"/>
              <a:gd name="T20" fmla="*/ 217 w 458"/>
              <a:gd name="T21" fmla="*/ 50 h 274"/>
              <a:gd name="T22" fmla="*/ 195 w 458"/>
              <a:gd name="T23" fmla="*/ 71 h 274"/>
              <a:gd name="T24" fmla="*/ 412 w 458"/>
              <a:gd name="T25" fmla="*/ 71 h 274"/>
              <a:gd name="T26" fmla="*/ 266 w 458"/>
              <a:gd name="T27" fmla="*/ 71 h 274"/>
              <a:gd name="T28" fmla="*/ 245 w 458"/>
              <a:gd name="T29" fmla="*/ 50 h 274"/>
              <a:gd name="T30" fmla="*/ 266 w 458"/>
              <a:gd name="T31" fmla="*/ 29 h 274"/>
              <a:gd name="T32" fmla="*/ 412 w 458"/>
              <a:gd name="T33" fmla="*/ 29 h 274"/>
              <a:gd name="T34" fmla="*/ 433 w 458"/>
              <a:gd name="T35" fmla="*/ 50 h 274"/>
              <a:gd name="T36" fmla="*/ 412 w 458"/>
              <a:gd name="T37" fmla="*/ 71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8" h="274">
                <a:moveTo>
                  <a:pt x="0" y="0"/>
                </a:moveTo>
                <a:cubicBezTo>
                  <a:pt x="0" y="274"/>
                  <a:pt x="0" y="274"/>
                  <a:pt x="0" y="274"/>
                </a:cubicBezTo>
                <a:cubicBezTo>
                  <a:pt x="458" y="274"/>
                  <a:pt x="458" y="274"/>
                  <a:pt x="458" y="274"/>
                </a:cubicBezTo>
                <a:cubicBezTo>
                  <a:pt x="458" y="0"/>
                  <a:pt x="458" y="0"/>
                  <a:pt x="458" y="0"/>
                </a:cubicBezTo>
                <a:lnTo>
                  <a:pt x="0" y="0"/>
                </a:lnTo>
                <a:close/>
                <a:moveTo>
                  <a:pt x="195" y="71"/>
                </a:moveTo>
                <a:cubicBezTo>
                  <a:pt x="49" y="71"/>
                  <a:pt x="49" y="71"/>
                  <a:pt x="49" y="71"/>
                </a:cubicBezTo>
                <a:cubicBezTo>
                  <a:pt x="38" y="71"/>
                  <a:pt x="28" y="62"/>
                  <a:pt x="28" y="50"/>
                </a:cubicBezTo>
                <a:cubicBezTo>
                  <a:pt x="28" y="38"/>
                  <a:pt x="38" y="29"/>
                  <a:pt x="49" y="29"/>
                </a:cubicBezTo>
                <a:cubicBezTo>
                  <a:pt x="195" y="29"/>
                  <a:pt x="195" y="29"/>
                  <a:pt x="195" y="29"/>
                </a:cubicBezTo>
                <a:cubicBezTo>
                  <a:pt x="207" y="29"/>
                  <a:pt x="217" y="38"/>
                  <a:pt x="217" y="50"/>
                </a:cubicBezTo>
                <a:cubicBezTo>
                  <a:pt x="217" y="62"/>
                  <a:pt x="207" y="71"/>
                  <a:pt x="195" y="71"/>
                </a:cubicBezTo>
                <a:close/>
                <a:moveTo>
                  <a:pt x="412" y="71"/>
                </a:moveTo>
                <a:cubicBezTo>
                  <a:pt x="266" y="71"/>
                  <a:pt x="266" y="71"/>
                  <a:pt x="266" y="71"/>
                </a:cubicBezTo>
                <a:cubicBezTo>
                  <a:pt x="255" y="71"/>
                  <a:pt x="245" y="62"/>
                  <a:pt x="245" y="50"/>
                </a:cubicBezTo>
                <a:cubicBezTo>
                  <a:pt x="245" y="38"/>
                  <a:pt x="255" y="29"/>
                  <a:pt x="266" y="29"/>
                </a:cubicBezTo>
                <a:cubicBezTo>
                  <a:pt x="412" y="29"/>
                  <a:pt x="412" y="29"/>
                  <a:pt x="412" y="29"/>
                </a:cubicBezTo>
                <a:cubicBezTo>
                  <a:pt x="424" y="29"/>
                  <a:pt x="433" y="38"/>
                  <a:pt x="433" y="50"/>
                </a:cubicBezTo>
                <a:cubicBezTo>
                  <a:pt x="433" y="62"/>
                  <a:pt x="424" y="71"/>
                  <a:pt x="412" y="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latin typeface="Calibri"/>
            </a:endParaRPr>
          </a:p>
        </p:txBody>
      </p:sp>
      <p:sp>
        <p:nvSpPr>
          <p:cNvPr id="120" name="Star: 5 Points 119">
            <a:extLst>
              <a:ext uri="{FF2B5EF4-FFF2-40B4-BE49-F238E27FC236}">
                <a16:creationId xmlns:a16="http://schemas.microsoft.com/office/drawing/2014/main" id="{C421AB11-1B98-4446-ABE4-B23FBF3C2A23}"/>
              </a:ext>
            </a:extLst>
          </p:cNvPr>
          <p:cNvSpPr/>
          <p:nvPr/>
        </p:nvSpPr>
        <p:spPr>
          <a:xfrm>
            <a:off x="6253058" y="3482848"/>
            <a:ext cx="399257" cy="399257"/>
          </a:xfrm>
          <a:prstGeom prst="star5">
            <a:avLst/>
          </a:prstGeom>
          <a:solidFill>
            <a:srgbClr val="EA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600">
              <a:solidFill>
                <a:srgbClr val="FFFFFF"/>
              </a:solidFill>
              <a:latin typeface="Calibri"/>
            </a:endParaRPr>
          </a:p>
        </p:txBody>
      </p:sp>
      <p:grpSp>
        <p:nvGrpSpPr>
          <p:cNvPr id="129" name="Group 128">
            <a:extLst>
              <a:ext uri="{FF2B5EF4-FFF2-40B4-BE49-F238E27FC236}">
                <a16:creationId xmlns:a16="http://schemas.microsoft.com/office/drawing/2014/main" id="{EB547597-3C45-4251-86A4-2A4BEC30921C}"/>
              </a:ext>
            </a:extLst>
          </p:cNvPr>
          <p:cNvGrpSpPr/>
          <p:nvPr/>
        </p:nvGrpSpPr>
        <p:grpSpPr>
          <a:xfrm>
            <a:off x="5089260" y="2853005"/>
            <a:ext cx="1509161" cy="842891"/>
            <a:chOff x="1996080" y="827771"/>
            <a:chExt cx="1195300" cy="632168"/>
          </a:xfrm>
        </p:grpSpPr>
        <p:sp>
          <p:nvSpPr>
            <p:cNvPr id="130" name="Rectangle: Rounded Corners 129">
              <a:extLst>
                <a:ext uri="{FF2B5EF4-FFF2-40B4-BE49-F238E27FC236}">
                  <a16:creationId xmlns:a16="http://schemas.microsoft.com/office/drawing/2014/main" id="{95BC0DB1-9D70-42E9-A5E7-DF590EDAD425}"/>
                </a:ext>
              </a:extLst>
            </p:cNvPr>
            <p:cNvSpPr/>
            <p:nvPr/>
          </p:nvSpPr>
          <p:spPr>
            <a:xfrm>
              <a:off x="1996080" y="827771"/>
              <a:ext cx="1195300" cy="377564"/>
            </a:xfrm>
            <a:prstGeom prst="roundRect">
              <a:avLst/>
            </a:prstGeom>
            <a:solidFill>
              <a:schemeClr val="bg1"/>
            </a:solidFill>
            <a:ln>
              <a:solidFill>
                <a:srgbClr val="EA693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467">
                  <a:solidFill>
                    <a:srgbClr val="EA693E"/>
                  </a:solidFill>
                  <a:latin typeface="Arial" panose="020B0604020202020204" pitchFamily="34" charset="0"/>
                  <a:cs typeface="Arial" panose="020B0604020202020204" pitchFamily="34" charset="0"/>
                </a:rPr>
                <a:t>Omaha, NE</a:t>
              </a:r>
              <a:endParaRPr lang="en-US" sz="933">
                <a:solidFill>
                  <a:srgbClr val="EA693E"/>
                </a:solidFill>
                <a:latin typeface="Arial" panose="020B0604020202020204" pitchFamily="34" charset="0"/>
                <a:cs typeface="Arial" panose="020B0604020202020204" pitchFamily="34" charset="0"/>
              </a:endParaRPr>
            </a:p>
          </p:txBody>
        </p:sp>
        <p:cxnSp>
          <p:nvCxnSpPr>
            <p:cNvPr id="131" name="Straight Arrow Connector 130">
              <a:extLst>
                <a:ext uri="{FF2B5EF4-FFF2-40B4-BE49-F238E27FC236}">
                  <a16:creationId xmlns:a16="http://schemas.microsoft.com/office/drawing/2014/main" id="{DD527BD3-EA5D-4077-B95B-B504F18EE4F2}"/>
                </a:ext>
              </a:extLst>
            </p:cNvPr>
            <p:cNvCxnSpPr>
              <a:cxnSpLocks/>
            </p:cNvCxnSpPr>
            <p:nvPr/>
          </p:nvCxnSpPr>
          <p:spPr>
            <a:xfrm flipH="1">
              <a:off x="3066586" y="1164091"/>
              <a:ext cx="9368" cy="295848"/>
            </a:xfrm>
            <a:prstGeom prst="straightConnector1">
              <a:avLst/>
            </a:prstGeom>
            <a:ln w="9525">
              <a:solidFill>
                <a:schemeClr val="bg1"/>
              </a:solidFill>
              <a:tailEnd type="oval" w="med" len="med"/>
            </a:ln>
          </p:spPr>
          <p:style>
            <a:lnRef idx="1">
              <a:schemeClr val="accent1"/>
            </a:lnRef>
            <a:fillRef idx="0">
              <a:schemeClr val="accent1"/>
            </a:fillRef>
            <a:effectRef idx="0">
              <a:schemeClr val="accent1"/>
            </a:effectRef>
            <a:fontRef idx="minor">
              <a:schemeClr val="tx1"/>
            </a:fontRef>
          </p:style>
        </p:cxnSp>
      </p:grpSp>
      <p:sp>
        <p:nvSpPr>
          <p:cNvPr id="132" name="Freeform 6">
            <a:extLst>
              <a:ext uri="{FF2B5EF4-FFF2-40B4-BE49-F238E27FC236}">
                <a16:creationId xmlns:a16="http://schemas.microsoft.com/office/drawing/2014/main" id="{B7636AF0-36FB-40BA-901F-85F42AEC1710}"/>
              </a:ext>
            </a:extLst>
          </p:cNvPr>
          <p:cNvSpPr>
            <a:spLocks noEditPoints="1"/>
          </p:cNvSpPr>
          <p:nvPr/>
        </p:nvSpPr>
        <p:spPr bwMode="auto">
          <a:xfrm>
            <a:off x="6688516" y="3667225"/>
            <a:ext cx="182536" cy="109383"/>
          </a:xfrm>
          <a:custGeom>
            <a:avLst/>
            <a:gdLst>
              <a:gd name="T0" fmla="*/ 0 w 458"/>
              <a:gd name="T1" fmla="*/ 0 h 274"/>
              <a:gd name="T2" fmla="*/ 0 w 458"/>
              <a:gd name="T3" fmla="*/ 274 h 274"/>
              <a:gd name="T4" fmla="*/ 458 w 458"/>
              <a:gd name="T5" fmla="*/ 274 h 274"/>
              <a:gd name="T6" fmla="*/ 458 w 458"/>
              <a:gd name="T7" fmla="*/ 0 h 274"/>
              <a:gd name="T8" fmla="*/ 0 w 458"/>
              <a:gd name="T9" fmla="*/ 0 h 274"/>
              <a:gd name="T10" fmla="*/ 195 w 458"/>
              <a:gd name="T11" fmla="*/ 71 h 274"/>
              <a:gd name="T12" fmla="*/ 49 w 458"/>
              <a:gd name="T13" fmla="*/ 71 h 274"/>
              <a:gd name="T14" fmla="*/ 28 w 458"/>
              <a:gd name="T15" fmla="*/ 50 h 274"/>
              <a:gd name="T16" fmla="*/ 49 w 458"/>
              <a:gd name="T17" fmla="*/ 29 h 274"/>
              <a:gd name="T18" fmla="*/ 195 w 458"/>
              <a:gd name="T19" fmla="*/ 29 h 274"/>
              <a:gd name="T20" fmla="*/ 217 w 458"/>
              <a:gd name="T21" fmla="*/ 50 h 274"/>
              <a:gd name="T22" fmla="*/ 195 w 458"/>
              <a:gd name="T23" fmla="*/ 71 h 274"/>
              <a:gd name="T24" fmla="*/ 412 w 458"/>
              <a:gd name="T25" fmla="*/ 71 h 274"/>
              <a:gd name="T26" fmla="*/ 266 w 458"/>
              <a:gd name="T27" fmla="*/ 71 h 274"/>
              <a:gd name="T28" fmla="*/ 245 w 458"/>
              <a:gd name="T29" fmla="*/ 50 h 274"/>
              <a:gd name="T30" fmla="*/ 266 w 458"/>
              <a:gd name="T31" fmla="*/ 29 h 274"/>
              <a:gd name="T32" fmla="*/ 412 w 458"/>
              <a:gd name="T33" fmla="*/ 29 h 274"/>
              <a:gd name="T34" fmla="*/ 433 w 458"/>
              <a:gd name="T35" fmla="*/ 50 h 274"/>
              <a:gd name="T36" fmla="*/ 412 w 458"/>
              <a:gd name="T37" fmla="*/ 71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8" h="274">
                <a:moveTo>
                  <a:pt x="0" y="0"/>
                </a:moveTo>
                <a:cubicBezTo>
                  <a:pt x="0" y="274"/>
                  <a:pt x="0" y="274"/>
                  <a:pt x="0" y="274"/>
                </a:cubicBezTo>
                <a:cubicBezTo>
                  <a:pt x="458" y="274"/>
                  <a:pt x="458" y="274"/>
                  <a:pt x="458" y="274"/>
                </a:cubicBezTo>
                <a:cubicBezTo>
                  <a:pt x="458" y="0"/>
                  <a:pt x="458" y="0"/>
                  <a:pt x="458" y="0"/>
                </a:cubicBezTo>
                <a:lnTo>
                  <a:pt x="0" y="0"/>
                </a:lnTo>
                <a:close/>
                <a:moveTo>
                  <a:pt x="195" y="71"/>
                </a:moveTo>
                <a:cubicBezTo>
                  <a:pt x="49" y="71"/>
                  <a:pt x="49" y="71"/>
                  <a:pt x="49" y="71"/>
                </a:cubicBezTo>
                <a:cubicBezTo>
                  <a:pt x="38" y="71"/>
                  <a:pt x="28" y="62"/>
                  <a:pt x="28" y="50"/>
                </a:cubicBezTo>
                <a:cubicBezTo>
                  <a:pt x="28" y="38"/>
                  <a:pt x="38" y="29"/>
                  <a:pt x="49" y="29"/>
                </a:cubicBezTo>
                <a:cubicBezTo>
                  <a:pt x="195" y="29"/>
                  <a:pt x="195" y="29"/>
                  <a:pt x="195" y="29"/>
                </a:cubicBezTo>
                <a:cubicBezTo>
                  <a:pt x="207" y="29"/>
                  <a:pt x="217" y="38"/>
                  <a:pt x="217" y="50"/>
                </a:cubicBezTo>
                <a:cubicBezTo>
                  <a:pt x="217" y="62"/>
                  <a:pt x="207" y="71"/>
                  <a:pt x="195" y="71"/>
                </a:cubicBezTo>
                <a:close/>
                <a:moveTo>
                  <a:pt x="412" y="71"/>
                </a:moveTo>
                <a:cubicBezTo>
                  <a:pt x="266" y="71"/>
                  <a:pt x="266" y="71"/>
                  <a:pt x="266" y="71"/>
                </a:cubicBezTo>
                <a:cubicBezTo>
                  <a:pt x="255" y="71"/>
                  <a:pt x="245" y="62"/>
                  <a:pt x="245" y="50"/>
                </a:cubicBezTo>
                <a:cubicBezTo>
                  <a:pt x="245" y="38"/>
                  <a:pt x="255" y="29"/>
                  <a:pt x="266" y="29"/>
                </a:cubicBezTo>
                <a:cubicBezTo>
                  <a:pt x="412" y="29"/>
                  <a:pt x="412" y="29"/>
                  <a:pt x="412" y="29"/>
                </a:cubicBezTo>
                <a:cubicBezTo>
                  <a:pt x="424" y="29"/>
                  <a:pt x="433" y="38"/>
                  <a:pt x="433" y="50"/>
                </a:cubicBezTo>
                <a:cubicBezTo>
                  <a:pt x="433" y="62"/>
                  <a:pt x="424" y="71"/>
                  <a:pt x="412" y="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latin typeface="Calibri"/>
            </a:endParaRPr>
          </a:p>
        </p:txBody>
      </p:sp>
      <p:sp>
        <p:nvSpPr>
          <p:cNvPr id="5" name="TextBox 4">
            <a:extLst>
              <a:ext uri="{FF2B5EF4-FFF2-40B4-BE49-F238E27FC236}">
                <a16:creationId xmlns:a16="http://schemas.microsoft.com/office/drawing/2014/main" id="{D607E592-2ACE-4A99-AD8E-44DC5386EC1F}"/>
              </a:ext>
            </a:extLst>
          </p:cNvPr>
          <p:cNvSpPr txBox="1"/>
          <p:nvPr/>
        </p:nvSpPr>
        <p:spPr>
          <a:xfrm>
            <a:off x="19455" y="6013999"/>
            <a:ext cx="10055701" cy="646331"/>
          </a:xfrm>
          <a:prstGeom prst="rect">
            <a:avLst/>
          </a:prstGeom>
          <a:noFill/>
        </p:spPr>
        <p:txBody>
          <a:bodyPr wrap="none" rtlCol="0">
            <a:spAutoFit/>
          </a:bodyPr>
          <a:lstStyle/>
          <a:p>
            <a:r>
              <a:rPr lang="en-US" dirty="0">
                <a:solidFill>
                  <a:srgbClr val="002596"/>
                </a:solidFill>
              </a:rPr>
              <a:t>Note: </a:t>
            </a:r>
            <a:r>
              <a:rPr lang="en-US" sz="1800" dirty="0">
                <a:solidFill>
                  <a:srgbClr val="002596"/>
                </a:solidFill>
                <a:latin typeface="Tw Cen MT" panose="020B0602020104020603" pitchFamily="34" charset="0"/>
              </a:rPr>
              <a:t>Hefty retains ownership of materials from time of collection until they reach the qualified end market </a:t>
            </a:r>
          </a:p>
          <a:p>
            <a:endParaRPr lang="en-US" dirty="0"/>
          </a:p>
        </p:txBody>
      </p:sp>
    </p:spTree>
    <p:extLst>
      <p:ext uri="{BB962C8B-B14F-4D97-AF65-F5344CB8AC3E}">
        <p14:creationId xmlns:p14="http://schemas.microsoft.com/office/powerpoint/2010/main" val="4248036488"/>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New Communications Brainstorm" id="{5E4CD018-4959-4C0C-880E-A96C19334F63}" vid="{32EF6BE3-8D77-4FB5-8226-1621B681248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New Communications Brainstorm" id="{5E4CD018-4959-4C0C-880E-A96C19334F63}" vid="{32EF6BE3-8D77-4FB5-8226-1621B6812489}"/>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New Communications Brainstorm" id="{5E4CD018-4959-4C0C-880E-A96C19334F63}" vid="{32EF6BE3-8D77-4FB5-8226-1621B681248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d855bf-07d6-473e-b877-d780f5dc2ea8">
      <Terms xmlns="http://schemas.microsoft.com/office/infopath/2007/PartnerControls"/>
    </lcf76f155ced4ddcb4097134ff3c332f>
    <TaxCatchAll xmlns="96c20bee-d7d7-4690-a9ea-af5f9d22282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23ADF944E51D4990805DFC1F2A21B5" ma:contentTypeVersion="13" ma:contentTypeDescription="Create a new document." ma:contentTypeScope="" ma:versionID="793e4033dbbd5a017ef3963c6728e183">
  <xsd:schema xmlns:xsd="http://www.w3.org/2001/XMLSchema" xmlns:xs="http://www.w3.org/2001/XMLSchema" xmlns:p="http://schemas.microsoft.com/office/2006/metadata/properties" xmlns:ns2="f0d855bf-07d6-473e-b877-d780f5dc2ea8" xmlns:ns3="96c20bee-d7d7-4690-a9ea-af5f9d222829" targetNamespace="http://schemas.microsoft.com/office/2006/metadata/properties" ma:root="true" ma:fieldsID="938e9487c517f902fda9ed403ab7803e" ns2:_="" ns3:_="">
    <xsd:import namespace="f0d855bf-07d6-473e-b877-d780f5dc2ea8"/>
    <xsd:import namespace="96c20bee-d7d7-4690-a9ea-af5f9d22282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d855bf-07d6-473e-b877-d780f5dc2e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41816a0-feff-47ec-9b18-fa19493d18d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c20bee-d7d7-4690-a9ea-af5f9d22282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6bc5be9-23ec-43aa-8775-5d230f306804}" ma:internalName="TaxCatchAll" ma:showField="CatchAllData" ma:web="96c20bee-d7d7-4690-a9ea-af5f9d2228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30D8B1-B996-4FF4-8ED5-5007034C91D6}">
  <ds:schemaRefs>
    <ds:schemaRef ds:uri="http://schemas.microsoft.com/sharepoint/v3/contenttype/forms"/>
  </ds:schemaRefs>
</ds:datastoreItem>
</file>

<file path=customXml/itemProps2.xml><?xml version="1.0" encoding="utf-8"?>
<ds:datastoreItem xmlns:ds="http://schemas.openxmlformats.org/officeDocument/2006/customXml" ds:itemID="{E4B5C78C-ABA0-4960-8D80-BD32E0602F40}">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96c20bee-d7d7-4690-a9ea-af5f9d222829"/>
    <ds:schemaRef ds:uri="f0d855bf-07d6-473e-b877-d780f5dc2ea8"/>
    <ds:schemaRef ds:uri="http://www.w3.org/XML/1998/namespace"/>
    <ds:schemaRef ds:uri="http://purl.org/dc/dcmitype/"/>
  </ds:schemaRefs>
</ds:datastoreItem>
</file>

<file path=customXml/itemProps3.xml><?xml version="1.0" encoding="utf-8"?>
<ds:datastoreItem xmlns:ds="http://schemas.openxmlformats.org/officeDocument/2006/customXml" ds:itemID="{B127D2B9-BC6C-4B84-9FF4-93CB5647AB4B}">
  <ds:schemaRefs>
    <ds:schemaRef ds:uri="96c20bee-d7d7-4690-a9ea-af5f9d222829"/>
    <ds:schemaRef ds:uri="f0d855bf-07d6-473e-b877-d780f5dc2e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2085</TotalTime>
  <Words>3833</Words>
  <Application>Microsoft Office PowerPoint</Application>
  <PresentationFormat>Widescreen</PresentationFormat>
  <Paragraphs>541</Paragraphs>
  <Slides>29</Slides>
  <Notes>25</Notes>
  <HiddenSlides>1</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29</vt:i4>
      </vt:variant>
    </vt:vector>
  </HeadingPairs>
  <TitlesOfParts>
    <vt:vector size="39" baseType="lpstr">
      <vt:lpstr>Arial</vt:lpstr>
      <vt:lpstr>Calibri</vt:lpstr>
      <vt:lpstr>Calibri Light</vt:lpstr>
      <vt:lpstr>Calisto MT</vt:lpstr>
      <vt:lpstr>System Font Regular</vt:lpstr>
      <vt:lpstr>Tw Cen MT</vt:lpstr>
      <vt:lpstr>2_Office Theme</vt:lpstr>
      <vt:lpstr>1_Office Theme</vt:lpstr>
      <vt:lpstr>Custom Design</vt:lpstr>
      <vt:lpstr>1_Office Theme</vt:lpstr>
      <vt:lpstr>PowerPoint Presentation</vt:lpstr>
      <vt:lpstr>The Hefty ReNew™ Program</vt:lpstr>
      <vt:lpstr>What is the Hefty ReNew™ Program?</vt:lpstr>
      <vt:lpstr>We work to get all legs of stool aligned </vt:lpstr>
      <vt:lpstr>The Hefty Renew™ Program is expanding in 2023-2024… available to 2.2M HH w/ curbside access</vt:lpstr>
      <vt:lpstr>Hefty ReNew: Unique Program Pillars</vt:lpstr>
      <vt:lpstr>Product Details</vt:lpstr>
      <vt:lpstr>Items collected in the Hefty ReNew™ Program</vt:lpstr>
      <vt:lpstr>Geographic Reach: Current End Markets</vt:lpstr>
      <vt:lpstr>End Market Opportunities</vt:lpstr>
      <vt:lpstr>Mechanical Recycling</vt:lpstr>
      <vt:lpstr>End Market Forecast</vt:lpstr>
      <vt:lpstr>Life Cycle Assessments Drive Program Decisions </vt:lpstr>
      <vt:lpstr>New Market Support &amp; Education</vt:lpstr>
      <vt:lpstr>Collection is Key to Innovation</vt:lpstr>
      <vt:lpstr>Program Value to the MRF &amp; Communities</vt:lpstr>
      <vt:lpstr>QUESTIONS ?</vt:lpstr>
      <vt:lpstr>PowerPoint Presentation</vt:lpstr>
      <vt:lpstr>PowerPoint Presentation</vt:lpstr>
      <vt:lpstr>Program Perceptions</vt:lpstr>
      <vt:lpstr>The Hefty ReNew® Offering</vt:lpstr>
      <vt:lpstr>What can be accepted in the Hefty® ReNew® Bag? </vt:lpstr>
      <vt:lpstr>PowerPoint Presentation</vt:lpstr>
      <vt:lpstr>What have we accomplished?</vt:lpstr>
      <vt:lpstr>2022 LCA Expands Usage &amp; Geography</vt:lpstr>
      <vt:lpstr>Hefty Audits Conducted June 2023 - Summary</vt:lpstr>
      <vt:lpstr>Material Categories and Definition</vt:lpstr>
      <vt:lpstr>2023 Hefty ReNew Audit Composition by Material Type</vt:lpstr>
      <vt:lpstr>How it Works - Video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Wilhelm, Chris A.</dc:creator>
  <cp:lastModifiedBy>Nate Kauffman</cp:lastModifiedBy>
  <cp:revision>124</cp:revision>
  <cp:lastPrinted>2021-08-10T17:48:42Z</cp:lastPrinted>
  <dcterms:created xsi:type="dcterms:W3CDTF">2020-09-14T18:58:07Z</dcterms:created>
  <dcterms:modified xsi:type="dcterms:W3CDTF">2023-10-23T17:24:36Z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0x0101007233368625C98F44B4272A5A8C70C1A0</vt:lpwstr>
  </property>
  <property fmtid="{D5CDD505-2E9C-101B-9397-08002B2CF9AE}" pid="3" name="MediaServiceImageTags">
    <vt:lpwstr/>
  </property>
</Properties>
</file>