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62"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5143500" type="screen16x9"/>
  <p:notesSz cx="6858000" cy="9144000"/>
  <p:embeddedFontLst>
    <p:embeddedFont>
      <p:font typeface="Merriweather Sans" pitchFamily="2" charset="0"/>
      <p:regular r:id="rId24"/>
      <p:bold r:id="rId25"/>
      <p:italic r:id="rId26"/>
      <p:boldItalic r:id="rId27"/>
    </p:embeddedFont>
    <p:embeddedFont>
      <p:font typeface="Oswald" panose="00000500000000000000" pitchFamily="2"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74805D-A87F-4D18-9368-8D699E852C73}" v="7" dt="2023-10-23T13:28:32.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994"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Kauffman" userId="c6d00aeb-ffac-4ffd-8b0a-e4d46fcbf594" providerId="ADAL" clId="{0174805D-A87F-4D18-9368-8D699E852C73}"/>
    <pc:docChg chg="undo custSel modSld">
      <pc:chgData name="Nate Kauffman" userId="c6d00aeb-ffac-4ffd-8b0a-e4d46fcbf594" providerId="ADAL" clId="{0174805D-A87F-4D18-9368-8D699E852C73}" dt="2023-10-23T13:28:32.402" v="15"/>
      <pc:docMkLst>
        <pc:docMk/>
      </pc:docMkLst>
      <pc:sldChg chg="addSp delSp modSp mod delAnim modAnim modNotes">
        <pc:chgData name="Nate Kauffman" userId="c6d00aeb-ffac-4ffd-8b0a-e4d46fcbf594" providerId="ADAL" clId="{0174805D-A87F-4D18-9368-8D699E852C73}" dt="2023-10-23T13:28:32.402" v="15"/>
        <pc:sldMkLst>
          <pc:docMk/>
          <pc:sldMk cId="0" sldId="271"/>
        </pc:sldMkLst>
        <pc:spChg chg="mod">
          <ac:chgData name="Nate Kauffman" userId="c6d00aeb-ffac-4ffd-8b0a-e4d46fcbf594" providerId="ADAL" clId="{0174805D-A87F-4D18-9368-8D699E852C73}" dt="2023-10-23T13:14:01.845" v="2" actId="1076"/>
          <ac:spMkLst>
            <pc:docMk/>
            <pc:sldMk cId="0" sldId="271"/>
            <ac:spMk id="250" creationId="{00000000-0000-0000-0000-000000000000}"/>
          </ac:spMkLst>
        </pc:spChg>
        <pc:picChg chg="add del mod">
          <ac:chgData name="Nate Kauffman" userId="c6d00aeb-ffac-4ffd-8b0a-e4d46fcbf594" providerId="ADAL" clId="{0174805D-A87F-4D18-9368-8D699E852C73}" dt="2023-10-23T13:28:03.445" v="6" actId="478"/>
          <ac:picMkLst>
            <pc:docMk/>
            <pc:sldMk cId="0" sldId="271"/>
            <ac:picMk id="2" creationId="{007CBBB9-28FD-41A2-290F-A10F25B78B73}"/>
          </ac:picMkLst>
        </pc:picChg>
        <pc:picChg chg="add del mod">
          <ac:chgData name="Nate Kauffman" userId="c6d00aeb-ffac-4ffd-8b0a-e4d46fcbf594" providerId="ADAL" clId="{0174805D-A87F-4D18-9368-8D699E852C73}" dt="2023-10-23T13:16:41.113" v="5" actId="478"/>
          <ac:picMkLst>
            <pc:docMk/>
            <pc:sldMk cId="0" sldId="271"/>
            <ac:picMk id="3" creationId="{8C54AECD-B434-08E8-E9CA-B81B2976942B}"/>
          </ac:picMkLst>
        </pc:picChg>
        <pc:picChg chg="add mod">
          <ac:chgData name="Nate Kauffman" userId="c6d00aeb-ffac-4ffd-8b0a-e4d46fcbf594" providerId="ADAL" clId="{0174805D-A87F-4D18-9368-8D699E852C73}" dt="2023-10-23T13:28:24.921" v="14" actId="1035"/>
          <ac:picMkLst>
            <pc:docMk/>
            <pc:sldMk cId="0" sldId="271"/>
            <ac:picMk id="4" creationId="{E9E09CC0-C3F4-D034-9582-AE8F18E2FCCC}"/>
          </ac:picMkLst>
        </pc:picChg>
        <pc:picChg chg="del">
          <ac:chgData name="Nate Kauffman" userId="c6d00aeb-ffac-4ffd-8b0a-e4d46fcbf594" providerId="ADAL" clId="{0174805D-A87F-4D18-9368-8D699E852C73}" dt="2023-10-23T13:16:17.727" v="4" actId="478"/>
          <ac:picMkLst>
            <pc:docMk/>
            <pc:sldMk cId="0" sldId="271"/>
            <ac:picMk id="24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25533a256e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25533a256e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1200"/>
              </a:spcAft>
              <a:buNone/>
            </a:pPr>
            <a:endParaRPr sz="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9217865b89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g29217865b89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9217865b8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g29217865b89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920cdfcee8_2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Clr>
                <a:schemeClr val="dk1"/>
              </a:buClr>
              <a:buSzPts val="1400"/>
              <a:buChar char="•"/>
            </a:pPr>
            <a:r>
              <a:rPr lang="en" sz="1400">
                <a:solidFill>
                  <a:schemeClr val="dk1"/>
                </a:solidFill>
              </a:rPr>
              <a:t>Recruitment and coordination efforts were some of the most labor intensive of this entire project</a:t>
            </a:r>
            <a:endParaRPr sz="1400">
              <a:solidFill>
                <a:schemeClr val="dk1"/>
              </a:solidFill>
            </a:endParaRPr>
          </a:p>
          <a:p>
            <a:pPr marL="0" lvl="0" indent="0" algn="l" rtl="0">
              <a:spcBef>
                <a:spcPts val="0"/>
              </a:spcBef>
              <a:spcAft>
                <a:spcPts val="0"/>
              </a:spcAft>
              <a:buNone/>
            </a:pPr>
            <a:endParaRPr/>
          </a:p>
        </p:txBody>
      </p:sp>
      <p:sp>
        <p:nvSpPr>
          <p:cNvPr id="214" name="Google Shape;214;g2920cdfcee8_2_7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920cdfcee8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2920cdfcee8_2_9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920cdfcee8_2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2920cdfcee8_2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9217865b89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9217865b8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920cdfcee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920cdfcee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9217865b89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9217865b89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9217865b89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9217865b89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9217865b89_3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9217865b89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5a68725353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5a6872535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MASON: 30 scouts from our local Northeast Georgia troops helped us collect empty bottles for recycling during the 3rd quarter of home football games. We are nowhere near the 90% or more “Zero Waste” diversion rate, but we strive to improve every game and every day, and their efforts have helped us divert 2-3 tons of recyclables from the landfill each home game (45,000 lbs per season), also shining a spotlight on recycling through the video board messaging and Public Address announcement.  </a:t>
            </a: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2257104a2f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2257104a2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920cdfcee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920cdfcee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920cdfcee8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g2920cdfcee8_2_6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920cdfcee8_2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g2920cdfcee8_2_7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9217865b89_4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9217865b89_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920cdfcee8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g2920cdfcee8_2_3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920cdfcee8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g2920cdfcee8_2_2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920cdfcee8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g2920cdfcee8_2_4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subTitle" idx="1"/>
          </p:nvPr>
        </p:nvSpPr>
        <p:spPr>
          <a:xfrm>
            <a:off x="1032900" y="2700500"/>
            <a:ext cx="70782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BA0C2F"/>
              </a:buClr>
              <a:buSzPts val="2800"/>
              <a:buNone/>
              <a:defRPr sz="2800">
                <a:solidFill>
                  <a:srgbClr val="BA0C2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ctrTitle"/>
          </p:nvPr>
        </p:nvSpPr>
        <p:spPr>
          <a:xfrm>
            <a:off x="674700" y="1347150"/>
            <a:ext cx="7794600" cy="1286100"/>
          </a:xfrm>
          <a:prstGeom prst="rect">
            <a:avLst/>
          </a:prstGeom>
          <a:ln>
            <a:noFill/>
          </a:ln>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2"/>
          <p:cNvSpPr/>
          <p:nvPr/>
        </p:nvSpPr>
        <p:spPr>
          <a:xfrm>
            <a:off x="1897850" y="4785925"/>
            <a:ext cx="6885600" cy="45900"/>
          </a:xfrm>
          <a:prstGeom prst="rect">
            <a:avLst/>
          </a:prstGeom>
          <a:solidFill>
            <a:srgbClr val="BA0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6523550" y="2562400"/>
            <a:ext cx="4473900" cy="45900"/>
          </a:xfrm>
          <a:prstGeom prst="rect">
            <a:avLst/>
          </a:prstGeom>
          <a:solidFill>
            <a:srgbClr val="BA0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60550" y="323675"/>
            <a:ext cx="8423100" cy="45900"/>
          </a:xfrm>
          <a:prstGeom prst="rect">
            <a:avLst/>
          </a:prstGeom>
          <a:solidFill>
            <a:srgbClr val="BA0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400000">
            <a:off x="-1629050" y="2338000"/>
            <a:ext cx="4025100" cy="45900"/>
          </a:xfrm>
          <a:prstGeom prst="rect">
            <a:avLst/>
          </a:prstGeom>
          <a:solidFill>
            <a:srgbClr val="BA0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897850" y="4886850"/>
            <a:ext cx="6995700" cy="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5400000">
            <a:off x="6537200" y="2576325"/>
            <a:ext cx="4666800" cy="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93450" y="222775"/>
            <a:ext cx="8600100" cy="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5400000">
            <a:off x="-1803200" y="2276425"/>
            <a:ext cx="4153200" cy="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4" name="Google Shape;64;p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5" name="Google Shape;65;p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12"/>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69" name="Google Shape;69;p12"/>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70" name="Google Shape;70;p1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1" name="Google Shape;71;p1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2" name="Google Shape;72;p1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14"/>
          <p:cNvSpPr txBox="1">
            <a:spLocks noGrp="1"/>
          </p:cNvSpPr>
          <p:nvPr>
            <p:ph type="subTitle" idx="1"/>
          </p:nvPr>
        </p:nvSpPr>
        <p:spPr>
          <a:xfrm>
            <a:off x="1032900" y="2700500"/>
            <a:ext cx="7078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BA0C2F"/>
              </a:buClr>
              <a:buSzPts val="2800"/>
              <a:buNone/>
              <a:defRPr sz="2800">
                <a:solidFill>
                  <a:srgbClr val="BA0C2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0" name="Google Shape;80;p14"/>
          <p:cNvSpPr txBox="1">
            <a:spLocks noGrp="1"/>
          </p:cNvSpPr>
          <p:nvPr>
            <p:ph type="ctrTitle"/>
          </p:nvPr>
        </p:nvSpPr>
        <p:spPr>
          <a:xfrm>
            <a:off x="674700" y="1347150"/>
            <a:ext cx="7794600" cy="1286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1" name="Google Shape;81;p14"/>
          <p:cNvSpPr/>
          <p:nvPr/>
        </p:nvSpPr>
        <p:spPr>
          <a:xfrm>
            <a:off x="1897850" y="4785925"/>
            <a:ext cx="6885600" cy="45900"/>
          </a:xfrm>
          <a:prstGeom prst="rect">
            <a:avLst/>
          </a:prstGeom>
          <a:solidFill>
            <a:srgbClr val="BA0C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4"/>
          <p:cNvSpPr/>
          <p:nvPr/>
        </p:nvSpPr>
        <p:spPr>
          <a:xfrm rot="5400000">
            <a:off x="6523550" y="2562400"/>
            <a:ext cx="4473900" cy="45900"/>
          </a:xfrm>
          <a:prstGeom prst="rect">
            <a:avLst/>
          </a:prstGeom>
          <a:solidFill>
            <a:srgbClr val="BA0C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4"/>
          <p:cNvSpPr/>
          <p:nvPr/>
        </p:nvSpPr>
        <p:spPr>
          <a:xfrm>
            <a:off x="360550" y="323675"/>
            <a:ext cx="8423100" cy="45900"/>
          </a:xfrm>
          <a:prstGeom prst="rect">
            <a:avLst/>
          </a:prstGeom>
          <a:solidFill>
            <a:srgbClr val="BA0C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4"/>
          <p:cNvSpPr/>
          <p:nvPr/>
        </p:nvSpPr>
        <p:spPr>
          <a:xfrm rot="5400000">
            <a:off x="-1629050" y="2338000"/>
            <a:ext cx="4025100" cy="45900"/>
          </a:xfrm>
          <a:prstGeom prst="rect">
            <a:avLst/>
          </a:prstGeom>
          <a:solidFill>
            <a:srgbClr val="BA0C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4"/>
          <p:cNvSpPr/>
          <p:nvPr/>
        </p:nvSpPr>
        <p:spPr>
          <a:xfrm>
            <a:off x="1897850" y="4886850"/>
            <a:ext cx="6995700" cy="4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4"/>
          <p:cNvSpPr/>
          <p:nvPr/>
        </p:nvSpPr>
        <p:spPr>
          <a:xfrm rot="5400000">
            <a:off x="6537200" y="2576325"/>
            <a:ext cx="4666800" cy="4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4"/>
          <p:cNvSpPr/>
          <p:nvPr/>
        </p:nvSpPr>
        <p:spPr>
          <a:xfrm>
            <a:off x="293450" y="222775"/>
            <a:ext cx="8600100" cy="4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4"/>
          <p:cNvSpPr/>
          <p:nvPr/>
        </p:nvSpPr>
        <p:spPr>
          <a:xfrm rot="5400000">
            <a:off x="-1803200" y="2276425"/>
            <a:ext cx="4153200" cy="4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tx">
  <p:cSld name="TITLE_AND_BODY">
    <p:spTree>
      <p:nvGrpSpPr>
        <p:cNvPr id="1" name="Shape 89"/>
        <p:cNvGrpSpPr/>
        <p:nvPr/>
      </p:nvGrpSpPr>
      <p:grpSpPr>
        <a:xfrm>
          <a:off x="0" y="0"/>
          <a:ext cx="0" cy="0"/>
          <a:chOff x="0" y="0"/>
          <a:chExt cx="0" cy="0"/>
        </a:xfrm>
      </p:grpSpPr>
      <p:sp>
        <p:nvSpPr>
          <p:cNvPr id="90" name="Google Shape;90;p15"/>
          <p:cNvSpPr/>
          <p:nvPr/>
        </p:nvSpPr>
        <p:spPr>
          <a:xfrm>
            <a:off x="0" y="264375"/>
            <a:ext cx="9144000" cy="45900"/>
          </a:xfrm>
          <a:prstGeom prst="rect">
            <a:avLst/>
          </a:prstGeom>
          <a:solidFill>
            <a:srgbClr val="BA0C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5"/>
          <p:cNvSpPr/>
          <p:nvPr/>
        </p:nvSpPr>
        <p:spPr>
          <a:xfrm>
            <a:off x="1932875" y="4828625"/>
            <a:ext cx="7211100" cy="45900"/>
          </a:xfrm>
          <a:prstGeom prst="rect">
            <a:avLst/>
          </a:prstGeom>
          <a:solidFill>
            <a:srgbClr val="BA0C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5"/>
          <p:cNvSpPr/>
          <p:nvPr/>
        </p:nvSpPr>
        <p:spPr>
          <a:xfrm>
            <a:off x="0" y="148425"/>
            <a:ext cx="9144000" cy="4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5"/>
          <p:cNvSpPr/>
          <p:nvPr/>
        </p:nvSpPr>
        <p:spPr>
          <a:xfrm>
            <a:off x="1932900" y="4931050"/>
            <a:ext cx="7211100" cy="4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5"/>
          <p:cNvSpPr txBox="1">
            <a:spLocks noGrp="1"/>
          </p:cNvSpPr>
          <p:nvPr>
            <p:ph type="ctrTitle"/>
          </p:nvPr>
        </p:nvSpPr>
        <p:spPr>
          <a:xfrm>
            <a:off x="674700" y="1347150"/>
            <a:ext cx="7794600" cy="1286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tx">
  <p:cSld name="TITLE_AND_BODY">
    <p:spTree>
      <p:nvGrpSpPr>
        <p:cNvPr id="1" name="Shape 21"/>
        <p:cNvGrpSpPr/>
        <p:nvPr/>
      </p:nvGrpSpPr>
      <p:grpSpPr>
        <a:xfrm>
          <a:off x="0" y="0"/>
          <a:ext cx="0" cy="0"/>
          <a:chOff x="0" y="0"/>
          <a:chExt cx="0" cy="0"/>
        </a:xfrm>
      </p:grpSpPr>
      <p:sp>
        <p:nvSpPr>
          <p:cNvPr id="22" name="Google Shape;22;p3"/>
          <p:cNvSpPr/>
          <p:nvPr/>
        </p:nvSpPr>
        <p:spPr>
          <a:xfrm>
            <a:off x="0" y="264375"/>
            <a:ext cx="9144000" cy="45900"/>
          </a:xfrm>
          <a:prstGeom prst="rect">
            <a:avLst/>
          </a:prstGeom>
          <a:solidFill>
            <a:srgbClr val="BA0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1932875" y="4828625"/>
            <a:ext cx="7211100" cy="45900"/>
          </a:xfrm>
          <a:prstGeom prst="rect">
            <a:avLst/>
          </a:prstGeom>
          <a:solidFill>
            <a:srgbClr val="BA0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0" y="148425"/>
            <a:ext cx="9144000" cy="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932900" y="4931050"/>
            <a:ext cx="7211100" cy="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txBox="1">
            <a:spLocks noGrp="1"/>
          </p:cNvSpPr>
          <p:nvPr>
            <p:ph type="ctrTitle"/>
          </p:nvPr>
        </p:nvSpPr>
        <p:spPr>
          <a:xfrm>
            <a:off x="674700" y="1347150"/>
            <a:ext cx="7794600" cy="1286100"/>
          </a:xfrm>
          <a:prstGeom prst="rect">
            <a:avLst/>
          </a:prstGeom>
          <a:ln>
            <a:noFill/>
          </a:ln>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1">
  <p:cSld name="TITLE_AND_BODY_3">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BA0C2F"/>
              </a:buClr>
              <a:buSzPts val="2800"/>
              <a:buNone/>
              <a:defRPr>
                <a:solidFill>
                  <a:srgbClr val="BA0C2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000000"/>
              </a:buClr>
              <a:buSzPts val="1800"/>
              <a:buChar char="●"/>
              <a:defRPr>
                <a:solidFill>
                  <a:srgbClr val="000000"/>
                </a:solidFill>
              </a:defRPr>
            </a:lvl1pPr>
            <a:lvl2pPr marL="914400" lvl="1" indent="-317500" rtl="0">
              <a:spcBef>
                <a:spcPts val="0"/>
              </a:spcBef>
              <a:spcAft>
                <a:spcPts val="0"/>
              </a:spcAft>
              <a:buClr>
                <a:srgbClr val="000000"/>
              </a:buClr>
              <a:buSzPts val="1400"/>
              <a:buChar char="○"/>
              <a:defRPr>
                <a:solidFill>
                  <a:srgbClr val="000000"/>
                </a:solidFill>
              </a:defRPr>
            </a:lvl2pPr>
            <a:lvl3pPr marL="1371600" lvl="2" indent="-317500" rtl="0">
              <a:spcBef>
                <a:spcPts val="0"/>
              </a:spcBef>
              <a:spcAft>
                <a:spcPts val="0"/>
              </a:spcAft>
              <a:buClr>
                <a:srgbClr val="000000"/>
              </a:buClr>
              <a:buSzPts val="1400"/>
              <a:buChar char="■"/>
              <a:defRPr>
                <a:solidFill>
                  <a:srgbClr val="000000"/>
                </a:solidFill>
              </a:defRPr>
            </a:lvl3pPr>
            <a:lvl4pPr marL="1828800" lvl="3" indent="-317500" rtl="0">
              <a:spcBef>
                <a:spcPts val="0"/>
              </a:spcBef>
              <a:spcAft>
                <a:spcPts val="0"/>
              </a:spcAft>
              <a:buClr>
                <a:srgbClr val="000000"/>
              </a:buClr>
              <a:buSzPts val="1400"/>
              <a:buChar char="●"/>
              <a:defRPr>
                <a:solidFill>
                  <a:srgbClr val="000000"/>
                </a:solidFill>
              </a:defRPr>
            </a:lvl4pPr>
            <a:lvl5pPr marL="2286000" lvl="4" indent="-317500" rtl="0">
              <a:spcBef>
                <a:spcPts val="0"/>
              </a:spcBef>
              <a:spcAft>
                <a:spcPts val="0"/>
              </a:spcAft>
              <a:buClr>
                <a:srgbClr val="000000"/>
              </a:buClr>
              <a:buSzPts val="1400"/>
              <a:buChar char="○"/>
              <a:defRPr>
                <a:solidFill>
                  <a:srgbClr val="000000"/>
                </a:solidFill>
              </a:defRPr>
            </a:lvl5pPr>
            <a:lvl6pPr marL="2743200" lvl="5" indent="-317500" rtl="0">
              <a:spcBef>
                <a:spcPts val="0"/>
              </a:spcBef>
              <a:spcAft>
                <a:spcPts val="0"/>
              </a:spcAft>
              <a:buClr>
                <a:srgbClr val="000000"/>
              </a:buClr>
              <a:buSzPts val="1400"/>
              <a:buChar char="■"/>
              <a:defRPr>
                <a:solidFill>
                  <a:srgbClr val="000000"/>
                </a:solidFill>
              </a:defRPr>
            </a:lvl6pPr>
            <a:lvl7pPr marL="3200400" lvl="6" indent="-317500" rtl="0">
              <a:spcBef>
                <a:spcPts val="0"/>
              </a:spcBef>
              <a:spcAft>
                <a:spcPts val="0"/>
              </a:spcAft>
              <a:buClr>
                <a:srgbClr val="000000"/>
              </a:buClr>
              <a:buSzPts val="1400"/>
              <a:buChar char="●"/>
              <a:defRPr>
                <a:solidFill>
                  <a:srgbClr val="000000"/>
                </a:solidFill>
              </a:defRPr>
            </a:lvl7pPr>
            <a:lvl8pPr marL="3657600" lvl="7" indent="-317500" rtl="0">
              <a:spcBef>
                <a:spcPts val="0"/>
              </a:spcBef>
              <a:spcAft>
                <a:spcPts val="0"/>
              </a:spcAft>
              <a:buClr>
                <a:srgbClr val="000000"/>
              </a:buClr>
              <a:buSzPts val="1400"/>
              <a:buChar char="○"/>
              <a:defRPr>
                <a:solidFill>
                  <a:srgbClr val="000000"/>
                </a:solidFill>
              </a:defRPr>
            </a:lvl8pPr>
            <a:lvl9pPr marL="4114800" lvl="8" indent="-317500" rtl="0">
              <a:spcBef>
                <a:spcPts val="0"/>
              </a:spcBef>
              <a:spcAft>
                <a:spcPts val="0"/>
              </a:spcAft>
              <a:buClr>
                <a:srgbClr val="000000"/>
              </a:buClr>
              <a:buSzPts val="1400"/>
              <a:buChar char="■"/>
              <a:defRPr>
                <a:solidFill>
                  <a:srgbClr val="000000"/>
                </a:solidFill>
              </a:defRPr>
            </a:lvl9pPr>
          </a:lstStyle>
          <a:p>
            <a:endParaRPr/>
          </a:p>
        </p:txBody>
      </p:sp>
      <p:sp>
        <p:nvSpPr>
          <p:cNvPr id="30" name="Google Shape;30;p4"/>
          <p:cNvSpPr/>
          <p:nvPr/>
        </p:nvSpPr>
        <p:spPr>
          <a:xfrm>
            <a:off x="0" y="264375"/>
            <a:ext cx="9144000" cy="45900"/>
          </a:xfrm>
          <a:prstGeom prst="rect">
            <a:avLst/>
          </a:prstGeom>
          <a:solidFill>
            <a:srgbClr val="BA0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1932875" y="4828625"/>
            <a:ext cx="7211100" cy="45900"/>
          </a:xfrm>
          <a:prstGeom prst="rect">
            <a:avLst/>
          </a:prstGeom>
          <a:solidFill>
            <a:srgbClr val="BA0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TITLE_AND_BODY_2">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BA0C2F"/>
              </a:buClr>
              <a:buSzPts val="2800"/>
              <a:buNone/>
              <a:defRPr>
                <a:solidFill>
                  <a:srgbClr val="BA0C2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000000"/>
              </a:buClr>
              <a:buSzPts val="1800"/>
              <a:buChar char="●"/>
              <a:defRPr>
                <a:solidFill>
                  <a:srgbClr val="000000"/>
                </a:solidFill>
              </a:defRPr>
            </a:lvl1pPr>
            <a:lvl2pPr marL="914400" lvl="1" indent="-317500" rtl="0">
              <a:spcBef>
                <a:spcPts val="0"/>
              </a:spcBef>
              <a:spcAft>
                <a:spcPts val="0"/>
              </a:spcAft>
              <a:buClr>
                <a:srgbClr val="000000"/>
              </a:buClr>
              <a:buSzPts val="1400"/>
              <a:buChar char="○"/>
              <a:defRPr>
                <a:solidFill>
                  <a:srgbClr val="000000"/>
                </a:solidFill>
              </a:defRPr>
            </a:lvl2pPr>
            <a:lvl3pPr marL="1371600" lvl="2" indent="-317500" rtl="0">
              <a:spcBef>
                <a:spcPts val="0"/>
              </a:spcBef>
              <a:spcAft>
                <a:spcPts val="0"/>
              </a:spcAft>
              <a:buClr>
                <a:srgbClr val="000000"/>
              </a:buClr>
              <a:buSzPts val="1400"/>
              <a:buChar char="■"/>
              <a:defRPr>
                <a:solidFill>
                  <a:srgbClr val="000000"/>
                </a:solidFill>
              </a:defRPr>
            </a:lvl3pPr>
            <a:lvl4pPr marL="1828800" lvl="3" indent="-317500" rtl="0">
              <a:spcBef>
                <a:spcPts val="0"/>
              </a:spcBef>
              <a:spcAft>
                <a:spcPts val="0"/>
              </a:spcAft>
              <a:buClr>
                <a:srgbClr val="000000"/>
              </a:buClr>
              <a:buSzPts val="1400"/>
              <a:buChar char="●"/>
              <a:defRPr>
                <a:solidFill>
                  <a:srgbClr val="000000"/>
                </a:solidFill>
              </a:defRPr>
            </a:lvl4pPr>
            <a:lvl5pPr marL="2286000" lvl="4" indent="-317500" rtl="0">
              <a:spcBef>
                <a:spcPts val="0"/>
              </a:spcBef>
              <a:spcAft>
                <a:spcPts val="0"/>
              </a:spcAft>
              <a:buClr>
                <a:srgbClr val="000000"/>
              </a:buClr>
              <a:buSzPts val="1400"/>
              <a:buChar char="○"/>
              <a:defRPr>
                <a:solidFill>
                  <a:srgbClr val="000000"/>
                </a:solidFill>
              </a:defRPr>
            </a:lvl5pPr>
            <a:lvl6pPr marL="2743200" lvl="5" indent="-317500" rtl="0">
              <a:spcBef>
                <a:spcPts val="0"/>
              </a:spcBef>
              <a:spcAft>
                <a:spcPts val="0"/>
              </a:spcAft>
              <a:buClr>
                <a:srgbClr val="000000"/>
              </a:buClr>
              <a:buSzPts val="1400"/>
              <a:buChar char="■"/>
              <a:defRPr>
                <a:solidFill>
                  <a:srgbClr val="000000"/>
                </a:solidFill>
              </a:defRPr>
            </a:lvl6pPr>
            <a:lvl7pPr marL="3200400" lvl="6" indent="-317500" rtl="0">
              <a:spcBef>
                <a:spcPts val="0"/>
              </a:spcBef>
              <a:spcAft>
                <a:spcPts val="0"/>
              </a:spcAft>
              <a:buClr>
                <a:srgbClr val="000000"/>
              </a:buClr>
              <a:buSzPts val="1400"/>
              <a:buChar char="●"/>
              <a:defRPr>
                <a:solidFill>
                  <a:srgbClr val="000000"/>
                </a:solidFill>
              </a:defRPr>
            </a:lvl7pPr>
            <a:lvl8pPr marL="3657600" lvl="7" indent="-317500" rtl="0">
              <a:spcBef>
                <a:spcPts val="0"/>
              </a:spcBef>
              <a:spcAft>
                <a:spcPts val="0"/>
              </a:spcAft>
              <a:buClr>
                <a:srgbClr val="000000"/>
              </a:buClr>
              <a:buSzPts val="1400"/>
              <a:buChar char="○"/>
              <a:defRPr>
                <a:solidFill>
                  <a:srgbClr val="000000"/>
                </a:solidFill>
              </a:defRPr>
            </a:lvl8pPr>
            <a:lvl9pPr marL="4114800" lvl="8" indent="-317500" rtl="0">
              <a:spcBef>
                <a:spcPts val="0"/>
              </a:spcBef>
              <a:spcAft>
                <a:spcPts val="0"/>
              </a:spcAft>
              <a:buClr>
                <a:srgbClr val="000000"/>
              </a:buClr>
              <a:buSzPts val="1400"/>
              <a:buChar char="■"/>
              <a:defRPr>
                <a:solidFill>
                  <a:srgbClr val="000000"/>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2 columns">
  <p:cSld name="TITLE_AND_BODY_1">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BA0C2F"/>
              </a:buClr>
              <a:buSzPts val="2800"/>
              <a:buNone/>
              <a:defRPr>
                <a:solidFill>
                  <a:srgbClr val="BA0C2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 name="Google Shape;37;p6"/>
          <p:cNvSpPr/>
          <p:nvPr/>
        </p:nvSpPr>
        <p:spPr>
          <a:xfrm>
            <a:off x="0" y="264375"/>
            <a:ext cx="9144000" cy="45900"/>
          </a:xfrm>
          <a:prstGeom prst="rect">
            <a:avLst/>
          </a:prstGeom>
          <a:solidFill>
            <a:srgbClr val="BA0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39" name="Google Shape;39;p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40" name="Google Shape;40;p6"/>
          <p:cNvSpPr/>
          <p:nvPr/>
        </p:nvSpPr>
        <p:spPr>
          <a:xfrm>
            <a:off x="1932875" y="4828625"/>
            <a:ext cx="7211100" cy="45900"/>
          </a:xfrm>
          <a:prstGeom prst="rect">
            <a:avLst/>
          </a:prstGeom>
          <a:solidFill>
            <a:srgbClr val="BA0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7"/>
          <p:cNvSpPr/>
          <p:nvPr/>
        </p:nvSpPr>
        <p:spPr>
          <a:xfrm>
            <a:off x="4572000" y="-125"/>
            <a:ext cx="4572000" cy="5143500"/>
          </a:xfrm>
          <a:prstGeom prst="rect">
            <a:avLst/>
          </a:prstGeom>
          <a:solidFill>
            <a:srgbClr val="BA0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4" name="Google Shape;44;p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1"/>
              </a:buClr>
              <a:buSzPts val="2100"/>
              <a:buNone/>
              <a:defRPr sz="2100">
                <a:solidFill>
                  <a:schemeClr val="accen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6" name="Google Shape;46;p7"/>
          <p:cNvSpPr/>
          <p:nvPr/>
        </p:nvSpPr>
        <p:spPr>
          <a:xfrm>
            <a:off x="0" y="264375"/>
            <a:ext cx="91440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p:nvPr/>
        </p:nvSpPr>
        <p:spPr>
          <a:xfrm>
            <a:off x="1932875" y="4828625"/>
            <a:ext cx="72111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AND_BODY_4">
  <p:cSld name="TITLE_AND_BODY_4">
    <p:spTree>
      <p:nvGrpSpPr>
        <p:cNvPr id="1" name="Shape 48"/>
        <p:cNvGrpSpPr/>
        <p:nvPr/>
      </p:nvGrpSpPr>
      <p:grpSpPr>
        <a:xfrm>
          <a:off x="0" y="0"/>
          <a:ext cx="0" cy="0"/>
          <a:chOff x="0" y="0"/>
          <a:chExt cx="0" cy="0"/>
        </a:xfrm>
      </p:grpSpPr>
      <p:cxnSp>
        <p:nvCxnSpPr>
          <p:cNvPr id="49" name="Google Shape;49;p8"/>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50" name="Google Shape;50;p8"/>
          <p:cNvSpPr txBox="1">
            <a:spLocks noGrp="1"/>
          </p:cNvSpPr>
          <p:nvPr>
            <p:ph type="title"/>
          </p:nvPr>
        </p:nvSpPr>
        <p:spPr>
          <a:xfrm>
            <a:off x="311700" y="372500"/>
            <a:ext cx="8520600" cy="7335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1" name="Google Shape;51;p8"/>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2" name="Google Shape;52;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53"/>
        <p:cNvGrpSpPr/>
        <p:nvPr/>
      </p:nvGrpSpPr>
      <p:grpSpPr>
        <a:xfrm>
          <a:off x="0" y="0"/>
          <a:ext cx="0" cy="0"/>
          <a:chOff x="0" y="0"/>
          <a:chExt cx="0" cy="0"/>
        </a:xfrm>
      </p:grpSpPr>
      <p:sp>
        <p:nvSpPr>
          <p:cNvPr id="54" name="Google Shape;54;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1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8" name="Google Shape;58;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9" name="Google Shape;59;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0" name="Google Shape;60;p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jp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Merriweather Sans"/>
              <a:buChar char="●"/>
              <a:defRPr sz="1800">
                <a:solidFill>
                  <a:schemeClr val="dk2"/>
                </a:solidFill>
                <a:latin typeface="Merriweather Sans"/>
                <a:ea typeface="Merriweather Sans"/>
                <a:cs typeface="Merriweather Sans"/>
                <a:sym typeface="Merriweather Sans"/>
              </a:defRPr>
            </a:lvl1pPr>
            <a:lvl2pPr marL="914400" lvl="1" indent="-317500">
              <a:lnSpc>
                <a:spcPct val="115000"/>
              </a:lnSpc>
              <a:spcBef>
                <a:spcPts val="0"/>
              </a:spcBef>
              <a:spcAft>
                <a:spcPts val="0"/>
              </a:spcAft>
              <a:buClr>
                <a:schemeClr val="dk2"/>
              </a:buClr>
              <a:buSzPts val="1400"/>
              <a:buFont typeface="Merriweather Sans"/>
              <a:buChar char="○"/>
              <a:defRPr>
                <a:solidFill>
                  <a:schemeClr val="dk2"/>
                </a:solidFill>
                <a:latin typeface="Merriweather Sans"/>
                <a:ea typeface="Merriweather Sans"/>
                <a:cs typeface="Merriweather Sans"/>
                <a:sym typeface="Merriweather Sans"/>
              </a:defRPr>
            </a:lvl2pPr>
            <a:lvl3pPr marL="1371600" lvl="2" indent="-317500">
              <a:lnSpc>
                <a:spcPct val="115000"/>
              </a:lnSpc>
              <a:spcBef>
                <a:spcPts val="0"/>
              </a:spcBef>
              <a:spcAft>
                <a:spcPts val="0"/>
              </a:spcAft>
              <a:buClr>
                <a:schemeClr val="dk2"/>
              </a:buClr>
              <a:buSzPts val="1400"/>
              <a:buFont typeface="Merriweather Sans"/>
              <a:buChar char="■"/>
              <a:defRPr>
                <a:solidFill>
                  <a:schemeClr val="dk2"/>
                </a:solidFill>
                <a:latin typeface="Merriweather Sans"/>
                <a:ea typeface="Merriweather Sans"/>
                <a:cs typeface="Merriweather Sans"/>
                <a:sym typeface="Merriweather Sans"/>
              </a:defRPr>
            </a:lvl3pPr>
            <a:lvl4pPr marL="1828800" lvl="3" indent="-317500">
              <a:lnSpc>
                <a:spcPct val="115000"/>
              </a:lnSpc>
              <a:spcBef>
                <a:spcPts val="0"/>
              </a:spcBef>
              <a:spcAft>
                <a:spcPts val="0"/>
              </a:spcAft>
              <a:buClr>
                <a:schemeClr val="dk2"/>
              </a:buClr>
              <a:buSzPts val="1400"/>
              <a:buFont typeface="Merriweather Sans"/>
              <a:buChar char="●"/>
              <a:defRPr>
                <a:solidFill>
                  <a:schemeClr val="dk2"/>
                </a:solidFill>
                <a:latin typeface="Merriweather Sans"/>
                <a:ea typeface="Merriweather Sans"/>
                <a:cs typeface="Merriweather Sans"/>
                <a:sym typeface="Merriweather Sans"/>
              </a:defRPr>
            </a:lvl4pPr>
            <a:lvl5pPr marL="2286000" lvl="4" indent="-317500">
              <a:lnSpc>
                <a:spcPct val="115000"/>
              </a:lnSpc>
              <a:spcBef>
                <a:spcPts val="0"/>
              </a:spcBef>
              <a:spcAft>
                <a:spcPts val="0"/>
              </a:spcAft>
              <a:buClr>
                <a:schemeClr val="dk2"/>
              </a:buClr>
              <a:buSzPts val="1400"/>
              <a:buFont typeface="Merriweather Sans"/>
              <a:buChar char="○"/>
              <a:defRPr>
                <a:solidFill>
                  <a:schemeClr val="dk2"/>
                </a:solidFill>
                <a:latin typeface="Merriweather Sans"/>
                <a:ea typeface="Merriweather Sans"/>
                <a:cs typeface="Merriweather Sans"/>
                <a:sym typeface="Merriweather Sans"/>
              </a:defRPr>
            </a:lvl5pPr>
            <a:lvl6pPr marL="2743200" lvl="5" indent="-317500">
              <a:lnSpc>
                <a:spcPct val="115000"/>
              </a:lnSpc>
              <a:spcBef>
                <a:spcPts val="0"/>
              </a:spcBef>
              <a:spcAft>
                <a:spcPts val="0"/>
              </a:spcAft>
              <a:buClr>
                <a:schemeClr val="dk2"/>
              </a:buClr>
              <a:buSzPts val="1400"/>
              <a:buFont typeface="Merriweather Sans"/>
              <a:buChar char="■"/>
              <a:defRPr>
                <a:solidFill>
                  <a:schemeClr val="dk2"/>
                </a:solidFill>
                <a:latin typeface="Merriweather Sans"/>
                <a:ea typeface="Merriweather Sans"/>
                <a:cs typeface="Merriweather Sans"/>
                <a:sym typeface="Merriweather Sans"/>
              </a:defRPr>
            </a:lvl6pPr>
            <a:lvl7pPr marL="3200400" lvl="6" indent="-317500">
              <a:lnSpc>
                <a:spcPct val="115000"/>
              </a:lnSpc>
              <a:spcBef>
                <a:spcPts val="0"/>
              </a:spcBef>
              <a:spcAft>
                <a:spcPts val="0"/>
              </a:spcAft>
              <a:buClr>
                <a:schemeClr val="dk2"/>
              </a:buClr>
              <a:buSzPts val="1400"/>
              <a:buFont typeface="Merriweather Sans"/>
              <a:buChar char="●"/>
              <a:defRPr>
                <a:solidFill>
                  <a:schemeClr val="dk2"/>
                </a:solidFill>
                <a:latin typeface="Merriweather Sans"/>
                <a:ea typeface="Merriweather Sans"/>
                <a:cs typeface="Merriweather Sans"/>
                <a:sym typeface="Merriweather Sans"/>
              </a:defRPr>
            </a:lvl7pPr>
            <a:lvl8pPr marL="3657600" lvl="7" indent="-317500">
              <a:lnSpc>
                <a:spcPct val="115000"/>
              </a:lnSpc>
              <a:spcBef>
                <a:spcPts val="0"/>
              </a:spcBef>
              <a:spcAft>
                <a:spcPts val="0"/>
              </a:spcAft>
              <a:buClr>
                <a:schemeClr val="dk2"/>
              </a:buClr>
              <a:buSzPts val="1400"/>
              <a:buFont typeface="Merriweather Sans"/>
              <a:buChar char="○"/>
              <a:defRPr>
                <a:solidFill>
                  <a:schemeClr val="dk2"/>
                </a:solidFill>
                <a:latin typeface="Merriweather Sans"/>
                <a:ea typeface="Merriweather Sans"/>
                <a:cs typeface="Merriweather Sans"/>
                <a:sym typeface="Merriweather Sans"/>
              </a:defRPr>
            </a:lvl8pPr>
            <a:lvl9pPr marL="4114800" lvl="8" indent="-317500">
              <a:lnSpc>
                <a:spcPct val="115000"/>
              </a:lnSpc>
              <a:spcBef>
                <a:spcPts val="0"/>
              </a:spcBef>
              <a:spcAft>
                <a:spcPts val="0"/>
              </a:spcAft>
              <a:buClr>
                <a:schemeClr val="dk2"/>
              </a:buClr>
              <a:buSzPts val="1400"/>
              <a:buFont typeface="Merriweather Sans"/>
              <a:buChar char="■"/>
              <a:defRPr>
                <a:solidFill>
                  <a:schemeClr val="dk2"/>
                </a:solidFill>
                <a:latin typeface="Merriweather Sans"/>
                <a:ea typeface="Merriweather Sans"/>
                <a:cs typeface="Merriweather Sans"/>
                <a:sym typeface="Merriweather Sans"/>
              </a:defRPr>
            </a:lvl9pPr>
          </a:lstStyle>
          <a:p>
            <a:endParaRPr/>
          </a:p>
        </p:txBody>
      </p:sp>
      <p:pic>
        <p:nvPicPr>
          <p:cNvPr id="8" name="Google Shape;8;p1"/>
          <p:cNvPicPr preferRelativeResize="0"/>
          <p:nvPr/>
        </p:nvPicPr>
        <p:blipFill>
          <a:blip r:embed="rId13">
            <a:alphaModFix/>
          </a:blip>
          <a:stretch>
            <a:fillRect/>
          </a:stretch>
        </p:blipFill>
        <p:spPr>
          <a:xfrm>
            <a:off x="113450" y="4556074"/>
            <a:ext cx="1642752" cy="572699"/>
          </a:xfrm>
          <a:prstGeom prst="rect">
            <a:avLst/>
          </a:prstGeom>
          <a:noFill/>
          <a:ln>
            <a:noFill/>
          </a:ln>
        </p:spPr>
      </p:pic>
      <p:pic>
        <p:nvPicPr>
          <p:cNvPr id="9" name="Google Shape;9;p1"/>
          <p:cNvPicPr preferRelativeResize="0"/>
          <p:nvPr/>
        </p:nvPicPr>
        <p:blipFill>
          <a:blip r:embed="rId14">
            <a:alphaModFix/>
          </a:blip>
          <a:stretch>
            <a:fillRect/>
          </a:stretch>
        </p:blipFill>
        <p:spPr>
          <a:xfrm>
            <a:off x="113475" y="4519400"/>
            <a:ext cx="1642701" cy="5726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5" name="Google Shape;75;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Merriweather Sans"/>
              <a:buChar char="●"/>
              <a:defRPr sz="1800" b="0" i="0" u="none" strike="noStrike" cap="none">
                <a:solidFill>
                  <a:schemeClr val="dk2"/>
                </a:solidFill>
                <a:latin typeface="Merriweather Sans"/>
                <a:ea typeface="Merriweather Sans"/>
                <a:cs typeface="Merriweather Sans"/>
                <a:sym typeface="Merriweather Sans"/>
              </a:defRPr>
            </a:lvl1pPr>
            <a:lvl2pPr marL="914400" marR="0" lvl="1" indent="-317500" algn="l" rtl="0">
              <a:lnSpc>
                <a:spcPct val="115000"/>
              </a:lnSpc>
              <a:spcBef>
                <a:spcPts val="0"/>
              </a:spcBef>
              <a:spcAft>
                <a:spcPts val="0"/>
              </a:spcAft>
              <a:buClr>
                <a:schemeClr val="dk2"/>
              </a:buClr>
              <a:buSzPts val="1400"/>
              <a:buFont typeface="Merriweather Sans"/>
              <a:buChar char="○"/>
              <a:defRPr sz="1400" b="0" i="0" u="none" strike="noStrike" cap="none">
                <a:solidFill>
                  <a:schemeClr val="dk2"/>
                </a:solidFill>
                <a:latin typeface="Merriweather Sans"/>
                <a:ea typeface="Merriweather Sans"/>
                <a:cs typeface="Merriweather Sans"/>
                <a:sym typeface="Merriweather Sans"/>
              </a:defRPr>
            </a:lvl2pPr>
            <a:lvl3pPr marL="1371600" marR="0" lvl="2" indent="-317500" algn="l" rtl="0">
              <a:lnSpc>
                <a:spcPct val="115000"/>
              </a:lnSpc>
              <a:spcBef>
                <a:spcPts val="0"/>
              </a:spcBef>
              <a:spcAft>
                <a:spcPts val="0"/>
              </a:spcAft>
              <a:buClr>
                <a:schemeClr val="dk2"/>
              </a:buClr>
              <a:buSzPts val="1400"/>
              <a:buFont typeface="Merriweather Sans"/>
              <a:buChar char="■"/>
              <a:defRPr sz="1400" b="0" i="0" u="none" strike="noStrike" cap="none">
                <a:solidFill>
                  <a:schemeClr val="dk2"/>
                </a:solidFill>
                <a:latin typeface="Merriweather Sans"/>
                <a:ea typeface="Merriweather Sans"/>
                <a:cs typeface="Merriweather Sans"/>
                <a:sym typeface="Merriweather Sans"/>
              </a:defRPr>
            </a:lvl3pPr>
            <a:lvl4pPr marL="1828800" marR="0" lvl="3" indent="-317500" algn="l" rtl="0">
              <a:lnSpc>
                <a:spcPct val="115000"/>
              </a:lnSpc>
              <a:spcBef>
                <a:spcPts val="0"/>
              </a:spcBef>
              <a:spcAft>
                <a:spcPts val="0"/>
              </a:spcAft>
              <a:buClr>
                <a:schemeClr val="dk2"/>
              </a:buClr>
              <a:buSzPts val="1400"/>
              <a:buFont typeface="Merriweather Sans"/>
              <a:buChar char="●"/>
              <a:defRPr sz="1400" b="0" i="0" u="none" strike="noStrike" cap="none">
                <a:solidFill>
                  <a:schemeClr val="dk2"/>
                </a:solidFill>
                <a:latin typeface="Merriweather Sans"/>
                <a:ea typeface="Merriweather Sans"/>
                <a:cs typeface="Merriweather Sans"/>
                <a:sym typeface="Merriweather Sans"/>
              </a:defRPr>
            </a:lvl4pPr>
            <a:lvl5pPr marL="2286000" marR="0" lvl="4" indent="-317500" algn="l" rtl="0">
              <a:lnSpc>
                <a:spcPct val="115000"/>
              </a:lnSpc>
              <a:spcBef>
                <a:spcPts val="0"/>
              </a:spcBef>
              <a:spcAft>
                <a:spcPts val="0"/>
              </a:spcAft>
              <a:buClr>
                <a:schemeClr val="dk2"/>
              </a:buClr>
              <a:buSzPts val="1400"/>
              <a:buFont typeface="Merriweather Sans"/>
              <a:buChar char="○"/>
              <a:defRPr sz="1400" b="0" i="0" u="none" strike="noStrike" cap="none">
                <a:solidFill>
                  <a:schemeClr val="dk2"/>
                </a:solidFill>
                <a:latin typeface="Merriweather Sans"/>
                <a:ea typeface="Merriweather Sans"/>
                <a:cs typeface="Merriweather Sans"/>
                <a:sym typeface="Merriweather Sans"/>
              </a:defRPr>
            </a:lvl5pPr>
            <a:lvl6pPr marL="2743200" marR="0" lvl="5" indent="-317500" algn="l" rtl="0">
              <a:lnSpc>
                <a:spcPct val="115000"/>
              </a:lnSpc>
              <a:spcBef>
                <a:spcPts val="0"/>
              </a:spcBef>
              <a:spcAft>
                <a:spcPts val="0"/>
              </a:spcAft>
              <a:buClr>
                <a:schemeClr val="dk2"/>
              </a:buClr>
              <a:buSzPts val="1400"/>
              <a:buFont typeface="Merriweather Sans"/>
              <a:buChar char="■"/>
              <a:defRPr sz="1400" b="0" i="0" u="none" strike="noStrike" cap="none">
                <a:solidFill>
                  <a:schemeClr val="dk2"/>
                </a:solidFill>
                <a:latin typeface="Merriweather Sans"/>
                <a:ea typeface="Merriweather Sans"/>
                <a:cs typeface="Merriweather Sans"/>
                <a:sym typeface="Merriweather Sans"/>
              </a:defRPr>
            </a:lvl6pPr>
            <a:lvl7pPr marL="3200400" marR="0" lvl="6" indent="-317500" algn="l" rtl="0">
              <a:lnSpc>
                <a:spcPct val="115000"/>
              </a:lnSpc>
              <a:spcBef>
                <a:spcPts val="0"/>
              </a:spcBef>
              <a:spcAft>
                <a:spcPts val="0"/>
              </a:spcAft>
              <a:buClr>
                <a:schemeClr val="dk2"/>
              </a:buClr>
              <a:buSzPts val="1400"/>
              <a:buFont typeface="Merriweather Sans"/>
              <a:buChar char="●"/>
              <a:defRPr sz="1400" b="0" i="0" u="none" strike="noStrike" cap="none">
                <a:solidFill>
                  <a:schemeClr val="dk2"/>
                </a:solidFill>
                <a:latin typeface="Merriweather Sans"/>
                <a:ea typeface="Merriweather Sans"/>
                <a:cs typeface="Merriweather Sans"/>
                <a:sym typeface="Merriweather Sans"/>
              </a:defRPr>
            </a:lvl7pPr>
            <a:lvl8pPr marL="3657600" marR="0" lvl="7" indent="-317500" algn="l" rtl="0">
              <a:lnSpc>
                <a:spcPct val="115000"/>
              </a:lnSpc>
              <a:spcBef>
                <a:spcPts val="0"/>
              </a:spcBef>
              <a:spcAft>
                <a:spcPts val="0"/>
              </a:spcAft>
              <a:buClr>
                <a:schemeClr val="dk2"/>
              </a:buClr>
              <a:buSzPts val="1400"/>
              <a:buFont typeface="Merriweather Sans"/>
              <a:buChar char="○"/>
              <a:defRPr sz="1400" b="0" i="0" u="none" strike="noStrike" cap="none">
                <a:solidFill>
                  <a:schemeClr val="dk2"/>
                </a:solidFill>
                <a:latin typeface="Merriweather Sans"/>
                <a:ea typeface="Merriweather Sans"/>
                <a:cs typeface="Merriweather Sans"/>
                <a:sym typeface="Merriweather Sans"/>
              </a:defRPr>
            </a:lvl8pPr>
            <a:lvl9pPr marL="4114800" marR="0" lvl="8" indent="-317500" algn="l" rtl="0">
              <a:lnSpc>
                <a:spcPct val="115000"/>
              </a:lnSpc>
              <a:spcBef>
                <a:spcPts val="0"/>
              </a:spcBef>
              <a:spcAft>
                <a:spcPts val="0"/>
              </a:spcAft>
              <a:buClr>
                <a:schemeClr val="dk2"/>
              </a:buClr>
              <a:buSzPts val="1400"/>
              <a:buFont typeface="Merriweather Sans"/>
              <a:buChar char="■"/>
              <a:defRPr sz="1400" b="0" i="0" u="none" strike="noStrike" cap="none">
                <a:solidFill>
                  <a:schemeClr val="dk2"/>
                </a:solidFill>
                <a:latin typeface="Merriweather Sans"/>
                <a:ea typeface="Merriweather Sans"/>
                <a:cs typeface="Merriweather Sans"/>
                <a:sym typeface="Merriweather Sans"/>
              </a:defRPr>
            </a:lvl9pPr>
          </a:lstStyle>
          <a:p>
            <a:endParaRPr/>
          </a:p>
        </p:txBody>
      </p:sp>
      <p:pic>
        <p:nvPicPr>
          <p:cNvPr id="76" name="Google Shape;76;p13"/>
          <p:cNvPicPr preferRelativeResize="0"/>
          <p:nvPr/>
        </p:nvPicPr>
        <p:blipFill rotWithShape="1">
          <a:blip r:embed="rId4">
            <a:alphaModFix/>
          </a:blip>
          <a:srcRect/>
          <a:stretch/>
        </p:blipFill>
        <p:spPr>
          <a:xfrm>
            <a:off x="113450" y="4556074"/>
            <a:ext cx="1642752" cy="572699"/>
          </a:xfrm>
          <a:prstGeom prst="rect">
            <a:avLst/>
          </a:prstGeom>
          <a:noFill/>
          <a:ln>
            <a:noFill/>
          </a:ln>
        </p:spPr>
      </p:pic>
      <p:pic>
        <p:nvPicPr>
          <p:cNvPr id="77" name="Google Shape;77;p13"/>
          <p:cNvPicPr preferRelativeResize="0"/>
          <p:nvPr/>
        </p:nvPicPr>
        <p:blipFill rotWithShape="1">
          <a:blip r:embed="rId5">
            <a:alphaModFix/>
          </a:blip>
          <a:srcRect/>
          <a:stretch/>
        </p:blipFill>
        <p:spPr>
          <a:xfrm>
            <a:off x="113475" y="4519400"/>
            <a:ext cx="1642701" cy="5726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0.jpg"/><Relationship Id="rId5" Type="http://schemas.openxmlformats.org/officeDocument/2006/relationships/image" Target="../media/image4.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45.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1360500" y="1414400"/>
            <a:ext cx="7794600" cy="1286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Waste Reduction at the </a:t>
            </a:r>
            <a:endParaRPr/>
          </a:p>
          <a:p>
            <a:pPr marL="0" lvl="0" indent="0" algn="ctr" rtl="0">
              <a:spcBef>
                <a:spcPts val="0"/>
              </a:spcBef>
              <a:spcAft>
                <a:spcPts val="0"/>
              </a:spcAft>
              <a:buNone/>
            </a:pPr>
            <a:r>
              <a:rPr lang="en"/>
              <a:t>University of Georgia</a:t>
            </a:r>
            <a:endParaRPr/>
          </a:p>
        </p:txBody>
      </p:sp>
      <p:sp>
        <p:nvSpPr>
          <p:cNvPr id="100" name="Google Shape;100;p16"/>
          <p:cNvSpPr txBox="1">
            <a:spLocks noGrp="1"/>
          </p:cNvSpPr>
          <p:nvPr>
            <p:ph type="subTitle" idx="1"/>
          </p:nvPr>
        </p:nvSpPr>
        <p:spPr>
          <a:xfrm>
            <a:off x="1032900" y="2947250"/>
            <a:ext cx="7078200" cy="12861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935"/>
              <a:buNone/>
            </a:pPr>
            <a:endParaRPr sz="1979"/>
          </a:p>
          <a:p>
            <a:pPr marL="0" lvl="0" indent="0" algn="ctr" rtl="0">
              <a:lnSpc>
                <a:spcPct val="80000"/>
              </a:lnSpc>
              <a:spcBef>
                <a:spcPts val="0"/>
              </a:spcBef>
              <a:spcAft>
                <a:spcPts val="0"/>
              </a:spcAft>
              <a:buSzPts val="935"/>
              <a:buNone/>
            </a:pPr>
            <a:r>
              <a:rPr lang="en" sz="1979"/>
              <a:t>Waste Reduction Services, UGA Office of Sustainability</a:t>
            </a:r>
            <a:br>
              <a:rPr lang="en" sz="1979"/>
            </a:br>
            <a:endParaRPr sz="1979"/>
          </a:p>
          <a:p>
            <a:pPr marL="0" lvl="0" indent="0" algn="ctr" rtl="0">
              <a:lnSpc>
                <a:spcPct val="80000"/>
              </a:lnSpc>
              <a:spcBef>
                <a:spcPts val="0"/>
              </a:spcBef>
              <a:spcAft>
                <a:spcPts val="0"/>
              </a:spcAft>
              <a:buSzPts val="935"/>
              <a:buNone/>
            </a:pPr>
            <a:r>
              <a:rPr lang="en" sz="1979"/>
              <a:t>Georgia Recycling Coalition Conference - Fall 2023</a:t>
            </a:r>
            <a:endParaRPr sz="1979"/>
          </a:p>
        </p:txBody>
      </p:sp>
      <p:pic>
        <p:nvPicPr>
          <p:cNvPr id="101" name="Google Shape;101;p16"/>
          <p:cNvPicPr preferRelativeResize="0"/>
          <p:nvPr/>
        </p:nvPicPr>
        <p:blipFill>
          <a:blip r:embed="rId3">
            <a:alphaModFix/>
          </a:blip>
          <a:stretch>
            <a:fillRect/>
          </a:stretch>
        </p:blipFill>
        <p:spPr>
          <a:xfrm>
            <a:off x="7168321" y="4424057"/>
            <a:ext cx="1892375" cy="628438"/>
          </a:xfrm>
          <a:prstGeom prst="rect">
            <a:avLst/>
          </a:prstGeom>
          <a:noFill/>
          <a:ln w="76200" cap="flat" cmpd="sng">
            <a:solidFill>
              <a:schemeClr val="lt1"/>
            </a:solidFill>
            <a:prstDash val="solid"/>
            <a:round/>
            <a:headEnd type="none" w="sm" len="sm"/>
            <a:tailEnd type="none" w="sm" len="sm"/>
          </a:ln>
        </p:spPr>
      </p:pic>
      <p:sp>
        <p:nvSpPr>
          <p:cNvPr id="102" name="Google Shape;102;p16"/>
          <p:cNvSpPr txBox="1"/>
          <p:nvPr/>
        </p:nvSpPr>
        <p:spPr>
          <a:xfrm>
            <a:off x="7187108" y="4168595"/>
            <a:ext cx="1854900" cy="3693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1200">
                <a:solidFill>
                  <a:srgbClr val="1B4404"/>
                </a:solidFill>
                <a:latin typeface="Merriweather Sans"/>
                <a:ea typeface="Merriweather Sans"/>
                <a:cs typeface="Merriweather Sans"/>
                <a:sym typeface="Merriweather Sans"/>
              </a:rPr>
              <a:t>Members of</a:t>
            </a:r>
            <a:endParaRPr sz="100">
              <a:solidFill>
                <a:srgbClr val="1B4404"/>
              </a:solidFill>
              <a:latin typeface="Merriweather Sans"/>
              <a:ea typeface="Merriweather Sans"/>
              <a:cs typeface="Merriweather Sans"/>
              <a:sym typeface="Merriweather Sans"/>
            </a:endParaRPr>
          </a:p>
        </p:txBody>
      </p:sp>
      <p:pic>
        <p:nvPicPr>
          <p:cNvPr id="103" name="Google Shape;103;p16" descr="A red arrows in a recycle symbol&#10;&#10;Description automatically generated with low confidence"/>
          <p:cNvPicPr preferRelativeResize="0"/>
          <p:nvPr/>
        </p:nvPicPr>
        <p:blipFill rotWithShape="1">
          <a:blip r:embed="rId4">
            <a:alphaModFix/>
          </a:blip>
          <a:srcRect/>
          <a:stretch/>
        </p:blipFill>
        <p:spPr>
          <a:xfrm>
            <a:off x="1032899" y="838888"/>
            <a:ext cx="1607150" cy="193781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5"/>
          <p:cNvSpPr txBox="1">
            <a:spLocks noGrp="1"/>
          </p:cNvSpPr>
          <p:nvPr>
            <p:ph type="ctrTitle"/>
          </p:nvPr>
        </p:nvSpPr>
        <p:spPr>
          <a:xfrm>
            <a:off x="674700" y="92508"/>
            <a:ext cx="7794600" cy="1286100"/>
          </a:xfrm>
          <a:prstGeom prst="rect">
            <a:avLst/>
          </a:prstGeom>
          <a:noFill/>
          <a:ln>
            <a:noFill/>
          </a:ln>
        </p:spPr>
        <p:txBody>
          <a:bodyPr spcFirstLastPara="1" wrap="square" lIns="91425" tIns="91425" rIns="91425" bIns="91425" anchor="b" anchorCtr="0">
            <a:normAutofit/>
          </a:bodyPr>
          <a:lstStyle/>
          <a:p>
            <a:pPr marL="0" lvl="0" indent="0" algn="r" rtl="0">
              <a:lnSpc>
                <a:spcPct val="100000"/>
              </a:lnSpc>
              <a:spcBef>
                <a:spcPts val="0"/>
              </a:spcBef>
              <a:spcAft>
                <a:spcPts val="0"/>
              </a:spcAft>
              <a:buSzPts val="5200"/>
              <a:buNone/>
            </a:pPr>
            <a:r>
              <a:rPr lang="en" sz="4500"/>
              <a:t>Key ZW Baseball Series Stats</a:t>
            </a:r>
            <a:endParaRPr sz="4500"/>
          </a:p>
        </p:txBody>
      </p:sp>
      <p:pic>
        <p:nvPicPr>
          <p:cNvPr id="180" name="Google Shape;180;p25" descr="A red arrows in a recycle symbol&#10;&#10;Description automatically generated with low confidence"/>
          <p:cNvPicPr preferRelativeResize="0"/>
          <p:nvPr/>
        </p:nvPicPr>
        <p:blipFill rotWithShape="1">
          <a:blip r:embed="rId3">
            <a:alphaModFix/>
          </a:blip>
          <a:srcRect/>
          <a:stretch/>
        </p:blipFill>
        <p:spPr>
          <a:xfrm>
            <a:off x="826037" y="288403"/>
            <a:ext cx="1236677" cy="1491138"/>
          </a:xfrm>
          <a:prstGeom prst="rect">
            <a:avLst/>
          </a:prstGeom>
          <a:noFill/>
          <a:ln>
            <a:noFill/>
          </a:ln>
        </p:spPr>
      </p:pic>
      <p:sp>
        <p:nvSpPr>
          <p:cNvPr id="181" name="Google Shape;181;p25"/>
          <p:cNvSpPr txBox="1"/>
          <p:nvPr/>
        </p:nvSpPr>
        <p:spPr>
          <a:xfrm>
            <a:off x="195367" y="1795828"/>
            <a:ext cx="5249100" cy="26781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3 home baseball games</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77 volunteers recruited</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1,302 lbs. diverted from landfill</a:t>
            </a:r>
            <a:endParaRPr/>
          </a:p>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91.6% diverted from landfill</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10,000 fans reached</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Fan/Media Engagement</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p:txBody>
      </p:sp>
      <p:grpSp>
        <p:nvGrpSpPr>
          <p:cNvPr id="182" name="Google Shape;182;p25"/>
          <p:cNvGrpSpPr/>
          <p:nvPr/>
        </p:nvGrpSpPr>
        <p:grpSpPr>
          <a:xfrm>
            <a:off x="4152956" y="1650294"/>
            <a:ext cx="4525387" cy="2679338"/>
            <a:chOff x="3387258" y="2567163"/>
            <a:chExt cx="3645977" cy="2103091"/>
          </a:xfrm>
        </p:grpSpPr>
        <p:sp>
          <p:nvSpPr>
            <p:cNvPr id="183" name="Google Shape;183;p25"/>
            <p:cNvSpPr/>
            <p:nvPr/>
          </p:nvSpPr>
          <p:spPr>
            <a:xfrm>
              <a:off x="3526086" y="2567163"/>
              <a:ext cx="33393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3600" b="0" i="0" u="none" strike="noStrike" cap="none">
                  <a:solidFill>
                    <a:schemeClr val="accent1"/>
                  </a:solidFill>
                  <a:latin typeface="Arial"/>
                  <a:ea typeface="Arial"/>
                  <a:cs typeface="Arial"/>
                  <a:sym typeface="Arial"/>
                </a:rPr>
                <a:t>1,421 Total lbs.</a:t>
              </a:r>
              <a:endParaRPr/>
            </a:p>
          </p:txBody>
        </p:sp>
        <p:sp>
          <p:nvSpPr>
            <p:cNvPr id="184" name="Google Shape;184;p25"/>
            <p:cNvSpPr/>
            <p:nvPr/>
          </p:nvSpPr>
          <p:spPr>
            <a:xfrm rot="1524463">
              <a:off x="4215753" y="3491586"/>
              <a:ext cx="159419" cy="861253"/>
            </a:xfrm>
            <a:prstGeom prst="downArrow">
              <a:avLst>
                <a:gd name="adj1" fmla="val 50000"/>
                <a:gd name="adj2" fmla="val 50000"/>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5" name="Google Shape;185;p25"/>
            <p:cNvSpPr/>
            <p:nvPr/>
          </p:nvSpPr>
          <p:spPr>
            <a:xfrm>
              <a:off x="5036287" y="3526078"/>
              <a:ext cx="159600" cy="861300"/>
            </a:xfrm>
            <a:prstGeom prst="downArrow">
              <a:avLst>
                <a:gd name="adj1" fmla="val 50000"/>
                <a:gd name="adj2" fmla="val 50000"/>
              </a:avLst>
            </a:prstGeom>
            <a:solidFill>
              <a:schemeClr val="dk1"/>
            </a:solidFill>
            <a:ln w="25400" cap="flat" cmpd="sng">
              <a:solidFill>
                <a:srgbClr val="8708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6" name="Google Shape;186;p25"/>
            <p:cNvSpPr/>
            <p:nvPr/>
          </p:nvSpPr>
          <p:spPr>
            <a:xfrm rot="-1683588">
              <a:off x="5871087" y="3507343"/>
              <a:ext cx="159441" cy="861229"/>
            </a:xfrm>
            <a:prstGeom prst="downArrow">
              <a:avLst>
                <a:gd name="adj1" fmla="val 50000"/>
                <a:gd name="adj2" fmla="val 50000"/>
              </a:avLst>
            </a:prstGeom>
            <a:solidFill>
              <a:srgbClr val="0070C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7" name="Google Shape;187;p25"/>
            <p:cNvSpPr/>
            <p:nvPr/>
          </p:nvSpPr>
          <p:spPr>
            <a:xfrm>
              <a:off x="3673002" y="3251362"/>
              <a:ext cx="9012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0" u="none" strike="noStrike" cap="none">
                  <a:solidFill>
                    <a:srgbClr val="00B050"/>
                  </a:solidFill>
                  <a:latin typeface="Arial"/>
                  <a:ea typeface="Arial"/>
                  <a:cs typeface="Arial"/>
                  <a:sym typeface="Arial"/>
                </a:rPr>
                <a:t>Compost</a:t>
              </a:r>
              <a:endParaRPr/>
            </a:p>
          </p:txBody>
        </p:sp>
        <p:sp>
          <p:nvSpPr>
            <p:cNvPr id="188" name="Google Shape;188;p25"/>
            <p:cNvSpPr/>
            <p:nvPr/>
          </p:nvSpPr>
          <p:spPr>
            <a:xfrm>
              <a:off x="4713973" y="3256811"/>
              <a:ext cx="7521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0" u="none" strike="noStrike" cap="none">
                  <a:solidFill>
                    <a:schemeClr val="dk1"/>
                  </a:solidFill>
                  <a:latin typeface="Arial"/>
                  <a:ea typeface="Arial"/>
                  <a:cs typeface="Arial"/>
                  <a:sym typeface="Arial"/>
                </a:rPr>
                <a:t>Landfill</a:t>
              </a:r>
              <a:endParaRPr/>
            </a:p>
          </p:txBody>
        </p:sp>
        <p:sp>
          <p:nvSpPr>
            <p:cNvPr id="189" name="Google Shape;189;p25"/>
            <p:cNvSpPr/>
            <p:nvPr/>
          </p:nvSpPr>
          <p:spPr>
            <a:xfrm>
              <a:off x="5515907" y="3249873"/>
              <a:ext cx="8226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0" u="none" strike="noStrike" cap="none">
                  <a:solidFill>
                    <a:srgbClr val="0070C0"/>
                  </a:solidFill>
                  <a:latin typeface="Arial"/>
                  <a:ea typeface="Arial"/>
                  <a:cs typeface="Arial"/>
                  <a:sym typeface="Arial"/>
                </a:rPr>
                <a:t>Recycle</a:t>
              </a:r>
              <a:endParaRPr/>
            </a:p>
          </p:txBody>
        </p:sp>
        <p:sp>
          <p:nvSpPr>
            <p:cNvPr id="190" name="Google Shape;190;p25"/>
            <p:cNvSpPr txBox="1"/>
            <p:nvPr/>
          </p:nvSpPr>
          <p:spPr>
            <a:xfrm>
              <a:off x="3387258" y="4428754"/>
              <a:ext cx="1010100" cy="24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B050"/>
                  </a:solidFill>
                  <a:latin typeface="Arial"/>
                  <a:ea typeface="Arial"/>
                  <a:cs typeface="Arial"/>
                  <a:sym typeface="Arial"/>
                </a:rPr>
                <a:t>775.6 lbs.</a:t>
              </a:r>
              <a:endParaRPr/>
            </a:p>
          </p:txBody>
        </p:sp>
        <p:sp>
          <p:nvSpPr>
            <p:cNvPr id="191" name="Google Shape;191;p25"/>
            <p:cNvSpPr txBox="1"/>
            <p:nvPr/>
          </p:nvSpPr>
          <p:spPr>
            <a:xfrm>
              <a:off x="4690728" y="4428754"/>
              <a:ext cx="1010100" cy="24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chemeClr val="dk1"/>
                  </a:solidFill>
                  <a:latin typeface="Arial"/>
                  <a:ea typeface="Arial"/>
                  <a:cs typeface="Arial"/>
                  <a:sym typeface="Arial"/>
                </a:rPr>
                <a:t>119.0 lbs. </a:t>
              </a:r>
              <a:endParaRPr/>
            </a:p>
          </p:txBody>
        </p:sp>
        <p:sp>
          <p:nvSpPr>
            <p:cNvPr id="192" name="Google Shape;192;p25"/>
            <p:cNvSpPr txBox="1"/>
            <p:nvPr/>
          </p:nvSpPr>
          <p:spPr>
            <a:xfrm>
              <a:off x="6023135" y="4428754"/>
              <a:ext cx="1010100" cy="24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70C0"/>
                  </a:solidFill>
                  <a:latin typeface="Arial"/>
                  <a:ea typeface="Arial"/>
                  <a:cs typeface="Arial"/>
                  <a:sym typeface="Arial"/>
                </a:rPr>
                <a:t>526.6 lbs.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ctrTitle"/>
          </p:nvPr>
        </p:nvSpPr>
        <p:spPr>
          <a:xfrm>
            <a:off x="674700" y="92508"/>
            <a:ext cx="7794600" cy="1286100"/>
          </a:xfrm>
          <a:prstGeom prst="rect">
            <a:avLst/>
          </a:prstGeom>
          <a:noFill/>
          <a:ln>
            <a:noFill/>
          </a:ln>
        </p:spPr>
        <p:txBody>
          <a:bodyPr spcFirstLastPara="1" wrap="square" lIns="91425" tIns="91425" rIns="91425" bIns="91425" anchor="b" anchorCtr="0">
            <a:normAutofit/>
          </a:bodyPr>
          <a:lstStyle/>
          <a:p>
            <a:pPr marL="0" lvl="0" indent="0" algn="r" rtl="0">
              <a:lnSpc>
                <a:spcPct val="100000"/>
              </a:lnSpc>
              <a:spcBef>
                <a:spcPts val="0"/>
              </a:spcBef>
              <a:spcAft>
                <a:spcPts val="0"/>
              </a:spcAft>
              <a:buSzPts val="5200"/>
              <a:buNone/>
            </a:pPr>
            <a:r>
              <a:rPr lang="en" sz="4500"/>
              <a:t>Key ZW Baseball Series Stats</a:t>
            </a:r>
            <a:endParaRPr sz="4500"/>
          </a:p>
        </p:txBody>
      </p:sp>
      <p:pic>
        <p:nvPicPr>
          <p:cNvPr id="198" name="Google Shape;198;p26" descr="A red arrows in a recycle symbol&#10;&#10;Description automatically generated with low confidence"/>
          <p:cNvPicPr preferRelativeResize="0"/>
          <p:nvPr/>
        </p:nvPicPr>
        <p:blipFill rotWithShape="1">
          <a:blip r:embed="rId3">
            <a:alphaModFix/>
          </a:blip>
          <a:srcRect/>
          <a:stretch/>
        </p:blipFill>
        <p:spPr>
          <a:xfrm>
            <a:off x="826037" y="288403"/>
            <a:ext cx="1236677" cy="1491138"/>
          </a:xfrm>
          <a:prstGeom prst="rect">
            <a:avLst/>
          </a:prstGeom>
          <a:noFill/>
          <a:ln>
            <a:noFill/>
          </a:ln>
        </p:spPr>
      </p:pic>
      <p:sp>
        <p:nvSpPr>
          <p:cNvPr id="199" name="Google Shape;199;p26"/>
          <p:cNvSpPr txBox="1"/>
          <p:nvPr/>
        </p:nvSpPr>
        <p:spPr>
          <a:xfrm>
            <a:off x="195367" y="1795828"/>
            <a:ext cx="5249100" cy="26781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3 home baseball games</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77 volunteers recruited</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1,302 lbs. diverted from landfill</a:t>
            </a:r>
            <a:endParaRPr/>
          </a:p>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91.6% diverted from landfill</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10,000 fans reached</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Fan/Media Engagement</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p:txBody>
      </p:sp>
      <p:grpSp>
        <p:nvGrpSpPr>
          <p:cNvPr id="200" name="Google Shape;200;p26"/>
          <p:cNvGrpSpPr/>
          <p:nvPr/>
        </p:nvGrpSpPr>
        <p:grpSpPr>
          <a:xfrm>
            <a:off x="4152956" y="1650294"/>
            <a:ext cx="4525387" cy="2679338"/>
            <a:chOff x="3387258" y="2567163"/>
            <a:chExt cx="3645977" cy="2103091"/>
          </a:xfrm>
        </p:grpSpPr>
        <p:sp>
          <p:nvSpPr>
            <p:cNvPr id="201" name="Google Shape;201;p26"/>
            <p:cNvSpPr/>
            <p:nvPr/>
          </p:nvSpPr>
          <p:spPr>
            <a:xfrm>
              <a:off x="3526086" y="2567163"/>
              <a:ext cx="33393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3600" b="0" i="0" u="none" strike="noStrike" cap="none">
                  <a:solidFill>
                    <a:schemeClr val="accent1"/>
                  </a:solidFill>
                  <a:latin typeface="Arial"/>
                  <a:ea typeface="Arial"/>
                  <a:cs typeface="Arial"/>
                  <a:sym typeface="Arial"/>
                </a:rPr>
                <a:t>1,421 Total lbs.</a:t>
              </a:r>
              <a:endParaRPr/>
            </a:p>
          </p:txBody>
        </p:sp>
        <p:sp>
          <p:nvSpPr>
            <p:cNvPr id="202" name="Google Shape;202;p26"/>
            <p:cNvSpPr/>
            <p:nvPr/>
          </p:nvSpPr>
          <p:spPr>
            <a:xfrm rot="1524463">
              <a:off x="4215753" y="3491586"/>
              <a:ext cx="159419" cy="861253"/>
            </a:xfrm>
            <a:prstGeom prst="downArrow">
              <a:avLst>
                <a:gd name="adj1" fmla="val 50000"/>
                <a:gd name="adj2" fmla="val 50000"/>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3" name="Google Shape;203;p26"/>
            <p:cNvSpPr/>
            <p:nvPr/>
          </p:nvSpPr>
          <p:spPr>
            <a:xfrm>
              <a:off x="5036287" y="3526078"/>
              <a:ext cx="159600" cy="861300"/>
            </a:xfrm>
            <a:prstGeom prst="downArrow">
              <a:avLst>
                <a:gd name="adj1" fmla="val 50000"/>
                <a:gd name="adj2" fmla="val 50000"/>
              </a:avLst>
            </a:prstGeom>
            <a:solidFill>
              <a:schemeClr val="dk1"/>
            </a:solidFill>
            <a:ln w="25400" cap="flat" cmpd="sng">
              <a:solidFill>
                <a:srgbClr val="8708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4" name="Google Shape;204;p26"/>
            <p:cNvSpPr/>
            <p:nvPr/>
          </p:nvSpPr>
          <p:spPr>
            <a:xfrm rot="-1683588">
              <a:off x="5871087" y="3507343"/>
              <a:ext cx="159441" cy="861229"/>
            </a:xfrm>
            <a:prstGeom prst="downArrow">
              <a:avLst>
                <a:gd name="adj1" fmla="val 50000"/>
                <a:gd name="adj2" fmla="val 50000"/>
              </a:avLst>
            </a:prstGeom>
            <a:solidFill>
              <a:srgbClr val="0070C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5" name="Google Shape;205;p26"/>
            <p:cNvSpPr/>
            <p:nvPr/>
          </p:nvSpPr>
          <p:spPr>
            <a:xfrm>
              <a:off x="3673002" y="3251362"/>
              <a:ext cx="9012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0" u="none" strike="noStrike" cap="none">
                  <a:solidFill>
                    <a:srgbClr val="00B050"/>
                  </a:solidFill>
                  <a:latin typeface="Arial"/>
                  <a:ea typeface="Arial"/>
                  <a:cs typeface="Arial"/>
                  <a:sym typeface="Arial"/>
                </a:rPr>
                <a:t>Compost</a:t>
              </a:r>
              <a:endParaRPr/>
            </a:p>
          </p:txBody>
        </p:sp>
        <p:sp>
          <p:nvSpPr>
            <p:cNvPr id="206" name="Google Shape;206;p26"/>
            <p:cNvSpPr/>
            <p:nvPr/>
          </p:nvSpPr>
          <p:spPr>
            <a:xfrm>
              <a:off x="4713973" y="3256811"/>
              <a:ext cx="7521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0" u="none" strike="noStrike" cap="none">
                  <a:solidFill>
                    <a:schemeClr val="dk1"/>
                  </a:solidFill>
                  <a:latin typeface="Arial"/>
                  <a:ea typeface="Arial"/>
                  <a:cs typeface="Arial"/>
                  <a:sym typeface="Arial"/>
                </a:rPr>
                <a:t>Landfill</a:t>
              </a:r>
              <a:endParaRPr/>
            </a:p>
          </p:txBody>
        </p:sp>
        <p:sp>
          <p:nvSpPr>
            <p:cNvPr id="207" name="Google Shape;207;p26"/>
            <p:cNvSpPr/>
            <p:nvPr/>
          </p:nvSpPr>
          <p:spPr>
            <a:xfrm>
              <a:off x="5515907" y="3249873"/>
              <a:ext cx="8226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0" u="none" strike="noStrike" cap="none">
                  <a:solidFill>
                    <a:srgbClr val="0070C0"/>
                  </a:solidFill>
                  <a:latin typeface="Arial"/>
                  <a:ea typeface="Arial"/>
                  <a:cs typeface="Arial"/>
                  <a:sym typeface="Arial"/>
                </a:rPr>
                <a:t>Recycle</a:t>
              </a:r>
              <a:endParaRPr/>
            </a:p>
          </p:txBody>
        </p:sp>
        <p:sp>
          <p:nvSpPr>
            <p:cNvPr id="208" name="Google Shape;208;p26"/>
            <p:cNvSpPr txBox="1"/>
            <p:nvPr/>
          </p:nvSpPr>
          <p:spPr>
            <a:xfrm>
              <a:off x="3387258" y="4428754"/>
              <a:ext cx="1010100" cy="24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B050"/>
                  </a:solidFill>
                  <a:latin typeface="Arial"/>
                  <a:ea typeface="Arial"/>
                  <a:cs typeface="Arial"/>
                  <a:sym typeface="Arial"/>
                </a:rPr>
                <a:t>775.6 lbs.</a:t>
              </a:r>
              <a:endParaRPr/>
            </a:p>
          </p:txBody>
        </p:sp>
        <p:sp>
          <p:nvSpPr>
            <p:cNvPr id="209" name="Google Shape;209;p26"/>
            <p:cNvSpPr txBox="1"/>
            <p:nvPr/>
          </p:nvSpPr>
          <p:spPr>
            <a:xfrm>
              <a:off x="4690728" y="4428754"/>
              <a:ext cx="1010100" cy="24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chemeClr val="dk1"/>
                  </a:solidFill>
                  <a:latin typeface="Arial"/>
                  <a:ea typeface="Arial"/>
                  <a:cs typeface="Arial"/>
                  <a:sym typeface="Arial"/>
                </a:rPr>
                <a:t>119.0 lbs. </a:t>
              </a:r>
              <a:endParaRPr/>
            </a:p>
          </p:txBody>
        </p:sp>
        <p:sp>
          <p:nvSpPr>
            <p:cNvPr id="210" name="Google Shape;210;p26"/>
            <p:cNvSpPr txBox="1"/>
            <p:nvPr/>
          </p:nvSpPr>
          <p:spPr>
            <a:xfrm>
              <a:off x="6023135" y="4428754"/>
              <a:ext cx="1010100" cy="24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70C0"/>
                  </a:solidFill>
                  <a:latin typeface="Arial"/>
                  <a:ea typeface="Arial"/>
                  <a:cs typeface="Arial"/>
                  <a:sym typeface="Arial"/>
                </a:rPr>
                <a:t>526.6 lbs. </a:t>
              </a:r>
              <a:endParaRPr/>
            </a:p>
          </p:txBody>
        </p:sp>
      </p:grpSp>
      <p:pic>
        <p:nvPicPr>
          <p:cNvPr id="211" name="Google Shape;211;p26"/>
          <p:cNvPicPr preferRelativeResize="0"/>
          <p:nvPr/>
        </p:nvPicPr>
        <p:blipFill>
          <a:blip r:embed="rId4">
            <a:alphaModFix/>
          </a:blip>
          <a:stretch>
            <a:fillRect/>
          </a:stretch>
        </p:blipFill>
        <p:spPr>
          <a:xfrm rot="380495">
            <a:off x="4385267" y="249094"/>
            <a:ext cx="3628616" cy="449626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7"/>
          <p:cNvSpPr txBox="1">
            <a:spLocks noGrp="1"/>
          </p:cNvSpPr>
          <p:nvPr>
            <p:ph type="ctrTitle"/>
          </p:nvPr>
        </p:nvSpPr>
        <p:spPr>
          <a:xfrm>
            <a:off x="-446975" y="92500"/>
            <a:ext cx="6858900" cy="12861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a:t>Lessons Learned</a:t>
            </a:r>
            <a:endParaRPr/>
          </a:p>
        </p:txBody>
      </p:sp>
      <p:sp>
        <p:nvSpPr>
          <p:cNvPr id="217" name="Google Shape;217;p27"/>
          <p:cNvSpPr txBox="1"/>
          <p:nvPr/>
        </p:nvSpPr>
        <p:spPr>
          <a:xfrm>
            <a:off x="116949" y="1378600"/>
            <a:ext cx="8836200" cy="2739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600"/>
              <a:buFont typeface="Arial"/>
              <a:buChar char="•"/>
            </a:pPr>
            <a:r>
              <a:rPr lang="en" sz="1600" b="1" i="0" u="none" strike="noStrike" cap="none">
                <a:solidFill>
                  <a:srgbClr val="000000"/>
                </a:solidFill>
                <a:latin typeface="Arial"/>
                <a:ea typeface="Arial"/>
                <a:cs typeface="Arial"/>
                <a:sym typeface="Arial"/>
              </a:rPr>
              <a:t>This is possible!</a:t>
            </a:r>
            <a:endParaRPr/>
          </a:p>
          <a:p>
            <a:pPr marL="285750" marR="0" lvl="0" indent="-18415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
              <a:t>Continue to improve concessionaire-</a:t>
            </a:r>
            <a:r>
              <a:rPr lang="en" sz="1400" b="0" i="0" u="none" strike="noStrike" cap="none">
                <a:solidFill>
                  <a:srgbClr val="000000"/>
                </a:solidFill>
                <a:latin typeface="Arial"/>
                <a:ea typeface="Arial"/>
                <a:cs typeface="Arial"/>
                <a:sym typeface="Arial"/>
              </a:rPr>
              <a:t>supplier</a:t>
            </a:r>
            <a:r>
              <a:rPr lang="en"/>
              <a:t> relationship</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Opportunities to improve concession items and save money</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Number of volunteers could be reduced significantly </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Other venues have realized 90%+ compliance with new bin signage after just a few games of “green team” education through stadium </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Reduction in tipping fees by diverting to compost </a:t>
            </a:r>
            <a:r>
              <a:rPr lang="en" sz="1400" b="0" i="1" u="none" strike="noStrike" cap="none">
                <a:solidFill>
                  <a:srgbClr val="000000"/>
                </a:solidFill>
                <a:latin typeface="Arial"/>
                <a:ea typeface="Arial"/>
                <a:cs typeface="Arial"/>
                <a:sym typeface="Arial"/>
              </a:rPr>
              <a:t>could</a:t>
            </a:r>
            <a:r>
              <a:rPr lang="en" sz="1400" b="0" i="0" u="none" strike="noStrike" cap="none">
                <a:solidFill>
                  <a:srgbClr val="000000"/>
                </a:solidFill>
                <a:latin typeface="Arial"/>
                <a:ea typeface="Arial"/>
                <a:cs typeface="Arial"/>
                <a:sym typeface="Arial"/>
              </a:rPr>
              <a:t> offset additional investments</a:t>
            </a:r>
            <a:endParaRPr sz="1400" b="0" i="0" u="none" strike="noStrike" cap="none">
              <a:solidFill>
                <a:srgbClr val="000000"/>
              </a:solidFill>
              <a:latin typeface="Arial"/>
              <a:ea typeface="Arial"/>
              <a:cs typeface="Arial"/>
              <a:sym typeface="Arial"/>
            </a:endParaRPr>
          </a:p>
        </p:txBody>
      </p:sp>
      <p:pic>
        <p:nvPicPr>
          <p:cNvPr id="218" name="Google Shape;218;p27" descr="A picture containing person, clothing, concert, outdoor&#10;&#10;Description automatically generated"/>
          <p:cNvPicPr preferRelativeResize="0"/>
          <p:nvPr/>
        </p:nvPicPr>
        <p:blipFill rotWithShape="1">
          <a:blip r:embed="rId3">
            <a:alphaModFix/>
          </a:blip>
          <a:srcRect/>
          <a:stretch/>
        </p:blipFill>
        <p:spPr>
          <a:xfrm>
            <a:off x="5409275" y="531100"/>
            <a:ext cx="3463126" cy="2308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8"/>
          <p:cNvSpPr txBox="1">
            <a:spLocks noGrp="1"/>
          </p:cNvSpPr>
          <p:nvPr>
            <p:ph type="ctrTitle"/>
          </p:nvPr>
        </p:nvSpPr>
        <p:spPr>
          <a:xfrm>
            <a:off x="647600" y="1356250"/>
            <a:ext cx="8000100" cy="2818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2100" i="1">
                <a:solidFill>
                  <a:srgbClr val="333333"/>
                </a:solidFill>
              </a:rPr>
              <a:t>"My capstone project pushed me in ways that I did not expect it to. Zero Waste to Foley field was </a:t>
            </a:r>
            <a:r>
              <a:rPr lang="en" sz="2600" b="1" i="1">
                <a:solidFill>
                  <a:srgbClr val="333333"/>
                </a:solidFill>
              </a:rPr>
              <a:t>truly one of the most rewarding projects I have ever worked on. </a:t>
            </a:r>
            <a:r>
              <a:rPr lang="en" sz="2100" i="1">
                <a:solidFill>
                  <a:srgbClr val="333333"/>
                </a:solidFill>
              </a:rPr>
              <a:t>Thanks to the hard work of our team and all of our partners, </a:t>
            </a:r>
            <a:r>
              <a:rPr lang="en" sz="2600" b="1" i="1">
                <a:solidFill>
                  <a:srgbClr val="333333"/>
                </a:solidFill>
              </a:rPr>
              <a:t>we were able to successfully divert 91.6% of waste away from landfills</a:t>
            </a:r>
            <a:r>
              <a:rPr lang="en" sz="2600" i="1">
                <a:solidFill>
                  <a:srgbClr val="333333"/>
                </a:solidFill>
              </a:rPr>
              <a:t> </a:t>
            </a:r>
            <a:r>
              <a:rPr lang="en" sz="2100" i="1">
                <a:solidFill>
                  <a:srgbClr val="333333"/>
                </a:solidFill>
              </a:rPr>
              <a:t>and to compost and recycling facilities . As a finance major, I had no idea I would be doing something so impactful coming to college. It was truly meaningful being able to give back to the university that has given so much to me these past four years."</a:t>
            </a:r>
            <a:endParaRPr sz="2100" i="1">
              <a:solidFill>
                <a:srgbClr val="333333"/>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29"/>
          <p:cNvPicPr preferRelativeResize="0"/>
          <p:nvPr/>
        </p:nvPicPr>
        <p:blipFill>
          <a:blip r:embed="rId3">
            <a:alphaModFix/>
          </a:blip>
          <a:stretch>
            <a:fillRect/>
          </a:stretch>
        </p:blipFill>
        <p:spPr>
          <a:xfrm>
            <a:off x="4758425" y="2220125"/>
            <a:ext cx="2509889" cy="2104023"/>
          </a:xfrm>
          <a:prstGeom prst="rect">
            <a:avLst/>
          </a:prstGeom>
          <a:noFill/>
          <a:ln>
            <a:noFill/>
          </a:ln>
        </p:spPr>
      </p:pic>
      <p:sp>
        <p:nvSpPr>
          <p:cNvPr id="229" name="Google Shape;229;p29"/>
          <p:cNvSpPr txBox="1">
            <a:spLocks noGrp="1"/>
          </p:cNvSpPr>
          <p:nvPr>
            <p:ph type="ctrTitle"/>
          </p:nvPr>
        </p:nvSpPr>
        <p:spPr>
          <a:xfrm>
            <a:off x="674700" y="-60821"/>
            <a:ext cx="7794600" cy="12861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a:t>Recommended Next Steps</a:t>
            </a:r>
            <a:endParaRPr/>
          </a:p>
        </p:txBody>
      </p:sp>
      <p:sp>
        <p:nvSpPr>
          <p:cNvPr id="230" name="Google Shape;230;p29"/>
          <p:cNvSpPr txBox="1"/>
          <p:nvPr/>
        </p:nvSpPr>
        <p:spPr>
          <a:xfrm>
            <a:off x="400375" y="1229644"/>
            <a:ext cx="8197800" cy="317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Zero Waste Soccer</a:t>
            </a:r>
            <a:r>
              <a:rPr lang="en" b="1"/>
              <a:t>, Full Season</a:t>
            </a:r>
            <a:endParaRPr/>
          </a:p>
          <a:p>
            <a:pPr marL="285750" marR="0" lvl="0" indent="-285750" algn="l" rtl="0">
              <a:lnSpc>
                <a:spcPct val="100000"/>
              </a:lnSpc>
              <a:spcBef>
                <a:spcPts val="0"/>
              </a:spcBef>
              <a:spcAft>
                <a:spcPts val="0"/>
              </a:spcAft>
              <a:buClr>
                <a:srgbClr val="000000"/>
              </a:buClr>
              <a:buSzPts val="1200"/>
              <a:buFont typeface="Arial"/>
              <a:buChar char="•"/>
            </a:pPr>
            <a:r>
              <a:rPr lang="en" sz="1200"/>
              <a:t>Interdisciplinary Certificate in Sustainability </a:t>
            </a:r>
            <a:r>
              <a:rPr lang="en" sz="1200" b="0" i="0" u="none" strike="noStrike" cap="none">
                <a:solidFill>
                  <a:srgbClr val="000000"/>
                </a:solidFill>
                <a:latin typeface="Arial"/>
                <a:ea typeface="Arial"/>
                <a:cs typeface="Arial"/>
                <a:sym typeface="Arial"/>
              </a:rPr>
              <a:t>Fall capstone team</a:t>
            </a:r>
            <a:endParaRPr/>
          </a:p>
          <a:p>
            <a:pPr marL="285750" marR="0" lvl="0" indent="-28575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New bins &amp; signage</a:t>
            </a:r>
            <a:endParaRPr/>
          </a:p>
          <a:p>
            <a:pPr marL="285750" marR="0" lvl="0" indent="-28575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Target concession items for </a:t>
            </a:r>
            <a:r>
              <a:rPr lang="en" sz="1200"/>
              <a:t>permanent</a:t>
            </a:r>
            <a:r>
              <a:rPr lang="en" sz="1200" b="0" i="0" u="none" strike="noStrike" cap="none">
                <a:solidFill>
                  <a:srgbClr val="000000"/>
                </a:solidFill>
                <a:latin typeface="Arial"/>
                <a:ea typeface="Arial"/>
                <a:cs typeface="Arial"/>
                <a:sym typeface="Arial"/>
              </a:rPr>
              <a:t> replacement</a:t>
            </a:r>
            <a:endParaRPr/>
          </a:p>
          <a:p>
            <a:pPr marL="285750" marR="0" lvl="0" indent="-28575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Sorting (organized through Fall </a:t>
            </a:r>
            <a:r>
              <a:rPr lang="en" sz="1200"/>
              <a:t>Office of Sustainability</a:t>
            </a:r>
            <a:r>
              <a:rPr lang="en" sz="1200" b="0" i="0" u="none" strike="noStrike" cap="none">
                <a:solidFill>
                  <a:srgbClr val="000000"/>
                </a:solidFill>
                <a:latin typeface="Arial"/>
                <a:ea typeface="Arial"/>
                <a:cs typeface="Arial"/>
                <a:sym typeface="Arial"/>
              </a:rPr>
              <a:t> Zero Waste Athletics Intern)</a:t>
            </a:r>
            <a:endParaRPr/>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b="1"/>
              <a:t>Campus-Wide Rollout of Consistent Infrastructure</a:t>
            </a:r>
            <a:endParaRPr/>
          </a:p>
          <a:p>
            <a:pPr marL="285750" marR="0" lvl="0" indent="-285750" algn="l" rtl="0">
              <a:lnSpc>
                <a:spcPct val="100000"/>
              </a:lnSpc>
              <a:spcBef>
                <a:spcPts val="0"/>
              </a:spcBef>
              <a:spcAft>
                <a:spcPts val="0"/>
              </a:spcAft>
              <a:buClr>
                <a:srgbClr val="000000"/>
              </a:buClr>
              <a:buSzPts val="1200"/>
              <a:buFont typeface="Arial"/>
              <a:buChar char="•"/>
            </a:pPr>
            <a:r>
              <a:rPr lang="en" sz="1200"/>
              <a:t>Consistent Event containers, Rollcarts, Dumpsters</a:t>
            </a:r>
            <a:endParaRPr/>
          </a:p>
          <a:p>
            <a:pPr marL="285750" marR="0" lvl="0" indent="-20955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Cost Saving Opportunities</a:t>
            </a:r>
            <a:endParaRPr/>
          </a:p>
          <a:p>
            <a:pPr marL="285750" marR="0" lvl="0" indent="-285750" algn="l" rtl="0">
              <a:lnSpc>
                <a:spcPct val="100000"/>
              </a:lnSpc>
              <a:spcBef>
                <a:spcPts val="0"/>
              </a:spcBef>
              <a:spcAft>
                <a:spcPts val="0"/>
              </a:spcAft>
              <a:buClr>
                <a:srgbClr val="000000"/>
              </a:buClr>
              <a:buSzPts val="1200"/>
              <a:buFont typeface="Arial"/>
              <a:buChar char="•"/>
            </a:pPr>
            <a:r>
              <a:rPr lang="en" sz="1200"/>
              <a:t>Compostable </a:t>
            </a:r>
            <a:r>
              <a:rPr lang="en" sz="1200" b="0" i="0" u="none" strike="noStrike" cap="none">
                <a:solidFill>
                  <a:srgbClr val="000000"/>
                </a:solidFill>
                <a:latin typeface="Arial"/>
                <a:ea typeface="Arial"/>
                <a:cs typeface="Arial"/>
                <a:sym typeface="Arial"/>
              </a:rPr>
              <a:t>Co</a:t>
            </a:r>
            <a:r>
              <a:rPr lang="en" sz="1200"/>
              <a:t>ca-Cola</a:t>
            </a:r>
            <a:r>
              <a:rPr lang="en" sz="1200" b="0" i="0" u="none" strike="noStrike" cap="none">
                <a:solidFill>
                  <a:srgbClr val="000000"/>
                </a:solidFill>
                <a:latin typeface="Arial"/>
                <a:ea typeface="Arial"/>
                <a:cs typeface="Arial"/>
                <a:sym typeface="Arial"/>
              </a:rPr>
              <a:t> ‘ecotainer</a:t>
            </a:r>
            <a:r>
              <a:rPr lang="en" sz="1200"/>
              <a:t>’ cup and lid</a:t>
            </a:r>
            <a:endParaRPr/>
          </a:p>
          <a:p>
            <a:pPr marL="285750" marR="0" lvl="0" indent="-285750" algn="l" rtl="0">
              <a:lnSpc>
                <a:spcPct val="100000"/>
              </a:lnSpc>
              <a:spcBef>
                <a:spcPts val="0"/>
              </a:spcBef>
              <a:spcAft>
                <a:spcPts val="0"/>
              </a:spcAft>
              <a:buClr>
                <a:srgbClr val="000000"/>
              </a:buClr>
              <a:buSzPts val="1200"/>
              <a:buFont typeface="Arial"/>
              <a:buChar char="•"/>
            </a:pPr>
            <a:r>
              <a:rPr lang="en" sz="1200"/>
              <a:t>Compostable</a:t>
            </a:r>
            <a:r>
              <a:rPr lang="en" sz="1200" b="0" i="0" u="none" strike="noStrike" cap="none">
                <a:solidFill>
                  <a:srgbClr val="000000"/>
                </a:solidFill>
                <a:latin typeface="Arial"/>
                <a:ea typeface="Arial"/>
                <a:cs typeface="Arial"/>
                <a:sym typeface="Arial"/>
              </a:rPr>
              <a:t> straws</a:t>
            </a:r>
            <a:endParaRPr/>
          </a:p>
          <a:p>
            <a:pPr marL="285750" marR="0" lvl="0" indent="-28575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Nacho setup</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a:p>
          <a:p>
            <a:pPr marL="0" lvl="0" indent="0" algn="l" rtl="0">
              <a:spcBef>
                <a:spcPts val="0"/>
              </a:spcBef>
              <a:spcAft>
                <a:spcPts val="0"/>
              </a:spcAft>
              <a:buClr>
                <a:schemeClr val="dk1"/>
              </a:buClr>
              <a:buFont typeface="Arial"/>
              <a:buNone/>
            </a:pPr>
            <a:r>
              <a:rPr lang="en" b="1">
                <a:solidFill>
                  <a:schemeClr val="dk1"/>
                </a:solidFill>
              </a:rPr>
              <a:t>Expand to Full Soccer-Softball Complex, Full Seasons</a:t>
            </a:r>
            <a:endParaRPr>
              <a:solidFill>
                <a:schemeClr val="dk1"/>
              </a:solidFill>
            </a:endParaRPr>
          </a:p>
          <a:p>
            <a:pPr marL="285750" lvl="0" indent="-285750" algn="l" rtl="0">
              <a:spcBef>
                <a:spcPts val="0"/>
              </a:spcBef>
              <a:spcAft>
                <a:spcPts val="0"/>
              </a:spcAft>
              <a:buClr>
                <a:schemeClr val="dk1"/>
              </a:buClr>
              <a:buSzPts val="1200"/>
              <a:buChar char="•"/>
            </a:pPr>
            <a:r>
              <a:rPr lang="en" sz="1200">
                <a:solidFill>
                  <a:schemeClr val="dk1"/>
                </a:solidFill>
              </a:rPr>
              <a:t>Implement lessons learned from Baseball Series and Soccer Season into Spring Softball Season</a:t>
            </a:r>
            <a:endParaRPr sz="1200"/>
          </a:p>
        </p:txBody>
      </p:sp>
      <p:pic>
        <p:nvPicPr>
          <p:cNvPr id="231" name="Google Shape;231;p29"/>
          <p:cNvPicPr preferRelativeResize="0"/>
          <p:nvPr/>
        </p:nvPicPr>
        <p:blipFill>
          <a:blip r:embed="rId4">
            <a:alphaModFix/>
          </a:blip>
          <a:stretch>
            <a:fillRect/>
          </a:stretch>
        </p:blipFill>
        <p:spPr>
          <a:xfrm>
            <a:off x="7380325" y="1225275"/>
            <a:ext cx="1578024" cy="2104027"/>
          </a:xfrm>
          <a:prstGeom prst="rect">
            <a:avLst/>
          </a:prstGeom>
          <a:noFill/>
          <a:ln>
            <a:noFill/>
          </a:ln>
        </p:spPr>
      </p:pic>
      <p:pic>
        <p:nvPicPr>
          <p:cNvPr id="232" name="Google Shape;232;p29"/>
          <p:cNvPicPr preferRelativeResize="0"/>
          <p:nvPr/>
        </p:nvPicPr>
        <p:blipFill rotWithShape="1">
          <a:blip r:embed="rId5">
            <a:alphaModFix/>
          </a:blip>
          <a:srcRect l="26422" t="18569" r="27840" b="24258"/>
          <a:stretch/>
        </p:blipFill>
        <p:spPr>
          <a:xfrm>
            <a:off x="6639400" y="1538975"/>
            <a:ext cx="628925" cy="1048200"/>
          </a:xfrm>
          <a:prstGeom prst="rect">
            <a:avLst/>
          </a:prstGeom>
          <a:noFill/>
          <a:ln>
            <a:noFill/>
          </a:ln>
          <a:effectLst>
            <a:outerShdw blurRad="57150" dist="19050" dir="5400000" algn="bl" rotWithShape="0">
              <a:srgbClr val="000000">
                <a:alpha val="50000"/>
              </a:srgbClr>
            </a:outerShdw>
          </a:effectLst>
        </p:spPr>
      </p:pic>
      <p:sp>
        <p:nvSpPr>
          <p:cNvPr id="233" name="Google Shape;233;p29"/>
          <p:cNvSpPr/>
          <p:nvPr/>
        </p:nvSpPr>
        <p:spPr>
          <a:xfrm rot="1242454">
            <a:off x="7261172" y="2162398"/>
            <a:ext cx="796667" cy="403513"/>
          </a:xfrm>
          <a:prstGeom prst="rightArrow">
            <a:avLst>
              <a:gd name="adj1" fmla="val 50000"/>
              <a:gd name="adj2" fmla="val 50000"/>
            </a:avLst>
          </a:prstGeom>
          <a:solidFill>
            <a:srgbClr val="00B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erriweather Sans"/>
              <a:ea typeface="Merriweather Sans"/>
              <a:cs typeface="Merriweather Sans"/>
              <a:sym typeface="Merriweather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0"/>
          <p:cNvPicPr preferRelativeResize="0"/>
          <p:nvPr/>
        </p:nvPicPr>
        <p:blipFill rotWithShape="1">
          <a:blip r:embed="rId3">
            <a:alphaModFix/>
          </a:blip>
          <a:srcRect l="11281" t="19309" r="17223"/>
          <a:stretch/>
        </p:blipFill>
        <p:spPr>
          <a:xfrm rot="414584">
            <a:off x="379642" y="1316678"/>
            <a:ext cx="3100587" cy="2624695"/>
          </a:xfrm>
          <a:prstGeom prst="rect">
            <a:avLst/>
          </a:prstGeom>
          <a:noFill/>
          <a:ln>
            <a:noFill/>
          </a:ln>
          <a:effectLst>
            <a:outerShdw blurRad="57150" dist="19050" dir="5400000" algn="bl" rotWithShape="0">
              <a:srgbClr val="000000">
                <a:alpha val="50000"/>
              </a:srgbClr>
            </a:outerShdw>
          </a:effectLst>
        </p:spPr>
      </p:pic>
      <p:pic>
        <p:nvPicPr>
          <p:cNvPr id="239" name="Google Shape;239;p30"/>
          <p:cNvPicPr preferRelativeResize="0"/>
          <p:nvPr/>
        </p:nvPicPr>
        <p:blipFill>
          <a:blip r:embed="rId4">
            <a:alphaModFix/>
          </a:blip>
          <a:stretch>
            <a:fillRect/>
          </a:stretch>
        </p:blipFill>
        <p:spPr>
          <a:xfrm rot="370664">
            <a:off x="6042728" y="690922"/>
            <a:ext cx="2640899" cy="3521213"/>
          </a:xfrm>
          <a:prstGeom prst="rect">
            <a:avLst/>
          </a:prstGeom>
          <a:noFill/>
          <a:ln>
            <a:noFill/>
          </a:ln>
          <a:effectLst>
            <a:outerShdw blurRad="57150" dist="19050" dir="5400000" algn="bl" rotWithShape="0">
              <a:srgbClr val="000000">
                <a:alpha val="50000"/>
              </a:srgbClr>
            </a:outerShdw>
          </a:effectLst>
        </p:spPr>
      </p:pic>
      <p:pic>
        <p:nvPicPr>
          <p:cNvPr id="240" name="Google Shape;240;p30" descr="A red arrows in a recycle symbol&#10;&#10;Description automatically generated with low confidence"/>
          <p:cNvPicPr preferRelativeResize="0"/>
          <p:nvPr/>
        </p:nvPicPr>
        <p:blipFill rotWithShape="1">
          <a:blip r:embed="rId5">
            <a:alphaModFix/>
          </a:blip>
          <a:srcRect/>
          <a:stretch/>
        </p:blipFill>
        <p:spPr>
          <a:xfrm>
            <a:off x="332875" y="2982424"/>
            <a:ext cx="1223834" cy="1475626"/>
          </a:xfrm>
          <a:prstGeom prst="rect">
            <a:avLst/>
          </a:prstGeom>
          <a:noFill/>
          <a:ln>
            <a:noFill/>
          </a:ln>
        </p:spPr>
      </p:pic>
      <p:sp>
        <p:nvSpPr>
          <p:cNvPr id="241" name="Google Shape;241;p30"/>
          <p:cNvSpPr txBox="1">
            <a:spLocks noGrp="1"/>
          </p:cNvSpPr>
          <p:nvPr>
            <p:ph type="ctrTitle" idx="4294967295"/>
          </p:nvPr>
        </p:nvSpPr>
        <p:spPr>
          <a:xfrm>
            <a:off x="293700" y="-60821"/>
            <a:ext cx="7794600" cy="12861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5200"/>
              <a:buNone/>
            </a:pPr>
            <a:r>
              <a:rPr lang="en" sz="4200"/>
              <a:t>Zero Waste Soccer Season</a:t>
            </a:r>
            <a:endParaRPr sz="4200"/>
          </a:p>
        </p:txBody>
      </p:sp>
      <p:pic>
        <p:nvPicPr>
          <p:cNvPr id="242" name="Google Shape;242;p30"/>
          <p:cNvPicPr preferRelativeResize="0"/>
          <p:nvPr/>
        </p:nvPicPr>
        <p:blipFill rotWithShape="1">
          <a:blip r:embed="rId6">
            <a:alphaModFix/>
          </a:blip>
          <a:srcRect t="34849"/>
          <a:stretch/>
        </p:blipFill>
        <p:spPr>
          <a:xfrm rot="-529445">
            <a:off x="3530118" y="2271419"/>
            <a:ext cx="2946767" cy="255973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1" descr="A red arrows in a recycle symbol&#10;&#10;Description automatically generated with low confidence"/>
          <p:cNvPicPr preferRelativeResize="0"/>
          <p:nvPr/>
        </p:nvPicPr>
        <p:blipFill rotWithShape="1">
          <a:blip r:embed="rId5">
            <a:alphaModFix/>
          </a:blip>
          <a:srcRect/>
          <a:stretch/>
        </p:blipFill>
        <p:spPr>
          <a:xfrm>
            <a:off x="332875" y="2982424"/>
            <a:ext cx="1223834" cy="1475626"/>
          </a:xfrm>
          <a:prstGeom prst="rect">
            <a:avLst/>
          </a:prstGeom>
          <a:noFill/>
          <a:ln>
            <a:noFill/>
          </a:ln>
        </p:spPr>
      </p:pic>
      <p:sp>
        <p:nvSpPr>
          <p:cNvPr id="249" name="Google Shape;249;p31"/>
          <p:cNvSpPr txBox="1">
            <a:spLocks noGrp="1"/>
          </p:cNvSpPr>
          <p:nvPr>
            <p:ph type="ctrTitle" idx="4294967295"/>
          </p:nvPr>
        </p:nvSpPr>
        <p:spPr>
          <a:xfrm>
            <a:off x="293700" y="-60821"/>
            <a:ext cx="7794600" cy="12861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5200"/>
              <a:buNone/>
            </a:pPr>
            <a:r>
              <a:rPr lang="en" sz="4200"/>
              <a:t>Zero Waste Soccer Season</a:t>
            </a:r>
            <a:endParaRPr sz="4200"/>
          </a:p>
        </p:txBody>
      </p:sp>
      <p:sp>
        <p:nvSpPr>
          <p:cNvPr id="250" name="Google Shape;250;p31"/>
          <p:cNvSpPr txBox="1"/>
          <p:nvPr/>
        </p:nvSpPr>
        <p:spPr>
          <a:xfrm>
            <a:off x="324175" y="1229644"/>
            <a:ext cx="8197800" cy="170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100" b="1" dirty="0"/>
              <a:t>Diversion Rates from Audits this Season</a:t>
            </a:r>
            <a:endParaRPr sz="2100" b="1" dirty="0"/>
          </a:p>
          <a:p>
            <a:pPr marL="0" marR="0" lvl="0" indent="0" algn="l" rtl="0">
              <a:lnSpc>
                <a:spcPct val="100000"/>
              </a:lnSpc>
              <a:spcBef>
                <a:spcPts val="0"/>
              </a:spcBef>
              <a:spcAft>
                <a:spcPts val="0"/>
              </a:spcAft>
              <a:buNone/>
            </a:pPr>
            <a:r>
              <a:rPr lang="en" sz="2100" dirty="0"/>
              <a:t>vs Minnesota - 89.4%</a:t>
            </a:r>
            <a:endParaRPr sz="2100" dirty="0"/>
          </a:p>
          <a:p>
            <a:pPr marL="0" marR="0" lvl="0" indent="0" algn="l" rtl="0">
              <a:lnSpc>
                <a:spcPct val="100000"/>
              </a:lnSpc>
              <a:spcBef>
                <a:spcPts val="0"/>
              </a:spcBef>
              <a:spcAft>
                <a:spcPts val="0"/>
              </a:spcAft>
              <a:buNone/>
            </a:pPr>
            <a:r>
              <a:rPr lang="en" sz="2100" dirty="0"/>
              <a:t>vs Clemson - 90.9%</a:t>
            </a:r>
            <a:endParaRPr sz="2100" dirty="0"/>
          </a:p>
          <a:p>
            <a:pPr marL="0" marR="0" lvl="0" indent="0" algn="l" rtl="0">
              <a:lnSpc>
                <a:spcPct val="100000"/>
              </a:lnSpc>
              <a:spcBef>
                <a:spcPts val="0"/>
              </a:spcBef>
              <a:spcAft>
                <a:spcPts val="0"/>
              </a:spcAft>
              <a:buNone/>
            </a:pPr>
            <a:r>
              <a:rPr lang="en" sz="2100" dirty="0"/>
              <a:t>vs Florida - 86.3%</a:t>
            </a:r>
            <a:endParaRPr sz="2100" dirty="0"/>
          </a:p>
          <a:p>
            <a:pPr marL="0" marR="0" lvl="0" indent="0" algn="l" rtl="0">
              <a:lnSpc>
                <a:spcPct val="100000"/>
              </a:lnSpc>
              <a:spcBef>
                <a:spcPts val="0"/>
              </a:spcBef>
              <a:spcAft>
                <a:spcPts val="0"/>
              </a:spcAft>
              <a:buNone/>
            </a:pPr>
            <a:r>
              <a:rPr lang="en" sz="2100" dirty="0"/>
              <a:t>vs Kentucky - 90.2%</a:t>
            </a:r>
            <a:endParaRPr sz="2100" dirty="0"/>
          </a:p>
        </p:txBody>
      </p:sp>
      <p:pic>
        <p:nvPicPr>
          <p:cNvPr id="4" name="ZeroWasteSoccer">
            <a:hlinkClick r:id="" action="ppaction://media"/>
            <a:extLst>
              <a:ext uri="{FF2B5EF4-FFF2-40B4-BE49-F238E27FC236}">
                <a16:creationId xmlns:a16="http://schemas.microsoft.com/office/drawing/2014/main" id="{E9E09CC0-C3F4-D034-9582-AE8F18E2FCC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07624" y="7750"/>
            <a:ext cx="2894013"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2" descr="A red arrows in a recycle symbol&#10;&#10;Description automatically generated with low confidence"/>
          <p:cNvPicPr preferRelativeResize="0"/>
          <p:nvPr/>
        </p:nvPicPr>
        <p:blipFill rotWithShape="1">
          <a:blip r:embed="rId3">
            <a:alphaModFix/>
          </a:blip>
          <a:srcRect/>
          <a:stretch/>
        </p:blipFill>
        <p:spPr>
          <a:xfrm>
            <a:off x="332875" y="2982424"/>
            <a:ext cx="1223834" cy="1475626"/>
          </a:xfrm>
          <a:prstGeom prst="rect">
            <a:avLst/>
          </a:prstGeom>
          <a:noFill/>
          <a:ln>
            <a:noFill/>
          </a:ln>
        </p:spPr>
      </p:pic>
      <p:sp>
        <p:nvSpPr>
          <p:cNvPr id="256" name="Google Shape;256;p32"/>
          <p:cNvSpPr txBox="1">
            <a:spLocks noGrp="1"/>
          </p:cNvSpPr>
          <p:nvPr>
            <p:ph type="ctrTitle" idx="4294967295"/>
          </p:nvPr>
        </p:nvSpPr>
        <p:spPr>
          <a:xfrm>
            <a:off x="293700" y="-60821"/>
            <a:ext cx="7794600" cy="12861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5200"/>
              <a:buNone/>
            </a:pPr>
            <a:r>
              <a:rPr lang="en" sz="4200"/>
              <a:t>Zero Waste Soccer Season</a:t>
            </a:r>
            <a:endParaRPr sz="4200"/>
          </a:p>
        </p:txBody>
      </p:sp>
      <p:pic>
        <p:nvPicPr>
          <p:cNvPr id="257" name="Google Shape;257;p32"/>
          <p:cNvPicPr preferRelativeResize="0"/>
          <p:nvPr/>
        </p:nvPicPr>
        <p:blipFill>
          <a:blip r:embed="rId4">
            <a:alphaModFix/>
          </a:blip>
          <a:stretch>
            <a:fillRect/>
          </a:stretch>
        </p:blipFill>
        <p:spPr>
          <a:xfrm rot="247050">
            <a:off x="5737384" y="642129"/>
            <a:ext cx="2688557" cy="3613421"/>
          </a:xfrm>
          <a:prstGeom prst="rect">
            <a:avLst/>
          </a:prstGeom>
          <a:noFill/>
          <a:ln>
            <a:noFill/>
          </a:ln>
          <a:effectLst>
            <a:outerShdw blurRad="57150" dist="19050" dir="5400000" algn="bl" rotWithShape="0">
              <a:srgbClr val="000000">
                <a:alpha val="50000"/>
              </a:srgbClr>
            </a:outerShdw>
          </a:effectLst>
        </p:spPr>
      </p:pic>
      <p:pic>
        <p:nvPicPr>
          <p:cNvPr id="258" name="Google Shape;258;p32"/>
          <p:cNvPicPr preferRelativeResize="0"/>
          <p:nvPr/>
        </p:nvPicPr>
        <p:blipFill>
          <a:blip r:embed="rId5">
            <a:alphaModFix/>
          </a:blip>
          <a:stretch>
            <a:fillRect/>
          </a:stretch>
        </p:blipFill>
        <p:spPr>
          <a:xfrm rot="-503574">
            <a:off x="3145450" y="1824375"/>
            <a:ext cx="2572200" cy="29600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3"/>
          <p:cNvPicPr preferRelativeResize="0"/>
          <p:nvPr/>
        </p:nvPicPr>
        <p:blipFill rotWithShape="1">
          <a:blip r:embed="rId3">
            <a:alphaModFix/>
          </a:blip>
          <a:srcRect l="8794" t="27665" r="13517" b="15641"/>
          <a:stretch/>
        </p:blipFill>
        <p:spPr>
          <a:xfrm>
            <a:off x="420150" y="243250"/>
            <a:ext cx="6523152" cy="3570124"/>
          </a:xfrm>
          <a:prstGeom prst="rect">
            <a:avLst/>
          </a:prstGeom>
          <a:noFill/>
          <a:ln>
            <a:noFill/>
          </a:ln>
        </p:spPr>
      </p:pic>
      <p:pic>
        <p:nvPicPr>
          <p:cNvPr id="264" name="Google Shape;264;p33" descr="A red arrows in a recycle symbol&#10;&#10;Description automatically generated with low confidence"/>
          <p:cNvPicPr preferRelativeResize="0"/>
          <p:nvPr/>
        </p:nvPicPr>
        <p:blipFill rotWithShape="1">
          <a:blip r:embed="rId4">
            <a:alphaModFix/>
          </a:blip>
          <a:srcRect/>
          <a:stretch/>
        </p:blipFill>
        <p:spPr>
          <a:xfrm>
            <a:off x="332875" y="2982424"/>
            <a:ext cx="1223834" cy="1475626"/>
          </a:xfrm>
          <a:prstGeom prst="rect">
            <a:avLst/>
          </a:prstGeom>
          <a:noFill/>
          <a:ln>
            <a:noFill/>
          </a:ln>
        </p:spPr>
      </p:pic>
      <p:pic>
        <p:nvPicPr>
          <p:cNvPr id="265" name="Google Shape;265;p33"/>
          <p:cNvPicPr preferRelativeResize="0"/>
          <p:nvPr/>
        </p:nvPicPr>
        <p:blipFill rotWithShape="1">
          <a:blip r:embed="rId5">
            <a:alphaModFix/>
          </a:blip>
          <a:srcRect t="35170"/>
          <a:stretch/>
        </p:blipFill>
        <p:spPr>
          <a:xfrm rot="-394103">
            <a:off x="5272526" y="1829976"/>
            <a:ext cx="3440600" cy="29741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34" descr="A red arrows in a recycle symbol&#10;&#10;Description automatically generated with low confidence"/>
          <p:cNvPicPr preferRelativeResize="0"/>
          <p:nvPr/>
        </p:nvPicPr>
        <p:blipFill rotWithShape="1">
          <a:blip r:embed="rId3">
            <a:alphaModFix/>
          </a:blip>
          <a:srcRect/>
          <a:stretch/>
        </p:blipFill>
        <p:spPr>
          <a:xfrm>
            <a:off x="332875" y="2982424"/>
            <a:ext cx="1223834" cy="1475626"/>
          </a:xfrm>
          <a:prstGeom prst="rect">
            <a:avLst/>
          </a:prstGeom>
          <a:noFill/>
          <a:ln>
            <a:noFill/>
          </a:ln>
        </p:spPr>
      </p:pic>
      <p:sp>
        <p:nvSpPr>
          <p:cNvPr id="271" name="Google Shape;271;p34"/>
          <p:cNvSpPr txBox="1">
            <a:spLocks noGrp="1"/>
          </p:cNvSpPr>
          <p:nvPr>
            <p:ph type="ctrTitle" idx="4294967295"/>
          </p:nvPr>
        </p:nvSpPr>
        <p:spPr>
          <a:xfrm>
            <a:off x="293700" y="-60821"/>
            <a:ext cx="7794600" cy="12861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23809"/>
              <a:buNone/>
            </a:pPr>
            <a:r>
              <a:rPr lang="en" sz="4200"/>
              <a:t>Next: Zero Waste Soccer-Softball Complex</a:t>
            </a:r>
            <a:endParaRPr sz="4200"/>
          </a:p>
        </p:txBody>
      </p:sp>
      <p:pic>
        <p:nvPicPr>
          <p:cNvPr id="272" name="Google Shape;272;p34"/>
          <p:cNvPicPr preferRelativeResize="0"/>
          <p:nvPr/>
        </p:nvPicPr>
        <p:blipFill>
          <a:blip r:embed="rId4">
            <a:alphaModFix/>
          </a:blip>
          <a:stretch>
            <a:fillRect/>
          </a:stretch>
        </p:blipFill>
        <p:spPr>
          <a:xfrm>
            <a:off x="2405009" y="1317179"/>
            <a:ext cx="6569858" cy="36134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7"/>
          <p:cNvPicPr preferRelativeResize="0"/>
          <p:nvPr/>
        </p:nvPicPr>
        <p:blipFill rotWithShape="1">
          <a:blip r:embed="rId3">
            <a:alphaModFix/>
          </a:blip>
          <a:srcRect r="13397"/>
          <a:stretch/>
        </p:blipFill>
        <p:spPr>
          <a:xfrm>
            <a:off x="6585700" y="2982425"/>
            <a:ext cx="2377824" cy="2059200"/>
          </a:xfrm>
          <a:prstGeom prst="rect">
            <a:avLst/>
          </a:prstGeom>
          <a:noFill/>
          <a:ln>
            <a:noFill/>
          </a:ln>
        </p:spPr>
      </p:pic>
      <p:pic>
        <p:nvPicPr>
          <p:cNvPr id="109" name="Google Shape;109;p17"/>
          <p:cNvPicPr preferRelativeResize="0"/>
          <p:nvPr/>
        </p:nvPicPr>
        <p:blipFill rotWithShape="1">
          <a:blip r:embed="rId4">
            <a:alphaModFix/>
          </a:blip>
          <a:srcRect l="16149" t="10114" b="25750"/>
          <a:stretch/>
        </p:blipFill>
        <p:spPr>
          <a:xfrm>
            <a:off x="6217950" y="101888"/>
            <a:ext cx="2745576" cy="2799926"/>
          </a:xfrm>
          <a:prstGeom prst="rect">
            <a:avLst/>
          </a:prstGeom>
          <a:noFill/>
          <a:ln>
            <a:noFill/>
          </a:ln>
        </p:spPr>
      </p:pic>
      <p:pic>
        <p:nvPicPr>
          <p:cNvPr id="110" name="Google Shape;110;p17"/>
          <p:cNvPicPr preferRelativeResize="0"/>
          <p:nvPr/>
        </p:nvPicPr>
        <p:blipFill>
          <a:blip r:embed="rId5">
            <a:alphaModFix/>
          </a:blip>
          <a:stretch>
            <a:fillRect/>
          </a:stretch>
        </p:blipFill>
        <p:spPr>
          <a:xfrm>
            <a:off x="2388687" y="101888"/>
            <a:ext cx="3733162" cy="2799924"/>
          </a:xfrm>
          <a:prstGeom prst="rect">
            <a:avLst/>
          </a:prstGeom>
          <a:noFill/>
          <a:ln>
            <a:noFill/>
          </a:ln>
        </p:spPr>
      </p:pic>
      <p:pic>
        <p:nvPicPr>
          <p:cNvPr id="111" name="Google Shape;111;p17"/>
          <p:cNvPicPr preferRelativeResize="0"/>
          <p:nvPr/>
        </p:nvPicPr>
        <p:blipFill rotWithShape="1">
          <a:blip r:embed="rId6">
            <a:alphaModFix/>
          </a:blip>
          <a:srcRect l="14251" t="7374" b="7374"/>
          <a:stretch/>
        </p:blipFill>
        <p:spPr>
          <a:xfrm>
            <a:off x="180470" y="101888"/>
            <a:ext cx="2112106" cy="2799926"/>
          </a:xfrm>
          <a:prstGeom prst="rect">
            <a:avLst/>
          </a:prstGeom>
          <a:noFill/>
          <a:ln>
            <a:noFill/>
          </a:ln>
        </p:spPr>
      </p:pic>
      <p:pic>
        <p:nvPicPr>
          <p:cNvPr id="112" name="Google Shape;112;p17"/>
          <p:cNvPicPr preferRelativeResize="0"/>
          <p:nvPr/>
        </p:nvPicPr>
        <p:blipFill rotWithShape="1">
          <a:blip r:embed="rId7">
            <a:alphaModFix/>
          </a:blip>
          <a:srcRect l="10081" t="23338" r="11035" b="18977"/>
          <a:stretch/>
        </p:blipFill>
        <p:spPr>
          <a:xfrm>
            <a:off x="1977825" y="2982425"/>
            <a:ext cx="2112101" cy="2059200"/>
          </a:xfrm>
          <a:prstGeom prst="rect">
            <a:avLst/>
          </a:prstGeom>
          <a:noFill/>
          <a:ln>
            <a:noFill/>
          </a:ln>
        </p:spPr>
      </p:pic>
      <p:pic>
        <p:nvPicPr>
          <p:cNvPr id="113" name="Google Shape;113;p17"/>
          <p:cNvPicPr preferRelativeResize="0"/>
          <p:nvPr/>
        </p:nvPicPr>
        <p:blipFill>
          <a:blip r:embed="rId8">
            <a:alphaModFix/>
          </a:blip>
          <a:stretch>
            <a:fillRect/>
          </a:stretch>
        </p:blipFill>
        <p:spPr>
          <a:xfrm>
            <a:off x="164950" y="3621850"/>
            <a:ext cx="596814" cy="686326"/>
          </a:xfrm>
          <a:prstGeom prst="rect">
            <a:avLst/>
          </a:prstGeom>
          <a:noFill/>
          <a:ln>
            <a:noFill/>
          </a:ln>
        </p:spPr>
      </p:pic>
      <p:pic>
        <p:nvPicPr>
          <p:cNvPr id="114" name="Google Shape;114;p17"/>
          <p:cNvPicPr preferRelativeResize="0"/>
          <p:nvPr/>
        </p:nvPicPr>
        <p:blipFill>
          <a:blip r:embed="rId9">
            <a:alphaModFix/>
          </a:blip>
          <a:stretch>
            <a:fillRect/>
          </a:stretch>
        </p:blipFill>
        <p:spPr>
          <a:xfrm>
            <a:off x="873202" y="3661276"/>
            <a:ext cx="936972" cy="607466"/>
          </a:xfrm>
          <a:prstGeom prst="rect">
            <a:avLst/>
          </a:prstGeom>
          <a:noFill/>
          <a:ln>
            <a:noFill/>
          </a:ln>
        </p:spPr>
      </p:pic>
      <p:pic>
        <p:nvPicPr>
          <p:cNvPr id="115" name="Google Shape;115;p17"/>
          <p:cNvPicPr preferRelativeResize="0"/>
          <p:nvPr/>
        </p:nvPicPr>
        <p:blipFill rotWithShape="1">
          <a:blip r:embed="rId10">
            <a:alphaModFix/>
          </a:blip>
          <a:srcRect l="9581" t="23206" r="25985"/>
          <a:stretch/>
        </p:blipFill>
        <p:spPr>
          <a:xfrm>
            <a:off x="4186025" y="2982425"/>
            <a:ext cx="2303584" cy="2059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5"/>
          <p:cNvSpPr txBox="1">
            <a:spLocks noGrp="1"/>
          </p:cNvSpPr>
          <p:nvPr>
            <p:ph type="subTitle" idx="1"/>
          </p:nvPr>
        </p:nvSpPr>
        <p:spPr>
          <a:xfrm>
            <a:off x="2979050" y="1547875"/>
            <a:ext cx="5649300" cy="3154500"/>
          </a:xfrm>
          <a:prstGeom prst="rect">
            <a:avLst/>
          </a:prstGeom>
        </p:spPr>
        <p:txBody>
          <a:bodyPr spcFirstLastPara="1" wrap="square" lIns="91425" tIns="91425" rIns="91425" bIns="91425" anchor="t" anchorCtr="0">
            <a:normAutofit lnSpcReduction="10000"/>
          </a:bodyPr>
          <a:lstStyle/>
          <a:p>
            <a:pPr marL="0" lvl="0" indent="0" algn="ctr" rtl="0">
              <a:lnSpc>
                <a:spcPct val="150000"/>
              </a:lnSpc>
              <a:spcBef>
                <a:spcPts val="0"/>
              </a:spcBef>
              <a:spcAft>
                <a:spcPts val="0"/>
              </a:spcAft>
              <a:buNone/>
            </a:pPr>
            <a:r>
              <a:rPr lang="en"/>
              <a:t>Mason Towe</a:t>
            </a:r>
            <a:endParaRPr/>
          </a:p>
          <a:p>
            <a:pPr marL="0" lvl="0" indent="0" algn="ctr" rtl="0">
              <a:lnSpc>
                <a:spcPct val="150000"/>
              </a:lnSpc>
              <a:spcBef>
                <a:spcPts val="0"/>
              </a:spcBef>
              <a:spcAft>
                <a:spcPts val="0"/>
              </a:spcAft>
              <a:buNone/>
            </a:pPr>
            <a:r>
              <a:rPr lang="en" b="1"/>
              <a:t>University of Georgia</a:t>
            </a:r>
            <a:endParaRPr b="1"/>
          </a:p>
          <a:p>
            <a:pPr marL="0" lvl="0" indent="0" algn="ctr" rtl="0">
              <a:lnSpc>
                <a:spcPct val="150000"/>
              </a:lnSpc>
              <a:spcBef>
                <a:spcPts val="0"/>
              </a:spcBef>
              <a:spcAft>
                <a:spcPts val="0"/>
              </a:spcAft>
              <a:buNone/>
            </a:pPr>
            <a:r>
              <a:rPr lang="en" b="1"/>
              <a:t>Waste Reduction Services</a:t>
            </a:r>
            <a:endParaRPr b="1"/>
          </a:p>
          <a:p>
            <a:pPr marL="0" lvl="0" indent="0" algn="ctr" rtl="0">
              <a:lnSpc>
                <a:spcPct val="150000"/>
              </a:lnSpc>
              <a:spcBef>
                <a:spcPts val="0"/>
              </a:spcBef>
              <a:spcAft>
                <a:spcPts val="0"/>
              </a:spcAft>
              <a:buNone/>
            </a:pPr>
            <a:r>
              <a:rPr lang="en"/>
              <a:t>      Mason.Towe@uga.edu</a:t>
            </a:r>
            <a:endParaRPr/>
          </a:p>
          <a:p>
            <a:pPr marL="0" lvl="0" indent="0" algn="ctr" rtl="0">
              <a:spcBef>
                <a:spcPts val="0"/>
              </a:spcBef>
              <a:spcAft>
                <a:spcPts val="0"/>
              </a:spcAft>
              <a:buNone/>
            </a:pPr>
            <a:endParaRPr/>
          </a:p>
        </p:txBody>
      </p:sp>
      <p:sp>
        <p:nvSpPr>
          <p:cNvPr id="278" name="Google Shape;278;p35"/>
          <p:cNvSpPr txBox="1">
            <a:spLocks noGrp="1"/>
          </p:cNvSpPr>
          <p:nvPr>
            <p:ph type="ctrTitle"/>
          </p:nvPr>
        </p:nvSpPr>
        <p:spPr>
          <a:xfrm>
            <a:off x="3187850" y="600550"/>
            <a:ext cx="5231700" cy="8955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Thank You!</a:t>
            </a:r>
            <a:endParaRPr/>
          </a:p>
        </p:txBody>
      </p:sp>
      <p:pic>
        <p:nvPicPr>
          <p:cNvPr id="279" name="Google Shape;279;p35"/>
          <p:cNvPicPr preferRelativeResize="0"/>
          <p:nvPr/>
        </p:nvPicPr>
        <p:blipFill>
          <a:blip r:embed="rId3">
            <a:alphaModFix/>
          </a:blip>
          <a:stretch>
            <a:fillRect/>
          </a:stretch>
        </p:blipFill>
        <p:spPr>
          <a:xfrm>
            <a:off x="507487" y="2047663"/>
            <a:ext cx="2680625" cy="1048175"/>
          </a:xfrm>
          <a:prstGeom prst="rect">
            <a:avLst/>
          </a:prstGeom>
          <a:noFill/>
          <a:ln>
            <a:noFill/>
          </a:ln>
        </p:spPr>
      </p:pic>
      <p:sp>
        <p:nvSpPr>
          <p:cNvPr id="280" name="Google Shape;280;p35"/>
          <p:cNvSpPr txBox="1"/>
          <p:nvPr/>
        </p:nvSpPr>
        <p:spPr>
          <a:xfrm>
            <a:off x="534100" y="1621575"/>
            <a:ext cx="2627400" cy="5232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Clr>
                <a:schemeClr val="dk1"/>
              </a:buClr>
              <a:buSzPts val="1100"/>
              <a:buFont typeface="Arial"/>
              <a:buNone/>
            </a:pPr>
            <a:r>
              <a:rPr lang="en" sz="2200">
                <a:solidFill>
                  <a:srgbClr val="1B4404"/>
                </a:solidFill>
                <a:latin typeface="Merriweather Sans"/>
                <a:ea typeface="Merriweather Sans"/>
                <a:cs typeface="Merriweather Sans"/>
                <a:sym typeface="Merriweather Sans"/>
              </a:rPr>
              <a:t>Members of</a:t>
            </a:r>
            <a:endParaRPr sz="800">
              <a:solidFill>
                <a:srgbClr val="1B4404"/>
              </a:solidFill>
              <a:latin typeface="Merriweather Sans"/>
              <a:ea typeface="Merriweather Sans"/>
              <a:cs typeface="Merriweather Sans"/>
              <a:sym typeface="Merriweather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8"/>
          <p:cNvPicPr preferRelativeResize="0"/>
          <p:nvPr/>
        </p:nvPicPr>
        <p:blipFill>
          <a:blip r:embed="rId3">
            <a:alphaModFix/>
          </a:blip>
          <a:stretch>
            <a:fillRect/>
          </a:stretch>
        </p:blipFill>
        <p:spPr>
          <a:xfrm>
            <a:off x="100800" y="101900"/>
            <a:ext cx="3733176" cy="2102296"/>
          </a:xfrm>
          <a:prstGeom prst="rect">
            <a:avLst/>
          </a:prstGeom>
          <a:noFill/>
          <a:ln>
            <a:noFill/>
          </a:ln>
        </p:spPr>
      </p:pic>
      <p:pic>
        <p:nvPicPr>
          <p:cNvPr id="121" name="Google Shape;121;p18"/>
          <p:cNvPicPr preferRelativeResize="0"/>
          <p:nvPr/>
        </p:nvPicPr>
        <p:blipFill>
          <a:blip r:embed="rId4">
            <a:alphaModFix/>
          </a:blip>
          <a:stretch>
            <a:fillRect/>
          </a:stretch>
        </p:blipFill>
        <p:spPr>
          <a:xfrm>
            <a:off x="5776201" y="101900"/>
            <a:ext cx="3225014" cy="4838702"/>
          </a:xfrm>
          <a:prstGeom prst="rect">
            <a:avLst/>
          </a:prstGeom>
          <a:noFill/>
          <a:ln>
            <a:noFill/>
          </a:ln>
        </p:spPr>
      </p:pic>
      <p:pic>
        <p:nvPicPr>
          <p:cNvPr id="122" name="Google Shape;122;p18"/>
          <p:cNvPicPr preferRelativeResize="0"/>
          <p:nvPr/>
        </p:nvPicPr>
        <p:blipFill rotWithShape="1">
          <a:blip r:embed="rId5">
            <a:alphaModFix/>
          </a:blip>
          <a:srcRect l="9214" t="28893" r="2266" b="23894"/>
          <a:stretch/>
        </p:blipFill>
        <p:spPr>
          <a:xfrm>
            <a:off x="3978550" y="101900"/>
            <a:ext cx="1749125" cy="1243826"/>
          </a:xfrm>
          <a:prstGeom prst="rect">
            <a:avLst/>
          </a:prstGeom>
          <a:noFill/>
          <a:ln>
            <a:noFill/>
          </a:ln>
          <a:effectLst>
            <a:outerShdw blurRad="57150" dist="19050" dir="5400000" algn="bl" rotWithShape="0">
              <a:srgbClr val="000000">
                <a:alpha val="50000"/>
              </a:srgbClr>
            </a:outerShdw>
          </a:effectLst>
        </p:spPr>
      </p:pic>
      <p:pic>
        <p:nvPicPr>
          <p:cNvPr id="123" name="Google Shape;123;p18"/>
          <p:cNvPicPr preferRelativeResize="0"/>
          <p:nvPr/>
        </p:nvPicPr>
        <p:blipFill rotWithShape="1">
          <a:blip r:embed="rId6">
            <a:alphaModFix/>
          </a:blip>
          <a:srcRect l="26422" t="18569" r="27840" b="24258"/>
          <a:stretch/>
        </p:blipFill>
        <p:spPr>
          <a:xfrm>
            <a:off x="4888701" y="1416575"/>
            <a:ext cx="746299" cy="1243826"/>
          </a:xfrm>
          <a:prstGeom prst="rect">
            <a:avLst/>
          </a:prstGeom>
          <a:noFill/>
          <a:ln>
            <a:noFill/>
          </a:ln>
          <a:effectLst>
            <a:outerShdw blurRad="57150" dist="19050" dir="5400000" algn="bl" rotWithShape="0">
              <a:srgbClr val="000000">
                <a:alpha val="50000"/>
              </a:srgbClr>
            </a:outerShdw>
          </a:effectLst>
        </p:spPr>
      </p:pic>
      <p:pic>
        <p:nvPicPr>
          <p:cNvPr id="124" name="Google Shape;124;p18"/>
          <p:cNvPicPr preferRelativeResize="0"/>
          <p:nvPr/>
        </p:nvPicPr>
        <p:blipFill>
          <a:blip r:embed="rId7">
            <a:alphaModFix/>
          </a:blip>
          <a:stretch>
            <a:fillRect/>
          </a:stretch>
        </p:blipFill>
        <p:spPr>
          <a:xfrm rot="760800">
            <a:off x="3877349" y="3021862"/>
            <a:ext cx="1951524" cy="1313086"/>
          </a:xfrm>
          <a:prstGeom prst="rect">
            <a:avLst/>
          </a:prstGeom>
          <a:noFill/>
          <a:ln>
            <a:noFill/>
          </a:ln>
          <a:effectLst>
            <a:outerShdw blurRad="57150" dist="19050" dir="5400000" algn="bl" rotWithShape="0">
              <a:srgbClr val="000000">
                <a:alpha val="50000"/>
              </a:srgbClr>
            </a:outerShdw>
          </a:effectLst>
        </p:spPr>
      </p:pic>
      <p:pic>
        <p:nvPicPr>
          <p:cNvPr id="125" name="Google Shape;125;p18"/>
          <p:cNvPicPr preferRelativeResize="0"/>
          <p:nvPr/>
        </p:nvPicPr>
        <p:blipFill>
          <a:blip r:embed="rId8">
            <a:alphaModFix/>
          </a:blip>
          <a:stretch>
            <a:fillRect/>
          </a:stretch>
        </p:blipFill>
        <p:spPr>
          <a:xfrm rot="-859907">
            <a:off x="277452" y="2525051"/>
            <a:ext cx="1870789" cy="1259125"/>
          </a:xfrm>
          <a:prstGeom prst="rect">
            <a:avLst/>
          </a:prstGeom>
          <a:noFill/>
          <a:ln>
            <a:noFill/>
          </a:ln>
          <a:effectLst>
            <a:outerShdw blurRad="57150" dist="19050" dir="5400000" algn="bl" rotWithShape="0">
              <a:srgbClr val="000000">
                <a:alpha val="50000"/>
              </a:srgbClr>
            </a:outerShdw>
          </a:effectLst>
        </p:spPr>
      </p:pic>
      <p:pic>
        <p:nvPicPr>
          <p:cNvPr id="126" name="Google Shape;126;p18"/>
          <p:cNvPicPr preferRelativeResize="0"/>
          <p:nvPr/>
        </p:nvPicPr>
        <p:blipFill>
          <a:blip r:embed="rId9">
            <a:alphaModFix/>
          </a:blip>
          <a:stretch>
            <a:fillRect/>
          </a:stretch>
        </p:blipFill>
        <p:spPr>
          <a:xfrm rot="530196">
            <a:off x="2182787" y="2449329"/>
            <a:ext cx="1870792" cy="1259124"/>
          </a:xfrm>
          <a:prstGeom prst="rect">
            <a:avLst/>
          </a:prstGeom>
          <a:noFill/>
          <a:ln>
            <a:noFill/>
          </a:ln>
          <a:effectLst>
            <a:outerShdw blurRad="57150" dist="19050" dir="5400000" algn="bl" rotWithShape="0">
              <a:srgbClr val="000000">
                <a:alpha val="50000"/>
              </a:srgbClr>
            </a:outerShdw>
          </a:effectLst>
        </p:spPr>
      </p:pic>
      <p:pic>
        <p:nvPicPr>
          <p:cNvPr id="127" name="Google Shape;127;p18"/>
          <p:cNvPicPr preferRelativeResize="0"/>
          <p:nvPr/>
        </p:nvPicPr>
        <p:blipFill>
          <a:blip r:embed="rId10">
            <a:alphaModFix/>
          </a:blip>
          <a:stretch>
            <a:fillRect/>
          </a:stretch>
        </p:blipFill>
        <p:spPr>
          <a:xfrm>
            <a:off x="2097175" y="3713975"/>
            <a:ext cx="1821677" cy="13662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9"/>
          <p:cNvSpPr txBox="1">
            <a:spLocks noGrp="1"/>
          </p:cNvSpPr>
          <p:nvPr>
            <p:ph type="ctrTitle"/>
          </p:nvPr>
        </p:nvSpPr>
        <p:spPr>
          <a:xfrm>
            <a:off x="646822" y="-60821"/>
            <a:ext cx="7794600" cy="1286100"/>
          </a:xfrm>
          <a:prstGeom prst="rect">
            <a:avLst/>
          </a:prstGeom>
          <a:noFill/>
          <a:ln>
            <a:noFill/>
          </a:ln>
        </p:spPr>
        <p:txBody>
          <a:bodyPr spcFirstLastPara="1" wrap="square" lIns="91425" tIns="91425" rIns="91425" bIns="91425" anchor="b" anchorCtr="0">
            <a:normAutofit/>
          </a:bodyPr>
          <a:lstStyle/>
          <a:p>
            <a:pPr marL="0" lvl="0" indent="0" algn="ctr" rtl="0">
              <a:spcBef>
                <a:spcPts val="0"/>
              </a:spcBef>
              <a:spcAft>
                <a:spcPts val="0"/>
              </a:spcAft>
              <a:buClr>
                <a:schemeClr val="dk1"/>
              </a:buClr>
              <a:buSzPts val="5200"/>
              <a:buFont typeface="Arial"/>
              <a:buNone/>
            </a:pPr>
            <a:r>
              <a:rPr lang="en" sz="3980"/>
              <a:t>Zero Waste Baseball Series - April 2023</a:t>
            </a:r>
            <a:endParaRPr/>
          </a:p>
        </p:txBody>
      </p:sp>
      <p:sp>
        <p:nvSpPr>
          <p:cNvPr id="133" name="Google Shape;133;p19"/>
          <p:cNvSpPr txBox="1"/>
          <p:nvPr/>
        </p:nvSpPr>
        <p:spPr>
          <a:xfrm>
            <a:off x="85061" y="1226128"/>
            <a:ext cx="4816500" cy="317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How we did it:</a:t>
            </a:r>
            <a:endParaRPr/>
          </a:p>
          <a:p>
            <a:pPr marL="0" marR="0" lvl="0" indent="0" algn="l" rtl="0">
              <a:lnSpc>
                <a:spcPct val="100000"/>
              </a:lnSpc>
              <a:spcBef>
                <a:spcPts val="0"/>
              </a:spcBef>
              <a:spcAft>
                <a:spcPts val="0"/>
              </a:spcAft>
              <a:buNone/>
            </a:pPr>
            <a:endParaRPr sz="1600" b="1"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Researching Case Studies &amp; Best Practices</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Partnering with invested companies and organizations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Buy-in from UGA A</a:t>
            </a:r>
            <a:r>
              <a:rPr lang="en"/>
              <a:t>thletic Association</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Formation of zero waste team</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Student / Fan Surveying</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Sustainability ‘Student Green Fee’ Grant</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p:txBody>
      </p:sp>
      <p:pic>
        <p:nvPicPr>
          <p:cNvPr id="134" name="Google Shape;134;p19"/>
          <p:cNvPicPr preferRelativeResize="0"/>
          <p:nvPr/>
        </p:nvPicPr>
        <p:blipFill rotWithShape="1">
          <a:blip r:embed="rId3">
            <a:alphaModFix/>
          </a:blip>
          <a:srcRect/>
          <a:stretch/>
        </p:blipFill>
        <p:spPr>
          <a:xfrm>
            <a:off x="5405681" y="4405099"/>
            <a:ext cx="1343010" cy="203463"/>
          </a:xfrm>
          <a:prstGeom prst="rect">
            <a:avLst/>
          </a:prstGeom>
          <a:noFill/>
          <a:ln>
            <a:noFill/>
          </a:ln>
        </p:spPr>
      </p:pic>
      <p:pic>
        <p:nvPicPr>
          <p:cNvPr id="135" name="Google Shape;135;p19"/>
          <p:cNvPicPr preferRelativeResize="0"/>
          <p:nvPr/>
        </p:nvPicPr>
        <p:blipFill rotWithShape="1">
          <a:blip r:embed="rId4">
            <a:alphaModFix/>
          </a:blip>
          <a:srcRect/>
          <a:stretch/>
        </p:blipFill>
        <p:spPr>
          <a:xfrm>
            <a:off x="7820294" y="4292759"/>
            <a:ext cx="794339" cy="407263"/>
          </a:xfrm>
          <a:prstGeom prst="rect">
            <a:avLst/>
          </a:prstGeom>
          <a:noFill/>
          <a:ln>
            <a:noFill/>
          </a:ln>
        </p:spPr>
      </p:pic>
      <p:pic>
        <p:nvPicPr>
          <p:cNvPr id="136" name="Google Shape;136;p19"/>
          <p:cNvPicPr preferRelativeResize="0"/>
          <p:nvPr/>
        </p:nvPicPr>
        <p:blipFill rotWithShape="1">
          <a:blip r:embed="rId5">
            <a:alphaModFix/>
          </a:blip>
          <a:srcRect/>
          <a:stretch/>
        </p:blipFill>
        <p:spPr>
          <a:xfrm>
            <a:off x="7906575" y="3613792"/>
            <a:ext cx="708058" cy="509502"/>
          </a:xfrm>
          <a:prstGeom prst="rect">
            <a:avLst/>
          </a:prstGeom>
          <a:noFill/>
          <a:ln>
            <a:noFill/>
          </a:ln>
        </p:spPr>
      </p:pic>
      <p:pic>
        <p:nvPicPr>
          <p:cNvPr id="137" name="Google Shape;137;p19"/>
          <p:cNvPicPr preferRelativeResize="0"/>
          <p:nvPr/>
        </p:nvPicPr>
        <p:blipFill rotWithShape="1">
          <a:blip r:embed="rId6">
            <a:alphaModFix/>
          </a:blip>
          <a:srcRect/>
          <a:stretch/>
        </p:blipFill>
        <p:spPr>
          <a:xfrm>
            <a:off x="6932241" y="4148961"/>
            <a:ext cx="704502" cy="511938"/>
          </a:xfrm>
          <a:prstGeom prst="rect">
            <a:avLst/>
          </a:prstGeom>
          <a:noFill/>
          <a:ln>
            <a:noFill/>
          </a:ln>
        </p:spPr>
      </p:pic>
      <p:pic>
        <p:nvPicPr>
          <p:cNvPr id="138" name="Google Shape;138;p19"/>
          <p:cNvPicPr preferRelativeResize="0"/>
          <p:nvPr/>
        </p:nvPicPr>
        <p:blipFill rotWithShape="1">
          <a:blip r:embed="rId7">
            <a:alphaModFix/>
          </a:blip>
          <a:srcRect/>
          <a:stretch/>
        </p:blipFill>
        <p:spPr>
          <a:xfrm>
            <a:off x="5405681" y="3590819"/>
            <a:ext cx="1057176" cy="655700"/>
          </a:xfrm>
          <a:prstGeom prst="rect">
            <a:avLst/>
          </a:prstGeom>
          <a:noFill/>
          <a:ln>
            <a:noFill/>
          </a:ln>
        </p:spPr>
      </p:pic>
      <p:pic>
        <p:nvPicPr>
          <p:cNvPr id="139" name="Google Shape;139;p19"/>
          <p:cNvPicPr preferRelativeResize="0"/>
          <p:nvPr/>
        </p:nvPicPr>
        <p:blipFill rotWithShape="1">
          <a:blip r:embed="rId8">
            <a:alphaModFix/>
          </a:blip>
          <a:srcRect/>
          <a:stretch/>
        </p:blipFill>
        <p:spPr>
          <a:xfrm>
            <a:off x="6827676" y="3610074"/>
            <a:ext cx="714079" cy="407263"/>
          </a:xfrm>
          <a:prstGeom prst="rect">
            <a:avLst/>
          </a:prstGeom>
          <a:noFill/>
          <a:ln>
            <a:noFill/>
          </a:ln>
        </p:spPr>
      </p:pic>
      <p:pic>
        <p:nvPicPr>
          <p:cNvPr id="140" name="Google Shape;140;p19"/>
          <p:cNvPicPr preferRelativeResize="0"/>
          <p:nvPr/>
        </p:nvPicPr>
        <p:blipFill rotWithShape="1">
          <a:blip r:embed="rId9">
            <a:alphaModFix/>
          </a:blip>
          <a:srcRect/>
          <a:stretch/>
        </p:blipFill>
        <p:spPr>
          <a:xfrm>
            <a:off x="5372637" y="1274957"/>
            <a:ext cx="3345047" cy="21511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ctrTitle"/>
          </p:nvPr>
        </p:nvSpPr>
        <p:spPr>
          <a:xfrm>
            <a:off x="674700" y="-116577"/>
            <a:ext cx="7794600" cy="1286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3980"/>
              <a:t>Zero Waste Baseball Series - April 2023</a:t>
            </a:r>
            <a:endParaRPr sz="2580"/>
          </a:p>
        </p:txBody>
      </p:sp>
      <p:sp>
        <p:nvSpPr>
          <p:cNvPr id="146" name="Google Shape;146;p20"/>
          <p:cNvSpPr txBox="1"/>
          <p:nvPr/>
        </p:nvSpPr>
        <p:spPr>
          <a:xfrm>
            <a:off x="138224" y="1241676"/>
            <a:ext cx="5029200" cy="314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How we did it:</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Volunteer Recruitment</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a:t>Early Season Baseline </a:t>
            </a:r>
            <a:r>
              <a:rPr lang="en" sz="1400" b="0" i="0" u="none" strike="noStrike" cap="none">
                <a:solidFill>
                  <a:srgbClr val="000000"/>
                </a:solidFill>
                <a:latin typeface="Arial"/>
                <a:ea typeface="Arial"/>
                <a:cs typeface="Arial"/>
                <a:sym typeface="Arial"/>
              </a:rPr>
              <a:t>Waste Audit</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Meetings with: UGA AA (Facilities, Hospitality, Marketing</a:t>
            </a:r>
            <a:r>
              <a:rPr lang="en"/>
              <a:t>,</a:t>
            </a:r>
            <a:r>
              <a:rPr lang="en" sz="1400" b="0" i="0" u="none" strike="noStrike" cap="none">
                <a:solidFill>
                  <a:srgbClr val="000000"/>
                </a:solidFill>
                <a:latin typeface="Arial"/>
                <a:ea typeface="Arial"/>
                <a:cs typeface="Arial"/>
                <a:sym typeface="Arial"/>
              </a:rPr>
              <a:t> Aramark, Digital Media, Student-Athletes,</a:t>
            </a:r>
            <a:r>
              <a:rPr lang="en"/>
              <a:t> </a:t>
            </a:r>
            <a:r>
              <a:rPr lang="en" sz="1400" b="0" i="0" u="none" strike="noStrike" cap="none">
                <a:solidFill>
                  <a:srgbClr val="000000"/>
                </a:solidFill>
                <a:latin typeface="Arial"/>
                <a:ea typeface="Arial"/>
                <a:cs typeface="Arial"/>
                <a:sym typeface="Arial"/>
              </a:rPr>
              <a:t>Communications, Fan Engagement)</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Sorting Materials</a:t>
            </a:r>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Arial"/>
                <a:ea typeface="Arial"/>
                <a:cs typeface="Arial"/>
                <a:sym typeface="Arial"/>
              </a:rPr>
              <a:t>Coordination with ACC </a:t>
            </a:r>
            <a:r>
              <a:rPr lang="en"/>
              <a:t>Solid Waste Department for collections, material guidance</a:t>
            </a:r>
            <a:endParaRPr/>
          </a:p>
        </p:txBody>
      </p:sp>
      <p:pic>
        <p:nvPicPr>
          <p:cNvPr id="147" name="Google Shape;147;p20"/>
          <p:cNvPicPr preferRelativeResize="0"/>
          <p:nvPr/>
        </p:nvPicPr>
        <p:blipFill rotWithShape="1">
          <a:blip r:embed="rId3">
            <a:alphaModFix/>
          </a:blip>
          <a:srcRect/>
          <a:stretch/>
        </p:blipFill>
        <p:spPr>
          <a:xfrm rot="-261190">
            <a:off x="5289326" y="2437849"/>
            <a:ext cx="2992102" cy="2244076"/>
          </a:xfrm>
          <a:prstGeom prst="rect">
            <a:avLst/>
          </a:prstGeom>
          <a:noFill/>
          <a:ln>
            <a:noFill/>
          </a:ln>
          <a:effectLst>
            <a:outerShdw blurRad="57150" dist="19050" dir="5400000" algn="bl" rotWithShape="0">
              <a:srgbClr val="000000">
                <a:alpha val="50000"/>
              </a:srgbClr>
            </a:outerShdw>
          </a:effectLst>
        </p:spPr>
      </p:pic>
      <p:pic>
        <p:nvPicPr>
          <p:cNvPr id="148" name="Google Shape;148;p20"/>
          <p:cNvPicPr preferRelativeResize="0"/>
          <p:nvPr/>
        </p:nvPicPr>
        <p:blipFill rotWithShape="1">
          <a:blip r:embed="rId4">
            <a:alphaModFix/>
          </a:blip>
          <a:srcRect/>
          <a:stretch/>
        </p:blipFill>
        <p:spPr>
          <a:xfrm rot="292149">
            <a:off x="6562701" y="1148726"/>
            <a:ext cx="2411180" cy="180837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1"/>
          <p:cNvPicPr preferRelativeResize="0"/>
          <p:nvPr/>
        </p:nvPicPr>
        <p:blipFill>
          <a:blip r:embed="rId3">
            <a:alphaModFix/>
          </a:blip>
          <a:stretch>
            <a:fillRect/>
          </a:stretch>
        </p:blipFill>
        <p:spPr>
          <a:xfrm>
            <a:off x="1573250" y="377913"/>
            <a:ext cx="7155400" cy="40249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ctrTitle"/>
          </p:nvPr>
        </p:nvSpPr>
        <p:spPr>
          <a:xfrm>
            <a:off x="674700" y="1904"/>
            <a:ext cx="7794600" cy="12861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a:t>Why is this Important?</a:t>
            </a:r>
            <a:endParaRPr/>
          </a:p>
        </p:txBody>
      </p:sp>
      <p:sp>
        <p:nvSpPr>
          <p:cNvPr id="159" name="Google Shape;159;p22"/>
          <p:cNvSpPr txBox="1"/>
          <p:nvPr/>
        </p:nvSpPr>
        <p:spPr>
          <a:xfrm>
            <a:off x="271597" y="1186316"/>
            <a:ext cx="8197800" cy="3601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Huge Opportunities</a:t>
            </a:r>
            <a:endParaRPr/>
          </a:p>
          <a:p>
            <a:pPr marL="0" marR="0" lvl="0" indent="0" algn="l" rtl="0">
              <a:lnSpc>
                <a:spcPct val="100000"/>
              </a:lnSpc>
              <a:spcBef>
                <a:spcPts val="0"/>
              </a:spcBef>
              <a:spcAft>
                <a:spcPts val="0"/>
              </a:spcAft>
              <a:buNone/>
            </a:pPr>
            <a:endParaRPr sz="1600" b="1"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Current home football waste approx. 20-45</a:t>
            </a:r>
            <a:r>
              <a:rPr lang="en"/>
              <a:t> tons/game </a:t>
            </a:r>
            <a:br>
              <a:rPr lang="en"/>
            </a:br>
            <a:r>
              <a:rPr lang="en"/>
              <a:t>→ </a:t>
            </a:r>
            <a:r>
              <a:rPr lang="en" sz="1400" b="0" i="0" u="none" strike="noStrike" cap="none">
                <a:solidFill>
                  <a:srgbClr val="000000"/>
                </a:solidFill>
                <a:latin typeface="Arial"/>
                <a:ea typeface="Arial"/>
                <a:cs typeface="Arial"/>
                <a:sym typeface="Arial"/>
              </a:rPr>
              <a:t> ~500,000 lbs. Total Per Season</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Currently diverting </a:t>
            </a:r>
            <a:r>
              <a:rPr lang="en"/>
              <a:t>around</a:t>
            </a:r>
            <a:r>
              <a:rPr lang="en" sz="1400" b="0" i="0" u="none" strike="noStrike" cap="none">
                <a:solidFill>
                  <a:srgbClr val="000000"/>
                </a:solidFill>
                <a:latin typeface="Arial"/>
                <a:ea typeface="Arial"/>
                <a:cs typeface="Arial"/>
                <a:sym typeface="Arial"/>
              </a:rPr>
              <a:t> 10% from the ACC Landfill</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Bin/Signage Shortcomings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Professors, Students, Departments, Organizations, </a:t>
            </a:r>
            <a:br>
              <a:rPr lang="en" sz="1400" b="0" i="0" u="none" strike="noStrike" cap="none">
                <a:solidFill>
                  <a:srgbClr val="000000"/>
                </a:solidFill>
                <a:latin typeface="Arial"/>
                <a:ea typeface="Arial"/>
                <a:cs typeface="Arial"/>
                <a:sym typeface="Arial"/>
              </a:rPr>
            </a:br>
            <a:r>
              <a:rPr lang="en"/>
              <a:t>a</a:t>
            </a:r>
            <a:r>
              <a:rPr lang="en" sz="1400" b="0" i="0" u="none" strike="noStrike" cap="none">
                <a:solidFill>
                  <a:srgbClr val="000000"/>
                </a:solidFill>
                <a:latin typeface="Arial"/>
                <a:ea typeface="Arial"/>
                <a:cs typeface="Arial"/>
                <a:sym typeface="Arial"/>
              </a:rPr>
              <a:t>nd Sponsors WANT to engage and contribute</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
              <a:t>Opportunity to learn from p</a:t>
            </a:r>
            <a:r>
              <a:rPr lang="en" sz="1400" b="0" i="0" u="none" strike="noStrike" cap="none">
                <a:solidFill>
                  <a:srgbClr val="000000"/>
                </a:solidFill>
                <a:latin typeface="Arial"/>
                <a:ea typeface="Arial"/>
                <a:cs typeface="Arial"/>
                <a:sym typeface="Arial"/>
              </a:rPr>
              <a:t>eer </a:t>
            </a:r>
            <a:r>
              <a:rPr lang="en"/>
              <a:t>u</a:t>
            </a:r>
            <a:r>
              <a:rPr lang="en" sz="1400" b="0" i="0" u="none" strike="noStrike" cap="none">
                <a:solidFill>
                  <a:srgbClr val="000000"/>
                </a:solidFill>
                <a:latin typeface="Arial"/>
                <a:ea typeface="Arial"/>
                <a:cs typeface="Arial"/>
                <a:sym typeface="Arial"/>
              </a:rPr>
              <a:t>niversities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 name="Google Shape;160;p22"/>
          <p:cNvPicPr preferRelativeResize="0"/>
          <p:nvPr/>
        </p:nvPicPr>
        <p:blipFill>
          <a:blip r:embed="rId3">
            <a:alphaModFix/>
          </a:blip>
          <a:stretch>
            <a:fillRect/>
          </a:stretch>
        </p:blipFill>
        <p:spPr>
          <a:xfrm>
            <a:off x="5202200" y="1578225"/>
            <a:ext cx="3783624" cy="2837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a:spLocks noGrp="1"/>
          </p:cNvSpPr>
          <p:nvPr>
            <p:ph type="ctrTitle"/>
          </p:nvPr>
        </p:nvSpPr>
        <p:spPr>
          <a:xfrm>
            <a:off x="674700" y="1904"/>
            <a:ext cx="7794600" cy="12861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a:t>Why is this Important?</a:t>
            </a:r>
            <a:endParaRPr/>
          </a:p>
        </p:txBody>
      </p:sp>
      <p:sp>
        <p:nvSpPr>
          <p:cNvPr id="166" name="Google Shape;166;p23"/>
          <p:cNvSpPr txBox="1"/>
          <p:nvPr/>
        </p:nvSpPr>
        <p:spPr>
          <a:xfrm>
            <a:off x="499730" y="1378608"/>
            <a:ext cx="8197800" cy="307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Key Survey Takeaways – Over 400 participants (ran 1 month)</a:t>
            </a:r>
            <a:endParaRPr/>
          </a:p>
          <a:p>
            <a:pPr marL="285750" marR="0" lvl="0" indent="-285750" algn="l" rtl="0">
              <a:lnSpc>
                <a:spcPct val="100000"/>
              </a:lnSpc>
              <a:spcBef>
                <a:spcPts val="0"/>
              </a:spcBef>
              <a:spcAft>
                <a:spcPts val="0"/>
              </a:spcAft>
              <a:buClr>
                <a:srgbClr val="000000"/>
              </a:buClr>
              <a:buSzPts val="1600"/>
              <a:buFont typeface="Arial"/>
              <a:buChar char="•"/>
            </a:pPr>
            <a:r>
              <a:rPr lang="en" sz="1600" b="1" i="0" u="none" strike="noStrike" cap="none">
                <a:solidFill>
                  <a:srgbClr val="000000"/>
                </a:solidFill>
                <a:latin typeface="Arial"/>
                <a:ea typeface="Arial"/>
                <a:cs typeface="Arial"/>
                <a:sym typeface="Arial"/>
              </a:rPr>
              <a:t>92%</a:t>
            </a:r>
            <a:r>
              <a:rPr lang="en" sz="1400" b="0" i="0" u="none" strike="noStrike" cap="none">
                <a:solidFill>
                  <a:srgbClr val="000000"/>
                </a:solidFill>
                <a:latin typeface="Arial"/>
                <a:ea typeface="Arial"/>
                <a:cs typeface="Arial"/>
                <a:sym typeface="Arial"/>
              </a:rPr>
              <a:t> </a:t>
            </a:r>
            <a:r>
              <a:rPr lang="en"/>
              <a:t>we</a:t>
            </a:r>
            <a:r>
              <a:rPr lang="en" sz="1400" b="0" i="0" u="none" strike="noStrike" cap="none">
                <a:solidFill>
                  <a:srgbClr val="000000"/>
                </a:solidFill>
                <a:latin typeface="Arial"/>
                <a:ea typeface="Arial"/>
                <a:cs typeface="Arial"/>
                <a:sym typeface="Arial"/>
              </a:rPr>
              <a:t>re</a:t>
            </a:r>
            <a:r>
              <a:rPr lang="en"/>
              <a:t> not</a:t>
            </a:r>
            <a:r>
              <a:rPr lang="en" sz="1400" b="0" i="0" u="none" strike="noStrike" cap="none">
                <a:solidFill>
                  <a:srgbClr val="000000"/>
                </a:solidFill>
                <a:latin typeface="Arial"/>
                <a:ea typeface="Arial"/>
                <a:cs typeface="Arial"/>
                <a:sym typeface="Arial"/>
              </a:rPr>
              <a:t> aware of UGA AA sustainability initiatives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 sz="1600" b="1" i="0" u="none" strike="noStrike" cap="none">
                <a:solidFill>
                  <a:srgbClr val="000000"/>
                </a:solidFill>
                <a:latin typeface="Arial"/>
                <a:ea typeface="Arial"/>
                <a:cs typeface="Arial"/>
                <a:sym typeface="Arial"/>
              </a:rPr>
              <a:t>89%</a:t>
            </a:r>
            <a:r>
              <a:rPr lang="en" sz="1400" b="0" i="0" u="none" strike="noStrike" cap="none">
                <a:solidFill>
                  <a:srgbClr val="000000"/>
                </a:solidFill>
                <a:latin typeface="Arial"/>
                <a:ea typeface="Arial"/>
                <a:cs typeface="Arial"/>
                <a:sym typeface="Arial"/>
              </a:rPr>
              <a:t> find sustainability to be either ‘very’ or ‘extremely’ important</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 sz="1600" b="1" i="0" u="none" strike="noStrike" cap="none">
                <a:solidFill>
                  <a:srgbClr val="000000"/>
                </a:solidFill>
                <a:latin typeface="Arial"/>
                <a:ea typeface="Arial"/>
                <a:cs typeface="Arial"/>
                <a:sym typeface="Arial"/>
              </a:rPr>
              <a:t>89%</a:t>
            </a:r>
            <a:r>
              <a:rPr lang="en" sz="1400" b="0" i="0" u="none" strike="noStrike" cap="none">
                <a:solidFill>
                  <a:srgbClr val="000000"/>
                </a:solidFill>
                <a:latin typeface="Arial"/>
                <a:ea typeface="Arial"/>
                <a:cs typeface="Arial"/>
                <a:sym typeface="Arial"/>
              </a:rPr>
              <a:t> would like to see change in venues regarding sustainability</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 sz="1600" b="1" i="0" u="none" strike="noStrike" cap="none">
                <a:solidFill>
                  <a:srgbClr val="000000"/>
                </a:solidFill>
                <a:latin typeface="Arial"/>
                <a:ea typeface="Arial"/>
                <a:cs typeface="Arial"/>
                <a:sym typeface="Arial"/>
              </a:rPr>
              <a:t>83%</a:t>
            </a:r>
            <a:r>
              <a:rPr lang="en" sz="1400" b="0" i="0" u="none" strike="noStrike" cap="none">
                <a:solidFill>
                  <a:srgbClr val="000000"/>
                </a:solidFill>
                <a:latin typeface="Arial"/>
                <a:ea typeface="Arial"/>
                <a:cs typeface="Arial"/>
                <a:sym typeface="Arial"/>
              </a:rPr>
              <a:t> find UGA Athletics events wasteful</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Common requests for change by participants: </a:t>
            </a:r>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Better recycling signage and bins</a:t>
            </a:r>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Less single</a:t>
            </a:r>
            <a:r>
              <a:rPr lang="en"/>
              <a:t>-</a:t>
            </a:r>
            <a:r>
              <a:rPr lang="en" sz="1400" b="0" i="0" u="none" strike="noStrike" cap="none">
                <a:solidFill>
                  <a:srgbClr val="000000"/>
                </a:solidFill>
                <a:latin typeface="Arial"/>
                <a:ea typeface="Arial"/>
                <a:cs typeface="Arial"/>
                <a:sym typeface="Arial"/>
              </a:rPr>
              <a:t>use plastic items</a:t>
            </a:r>
            <a:endParaRPr/>
          </a:p>
          <a:p>
            <a:pPr marL="285750" marR="0" lvl="0" indent="-285750" algn="l" rtl="0">
              <a:lnSpc>
                <a:spcPct val="100000"/>
              </a:lnSpc>
              <a:spcBef>
                <a:spcPts val="0"/>
              </a:spcBef>
              <a:spcAft>
                <a:spcPts val="0"/>
              </a:spcAft>
              <a:buClr>
                <a:srgbClr val="000000"/>
              </a:buClr>
              <a:buSzPts val="1400"/>
              <a:buFont typeface="Arial"/>
              <a:buChar char="•"/>
            </a:pPr>
            <a:r>
              <a:rPr lang="en"/>
              <a:t>Trash overflow</a:t>
            </a:r>
            <a:r>
              <a:rPr lang="en" sz="1400" b="0" i="0" u="none" strike="noStrike" cap="none">
                <a:solidFill>
                  <a:srgbClr val="000000"/>
                </a:solidFill>
                <a:latin typeface="Arial"/>
                <a:ea typeface="Arial"/>
                <a:cs typeface="Arial"/>
                <a:sym typeface="Arial"/>
              </a:rPr>
              <a:t> exiting </a:t>
            </a:r>
            <a:r>
              <a:rPr lang="en"/>
              <a:t>venues</a:t>
            </a:r>
            <a:endParaRPr/>
          </a:p>
        </p:txBody>
      </p:sp>
      <p:pic>
        <p:nvPicPr>
          <p:cNvPr id="167" name="Google Shape;167;p23"/>
          <p:cNvPicPr preferRelativeResize="0"/>
          <p:nvPr/>
        </p:nvPicPr>
        <p:blipFill>
          <a:blip r:embed="rId3">
            <a:alphaModFix/>
          </a:blip>
          <a:stretch>
            <a:fillRect/>
          </a:stretch>
        </p:blipFill>
        <p:spPr>
          <a:xfrm>
            <a:off x="6688518" y="1479875"/>
            <a:ext cx="2232781" cy="297702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4"/>
          <p:cNvSpPr txBox="1">
            <a:spLocks noGrp="1"/>
          </p:cNvSpPr>
          <p:nvPr>
            <p:ph type="ctrTitle"/>
          </p:nvPr>
        </p:nvSpPr>
        <p:spPr>
          <a:xfrm>
            <a:off x="674700" y="92508"/>
            <a:ext cx="7794600" cy="12861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sz="4500"/>
              <a:t>Zero Waste Definition</a:t>
            </a:r>
            <a:endParaRPr sz="4500"/>
          </a:p>
        </p:txBody>
      </p:sp>
      <p:pic>
        <p:nvPicPr>
          <p:cNvPr id="173" name="Google Shape;173;p24"/>
          <p:cNvPicPr preferRelativeResize="0"/>
          <p:nvPr/>
        </p:nvPicPr>
        <p:blipFill>
          <a:blip r:embed="rId3">
            <a:alphaModFix/>
          </a:blip>
          <a:stretch>
            <a:fillRect/>
          </a:stretch>
        </p:blipFill>
        <p:spPr>
          <a:xfrm>
            <a:off x="130425" y="1641325"/>
            <a:ext cx="2177175" cy="2177175"/>
          </a:xfrm>
          <a:prstGeom prst="rect">
            <a:avLst/>
          </a:prstGeom>
          <a:noFill/>
          <a:ln>
            <a:noFill/>
          </a:ln>
        </p:spPr>
      </p:pic>
      <p:sp>
        <p:nvSpPr>
          <p:cNvPr id="174" name="Google Shape;174;p24"/>
          <p:cNvSpPr txBox="1"/>
          <p:nvPr/>
        </p:nvSpPr>
        <p:spPr>
          <a:xfrm>
            <a:off x="2277951" y="1835800"/>
            <a:ext cx="6343500" cy="2247300"/>
          </a:xfrm>
          <a:prstGeom prst="rect">
            <a:avLst/>
          </a:prstGeom>
          <a:noFill/>
          <a:ln>
            <a:noFill/>
          </a:ln>
        </p:spPr>
        <p:txBody>
          <a:bodyPr spcFirstLastPara="1" wrap="square" lIns="91425" tIns="45700" rIns="91425" bIns="45700" anchor="t" anchorCtr="0">
            <a:spAutoFit/>
          </a:bodyPr>
          <a:lstStyle/>
          <a:p>
            <a:pPr marL="457200" marR="0" lvl="0" indent="-355600" algn="l" rtl="0">
              <a:lnSpc>
                <a:spcPct val="100000"/>
              </a:lnSpc>
              <a:spcBef>
                <a:spcPts val="0"/>
              </a:spcBef>
              <a:spcAft>
                <a:spcPts val="0"/>
              </a:spcAft>
              <a:buSzPts val="2000"/>
              <a:buChar char="●"/>
            </a:pPr>
            <a:r>
              <a:rPr lang="en" sz="2000"/>
              <a:t>TRUE stands for Total Resource Use and Efficiency</a:t>
            </a:r>
            <a:endParaRPr sz="2000"/>
          </a:p>
          <a:p>
            <a:pPr marL="457200" marR="0" lvl="0" indent="-355600" algn="l" rtl="0">
              <a:lnSpc>
                <a:spcPct val="100000"/>
              </a:lnSpc>
              <a:spcBef>
                <a:spcPts val="0"/>
              </a:spcBef>
              <a:spcAft>
                <a:spcPts val="0"/>
              </a:spcAft>
              <a:buSzPts val="2000"/>
              <a:buChar char="●"/>
            </a:pPr>
            <a:r>
              <a:rPr lang="en" sz="2000"/>
              <a:t>Facility certification through Green Business Certification Inc. (GBCI) and US Green Building Council (USGBC)</a:t>
            </a:r>
            <a:endParaRPr sz="2000"/>
          </a:p>
          <a:p>
            <a:pPr marL="457200" marR="0" lvl="0" indent="-355600" algn="l" rtl="0">
              <a:lnSpc>
                <a:spcPct val="100000"/>
              </a:lnSpc>
              <a:spcBef>
                <a:spcPts val="0"/>
              </a:spcBef>
              <a:spcAft>
                <a:spcPts val="0"/>
              </a:spcAft>
              <a:buSzPts val="2000"/>
              <a:buChar char="●"/>
            </a:pPr>
            <a:r>
              <a:rPr lang="en" sz="2000"/>
              <a:t>Defines Zero Waste as a minimum of 90% Diversion</a:t>
            </a:r>
            <a:endParaRPr sz="1800"/>
          </a:p>
        </p:txBody>
      </p:sp>
    </p:spTree>
  </p:cSld>
  <p:clrMapOvr>
    <a:masterClrMapping/>
  </p:clrMapOvr>
</p:sld>
</file>

<file path=ppt/theme/theme1.xml><?xml version="1.0" encoding="utf-8"?>
<a:theme xmlns:a="http://schemas.openxmlformats.org/drawingml/2006/main" name="OOS Semester in Review">
  <a:themeElements>
    <a:clrScheme name="Simple Light">
      <a:dk1>
        <a:srgbClr val="000000"/>
      </a:dk1>
      <a:lt1>
        <a:srgbClr val="FFFFFF"/>
      </a:lt1>
      <a:dk2>
        <a:srgbClr val="595959"/>
      </a:dk2>
      <a:lt2>
        <a:srgbClr val="EEEEEE"/>
      </a:lt2>
      <a:accent1>
        <a:srgbClr val="BA0C2F"/>
      </a:accent1>
      <a:accent2>
        <a:srgbClr val="212121"/>
      </a:accent2>
      <a:accent3>
        <a:srgbClr val="E4002B"/>
      </a:accent3>
      <a:accent4>
        <a:srgbClr val="66435A"/>
      </a:accent4>
      <a:accent5>
        <a:srgbClr val="B7BF10"/>
      </a:accent5>
      <a:accent6>
        <a:srgbClr val="004E60"/>
      </a:accent6>
      <a:hlink>
        <a:srgbClr val="00A3A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OS Semester in Review">
  <a:themeElements>
    <a:clrScheme name="Simple Light">
      <a:dk1>
        <a:srgbClr val="000000"/>
      </a:dk1>
      <a:lt1>
        <a:srgbClr val="FFFFFF"/>
      </a:lt1>
      <a:dk2>
        <a:srgbClr val="595959"/>
      </a:dk2>
      <a:lt2>
        <a:srgbClr val="EEEEEE"/>
      </a:lt2>
      <a:accent1>
        <a:srgbClr val="BA0C2F"/>
      </a:accent1>
      <a:accent2>
        <a:srgbClr val="212121"/>
      </a:accent2>
      <a:accent3>
        <a:srgbClr val="E4002B"/>
      </a:accent3>
      <a:accent4>
        <a:srgbClr val="66435A"/>
      </a:accent4>
      <a:accent5>
        <a:srgbClr val="B7BF10"/>
      </a:accent5>
      <a:accent6>
        <a:srgbClr val="004E60"/>
      </a:accent6>
      <a:hlink>
        <a:srgbClr val="00A3A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835</Words>
  <Application>Microsoft Office PowerPoint</Application>
  <PresentationFormat>On-screen Show (16:9)</PresentationFormat>
  <Paragraphs>148</Paragraphs>
  <Slides>20</Slides>
  <Notes>20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Noto Sans Symbols</vt:lpstr>
      <vt:lpstr>Oswald</vt:lpstr>
      <vt:lpstr>Arial</vt:lpstr>
      <vt:lpstr>Merriweather Sans</vt:lpstr>
      <vt:lpstr>OOS Semester in Review</vt:lpstr>
      <vt:lpstr>OOS Semester in Review</vt:lpstr>
      <vt:lpstr>Waste Reduction at the  University of Georgia</vt:lpstr>
      <vt:lpstr>PowerPoint Presentation</vt:lpstr>
      <vt:lpstr>PowerPoint Presentation</vt:lpstr>
      <vt:lpstr>Zero Waste Baseball Series - April 2023</vt:lpstr>
      <vt:lpstr>Zero Waste Baseball Series - April 2023</vt:lpstr>
      <vt:lpstr>PowerPoint Presentation</vt:lpstr>
      <vt:lpstr>Why is this Important?</vt:lpstr>
      <vt:lpstr>Why is this Important?</vt:lpstr>
      <vt:lpstr>Zero Waste Definition</vt:lpstr>
      <vt:lpstr>Key ZW Baseball Series Stats</vt:lpstr>
      <vt:lpstr>Key ZW Baseball Series Stats</vt:lpstr>
      <vt:lpstr>Lessons Learned</vt:lpstr>
      <vt:lpstr>"My capstone project pushed me in ways that I did not expect it to. Zero Waste to Foley field was truly one of the most rewarding projects I have ever worked on. Thanks to the hard work of our team and all of our partners, we were able to successfully divert 91.6% of waste away from landfills and to compost and recycling facilities . As a finance major, I had no idea I would be doing something so impactful coming to college. It was truly meaningful being able to give back to the university that has given so much to me these past four years."</vt:lpstr>
      <vt:lpstr>Recommended Next Steps</vt:lpstr>
      <vt:lpstr>Zero Waste Soccer Season</vt:lpstr>
      <vt:lpstr>Zero Waste Soccer Season</vt:lpstr>
      <vt:lpstr>Zero Waste Soccer Season</vt:lpstr>
      <vt:lpstr>PowerPoint Presentation</vt:lpstr>
      <vt:lpstr>Next: Zero Waste Soccer-Softball Complex</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Waste Reduction at the  University of Georgia</dc:title>
  <cp:lastModifiedBy>Nate Kauffman</cp:lastModifiedBy>
  <cp:revision>1</cp:revision>
  <dcterms:modified xsi:type="dcterms:W3CDTF">2023-10-23T13:28:33Z</dcterms:modified>
</cp:coreProperties>
</file>