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704" r:id="rId5"/>
  </p:sldMasterIdLst>
  <p:notesMasterIdLst>
    <p:notesMasterId r:id="rId27"/>
  </p:notesMasterIdLst>
  <p:sldIdLst>
    <p:sldId id="267" r:id="rId6"/>
    <p:sldId id="1278" r:id="rId7"/>
    <p:sldId id="2147376680" r:id="rId8"/>
    <p:sldId id="2147376706" r:id="rId9"/>
    <p:sldId id="2147376677" r:id="rId10"/>
    <p:sldId id="2147376733" r:id="rId11"/>
    <p:sldId id="2147376682" r:id="rId12"/>
    <p:sldId id="2147376699" r:id="rId13"/>
    <p:sldId id="2147376705" r:id="rId14"/>
    <p:sldId id="1282" r:id="rId15"/>
    <p:sldId id="1286" r:id="rId16"/>
    <p:sldId id="1255" r:id="rId17"/>
    <p:sldId id="2147376734" r:id="rId18"/>
    <p:sldId id="2147376684" r:id="rId19"/>
    <p:sldId id="2147376735" r:id="rId20"/>
    <p:sldId id="2147376736" r:id="rId21"/>
    <p:sldId id="1295" r:id="rId22"/>
    <p:sldId id="1296" r:id="rId23"/>
    <p:sldId id="2147376737" r:id="rId24"/>
    <p:sldId id="2147376738" r:id="rId25"/>
    <p:sldId id="299" r:id="rId26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017"/>
    <a:srgbClr val="851548"/>
    <a:srgbClr val="35928A"/>
    <a:srgbClr val="009BB8"/>
    <a:srgbClr val="85B640"/>
    <a:srgbClr val="366D7E"/>
    <a:srgbClr val="F0F0F0"/>
    <a:srgbClr val="FFFFFF"/>
    <a:srgbClr val="048990"/>
    <a:srgbClr val="8CA1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2" d="100"/>
          <a:sy n="112" d="100"/>
        </p:scale>
        <p:origin x="1506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796506035750815E-2"/>
          <c:y val="8.9018328601110766E-2"/>
          <c:w val="0.56882947031075071"/>
          <c:h val="0.827012569883325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Pounds</c:v>
                </c:pt>
              </c:strCache>
            </c:strRef>
          </c:tx>
          <c:dPt>
            <c:idx val="0"/>
            <c:bubble3D val="0"/>
            <c:spPr>
              <a:solidFill>
                <a:srgbClr val="85154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C1-4A95-8569-212AE99BD099}"/>
              </c:ext>
            </c:extLst>
          </c:dPt>
          <c:dPt>
            <c:idx val="1"/>
            <c:bubble3D val="0"/>
            <c:spPr>
              <a:solidFill>
                <a:srgbClr val="B1301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C1-4A95-8569-212AE99BD099}"/>
              </c:ext>
            </c:extLst>
          </c:dPt>
          <c:dPt>
            <c:idx val="2"/>
            <c:bubble3D val="0"/>
            <c:spPr>
              <a:solidFill>
                <a:srgbClr val="366D7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C1-4A95-8569-212AE99BD099}"/>
              </c:ext>
            </c:extLst>
          </c:dPt>
          <c:dPt>
            <c:idx val="3"/>
            <c:bubble3D val="0"/>
            <c:spPr>
              <a:solidFill>
                <a:srgbClr val="85B64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C1-4A95-8569-212AE99BD099}"/>
              </c:ext>
            </c:extLst>
          </c:dPt>
          <c:dPt>
            <c:idx val="4"/>
            <c:bubble3D val="0"/>
            <c:spPr>
              <a:solidFill>
                <a:srgbClr val="009BB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FC1-4A95-8569-212AE99BD099}"/>
              </c:ext>
            </c:extLst>
          </c:dPt>
          <c:dLbls>
            <c:delete val="1"/>
          </c:dLbls>
          <c:cat>
            <c:strRef>
              <c:f>Sheet1!$A$2:$A$6</c:f>
              <c:strCache>
                <c:ptCount val="5"/>
                <c:pt idx="0">
                  <c:v>Single-Use</c:v>
                </c:pt>
                <c:pt idx="1">
                  <c:v>Lithium Ion (Li-Ion)</c:v>
                </c:pt>
                <c:pt idx="2">
                  <c:v>Nickel Metal-Hydride (Ni-MH)</c:v>
                </c:pt>
                <c:pt idx="3">
                  <c:v>Nickel Cadmium (Ni-Cd)</c:v>
                </c:pt>
                <c:pt idx="4">
                  <c:v>Small Sealed Lead Acid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2353527</c:v>
                </c:pt>
                <c:pt idx="1">
                  <c:v>3034783</c:v>
                </c:pt>
                <c:pt idx="2">
                  <c:v>229455</c:v>
                </c:pt>
                <c:pt idx="3">
                  <c:v>1019927</c:v>
                </c:pt>
                <c:pt idx="4">
                  <c:v>1324707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C1-4A95-8569-212AE99BD09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113257-18FD-4F20-9F99-10B6BBBB4D4D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DF5DC33-19D5-4674-AF95-2E8CB2551A5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500" b="1">
              <a:latin typeface="Arial" panose="020B0604020202020204" pitchFamily="34" charset="0"/>
              <a:cs typeface="Arial" panose="020B0604020202020204" pitchFamily="34" charset="0"/>
            </a:rPr>
            <a:t>Batteries Can and Should be Recycled</a:t>
          </a:r>
          <a:endParaRPr lang="en-US" sz="1500" b="1"/>
        </a:p>
      </dgm:t>
    </dgm:pt>
    <dgm:pt modelId="{4F1AC37E-1674-49DD-B172-B8EE98FDA515}" type="parTrans" cxnId="{664C1A8A-AB85-4FA5-876C-681A48BB8162}">
      <dgm:prSet/>
      <dgm:spPr/>
      <dgm:t>
        <a:bodyPr/>
        <a:lstStyle/>
        <a:p>
          <a:endParaRPr lang="en-US" sz="1500" b="1"/>
        </a:p>
      </dgm:t>
    </dgm:pt>
    <dgm:pt modelId="{AB364ED7-A40C-4EF3-A96E-D4193E5732B9}" type="sibTrans" cxnId="{664C1A8A-AB85-4FA5-876C-681A48BB8162}">
      <dgm:prSet/>
      <dgm:spPr/>
      <dgm:t>
        <a:bodyPr/>
        <a:lstStyle/>
        <a:p>
          <a:endParaRPr lang="en-US" sz="1500" b="1"/>
        </a:p>
      </dgm:t>
    </dgm:pt>
    <dgm:pt modelId="{FF04889C-4EE0-4D7B-B2E0-7D700C8D2EDF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500" b="1">
              <a:latin typeface="Arial" panose="020B0604020202020204" pitchFamily="34" charset="0"/>
              <a:cs typeface="Arial" panose="020B0604020202020204" pitchFamily="34" charset="0"/>
            </a:rPr>
            <a:t>Batteries Require Special Handling (i.e. terminal protection)</a:t>
          </a:r>
          <a:endParaRPr lang="en-US" sz="1500" b="1"/>
        </a:p>
      </dgm:t>
    </dgm:pt>
    <dgm:pt modelId="{82F89CE8-00EE-4807-A900-ABB9FD75F182}" type="parTrans" cxnId="{04B516B5-D9A3-446A-8330-0E311B8D253E}">
      <dgm:prSet/>
      <dgm:spPr/>
      <dgm:t>
        <a:bodyPr/>
        <a:lstStyle/>
        <a:p>
          <a:endParaRPr lang="en-US" sz="1500" b="1"/>
        </a:p>
      </dgm:t>
    </dgm:pt>
    <dgm:pt modelId="{835A75D2-9F3C-4BE9-938B-71EDBDDE18FC}" type="sibTrans" cxnId="{04B516B5-D9A3-446A-8330-0E311B8D253E}">
      <dgm:prSet/>
      <dgm:spPr/>
      <dgm:t>
        <a:bodyPr/>
        <a:lstStyle/>
        <a:p>
          <a:endParaRPr lang="en-US" sz="1500" b="1"/>
        </a:p>
      </dgm:t>
    </dgm:pt>
    <dgm:pt modelId="{29C5F643-BD28-4D81-9A48-52AFDF703A66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500" b="1">
              <a:latin typeface="Arial" panose="020B0604020202020204" pitchFamily="34" charset="0"/>
              <a:cs typeface="Arial" panose="020B0604020202020204" pitchFamily="34" charset="0"/>
            </a:rPr>
            <a:t>Should NEVER be Thrown in the Trash or Curbside Bin</a:t>
          </a:r>
          <a:endParaRPr lang="en-US" sz="1500" b="1"/>
        </a:p>
      </dgm:t>
    </dgm:pt>
    <dgm:pt modelId="{86988B4B-EF20-4716-A415-E8F32B9CD5D9}" type="parTrans" cxnId="{F2A2377D-6AFB-46A6-A2D7-4F527E135B6C}">
      <dgm:prSet/>
      <dgm:spPr/>
      <dgm:t>
        <a:bodyPr/>
        <a:lstStyle/>
        <a:p>
          <a:endParaRPr lang="en-US" sz="1500" b="1"/>
        </a:p>
      </dgm:t>
    </dgm:pt>
    <dgm:pt modelId="{F8F9D3AD-7193-48EE-AE2F-FE314394CEEA}" type="sibTrans" cxnId="{F2A2377D-6AFB-46A6-A2D7-4F527E135B6C}">
      <dgm:prSet/>
      <dgm:spPr/>
      <dgm:t>
        <a:bodyPr/>
        <a:lstStyle/>
        <a:p>
          <a:endParaRPr lang="en-US" sz="1500" b="1"/>
        </a:p>
      </dgm:t>
    </dgm:pt>
    <dgm:pt modelId="{EA8F0FA7-AC44-4191-A69E-682EC84DB4B9}" type="pres">
      <dgm:prSet presAssocID="{A1113257-18FD-4F20-9F99-10B6BBBB4D4D}" presName="diagram" presStyleCnt="0">
        <dgm:presLayoutVars>
          <dgm:dir/>
          <dgm:resizeHandles val="exact"/>
        </dgm:presLayoutVars>
      </dgm:prSet>
      <dgm:spPr/>
    </dgm:pt>
    <dgm:pt modelId="{6F1FC4C8-1A7D-4828-95AF-B53D45C03294}" type="pres">
      <dgm:prSet presAssocID="{1DF5DC33-19D5-4674-AF95-2E8CB2551A56}" presName="node" presStyleLbl="node1" presStyleIdx="0" presStyleCnt="3">
        <dgm:presLayoutVars>
          <dgm:bulletEnabled val="1"/>
        </dgm:presLayoutVars>
      </dgm:prSet>
      <dgm:spPr/>
    </dgm:pt>
    <dgm:pt modelId="{ED6AC804-7F1C-4CFB-938F-BD600386E602}" type="pres">
      <dgm:prSet presAssocID="{AB364ED7-A40C-4EF3-A96E-D4193E5732B9}" presName="sibTrans" presStyleCnt="0"/>
      <dgm:spPr/>
    </dgm:pt>
    <dgm:pt modelId="{B731B481-3D58-4178-B786-B6ED4ABF37D9}" type="pres">
      <dgm:prSet presAssocID="{FF04889C-4EE0-4D7B-B2E0-7D700C8D2EDF}" presName="node" presStyleLbl="node1" presStyleIdx="1" presStyleCnt="3">
        <dgm:presLayoutVars>
          <dgm:bulletEnabled val="1"/>
        </dgm:presLayoutVars>
      </dgm:prSet>
      <dgm:spPr/>
    </dgm:pt>
    <dgm:pt modelId="{79E126AF-B169-4DA1-BEB9-CAE0E8912553}" type="pres">
      <dgm:prSet presAssocID="{835A75D2-9F3C-4BE9-938B-71EDBDDE18FC}" presName="sibTrans" presStyleCnt="0"/>
      <dgm:spPr/>
    </dgm:pt>
    <dgm:pt modelId="{83C606EE-D9A6-493B-80D5-C12311426788}" type="pres">
      <dgm:prSet presAssocID="{29C5F643-BD28-4D81-9A48-52AFDF703A66}" presName="node" presStyleLbl="node1" presStyleIdx="2" presStyleCnt="3">
        <dgm:presLayoutVars>
          <dgm:bulletEnabled val="1"/>
        </dgm:presLayoutVars>
      </dgm:prSet>
      <dgm:spPr/>
    </dgm:pt>
  </dgm:ptLst>
  <dgm:cxnLst>
    <dgm:cxn modelId="{6458D919-5137-4B86-8A29-A437EE3C128A}" type="presOf" srcId="{A1113257-18FD-4F20-9F99-10B6BBBB4D4D}" destId="{EA8F0FA7-AC44-4191-A69E-682EC84DB4B9}" srcOrd="0" destOrd="0" presId="urn:microsoft.com/office/officeart/2005/8/layout/default"/>
    <dgm:cxn modelId="{EE8E5942-5988-4135-983F-2AC80B891A10}" type="presOf" srcId="{1DF5DC33-19D5-4674-AF95-2E8CB2551A56}" destId="{6F1FC4C8-1A7D-4828-95AF-B53D45C03294}" srcOrd="0" destOrd="0" presId="urn:microsoft.com/office/officeart/2005/8/layout/default"/>
    <dgm:cxn modelId="{F885C044-8882-4D64-9F8E-C820F9346E59}" type="presOf" srcId="{FF04889C-4EE0-4D7B-B2E0-7D700C8D2EDF}" destId="{B731B481-3D58-4178-B786-B6ED4ABF37D9}" srcOrd="0" destOrd="0" presId="urn:microsoft.com/office/officeart/2005/8/layout/default"/>
    <dgm:cxn modelId="{C8019D73-07B4-4560-B10A-CCA8CB2A87D0}" type="presOf" srcId="{29C5F643-BD28-4D81-9A48-52AFDF703A66}" destId="{83C606EE-D9A6-493B-80D5-C12311426788}" srcOrd="0" destOrd="0" presId="urn:microsoft.com/office/officeart/2005/8/layout/default"/>
    <dgm:cxn modelId="{F2A2377D-6AFB-46A6-A2D7-4F527E135B6C}" srcId="{A1113257-18FD-4F20-9F99-10B6BBBB4D4D}" destId="{29C5F643-BD28-4D81-9A48-52AFDF703A66}" srcOrd="2" destOrd="0" parTransId="{86988B4B-EF20-4716-A415-E8F32B9CD5D9}" sibTransId="{F8F9D3AD-7193-48EE-AE2F-FE314394CEEA}"/>
    <dgm:cxn modelId="{664C1A8A-AB85-4FA5-876C-681A48BB8162}" srcId="{A1113257-18FD-4F20-9F99-10B6BBBB4D4D}" destId="{1DF5DC33-19D5-4674-AF95-2E8CB2551A56}" srcOrd="0" destOrd="0" parTransId="{4F1AC37E-1674-49DD-B172-B8EE98FDA515}" sibTransId="{AB364ED7-A40C-4EF3-A96E-D4193E5732B9}"/>
    <dgm:cxn modelId="{04B516B5-D9A3-446A-8330-0E311B8D253E}" srcId="{A1113257-18FD-4F20-9F99-10B6BBBB4D4D}" destId="{FF04889C-4EE0-4D7B-B2E0-7D700C8D2EDF}" srcOrd="1" destOrd="0" parTransId="{82F89CE8-00EE-4807-A900-ABB9FD75F182}" sibTransId="{835A75D2-9F3C-4BE9-938B-71EDBDDE18FC}"/>
    <dgm:cxn modelId="{F8C85D25-4F82-4C45-B248-55738BE7CB31}" type="presParOf" srcId="{EA8F0FA7-AC44-4191-A69E-682EC84DB4B9}" destId="{6F1FC4C8-1A7D-4828-95AF-B53D45C03294}" srcOrd="0" destOrd="0" presId="urn:microsoft.com/office/officeart/2005/8/layout/default"/>
    <dgm:cxn modelId="{36EB74CD-0C8A-4D51-8EC8-58C0A7D18D8D}" type="presParOf" srcId="{EA8F0FA7-AC44-4191-A69E-682EC84DB4B9}" destId="{ED6AC804-7F1C-4CFB-938F-BD600386E602}" srcOrd="1" destOrd="0" presId="urn:microsoft.com/office/officeart/2005/8/layout/default"/>
    <dgm:cxn modelId="{8597DACF-B151-4BC3-BFDF-BC125A6FC0B6}" type="presParOf" srcId="{EA8F0FA7-AC44-4191-A69E-682EC84DB4B9}" destId="{B731B481-3D58-4178-B786-B6ED4ABF37D9}" srcOrd="2" destOrd="0" presId="urn:microsoft.com/office/officeart/2005/8/layout/default"/>
    <dgm:cxn modelId="{CC7C7B4D-E811-48B0-9AF7-AAF1D516BD68}" type="presParOf" srcId="{EA8F0FA7-AC44-4191-A69E-682EC84DB4B9}" destId="{79E126AF-B169-4DA1-BEB9-CAE0E8912553}" srcOrd="3" destOrd="0" presId="urn:microsoft.com/office/officeart/2005/8/layout/default"/>
    <dgm:cxn modelId="{A5AF1D5C-6F02-4781-A30F-41A9DA0A49F0}" type="presParOf" srcId="{EA8F0FA7-AC44-4191-A69E-682EC84DB4B9}" destId="{83C606EE-D9A6-493B-80D5-C1231142678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7FD784-D4EE-4EDD-8C58-BB4A4DFC54FB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</dgm:pt>
    <dgm:pt modelId="{6BC96C86-1E07-48B2-9DD4-6024840503C5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Signage, Newsletters, Mailers, etc.</a:t>
          </a:r>
          <a:endParaRPr lang="en-US" sz="1800">
            <a:solidFill>
              <a:schemeClr val="bg1"/>
            </a:solidFill>
          </a:endParaRPr>
        </a:p>
      </dgm:t>
    </dgm:pt>
    <dgm:pt modelId="{675A79F5-3218-486D-8E3B-C17A83CCF780}" type="parTrans" cxnId="{29E8E4CD-60F7-4F28-B5FE-7948F197FE16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8897861C-F574-40D6-89AF-8F5D6AD1AAD5}" type="sibTrans" cxnId="{29E8E4CD-60F7-4F28-B5FE-7948F197FE16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B888B44F-2144-4D23-A3A2-587BF52B669D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Safety materials – training, videos, etc.</a:t>
          </a:r>
          <a:endParaRPr lang="en-US" sz="1800">
            <a:solidFill>
              <a:schemeClr val="bg1"/>
            </a:solidFill>
          </a:endParaRPr>
        </a:p>
      </dgm:t>
    </dgm:pt>
    <dgm:pt modelId="{6CC1615F-67F1-4EF2-9620-BEF18D5A889D}" type="parTrans" cxnId="{16CF4932-4C46-48C6-84E4-00266EF3545F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11B2FC7E-FCE6-4397-AAA3-A87192BDC3E6}" type="sibTrans" cxnId="{16CF4932-4C46-48C6-84E4-00266EF3545F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69BA1A87-1996-460B-8CE7-40B30D0E154D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F4E8E1FC-D958-4605-8F5A-B02A2B487EA4}" type="parTrans" cxnId="{6FCA334D-B080-4CEA-94D7-4A1752C2823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52025F8B-9181-4D89-BCFA-13133FFA8A70}" type="sibTrans" cxnId="{6FCA334D-B080-4CEA-94D7-4A1752C28230}">
      <dgm:prSet/>
      <dgm:spPr/>
      <dgm:t>
        <a:bodyPr/>
        <a:lstStyle/>
        <a:p>
          <a:endParaRPr lang="en-US" sz="1800">
            <a:solidFill>
              <a:schemeClr val="bg1"/>
            </a:solidFill>
          </a:endParaRPr>
        </a:p>
      </dgm:t>
    </dgm:pt>
    <dgm:pt modelId="{58E177B3-8892-4F7C-82A0-EFEF2D070407}" type="pres">
      <dgm:prSet presAssocID="{927FD784-D4EE-4EDD-8C58-BB4A4DFC54FB}" presName="linear" presStyleCnt="0">
        <dgm:presLayoutVars>
          <dgm:dir/>
          <dgm:animLvl val="lvl"/>
          <dgm:resizeHandles val="exact"/>
        </dgm:presLayoutVars>
      </dgm:prSet>
      <dgm:spPr/>
    </dgm:pt>
    <dgm:pt modelId="{30D78843-2733-45B5-B6EC-6A07D94DD62E}" type="pres">
      <dgm:prSet presAssocID="{6BC96C86-1E07-48B2-9DD4-6024840503C5}" presName="parentLin" presStyleCnt="0"/>
      <dgm:spPr/>
    </dgm:pt>
    <dgm:pt modelId="{BF7E1656-5C04-4A17-A0B2-0C918D7E7247}" type="pres">
      <dgm:prSet presAssocID="{6BC96C86-1E07-48B2-9DD4-6024840503C5}" presName="parentLeftMargin" presStyleLbl="node1" presStyleIdx="0" presStyleCnt="3"/>
      <dgm:spPr/>
    </dgm:pt>
    <dgm:pt modelId="{746F1644-7B00-4ACB-939A-20E954C1E120}" type="pres">
      <dgm:prSet presAssocID="{6BC96C86-1E07-48B2-9DD4-6024840503C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86BF5B8-4E09-4826-AB66-F3DE4CAA3518}" type="pres">
      <dgm:prSet presAssocID="{6BC96C86-1E07-48B2-9DD4-6024840503C5}" presName="negativeSpace" presStyleCnt="0"/>
      <dgm:spPr/>
    </dgm:pt>
    <dgm:pt modelId="{A14D1721-2D02-4EE7-AEEC-88749A2EF0D7}" type="pres">
      <dgm:prSet presAssocID="{6BC96C86-1E07-48B2-9DD4-6024840503C5}" presName="childText" presStyleLbl="conFgAcc1" presStyleIdx="0" presStyleCnt="3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48E3BB97-7C05-4A1D-A07C-CB74DF67048E}" type="pres">
      <dgm:prSet presAssocID="{8897861C-F574-40D6-89AF-8F5D6AD1AAD5}" presName="spaceBetweenRectangles" presStyleCnt="0"/>
      <dgm:spPr/>
    </dgm:pt>
    <dgm:pt modelId="{F6A8CB7B-5C63-498C-9E5A-1652E74F0585}" type="pres">
      <dgm:prSet presAssocID="{B888B44F-2144-4D23-A3A2-587BF52B669D}" presName="parentLin" presStyleCnt="0"/>
      <dgm:spPr/>
    </dgm:pt>
    <dgm:pt modelId="{D0F85DAC-8CC4-4C62-8FC0-D253956905D2}" type="pres">
      <dgm:prSet presAssocID="{B888B44F-2144-4D23-A3A2-587BF52B669D}" presName="parentLeftMargin" presStyleLbl="node1" presStyleIdx="0" presStyleCnt="3"/>
      <dgm:spPr/>
    </dgm:pt>
    <dgm:pt modelId="{8FBC838E-1CEF-44B4-8EFF-2894200D83FC}" type="pres">
      <dgm:prSet presAssocID="{B888B44F-2144-4D23-A3A2-587BF52B66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F6C4B16-EE4B-45FB-A4F0-FA7B7AA0AE64}" type="pres">
      <dgm:prSet presAssocID="{B888B44F-2144-4D23-A3A2-587BF52B669D}" presName="negativeSpace" presStyleCnt="0"/>
      <dgm:spPr/>
    </dgm:pt>
    <dgm:pt modelId="{3D93CAAA-12E4-435E-9F02-E6A42978CE6F}" type="pres">
      <dgm:prSet presAssocID="{B888B44F-2144-4D23-A3A2-587BF52B669D}" presName="childText" presStyleLbl="conFgAcc1" presStyleIdx="1" presStyleCnt="3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  <dgm:pt modelId="{58FC3F19-2D30-4657-B13D-FA9D9A78EEED}" type="pres">
      <dgm:prSet presAssocID="{11B2FC7E-FCE6-4397-AAA3-A87192BDC3E6}" presName="spaceBetweenRectangles" presStyleCnt="0"/>
      <dgm:spPr/>
    </dgm:pt>
    <dgm:pt modelId="{6A06C414-2A96-4FCF-86E6-7D0F124EFD45}" type="pres">
      <dgm:prSet presAssocID="{69BA1A87-1996-460B-8CE7-40B30D0E154D}" presName="parentLin" presStyleCnt="0"/>
      <dgm:spPr/>
    </dgm:pt>
    <dgm:pt modelId="{7AE5EAB5-35FA-410F-939D-1DE75062D325}" type="pres">
      <dgm:prSet presAssocID="{69BA1A87-1996-460B-8CE7-40B30D0E154D}" presName="parentLeftMargin" presStyleLbl="node1" presStyleIdx="1" presStyleCnt="3"/>
      <dgm:spPr/>
    </dgm:pt>
    <dgm:pt modelId="{7157C235-5C6C-4950-B178-11469833D012}" type="pres">
      <dgm:prSet presAssocID="{69BA1A87-1996-460B-8CE7-40B30D0E15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1E5416F-080F-4F05-B6C5-3B9786C31F2F}" type="pres">
      <dgm:prSet presAssocID="{69BA1A87-1996-460B-8CE7-40B30D0E154D}" presName="negativeSpace" presStyleCnt="0"/>
      <dgm:spPr/>
    </dgm:pt>
    <dgm:pt modelId="{FF3D15FE-08FC-4870-BADD-A188EA962A53}" type="pres">
      <dgm:prSet presAssocID="{69BA1A87-1996-460B-8CE7-40B30D0E154D}" presName="childText" presStyleLbl="conFgAcc1" presStyleIdx="2" presStyleCnt="3">
        <dgm:presLayoutVars>
          <dgm:bulletEnabled val="1"/>
        </dgm:presLayoutVars>
      </dgm:prSet>
      <dgm:spPr>
        <a:ln>
          <a:solidFill>
            <a:schemeClr val="accent5">
              <a:lumMod val="50000"/>
            </a:schemeClr>
          </a:solidFill>
        </a:ln>
      </dgm:spPr>
    </dgm:pt>
  </dgm:ptLst>
  <dgm:cxnLst>
    <dgm:cxn modelId="{9D248A25-F452-4D48-A3F0-31FD161668A4}" type="presOf" srcId="{B888B44F-2144-4D23-A3A2-587BF52B669D}" destId="{D0F85DAC-8CC4-4C62-8FC0-D253956905D2}" srcOrd="0" destOrd="0" presId="urn:microsoft.com/office/officeart/2005/8/layout/list1"/>
    <dgm:cxn modelId="{16CF4932-4C46-48C6-84E4-00266EF3545F}" srcId="{927FD784-D4EE-4EDD-8C58-BB4A4DFC54FB}" destId="{B888B44F-2144-4D23-A3A2-587BF52B669D}" srcOrd="1" destOrd="0" parTransId="{6CC1615F-67F1-4EF2-9620-BEF18D5A889D}" sibTransId="{11B2FC7E-FCE6-4397-AAA3-A87192BDC3E6}"/>
    <dgm:cxn modelId="{6FCA334D-B080-4CEA-94D7-4A1752C28230}" srcId="{927FD784-D4EE-4EDD-8C58-BB4A4DFC54FB}" destId="{69BA1A87-1996-460B-8CE7-40B30D0E154D}" srcOrd="2" destOrd="0" parTransId="{F4E8E1FC-D958-4605-8F5A-B02A2B487EA4}" sibTransId="{52025F8B-9181-4D89-BCFA-13133FFA8A70}"/>
    <dgm:cxn modelId="{A60BDA6E-EA0C-4314-B750-9CA64F944259}" type="presOf" srcId="{927FD784-D4EE-4EDD-8C58-BB4A4DFC54FB}" destId="{58E177B3-8892-4F7C-82A0-EFEF2D070407}" srcOrd="0" destOrd="0" presId="urn:microsoft.com/office/officeart/2005/8/layout/list1"/>
    <dgm:cxn modelId="{06E25DA4-213A-488B-8ED6-8B1736F4E086}" type="presOf" srcId="{B888B44F-2144-4D23-A3A2-587BF52B669D}" destId="{8FBC838E-1CEF-44B4-8EFF-2894200D83FC}" srcOrd="1" destOrd="0" presId="urn:microsoft.com/office/officeart/2005/8/layout/list1"/>
    <dgm:cxn modelId="{7BDFC3B8-3925-4041-A61F-73662ABA1D41}" type="presOf" srcId="{69BA1A87-1996-460B-8CE7-40B30D0E154D}" destId="{7AE5EAB5-35FA-410F-939D-1DE75062D325}" srcOrd="0" destOrd="0" presId="urn:microsoft.com/office/officeart/2005/8/layout/list1"/>
    <dgm:cxn modelId="{EE0779CB-EF44-4C3F-A44B-7C4F9A2EA5B0}" type="presOf" srcId="{6BC96C86-1E07-48B2-9DD4-6024840503C5}" destId="{746F1644-7B00-4ACB-939A-20E954C1E120}" srcOrd="1" destOrd="0" presId="urn:microsoft.com/office/officeart/2005/8/layout/list1"/>
    <dgm:cxn modelId="{29E8E4CD-60F7-4F28-B5FE-7948F197FE16}" srcId="{927FD784-D4EE-4EDD-8C58-BB4A4DFC54FB}" destId="{6BC96C86-1E07-48B2-9DD4-6024840503C5}" srcOrd="0" destOrd="0" parTransId="{675A79F5-3218-486D-8E3B-C17A83CCF780}" sibTransId="{8897861C-F574-40D6-89AF-8F5D6AD1AAD5}"/>
    <dgm:cxn modelId="{3CEEB6DE-CA5B-475B-8714-625EA8913C74}" type="presOf" srcId="{6BC96C86-1E07-48B2-9DD4-6024840503C5}" destId="{BF7E1656-5C04-4A17-A0B2-0C918D7E7247}" srcOrd="0" destOrd="0" presId="urn:microsoft.com/office/officeart/2005/8/layout/list1"/>
    <dgm:cxn modelId="{32B3F4FF-C06F-448B-B8AF-D2726563A2E3}" type="presOf" srcId="{69BA1A87-1996-460B-8CE7-40B30D0E154D}" destId="{7157C235-5C6C-4950-B178-11469833D012}" srcOrd="1" destOrd="0" presId="urn:microsoft.com/office/officeart/2005/8/layout/list1"/>
    <dgm:cxn modelId="{312DD361-C126-4C28-A59B-AECEC23F55CC}" type="presParOf" srcId="{58E177B3-8892-4F7C-82A0-EFEF2D070407}" destId="{30D78843-2733-45B5-B6EC-6A07D94DD62E}" srcOrd="0" destOrd="0" presId="urn:microsoft.com/office/officeart/2005/8/layout/list1"/>
    <dgm:cxn modelId="{1250FAFD-AB6B-4291-BCEB-EE96F8AF4333}" type="presParOf" srcId="{30D78843-2733-45B5-B6EC-6A07D94DD62E}" destId="{BF7E1656-5C04-4A17-A0B2-0C918D7E7247}" srcOrd="0" destOrd="0" presId="urn:microsoft.com/office/officeart/2005/8/layout/list1"/>
    <dgm:cxn modelId="{34874CC8-2083-495B-90D0-8739FFC9A4F3}" type="presParOf" srcId="{30D78843-2733-45B5-B6EC-6A07D94DD62E}" destId="{746F1644-7B00-4ACB-939A-20E954C1E120}" srcOrd="1" destOrd="0" presId="urn:microsoft.com/office/officeart/2005/8/layout/list1"/>
    <dgm:cxn modelId="{E8C6A2C9-60F8-4CBC-87E7-47A3264018C1}" type="presParOf" srcId="{58E177B3-8892-4F7C-82A0-EFEF2D070407}" destId="{886BF5B8-4E09-4826-AB66-F3DE4CAA3518}" srcOrd="1" destOrd="0" presId="urn:microsoft.com/office/officeart/2005/8/layout/list1"/>
    <dgm:cxn modelId="{E79EC621-C923-44EA-861D-B5A7A162692B}" type="presParOf" srcId="{58E177B3-8892-4F7C-82A0-EFEF2D070407}" destId="{A14D1721-2D02-4EE7-AEEC-88749A2EF0D7}" srcOrd="2" destOrd="0" presId="urn:microsoft.com/office/officeart/2005/8/layout/list1"/>
    <dgm:cxn modelId="{69920882-EEFF-4EA0-91E2-B76669654ED8}" type="presParOf" srcId="{58E177B3-8892-4F7C-82A0-EFEF2D070407}" destId="{48E3BB97-7C05-4A1D-A07C-CB74DF67048E}" srcOrd="3" destOrd="0" presId="urn:microsoft.com/office/officeart/2005/8/layout/list1"/>
    <dgm:cxn modelId="{B1ED5237-7BB7-4514-91BB-394187F3E673}" type="presParOf" srcId="{58E177B3-8892-4F7C-82A0-EFEF2D070407}" destId="{F6A8CB7B-5C63-498C-9E5A-1652E74F0585}" srcOrd="4" destOrd="0" presId="urn:microsoft.com/office/officeart/2005/8/layout/list1"/>
    <dgm:cxn modelId="{721BF02A-911C-44E0-905C-38F5D1CB88DD}" type="presParOf" srcId="{F6A8CB7B-5C63-498C-9E5A-1652E74F0585}" destId="{D0F85DAC-8CC4-4C62-8FC0-D253956905D2}" srcOrd="0" destOrd="0" presId="urn:microsoft.com/office/officeart/2005/8/layout/list1"/>
    <dgm:cxn modelId="{418E5B84-89DA-4AA2-AA97-9C9132BBC1F4}" type="presParOf" srcId="{F6A8CB7B-5C63-498C-9E5A-1652E74F0585}" destId="{8FBC838E-1CEF-44B4-8EFF-2894200D83FC}" srcOrd="1" destOrd="0" presId="urn:microsoft.com/office/officeart/2005/8/layout/list1"/>
    <dgm:cxn modelId="{98FB1F28-788E-4E6B-BDBE-BF9CB1D0772D}" type="presParOf" srcId="{58E177B3-8892-4F7C-82A0-EFEF2D070407}" destId="{3F6C4B16-EE4B-45FB-A4F0-FA7B7AA0AE64}" srcOrd="5" destOrd="0" presId="urn:microsoft.com/office/officeart/2005/8/layout/list1"/>
    <dgm:cxn modelId="{C6475F26-A1CC-457B-8C0A-ACFCF5D3B824}" type="presParOf" srcId="{58E177B3-8892-4F7C-82A0-EFEF2D070407}" destId="{3D93CAAA-12E4-435E-9F02-E6A42978CE6F}" srcOrd="6" destOrd="0" presId="urn:microsoft.com/office/officeart/2005/8/layout/list1"/>
    <dgm:cxn modelId="{9DBF0F60-4171-4881-BDBA-7B2ECEF1DB3B}" type="presParOf" srcId="{58E177B3-8892-4F7C-82A0-EFEF2D070407}" destId="{58FC3F19-2D30-4657-B13D-FA9D9A78EEED}" srcOrd="7" destOrd="0" presId="urn:microsoft.com/office/officeart/2005/8/layout/list1"/>
    <dgm:cxn modelId="{9DA48E81-9EEE-41D0-BC18-84235D20156D}" type="presParOf" srcId="{58E177B3-8892-4F7C-82A0-EFEF2D070407}" destId="{6A06C414-2A96-4FCF-86E6-7D0F124EFD45}" srcOrd="8" destOrd="0" presId="urn:microsoft.com/office/officeart/2005/8/layout/list1"/>
    <dgm:cxn modelId="{7D6FBCB2-2852-486A-B0C8-3AB9388A77E7}" type="presParOf" srcId="{6A06C414-2A96-4FCF-86E6-7D0F124EFD45}" destId="{7AE5EAB5-35FA-410F-939D-1DE75062D325}" srcOrd="0" destOrd="0" presId="urn:microsoft.com/office/officeart/2005/8/layout/list1"/>
    <dgm:cxn modelId="{8C44DE98-24E1-4C15-97D5-95DC2598815D}" type="presParOf" srcId="{6A06C414-2A96-4FCF-86E6-7D0F124EFD45}" destId="{7157C235-5C6C-4950-B178-11469833D012}" srcOrd="1" destOrd="0" presId="urn:microsoft.com/office/officeart/2005/8/layout/list1"/>
    <dgm:cxn modelId="{8C06B181-C66E-4C7D-BEB7-3651C7B8C85E}" type="presParOf" srcId="{58E177B3-8892-4F7C-82A0-EFEF2D070407}" destId="{21E5416F-080F-4F05-B6C5-3B9786C31F2F}" srcOrd="9" destOrd="0" presId="urn:microsoft.com/office/officeart/2005/8/layout/list1"/>
    <dgm:cxn modelId="{705D469C-ABB5-46E3-AF36-3E2C42BDF847}" type="presParOf" srcId="{58E177B3-8892-4F7C-82A0-EFEF2D070407}" destId="{FF3D15FE-08FC-4870-BADD-A188EA962A5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0D6A7A-3AC2-48B0-A10D-264F2E16D1AC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92B31A-9548-4060-9EA7-51C9981BC2F7}">
      <dgm:prSet phldrT="[Text]" custT="1"/>
      <dgm:spPr/>
      <dgm:t>
        <a:bodyPr/>
        <a:lstStyle/>
        <a:p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Medium DDR </a:t>
          </a:r>
          <a:b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Li-Ion Battery Recycling Pail</a:t>
          </a:r>
          <a:endParaRPr lang="en-US" sz="1200" b="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A625A185-5CA4-40D6-A79C-3C7A8C86CB90}" type="parTrans" cxnId="{BFF337A4-FA61-4D9C-8CEF-CDDF8CD5A33F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C9CAFE3D-2BDE-45FF-BC02-55F2D249B29A}" type="sibTrans" cxnId="{BFF337A4-FA61-4D9C-8CEF-CDDF8CD5A33F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5274CF0E-8F8D-4971-A494-3FF72B194C52}">
      <dgm:prSet phldrT="[Text]" custT="1"/>
      <dgm:spPr/>
      <dgm:t>
        <a:bodyPr/>
        <a:lstStyle/>
        <a:p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Large DDR </a:t>
          </a:r>
          <a:b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Li-Ion Battery Recycling Pail</a:t>
          </a:r>
          <a:endParaRPr lang="en-US" sz="1200" b="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CC58BB25-FE45-4C57-8C81-4AC063AF88DD}" type="parTrans" cxnId="{9D9F6366-F3F8-44F0-9138-320937C95F39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9E94E342-65C0-42B0-B005-77B24B183A31}" type="sibTrans" cxnId="{9D9F6366-F3F8-44F0-9138-320937C95F39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916C9F42-AEDD-41B3-82B6-96D6E2B5DED0}">
      <dgm:prSet phldrT="[Text]" custT="1"/>
      <dgm:spPr/>
      <dgm:t>
        <a:bodyPr/>
        <a:lstStyle/>
        <a:p>
          <a:r>
            <a:rPr lang="en-US" sz="1200" b="0" i="0" dirty="0" err="1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CellSafe</a:t>
          </a:r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b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DDR Li-Ion </a:t>
          </a:r>
          <a:b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Recycling Kit</a:t>
          </a:r>
          <a:endParaRPr lang="en-US" sz="1200" b="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4947A3D9-66B5-4C99-931C-091E36CA0C03}" type="parTrans" cxnId="{70C7C6B6-F233-45F0-ACAD-25694D127A43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C5516742-7DE8-41E7-B668-BD69E734B111}" type="sibTrans" cxnId="{70C7C6B6-F233-45F0-ACAD-25694D127A43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4AC1B5B7-A950-4E0A-98F2-76A3561D7EC3}">
      <dgm:prSet phldrT="[Text]" custT="1"/>
      <dgm:spPr/>
      <dgm:t>
        <a:bodyPr/>
        <a:lstStyle/>
        <a:p>
          <a:r>
            <a:rPr lang="en-US" sz="1200" b="0" i="0" dirty="0" err="1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CellSafe</a:t>
          </a:r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 DDR Li-Ion Recycling Kit</a:t>
          </a:r>
          <a:endParaRPr lang="en-US" sz="1200" b="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32E9B8D9-AA8D-4CCF-8A1B-2C1FD4664736}" type="parTrans" cxnId="{94295F0E-AA0E-4CD7-BA87-246BA70D1790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286105F0-0464-4995-A553-988602D358FD}" type="sibTrans" cxnId="{94295F0E-AA0E-4CD7-BA87-246BA70D1790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26BA6C22-071B-4F56-9B87-0E296BA7F3FA}">
      <dgm:prSet phldrT="[Text]" custT="1"/>
      <dgm:spPr/>
      <dgm:t>
        <a:bodyPr/>
        <a:lstStyle/>
        <a:p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55-Gallon DDR </a:t>
          </a:r>
          <a:b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Li-Ion Battery Drum</a:t>
          </a:r>
          <a:endParaRPr lang="en-US" sz="1200" b="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gm:t>
    </dgm:pt>
    <dgm:pt modelId="{5802F700-D201-48F1-B016-0330B26A5CA5}" type="sibTrans" cxnId="{EBC58CC6-0534-46A2-836C-F6EC66593418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EACE9486-CB32-4351-8074-7FCAA5C29D19}" type="parTrans" cxnId="{EBC58CC6-0534-46A2-836C-F6EC66593418}">
      <dgm:prSet/>
      <dgm:spPr/>
      <dgm:t>
        <a:bodyPr/>
        <a:lstStyle/>
        <a:p>
          <a:endParaRPr lang="en-US" b="1">
            <a:latin typeface="Avenir Next LT Pro Light" panose="020B0304020202020204" pitchFamily="34" charset="0"/>
            <a:cs typeface="Arial" panose="020B0604020202020204" pitchFamily="34" charset="0"/>
          </a:endParaRPr>
        </a:p>
      </dgm:t>
    </dgm:pt>
    <dgm:pt modelId="{3BF283F4-C191-4FCE-9036-5F7F3BCADB63}" type="pres">
      <dgm:prSet presAssocID="{D30D6A7A-3AC2-48B0-A10D-264F2E16D1AC}" presName="Name0" presStyleCnt="0">
        <dgm:presLayoutVars>
          <dgm:dir/>
          <dgm:resizeHandles val="exact"/>
        </dgm:presLayoutVars>
      </dgm:prSet>
      <dgm:spPr/>
    </dgm:pt>
    <dgm:pt modelId="{BC559AC1-487F-4F3A-B600-C0FC0CC8D4E8}" type="pres">
      <dgm:prSet presAssocID="{9092B31A-9548-4060-9EA7-51C9981BC2F7}" presName="compNode" presStyleCnt="0"/>
      <dgm:spPr/>
    </dgm:pt>
    <dgm:pt modelId="{E5F44180-47C4-4E67-8282-134E6E0BECC9}" type="pres">
      <dgm:prSet presAssocID="{9092B31A-9548-4060-9EA7-51C9981BC2F7}" presName="pictRect" presStyleLbl="node1" presStyleIdx="0" presStyleCnt="5" custScaleX="94214" custScaleY="89812" custLinFactNeighborX="-1291" custLinFactNeighborY="9092"/>
      <dgm:spPr>
        <a:blipFill dpi="0" rotWithShape="1">
          <a:blip xmlns:r="http://schemas.openxmlformats.org/officeDocument/2006/relationships" r:embed="rId1"/>
          <a:srcRect/>
          <a:stretch>
            <a:fillRect l="10041" r="10041"/>
          </a:stretch>
        </a:blipFill>
      </dgm:spPr>
    </dgm:pt>
    <dgm:pt modelId="{C3BE0E93-C9A1-4A77-85D6-60DF89D33E76}" type="pres">
      <dgm:prSet presAssocID="{9092B31A-9548-4060-9EA7-51C9981BC2F7}" presName="textRect" presStyleLbl="revTx" presStyleIdx="0" presStyleCnt="5">
        <dgm:presLayoutVars>
          <dgm:bulletEnabled val="1"/>
        </dgm:presLayoutVars>
      </dgm:prSet>
      <dgm:spPr/>
    </dgm:pt>
    <dgm:pt modelId="{9EBFF40D-0C8C-4641-AF18-27212AC64CCD}" type="pres">
      <dgm:prSet presAssocID="{C9CAFE3D-2BDE-45FF-BC02-55F2D249B29A}" presName="sibTrans" presStyleLbl="sibTrans2D1" presStyleIdx="0" presStyleCnt="0"/>
      <dgm:spPr/>
    </dgm:pt>
    <dgm:pt modelId="{42F6575F-7AFE-49FA-9462-40C57DD7867D}" type="pres">
      <dgm:prSet presAssocID="{5274CF0E-8F8D-4971-A494-3FF72B194C52}" presName="compNode" presStyleCnt="0"/>
      <dgm:spPr/>
    </dgm:pt>
    <dgm:pt modelId="{0764FEF9-81F1-422A-9A3D-5DC658927BD1}" type="pres">
      <dgm:prSet presAssocID="{5274CF0E-8F8D-4971-A494-3FF72B194C52}" presName="pictRect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</dgm:spPr>
    </dgm:pt>
    <dgm:pt modelId="{33005485-4BDD-4923-9CBA-3C9A04BCDABE}" type="pres">
      <dgm:prSet presAssocID="{5274CF0E-8F8D-4971-A494-3FF72B194C52}" presName="textRect" presStyleLbl="revTx" presStyleIdx="1" presStyleCnt="5">
        <dgm:presLayoutVars>
          <dgm:bulletEnabled val="1"/>
        </dgm:presLayoutVars>
      </dgm:prSet>
      <dgm:spPr/>
    </dgm:pt>
    <dgm:pt modelId="{42165B89-75E8-4D49-99E3-D72FA80D0F4C}" type="pres">
      <dgm:prSet presAssocID="{9E94E342-65C0-42B0-B005-77B24B183A31}" presName="sibTrans" presStyleLbl="sibTrans2D1" presStyleIdx="0" presStyleCnt="0"/>
      <dgm:spPr/>
    </dgm:pt>
    <dgm:pt modelId="{8AF83F91-EFDA-4819-9B4B-80C51526E9EF}" type="pres">
      <dgm:prSet presAssocID="{916C9F42-AEDD-41B3-82B6-96D6E2B5DED0}" presName="compNode" presStyleCnt="0"/>
      <dgm:spPr/>
    </dgm:pt>
    <dgm:pt modelId="{1D102088-3975-4426-8BC8-7785E7FAC0A9}" type="pres">
      <dgm:prSet presAssocID="{916C9F42-AEDD-41B3-82B6-96D6E2B5DED0}" presName="pictRect" presStyleLbl="node1" presStyleIdx="2" presStyleCnt="5"/>
      <dgm:spPr>
        <a:blipFill dpi="0" rotWithShape="1">
          <a:blip xmlns:r="http://schemas.openxmlformats.org/officeDocument/2006/relationships" r:embed="rId3"/>
          <a:srcRect/>
          <a:stretch>
            <a:fillRect l="7858" r="7858"/>
          </a:stretch>
        </a:blipFill>
      </dgm:spPr>
    </dgm:pt>
    <dgm:pt modelId="{71946D57-8603-4562-844D-B01A218A9130}" type="pres">
      <dgm:prSet presAssocID="{916C9F42-AEDD-41B3-82B6-96D6E2B5DED0}" presName="textRect" presStyleLbl="revTx" presStyleIdx="2" presStyleCnt="5" custScaleX="85985">
        <dgm:presLayoutVars>
          <dgm:bulletEnabled val="1"/>
        </dgm:presLayoutVars>
      </dgm:prSet>
      <dgm:spPr/>
    </dgm:pt>
    <dgm:pt modelId="{FFF6AFD6-9158-4AB9-AEFC-DD758B96C05D}" type="pres">
      <dgm:prSet presAssocID="{C5516742-7DE8-41E7-B668-BD69E734B111}" presName="sibTrans" presStyleLbl="sibTrans2D1" presStyleIdx="0" presStyleCnt="0"/>
      <dgm:spPr/>
    </dgm:pt>
    <dgm:pt modelId="{60F82AF6-13DD-4253-8ED0-DA451D6DC6A1}" type="pres">
      <dgm:prSet presAssocID="{4AC1B5B7-A950-4E0A-98F2-76A3561D7EC3}" presName="compNode" presStyleCnt="0"/>
      <dgm:spPr/>
    </dgm:pt>
    <dgm:pt modelId="{6D0ECF6D-91EF-4AF4-AFD5-82975D1C9DBE}" type="pres">
      <dgm:prSet presAssocID="{4AC1B5B7-A950-4E0A-98F2-76A3561D7EC3}" presName="pictRect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</dgm:spPr>
    </dgm:pt>
    <dgm:pt modelId="{6AF0A0DC-7AC8-4FAE-93B3-97FB082F8575}" type="pres">
      <dgm:prSet presAssocID="{4AC1B5B7-A950-4E0A-98F2-76A3561D7EC3}" presName="textRect" presStyleLbl="revTx" presStyleIdx="3" presStyleCnt="5" custScaleX="116594">
        <dgm:presLayoutVars>
          <dgm:bulletEnabled val="1"/>
        </dgm:presLayoutVars>
      </dgm:prSet>
      <dgm:spPr/>
    </dgm:pt>
    <dgm:pt modelId="{A6C34BE9-98A2-4F5D-90A5-C73CD9CC8290}" type="pres">
      <dgm:prSet presAssocID="{286105F0-0464-4995-A553-988602D358FD}" presName="sibTrans" presStyleLbl="sibTrans2D1" presStyleIdx="0" presStyleCnt="0"/>
      <dgm:spPr/>
    </dgm:pt>
    <dgm:pt modelId="{B02915F5-C5E9-4241-B945-21A20D7EEDEB}" type="pres">
      <dgm:prSet presAssocID="{26BA6C22-071B-4F56-9B87-0E296BA7F3FA}" presName="compNode" presStyleCnt="0"/>
      <dgm:spPr/>
    </dgm:pt>
    <dgm:pt modelId="{B6F9FC6C-36CB-4E18-BC08-191A88E2B456}" type="pres">
      <dgm:prSet presAssocID="{26BA6C22-071B-4F56-9B87-0E296BA7F3FA}" presName="pictRect" presStyleLbl="node1" presStyleIdx="4" presStyleCnt="5"/>
      <dgm:spPr>
        <a:blipFill dpi="0" rotWithShape="1">
          <a:blip xmlns:r="http://schemas.openxmlformats.org/officeDocument/2006/relationships" r:embed="rId5"/>
          <a:srcRect/>
          <a:stretch>
            <a:fillRect l="25059" r="25640"/>
          </a:stretch>
        </a:blipFill>
      </dgm:spPr>
    </dgm:pt>
    <dgm:pt modelId="{701311C4-2162-41CF-A311-1671C3652DA7}" type="pres">
      <dgm:prSet presAssocID="{26BA6C22-071B-4F56-9B87-0E296BA7F3FA}" presName="textRect" presStyleLbl="revTx" presStyleIdx="4" presStyleCnt="5" custScaleX="104602">
        <dgm:presLayoutVars>
          <dgm:bulletEnabled val="1"/>
        </dgm:presLayoutVars>
      </dgm:prSet>
      <dgm:spPr/>
    </dgm:pt>
  </dgm:ptLst>
  <dgm:cxnLst>
    <dgm:cxn modelId="{94295F0E-AA0E-4CD7-BA87-246BA70D1790}" srcId="{D30D6A7A-3AC2-48B0-A10D-264F2E16D1AC}" destId="{4AC1B5B7-A950-4E0A-98F2-76A3561D7EC3}" srcOrd="3" destOrd="0" parTransId="{32E9B8D9-AA8D-4CCF-8A1B-2C1FD4664736}" sibTransId="{286105F0-0464-4995-A553-988602D358FD}"/>
    <dgm:cxn modelId="{FD2B1D5B-DD87-4EFA-A304-5A073183EC8B}" type="presOf" srcId="{D30D6A7A-3AC2-48B0-A10D-264F2E16D1AC}" destId="{3BF283F4-C191-4FCE-9036-5F7F3BCADB63}" srcOrd="0" destOrd="0" presId="urn:microsoft.com/office/officeart/2005/8/layout/pList1"/>
    <dgm:cxn modelId="{3D7B8B60-714A-423A-B18C-450D366FB27A}" type="presOf" srcId="{C5516742-7DE8-41E7-B668-BD69E734B111}" destId="{FFF6AFD6-9158-4AB9-AEFC-DD758B96C05D}" srcOrd="0" destOrd="0" presId="urn:microsoft.com/office/officeart/2005/8/layout/pList1"/>
    <dgm:cxn modelId="{AF081E42-EAA1-4D60-B1B1-04892D91EE84}" type="presOf" srcId="{C9CAFE3D-2BDE-45FF-BC02-55F2D249B29A}" destId="{9EBFF40D-0C8C-4641-AF18-27212AC64CCD}" srcOrd="0" destOrd="0" presId="urn:microsoft.com/office/officeart/2005/8/layout/pList1"/>
    <dgm:cxn modelId="{9D9F6366-F3F8-44F0-9138-320937C95F39}" srcId="{D30D6A7A-3AC2-48B0-A10D-264F2E16D1AC}" destId="{5274CF0E-8F8D-4971-A494-3FF72B194C52}" srcOrd="1" destOrd="0" parTransId="{CC58BB25-FE45-4C57-8C81-4AC063AF88DD}" sibTransId="{9E94E342-65C0-42B0-B005-77B24B183A31}"/>
    <dgm:cxn modelId="{4C7A406D-E86F-4F71-8195-61A4C6957F18}" type="presOf" srcId="{9092B31A-9548-4060-9EA7-51C9981BC2F7}" destId="{C3BE0E93-C9A1-4A77-85D6-60DF89D33E76}" srcOrd="0" destOrd="0" presId="urn:microsoft.com/office/officeart/2005/8/layout/pList1"/>
    <dgm:cxn modelId="{2A28E875-149F-4D88-8376-11AA9F382217}" type="presOf" srcId="{26BA6C22-071B-4F56-9B87-0E296BA7F3FA}" destId="{701311C4-2162-41CF-A311-1671C3652DA7}" srcOrd="0" destOrd="0" presId="urn:microsoft.com/office/officeart/2005/8/layout/pList1"/>
    <dgm:cxn modelId="{F82F527D-7F5B-4FA6-9CBC-918ED5A4059A}" type="presOf" srcId="{286105F0-0464-4995-A553-988602D358FD}" destId="{A6C34BE9-98A2-4F5D-90A5-C73CD9CC8290}" srcOrd="0" destOrd="0" presId="urn:microsoft.com/office/officeart/2005/8/layout/pList1"/>
    <dgm:cxn modelId="{3C67E88C-89F0-44F6-B455-26DE20A5AB33}" type="presOf" srcId="{5274CF0E-8F8D-4971-A494-3FF72B194C52}" destId="{33005485-4BDD-4923-9CBA-3C9A04BCDABE}" srcOrd="0" destOrd="0" presId="urn:microsoft.com/office/officeart/2005/8/layout/pList1"/>
    <dgm:cxn modelId="{D984E290-81B1-47E8-BF13-D1E84AC00E5F}" type="presOf" srcId="{4AC1B5B7-A950-4E0A-98F2-76A3561D7EC3}" destId="{6AF0A0DC-7AC8-4FAE-93B3-97FB082F8575}" srcOrd="0" destOrd="0" presId="urn:microsoft.com/office/officeart/2005/8/layout/pList1"/>
    <dgm:cxn modelId="{BFF337A4-FA61-4D9C-8CEF-CDDF8CD5A33F}" srcId="{D30D6A7A-3AC2-48B0-A10D-264F2E16D1AC}" destId="{9092B31A-9548-4060-9EA7-51C9981BC2F7}" srcOrd="0" destOrd="0" parTransId="{A625A185-5CA4-40D6-A79C-3C7A8C86CB90}" sibTransId="{C9CAFE3D-2BDE-45FF-BC02-55F2D249B29A}"/>
    <dgm:cxn modelId="{70C7C6B6-F233-45F0-ACAD-25694D127A43}" srcId="{D30D6A7A-3AC2-48B0-A10D-264F2E16D1AC}" destId="{916C9F42-AEDD-41B3-82B6-96D6E2B5DED0}" srcOrd="2" destOrd="0" parTransId="{4947A3D9-66B5-4C99-931C-091E36CA0C03}" sibTransId="{C5516742-7DE8-41E7-B668-BD69E734B111}"/>
    <dgm:cxn modelId="{EBC58CC6-0534-46A2-836C-F6EC66593418}" srcId="{D30D6A7A-3AC2-48B0-A10D-264F2E16D1AC}" destId="{26BA6C22-071B-4F56-9B87-0E296BA7F3FA}" srcOrd="4" destOrd="0" parTransId="{EACE9486-CB32-4351-8074-7FCAA5C29D19}" sibTransId="{5802F700-D201-48F1-B016-0330B26A5CA5}"/>
    <dgm:cxn modelId="{7B2358EA-AA3A-4AF2-8525-B4D4626006CC}" type="presOf" srcId="{9E94E342-65C0-42B0-B005-77B24B183A31}" destId="{42165B89-75E8-4D49-99E3-D72FA80D0F4C}" srcOrd="0" destOrd="0" presId="urn:microsoft.com/office/officeart/2005/8/layout/pList1"/>
    <dgm:cxn modelId="{6E418DF6-2943-426D-A185-282FB960CD08}" type="presOf" srcId="{916C9F42-AEDD-41B3-82B6-96D6E2B5DED0}" destId="{71946D57-8603-4562-844D-B01A218A9130}" srcOrd="0" destOrd="0" presId="urn:microsoft.com/office/officeart/2005/8/layout/pList1"/>
    <dgm:cxn modelId="{A2B024ED-56A4-4A9F-9B30-254C42F59B86}" type="presParOf" srcId="{3BF283F4-C191-4FCE-9036-5F7F3BCADB63}" destId="{BC559AC1-487F-4F3A-B600-C0FC0CC8D4E8}" srcOrd="0" destOrd="0" presId="urn:microsoft.com/office/officeart/2005/8/layout/pList1"/>
    <dgm:cxn modelId="{B2127835-1B24-4AD3-B5BA-2293FBEDB56B}" type="presParOf" srcId="{BC559AC1-487F-4F3A-B600-C0FC0CC8D4E8}" destId="{E5F44180-47C4-4E67-8282-134E6E0BECC9}" srcOrd="0" destOrd="0" presId="urn:microsoft.com/office/officeart/2005/8/layout/pList1"/>
    <dgm:cxn modelId="{CC37D90B-3B88-4AA1-B267-0F23768339FA}" type="presParOf" srcId="{BC559AC1-487F-4F3A-B600-C0FC0CC8D4E8}" destId="{C3BE0E93-C9A1-4A77-85D6-60DF89D33E76}" srcOrd="1" destOrd="0" presId="urn:microsoft.com/office/officeart/2005/8/layout/pList1"/>
    <dgm:cxn modelId="{715950EF-9E84-4DB2-9D85-79919AD71507}" type="presParOf" srcId="{3BF283F4-C191-4FCE-9036-5F7F3BCADB63}" destId="{9EBFF40D-0C8C-4641-AF18-27212AC64CCD}" srcOrd="1" destOrd="0" presId="urn:microsoft.com/office/officeart/2005/8/layout/pList1"/>
    <dgm:cxn modelId="{D20FC8F2-79A3-4476-ACE5-EF4EC229A2CA}" type="presParOf" srcId="{3BF283F4-C191-4FCE-9036-5F7F3BCADB63}" destId="{42F6575F-7AFE-49FA-9462-40C57DD7867D}" srcOrd="2" destOrd="0" presId="urn:microsoft.com/office/officeart/2005/8/layout/pList1"/>
    <dgm:cxn modelId="{0AE92D43-21CC-4C4A-B7E8-EA9C29A4F2D1}" type="presParOf" srcId="{42F6575F-7AFE-49FA-9462-40C57DD7867D}" destId="{0764FEF9-81F1-422A-9A3D-5DC658927BD1}" srcOrd="0" destOrd="0" presId="urn:microsoft.com/office/officeart/2005/8/layout/pList1"/>
    <dgm:cxn modelId="{5DD9DA9C-C81A-4DD0-9A06-5D1FB0DE65E8}" type="presParOf" srcId="{42F6575F-7AFE-49FA-9462-40C57DD7867D}" destId="{33005485-4BDD-4923-9CBA-3C9A04BCDABE}" srcOrd="1" destOrd="0" presId="urn:microsoft.com/office/officeart/2005/8/layout/pList1"/>
    <dgm:cxn modelId="{1ACB5C99-5162-4C1B-8998-65CB237ADBC1}" type="presParOf" srcId="{3BF283F4-C191-4FCE-9036-5F7F3BCADB63}" destId="{42165B89-75E8-4D49-99E3-D72FA80D0F4C}" srcOrd="3" destOrd="0" presId="urn:microsoft.com/office/officeart/2005/8/layout/pList1"/>
    <dgm:cxn modelId="{A2C3EEE0-3AD2-4894-9771-F9E794A1CC9C}" type="presParOf" srcId="{3BF283F4-C191-4FCE-9036-5F7F3BCADB63}" destId="{8AF83F91-EFDA-4819-9B4B-80C51526E9EF}" srcOrd="4" destOrd="0" presId="urn:microsoft.com/office/officeart/2005/8/layout/pList1"/>
    <dgm:cxn modelId="{3C09FEFE-B6DA-4108-A611-95F1D8FD86D4}" type="presParOf" srcId="{8AF83F91-EFDA-4819-9B4B-80C51526E9EF}" destId="{1D102088-3975-4426-8BC8-7785E7FAC0A9}" srcOrd="0" destOrd="0" presId="urn:microsoft.com/office/officeart/2005/8/layout/pList1"/>
    <dgm:cxn modelId="{FA9A4966-641F-4A8A-8030-D71A60F9ABC9}" type="presParOf" srcId="{8AF83F91-EFDA-4819-9B4B-80C51526E9EF}" destId="{71946D57-8603-4562-844D-B01A218A9130}" srcOrd="1" destOrd="0" presId="urn:microsoft.com/office/officeart/2005/8/layout/pList1"/>
    <dgm:cxn modelId="{832BB4C9-1A69-46F6-8947-ED8B92C001C0}" type="presParOf" srcId="{3BF283F4-C191-4FCE-9036-5F7F3BCADB63}" destId="{FFF6AFD6-9158-4AB9-AEFC-DD758B96C05D}" srcOrd="5" destOrd="0" presId="urn:microsoft.com/office/officeart/2005/8/layout/pList1"/>
    <dgm:cxn modelId="{1210BA0D-2167-4DDF-9C36-F32B78D19530}" type="presParOf" srcId="{3BF283F4-C191-4FCE-9036-5F7F3BCADB63}" destId="{60F82AF6-13DD-4253-8ED0-DA451D6DC6A1}" srcOrd="6" destOrd="0" presId="urn:microsoft.com/office/officeart/2005/8/layout/pList1"/>
    <dgm:cxn modelId="{19115791-5EE3-4695-92E9-9DB9AB86CFDD}" type="presParOf" srcId="{60F82AF6-13DD-4253-8ED0-DA451D6DC6A1}" destId="{6D0ECF6D-91EF-4AF4-AFD5-82975D1C9DBE}" srcOrd="0" destOrd="0" presId="urn:microsoft.com/office/officeart/2005/8/layout/pList1"/>
    <dgm:cxn modelId="{C0E68280-352D-4C25-BB65-3D3AABD930A3}" type="presParOf" srcId="{60F82AF6-13DD-4253-8ED0-DA451D6DC6A1}" destId="{6AF0A0DC-7AC8-4FAE-93B3-97FB082F8575}" srcOrd="1" destOrd="0" presId="urn:microsoft.com/office/officeart/2005/8/layout/pList1"/>
    <dgm:cxn modelId="{6B9E5525-2E1E-4CD0-8B49-119741F94E1D}" type="presParOf" srcId="{3BF283F4-C191-4FCE-9036-5F7F3BCADB63}" destId="{A6C34BE9-98A2-4F5D-90A5-C73CD9CC8290}" srcOrd="7" destOrd="0" presId="urn:microsoft.com/office/officeart/2005/8/layout/pList1"/>
    <dgm:cxn modelId="{5E6EF63D-8AC1-4300-AFE7-7B3238EC41BE}" type="presParOf" srcId="{3BF283F4-C191-4FCE-9036-5F7F3BCADB63}" destId="{B02915F5-C5E9-4241-B945-21A20D7EEDEB}" srcOrd="8" destOrd="0" presId="urn:microsoft.com/office/officeart/2005/8/layout/pList1"/>
    <dgm:cxn modelId="{1F0B624C-869A-48D6-83E9-D1AB749CBEA9}" type="presParOf" srcId="{B02915F5-C5E9-4241-B945-21A20D7EEDEB}" destId="{B6F9FC6C-36CB-4E18-BC08-191A88E2B456}" srcOrd="0" destOrd="0" presId="urn:microsoft.com/office/officeart/2005/8/layout/pList1"/>
    <dgm:cxn modelId="{2CBF9B3E-3251-4523-8C41-808E5F109FFA}" type="presParOf" srcId="{B02915F5-C5E9-4241-B945-21A20D7EEDEB}" destId="{701311C4-2162-41CF-A311-1671C3652DA7}" srcOrd="1" destOrd="0" presId="urn:microsoft.com/office/officeart/2005/8/layout/pList1"/>
  </dgm:cxnLst>
  <dgm:bg>
    <a:noFill/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FC4C8-1A7D-4828-95AF-B53D45C03294}">
      <dsp:nvSpPr>
        <dsp:cNvPr id="0" name=""/>
        <dsp:cNvSpPr/>
      </dsp:nvSpPr>
      <dsp:spPr>
        <a:xfrm>
          <a:off x="53195" y="317"/>
          <a:ext cx="2427191" cy="145631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" panose="020B0604020202020204" pitchFamily="34" charset="0"/>
              <a:cs typeface="Arial" panose="020B0604020202020204" pitchFamily="34" charset="0"/>
            </a:rPr>
            <a:t>Batteries Can and Should be Recycled</a:t>
          </a:r>
          <a:endParaRPr lang="en-US" sz="1500" b="1" kern="1200"/>
        </a:p>
      </dsp:txBody>
      <dsp:txXfrm>
        <a:off x="53195" y="317"/>
        <a:ext cx="2427191" cy="1456314"/>
      </dsp:txXfrm>
    </dsp:sp>
    <dsp:sp modelId="{B731B481-3D58-4178-B786-B6ED4ABF37D9}">
      <dsp:nvSpPr>
        <dsp:cNvPr id="0" name=""/>
        <dsp:cNvSpPr/>
      </dsp:nvSpPr>
      <dsp:spPr>
        <a:xfrm>
          <a:off x="53195" y="1699351"/>
          <a:ext cx="2427191" cy="145631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" panose="020B0604020202020204" pitchFamily="34" charset="0"/>
              <a:cs typeface="Arial" panose="020B0604020202020204" pitchFamily="34" charset="0"/>
            </a:rPr>
            <a:t>Batteries Require Special Handling (i.e. terminal protection)</a:t>
          </a:r>
          <a:endParaRPr lang="en-US" sz="1500" b="1" kern="1200"/>
        </a:p>
      </dsp:txBody>
      <dsp:txXfrm>
        <a:off x="53195" y="1699351"/>
        <a:ext cx="2427191" cy="1456314"/>
      </dsp:txXfrm>
    </dsp:sp>
    <dsp:sp modelId="{83C606EE-D9A6-493B-80D5-C12311426788}">
      <dsp:nvSpPr>
        <dsp:cNvPr id="0" name=""/>
        <dsp:cNvSpPr/>
      </dsp:nvSpPr>
      <dsp:spPr>
        <a:xfrm>
          <a:off x="53195" y="3398385"/>
          <a:ext cx="2427191" cy="145631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Arial" panose="020B0604020202020204" pitchFamily="34" charset="0"/>
              <a:cs typeface="Arial" panose="020B0604020202020204" pitchFamily="34" charset="0"/>
            </a:rPr>
            <a:t>Should NEVER be Thrown in the Trash or Curbside Bin</a:t>
          </a:r>
          <a:endParaRPr lang="en-US" sz="1500" b="1" kern="1200"/>
        </a:p>
      </dsp:txBody>
      <dsp:txXfrm>
        <a:off x="53195" y="3398385"/>
        <a:ext cx="2427191" cy="14563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4D1721-2D02-4EE7-AEEC-88749A2EF0D7}">
      <dsp:nvSpPr>
        <dsp:cNvPr id="0" name=""/>
        <dsp:cNvSpPr/>
      </dsp:nvSpPr>
      <dsp:spPr>
        <a:xfrm>
          <a:off x="0" y="600767"/>
          <a:ext cx="456516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F1644-7B00-4ACB-939A-20E954C1E120}">
      <dsp:nvSpPr>
        <dsp:cNvPr id="0" name=""/>
        <dsp:cNvSpPr/>
      </dsp:nvSpPr>
      <dsp:spPr>
        <a:xfrm>
          <a:off x="228258" y="25127"/>
          <a:ext cx="3195618" cy="1151280"/>
        </a:xfrm>
        <a:prstGeom prst="round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787" tIns="0" rIns="120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Signage, Newsletters, Mailers, etc.</a:t>
          </a:r>
          <a:endParaRPr lang="en-US" sz="1800" kern="1200">
            <a:solidFill>
              <a:schemeClr val="bg1"/>
            </a:solidFill>
          </a:endParaRPr>
        </a:p>
      </dsp:txBody>
      <dsp:txXfrm>
        <a:off x="284459" y="81328"/>
        <a:ext cx="3083216" cy="1038878"/>
      </dsp:txXfrm>
    </dsp:sp>
    <dsp:sp modelId="{3D93CAAA-12E4-435E-9F02-E6A42978CE6F}">
      <dsp:nvSpPr>
        <dsp:cNvPr id="0" name=""/>
        <dsp:cNvSpPr/>
      </dsp:nvSpPr>
      <dsp:spPr>
        <a:xfrm>
          <a:off x="0" y="2369807"/>
          <a:ext cx="456516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C838E-1CEF-44B4-8EFF-2894200D83FC}">
      <dsp:nvSpPr>
        <dsp:cNvPr id="0" name=""/>
        <dsp:cNvSpPr/>
      </dsp:nvSpPr>
      <dsp:spPr>
        <a:xfrm>
          <a:off x="228258" y="1794167"/>
          <a:ext cx="3195618" cy="1151280"/>
        </a:xfrm>
        <a:prstGeom prst="round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787" tIns="0" rIns="120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Safety materials – training, videos, etc.</a:t>
          </a:r>
          <a:endParaRPr lang="en-US" sz="1800" kern="1200">
            <a:solidFill>
              <a:schemeClr val="bg1"/>
            </a:solidFill>
          </a:endParaRPr>
        </a:p>
      </dsp:txBody>
      <dsp:txXfrm>
        <a:off x="284459" y="1850368"/>
        <a:ext cx="3083216" cy="1038878"/>
      </dsp:txXfrm>
    </dsp:sp>
    <dsp:sp modelId="{FF3D15FE-08FC-4870-BADD-A188EA962A53}">
      <dsp:nvSpPr>
        <dsp:cNvPr id="0" name=""/>
        <dsp:cNvSpPr/>
      </dsp:nvSpPr>
      <dsp:spPr>
        <a:xfrm>
          <a:off x="0" y="4138847"/>
          <a:ext cx="456516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7C235-5C6C-4950-B178-11469833D012}">
      <dsp:nvSpPr>
        <dsp:cNvPr id="0" name=""/>
        <dsp:cNvSpPr/>
      </dsp:nvSpPr>
      <dsp:spPr>
        <a:xfrm>
          <a:off x="228258" y="3563207"/>
          <a:ext cx="3195618" cy="1151280"/>
        </a:xfrm>
        <a:prstGeom prst="roundRect">
          <a:avLst/>
        </a:prstGeom>
        <a:solidFill>
          <a:schemeClr val="accent5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787" tIns="0" rIns="12078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chemeClr val="bg1"/>
            </a:solidFill>
          </a:endParaRPr>
        </a:p>
      </dsp:txBody>
      <dsp:txXfrm>
        <a:off x="284459" y="3619408"/>
        <a:ext cx="3083216" cy="10388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44180-47C4-4E67-8282-134E6E0BECC9}">
      <dsp:nvSpPr>
        <dsp:cNvPr id="0" name=""/>
        <dsp:cNvSpPr/>
      </dsp:nvSpPr>
      <dsp:spPr>
        <a:xfrm>
          <a:off x="490666" y="104938"/>
          <a:ext cx="1221376" cy="802209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10041" r="10041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BE0E93-C9A1-4A77-85D6-60DF89D33E76}">
      <dsp:nvSpPr>
        <dsp:cNvPr id="0" name=""/>
        <dsp:cNvSpPr/>
      </dsp:nvSpPr>
      <dsp:spPr>
        <a:xfrm>
          <a:off x="469898" y="871437"/>
          <a:ext cx="1296385" cy="48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Medium DDR </a:t>
          </a:r>
          <a:b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Li-Ion Battery Recycling Pail</a:t>
          </a:r>
          <a:endParaRPr lang="en-US" sz="1200" b="0" kern="120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469898" y="871437"/>
        <a:ext cx="1296385" cy="480958"/>
      </dsp:txXfrm>
    </dsp:sp>
    <dsp:sp modelId="{0764FEF9-81F1-422A-9A3D-5DC658927BD1}">
      <dsp:nvSpPr>
        <dsp:cNvPr id="0" name=""/>
        <dsp:cNvSpPr/>
      </dsp:nvSpPr>
      <dsp:spPr>
        <a:xfrm>
          <a:off x="1895976" y="977"/>
          <a:ext cx="1296385" cy="89320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005485-4BDD-4923-9CBA-3C9A04BCDABE}">
      <dsp:nvSpPr>
        <dsp:cNvPr id="0" name=""/>
        <dsp:cNvSpPr/>
      </dsp:nvSpPr>
      <dsp:spPr>
        <a:xfrm>
          <a:off x="1895976" y="894187"/>
          <a:ext cx="1296385" cy="48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Large DDR </a:t>
          </a:r>
          <a:b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Li-Ion Battery Recycling Pail</a:t>
          </a:r>
          <a:endParaRPr lang="en-US" sz="1200" b="0" kern="120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895976" y="894187"/>
        <a:ext cx="1296385" cy="480958"/>
      </dsp:txXfrm>
    </dsp:sp>
    <dsp:sp modelId="{1D102088-3975-4426-8BC8-7785E7FAC0A9}">
      <dsp:nvSpPr>
        <dsp:cNvPr id="0" name=""/>
        <dsp:cNvSpPr/>
      </dsp:nvSpPr>
      <dsp:spPr>
        <a:xfrm>
          <a:off x="3322055" y="977"/>
          <a:ext cx="1296385" cy="893209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7858" r="7858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46D57-8603-4562-844D-B01A218A9130}">
      <dsp:nvSpPr>
        <dsp:cNvPr id="0" name=""/>
        <dsp:cNvSpPr/>
      </dsp:nvSpPr>
      <dsp:spPr>
        <a:xfrm>
          <a:off x="3412899" y="894187"/>
          <a:ext cx="1114697" cy="48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CellSafe</a:t>
          </a: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 </a:t>
          </a:r>
          <a:b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DDR Li-Ion </a:t>
          </a:r>
          <a:b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Recycling Kit</a:t>
          </a:r>
          <a:endParaRPr lang="en-US" sz="1200" b="0" kern="120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3412899" y="894187"/>
        <a:ext cx="1114697" cy="480958"/>
      </dsp:txXfrm>
    </dsp:sp>
    <dsp:sp modelId="{6D0ECF6D-91EF-4AF4-AFD5-82975D1C9DBE}">
      <dsp:nvSpPr>
        <dsp:cNvPr id="0" name=""/>
        <dsp:cNvSpPr/>
      </dsp:nvSpPr>
      <dsp:spPr>
        <a:xfrm>
          <a:off x="1153107" y="1504784"/>
          <a:ext cx="1296385" cy="893209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0A0DC-7AC8-4FAE-93B3-97FB082F8575}">
      <dsp:nvSpPr>
        <dsp:cNvPr id="0" name=""/>
        <dsp:cNvSpPr/>
      </dsp:nvSpPr>
      <dsp:spPr>
        <a:xfrm>
          <a:off x="1045546" y="2397994"/>
          <a:ext cx="1511507" cy="48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 err="1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CellSafe</a:t>
          </a: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 DDR Li-Ion Recycling Kit</a:t>
          </a:r>
          <a:endParaRPr lang="en-US" sz="1200" b="0" kern="120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045546" y="2397994"/>
        <a:ext cx="1511507" cy="480958"/>
      </dsp:txXfrm>
    </dsp:sp>
    <dsp:sp modelId="{B6F9FC6C-36CB-4E18-BC08-191A88E2B456}">
      <dsp:nvSpPr>
        <dsp:cNvPr id="0" name=""/>
        <dsp:cNvSpPr/>
      </dsp:nvSpPr>
      <dsp:spPr>
        <a:xfrm>
          <a:off x="2716577" y="1504784"/>
          <a:ext cx="1296385" cy="893209"/>
        </a:xfrm>
        <a:prstGeom prst="round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25059" r="2564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1311C4-2162-41CF-A311-1671C3652DA7}">
      <dsp:nvSpPr>
        <dsp:cNvPr id="0" name=""/>
        <dsp:cNvSpPr/>
      </dsp:nvSpPr>
      <dsp:spPr>
        <a:xfrm>
          <a:off x="2686747" y="2397994"/>
          <a:ext cx="1356045" cy="48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55-Gallon DDR </a:t>
          </a:r>
          <a:b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en-US" sz="1200" b="0" i="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rPr>
            <a:t>Li-Ion Battery Drum</a:t>
          </a:r>
          <a:endParaRPr lang="en-US" sz="1200" b="0" kern="1200" dirty="0">
            <a:solidFill>
              <a:schemeClr val="tx1">
                <a:lumMod val="75000"/>
                <a:lumOff val="25000"/>
              </a:schemeClr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686747" y="2397994"/>
        <a:ext cx="1356045" cy="480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9A85A84-5520-44AA-B950-9D020D5CD6E2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5623D93-6D70-4422-8107-D4D529A6C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7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2B5C0-11EA-9A47-9F90-648A2F5E95D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08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2B5C0-11EA-9A47-9F90-648A2F5E95D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729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2B5C0-11EA-9A47-9F90-648A2F5E95D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1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2B5C0-11EA-9A47-9F90-648A2F5E95D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04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02B5C0-11EA-9A47-9F90-648A2F5E95D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1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25563" y="1120775"/>
            <a:ext cx="4037012" cy="30273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Many batteries hold a residual charge even when they appear dead. When this battery comes into contact with other batteries or metal, a spark or excessive heat can occur, and cause fires. 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Yet the public may not be aware.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22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A5CB-FD7F-49B7-9A3D-D174FFCFD4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57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A5CB-FD7F-49B7-9A3D-D174FFCFD4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31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2A5CB-FD7F-49B7-9A3D-D174FFCFD4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5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(Option 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Page-BG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57521"/>
            <a:ext cx="9144000" cy="693190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868334" y="6523259"/>
            <a:ext cx="4073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©2023 Call2Recycle, Inc.  All rights reserved.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42635" y="6353932"/>
            <a:ext cx="251383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call2recycle.org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609269"/>
            <a:ext cx="7772400" cy="2182091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anchor="t"/>
          <a:lstStyle>
            <a:lvl1pPr algn="ctr">
              <a:lnSpc>
                <a:spcPct val="110000"/>
              </a:lnSpc>
              <a:defRPr sz="4667" b="1" cap="all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7" name="Picture 6" descr="ENG_HeaderBar_Icon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5738"/>
            <a:ext cx="9144000" cy="126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Option 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Page-BG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7521"/>
            <a:ext cx="9144000" cy="693190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096001" y="6523259"/>
            <a:ext cx="2845436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©2020 Call2Recycle,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Inc</a:t>
            </a: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506" b="0" i="0" kern="1200">
                <a:solidFill>
                  <a:schemeClr val="bg1"/>
                </a:solidFill>
                <a:latin typeface="Arial"/>
                <a:ea typeface="+mn-ea"/>
                <a:cs typeface="Arial"/>
              </a:rPr>
              <a:t>All rights reserved.</a:t>
            </a:r>
            <a:endParaRPr lang="en-US" sz="506" b="0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42639" y="6430897"/>
            <a:ext cx="17895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Arial"/>
                <a:cs typeface="Arial"/>
              </a:rPr>
              <a:t>call2recycle.org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193637"/>
            <a:ext cx="7772400" cy="2182091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anchor="t"/>
          <a:lstStyle>
            <a:lvl1pPr algn="ctr">
              <a:lnSpc>
                <a:spcPct val="110000"/>
              </a:lnSpc>
              <a:defRPr sz="1969" b="1" cap="all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3" name="Picture 2" descr="ENG_HeaderBar_noIcon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741"/>
            <a:ext cx="9144000" cy="13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53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(Option 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Page-BG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7521"/>
            <a:ext cx="9144000" cy="693190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096001" y="6523259"/>
            <a:ext cx="2845436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©2019 Call2Recycle,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Inc</a:t>
            </a: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506" b="0" i="0" kern="1200">
                <a:solidFill>
                  <a:schemeClr val="bg1"/>
                </a:solidFill>
                <a:latin typeface="Arial"/>
                <a:ea typeface="+mn-ea"/>
                <a:cs typeface="Arial"/>
              </a:rPr>
              <a:t>All rights reserved.</a:t>
            </a:r>
            <a:endParaRPr lang="en-US" sz="506" b="0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42639" y="6430897"/>
            <a:ext cx="17895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  <a:latin typeface="Arial"/>
                <a:cs typeface="Arial"/>
              </a:rPr>
              <a:t>call2recycle.org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193637"/>
            <a:ext cx="7772400" cy="2182091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anchor="t"/>
          <a:lstStyle>
            <a:lvl1pPr algn="ctr">
              <a:lnSpc>
                <a:spcPct val="110000"/>
              </a:lnSpc>
              <a:defRPr sz="1969" b="1" cap="all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Title goes here</a:t>
            </a:r>
          </a:p>
        </p:txBody>
      </p:sp>
      <p:pic>
        <p:nvPicPr>
          <p:cNvPr id="4" name="Picture 3" descr="ENG_HeaderBar_batterieONLY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741"/>
            <a:ext cx="9144000" cy="132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– Image, Chart or Graph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220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- Heading With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888184" y="4240191"/>
            <a:ext cx="2655743" cy="1947887"/>
          </a:xfrm>
          <a:prstGeom prst="rect">
            <a:avLst/>
          </a:prstGeom>
        </p:spPr>
        <p:txBody>
          <a:bodyPr vert="horz"/>
          <a:lstStyle>
            <a:lvl1pPr algn="ctr">
              <a:lnSpc>
                <a:spcPct val="80000"/>
              </a:lnSpc>
              <a:defRPr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/>
          </a:p>
          <a:p>
            <a:r>
              <a:rPr lang="en-US"/>
              <a:t>Supporting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57191" y="842966"/>
            <a:ext cx="8186737" cy="669492"/>
          </a:xfrm>
          <a:prstGeom prst="rect">
            <a:avLst/>
          </a:prstGeom>
        </p:spPr>
        <p:txBody>
          <a:bodyPr vert="horz"/>
          <a:lstStyle>
            <a:lvl1pPr>
              <a:defRPr sz="1238" b="0" i="0">
                <a:solidFill>
                  <a:srgbClr val="16656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65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- Single Column List w/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564444"/>
            <a:ext cx="8086436" cy="853195"/>
          </a:xfrm>
          <a:prstGeom prst="rect">
            <a:avLst/>
          </a:prstGeom>
        </p:spPr>
        <p:txBody>
          <a:bodyPr/>
          <a:lstStyle>
            <a:lvl1pPr algn="l">
              <a:defRPr sz="1238" b="1" i="0">
                <a:solidFill>
                  <a:srgbClr val="16656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1" y="1528150"/>
            <a:ext cx="8086436" cy="1288815"/>
          </a:xfrm>
          <a:prstGeom prst="rect">
            <a:avLst/>
          </a:prstGeom>
        </p:spPr>
        <p:txBody>
          <a:bodyPr/>
          <a:lstStyle>
            <a:lvl1pPr>
              <a:defRPr sz="101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17909" indent="-160734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642938" indent="-128588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900113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1157288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009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– Two Column w/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57200" y="1528149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01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17909" indent="-160734">
              <a:buSzPct val="100000"/>
              <a:buFontTx/>
              <a:buBlip>
                <a:blip r:embed="rId2"/>
              </a:buBlip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642938" indent="-128588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900113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1157288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48201" y="1528149"/>
            <a:ext cx="3895436" cy="4525963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01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17909" indent="-160734">
              <a:buSzPct val="100000"/>
              <a:buFontTx/>
              <a:buBlip>
                <a:blip r:embed="rId2"/>
              </a:buBlip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642938" indent="-128588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900113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1157288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564444"/>
            <a:ext cx="8086436" cy="853195"/>
          </a:xfrm>
          <a:prstGeom prst="rect">
            <a:avLst/>
          </a:prstGeom>
        </p:spPr>
        <p:txBody>
          <a:bodyPr/>
          <a:lstStyle>
            <a:lvl1pPr algn="l">
              <a:defRPr sz="1238" b="1" i="0">
                <a:solidFill>
                  <a:srgbClr val="16656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574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– Two columns w/ Separat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28148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1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0"/>
          </p:nvPr>
        </p:nvSpPr>
        <p:spPr>
          <a:xfrm>
            <a:off x="4645819" y="1528148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13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64444"/>
            <a:ext cx="8229600" cy="853195"/>
          </a:xfrm>
          <a:prstGeom prst="rect">
            <a:avLst/>
          </a:prstGeom>
        </p:spPr>
        <p:txBody>
          <a:bodyPr/>
          <a:lstStyle>
            <a:lvl1pPr algn="l">
              <a:defRPr sz="1238" b="1" i="0">
                <a:solidFill>
                  <a:srgbClr val="16656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7200" y="2167914"/>
            <a:ext cx="4038600" cy="3886201"/>
          </a:xfrm>
          <a:prstGeom prst="rect">
            <a:avLst/>
          </a:prstGeom>
        </p:spPr>
        <p:txBody>
          <a:bodyPr/>
          <a:lstStyle>
            <a:lvl1pPr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17909" indent="-160734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642938" indent="-128588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900113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1157288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648200" y="2167914"/>
            <a:ext cx="4038600" cy="388620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17909" indent="-160734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642938" indent="-128588">
              <a:buSzPct val="100000"/>
              <a:buFontTx/>
              <a:buBlip>
                <a:blip r:embed="rId2"/>
              </a:buBlip>
              <a:defRPr sz="788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900113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1157288" indent="-128588">
              <a:buSzPct val="100000"/>
              <a:buFontTx/>
              <a:buBlip>
                <a:blip r:embed="rId2"/>
              </a:buBlip>
              <a:defRPr sz="675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8307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– Single Presen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Page-BG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7521"/>
            <a:ext cx="9144000" cy="693190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096001" y="6523259"/>
            <a:ext cx="2845436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©2020 Call2Recycle,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Inc</a:t>
            </a: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506" b="0" i="0" kern="1200">
                <a:solidFill>
                  <a:schemeClr val="bg1"/>
                </a:solidFill>
                <a:latin typeface="Arial"/>
                <a:ea typeface="+mn-ea"/>
                <a:cs typeface="Arial"/>
              </a:rPr>
              <a:t>All rights reserved.</a:t>
            </a:r>
            <a:endParaRPr lang="en-US" sz="506" b="0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79181"/>
            <a:ext cx="9144000" cy="75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8976" y="3590599"/>
            <a:ext cx="3646055" cy="28403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anchor="t"/>
          <a:lstStyle>
            <a:lvl1pPr algn="l">
              <a:lnSpc>
                <a:spcPct val="110000"/>
              </a:lnSpc>
              <a:defRPr sz="1013" b="1" cap="none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Presenter (1) name</a:t>
            </a:r>
            <a:br>
              <a:rPr lang="en-US"/>
            </a:br>
            <a:r>
              <a:rPr lang="en-US" b="0"/>
              <a:t>Position in organization</a:t>
            </a:r>
            <a:br>
              <a:rPr lang="en-US" b="0"/>
            </a:br>
            <a:r>
              <a:rPr lang="en-US" b="0"/>
              <a:t>email@email.com</a:t>
            </a:r>
            <a:br>
              <a:rPr lang="en-US" b="0"/>
            </a:br>
            <a:br>
              <a:rPr lang="en-US" b="0"/>
            </a:br>
            <a:r>
              <a:rPr lang="en-US" b="0"/>
              <a:t>Corporate headquarters:</a:t>
            </a:r>
            <a:br>
              <a:rPr lang="en-US" b="0"/>
            </a:br>
            <a:r>
              <a:rPr lang="en-US" b="0"/>
              <a:t>1000 Parkwood Circle, suite 200</a:t>
            </a:r>
            <a:br>
              <a:rPr lang="en-US" b="0"/>
            </a:br>
            <a:r>
              <a:rPr lang="en-US" b="0"/>
              <a:t>Atlanta, GA 30339</a:t>
            </a:r>
            <a:br>
              <a:rPr lang="en-US" b="0"/>
            </a:b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27188" y="6430901"/>
            <a:ext cx="178954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>
                <a:solidFill>
                  <a:schemeClr val="bg1"/>
                </a:solidFill>
                <a:latin typeface="Arial"/>
                <a:cs typeface="Arial"/>
              </a:rPr>
              <a:t>call2recycle.org</a:t>
            </a:r>
          </a:p>
        </p:txBody>
      </p:sp>
      <p:pic>
        <p:nvPicPr>
          <p:cNvPr id="3" name="Picture 2" descr="thank yo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48" y="1619823"/>
            <a:ext cx="3194304" cy="1682496"/>
          </a:xfrm>
          <a:prstGeom prst="rect">
            <a:avLst/>
          </a:prstGeom>
        </p:spPr>
      </p:pic>
      <p:pic>
        <p:nvPicPr>
          <p:cNvPr id="9" name="Picture 8" descr="2016 Call2Recycle Logo_CMYK _With Tag_With Tab-02-01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3" y="409296"/>
            <a:ext cx="2862072" cy="10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60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– Two Presenter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Page-BG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57521"/>
            <a:ext cx="9144000" cy="693190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096001" y="6523259"/>
            <a:ext cx="2845436" cy="17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©2019 Call2Recycle,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Inc</a:t>
            </a:r>
            <a:r>
              <a:rPr lang="en-US" sz="506" b="0" i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en-US" sz="506" b="0" i="0" baseline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506" b="0" i="0" kern="1200">
                <a:solidFill>
                  <a:schemeClr val="bg1"/>
                </a:solidFill>
                <a:latin typeface="Arial"/>
                <a:ea typeface="+mn-ea"/>
                <a:cs typeface="Arial"/>
              </a:rPr>
              <a:t>All rights reserved.</a:t>
            </a:r>
            <a:endParaRPr lang="en-US" sz="506" b="0" i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79181"/>
            <a:ext cx="9144000" cy="75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3567891"/>
            <a:ext cx="8128003" cy="2770567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numCol="2" spcCol="731520" anchor="t"/>
          <a:lstStyle>
            <a:lvl1pPr algn="l">
              <a:lnSpc>
                <a:spcPct val="110000"/>
              </a:lnSpc>
              <a:defRPr sz="1013" b="1" cap="none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PRESENTER (1) NAME</a:t>
            </a:r>
            <a:br>
              <a:rPr lang="en-US"/>
            </a:br>
            <a:r>
              <a:rPr lang="en-US" b="0"/>
              <a:t>Position in organization</a:t>
            </a:r>
            <a:br>
              <a:rPr lang="en-US" b="0"/>
            </a:br>
            <a:r>
              <a:rPr lang="en-US" b="0"/>
              <a:t>email@email.com</a:t>
            </a:r>
            <a:br>
              <a:rPr lang="en-US" b="0"/>
            </a:br>
            <a:r>
              <a:rPr lang="en-US" b="0"/>
              <a:t> </a:t>
            </a:r>
            <a:br>
              <a:rPr lang="en-US" b="0"/>
            </a:br>
            <a:r>
              <a:rPr lang="en-US" b="0"/>
              <a:t>Corporate headquarters:</a:t>
            </a:r>
            <a:br>
              <a:rPr lang="en-US" b="0"/>
            </a:br>
            <a:r>
              <a:rPr lang="en-US" b="0"/>
              <a:t>1000 Parkwood Circle, suite 200</a:t>
            </a:r>
            <a:br>
              <a:rPr lang="en-US" b="0"/>
            </a:br>
            <a:r>
              <a:rPr lang="en-US" b="0"/>
              <a:t>Atlanta, </a:t>
            </a:r>
            <a:r>
              <a:rPr lang="en-US" b="0" err="1"/>
              <a:t>ga</a:t>
            </a:r>
            <a:r>
              <a:rPr lang="en-US" b="0"/>
              <a:t> 30339</a:t>
            </a:r>
            <a:br>
              <a:rPr lang="en-US" b="0"/>
            </a:br>
            <a:br>
              <a:rPr lang="en-US" b="0"/>
            </a:br>
            <a:br>
              <a:rPr lang="en-US" b="0"/>
            </a:br>
            <a:r>
              <a:rPr lang="en-US"/>
              <a:t>PRESENTER (2) NAME</a:t>
            </a:r>
            <a:br>
              <a:rPr lang="en-US"/>
            </a:br>
            <a:r>
              <a:rPr lang="en-US" b="0"/>
              <a:t>Position in organization</a:t>
            </a:r>
            <a:br>
              <a:rPr lang="en-US" b="0"/>
            </a:br>
            <a:r>
              <a:rPr lang="en-US" b="0"/>
              <a:t>email@email.com</a:t>
            </a:r>
            <a:br>
              <a:rPr lang="en-US" b="0"/>
            </a:br>
            <a:br>
              <a:rPr lang="en-US" b="0"/>
            </a:br>
            <a:r>
              <a:rPr lang="en-US" b="0"/>
              <a:t>Canadian headquarters:</a:t>
            </a:r>
            <a:br>
              <a:rPr lang="en-US" b="0"/>
            </a:br>
            <a:r>
              <a:rPr lang="en-US" b="0"/>
              <a:t>5140 </a:t>
            </a:r>
            <a:r>
              <a:rPr lang="en-US" b="0" err="1"/>
              <a:t>Younge</a:t>
            </a:r>
            <a:r>
              <a:rPr lang="en-US" b="0"/>
              <a:t> St., Suite 1570</a:t>
            </a:r>
            <a:br>
              <a:rPr lang="en-US" b="0"/>
            </a:br>
            <a:r>
              <a:rPr lang="en-US" b="0"/>
              <a:t>Toronto, ON M2N 6L7</a:t>
            </a:r>
            <a:br>
              <a:rPr lang="en-US" b="0"/>
            </a:b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27188" y="6430901"/>
            <a:ext cx="1789545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88">
                <a:solidFill>
                  <a:schemeClr val="bg1"/>
                </a:solidFill>
                <a:latin typeface="Arial"/>
                <a:cs typeface="Arial"/>
              </a:rPr>
              <a:t>call2recycle.org</a:t>
            </a:r>
          </a:p>
        </p:txBody>
      </p:sp>
      <p:pic>
        <p:nvPicPr>
          <p:cNvPr id="3" name="Picture 2" descr="thank yo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848" y="1619823"/>
            <a:ext cx="3194304" cy="1682496"/>
          </a:xfrm>
          <a:prstGeom prst="rect">
            <a:avLst/>
          </a:prstGeom>
        </p:spPr>
      </p:pic>
      <p:pic>
        <p:nvPicPr>
          <p:cNvPr id="9" name="Picture 8" descr="2016 Call2Recycle Logo_CMYK _With Tag_With Tab-02-01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3" y="409296"/>
            <a:ext cx="2862072" cy="10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6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TERNAL – Blank Customiz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18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64445"/>
            <a:ext cx="8229600" cy="853195"/>
          </a:xfrm>
          <a:prstGeom prst="rect">
            <a:avLst/>
          </a:prstGeom>
        </p:spPr>
        <p:txBody>
          <a:bodyPr/>
          <a:lstStyle>
            <a:lvl1pPr algn="l">
              <a:defRPr sz="1500" b="0" i="0">
                <a:solidFill>
                  <a:srgbClr val="417B26"/>
                </a:solidFill>
                <a:latin typeface="Helvetica Neue Medium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528155"/>
            <a:ext cx="8229600" cy="1288815"/>
          </a:xfrm>
          <a:prstGeom prst="rect">
            <a:avLst/>
          </a:prstGeom>
        </p:spPr>
        <p:txBody>
          <a:bodyPr/>
          <a:lstStyle>
            <a:lvl1pPr>
              <a:defRPr sz="1351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Medium"/>
                <a:cs typeface="Helvetica Neue Medium"/>
              </a:defRPr>
            </a:lvl1pPr>
            <a:lvl2pPr marL="557185" indent="-214303">
              <a:buSzPct val="100000"/>
              <a:buFontTx/>
              <a:buBlip>
                <a:blip r:embed="rId2"/>
              </a:buBlip>
              <a:defRPr sz="1051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defRPr>
            </a:lvl2pPr>
            <a:lvl3pPr marL="857207" indent="-171441">
              <a:buSzPct val="100000"/>
              <a:buFontTx/>
              <a:buBlip>
                <a:blip r:embed="rId2"/>
              </a:buBlip>
              <a:defRPr sz="1051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defRPr>
            </a:lvl3pPr>
            <a:lvl4pPr marL="1200090" indent="-171441">
              <a:buSzPct val="100000"/>
              <a:buFontTx/>
              <a:buBlip>
                <a:blip r:embed="rId2"/>
              </a:buBlip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defRPr>
            </a:lvl4pPr>
            <a:lvl5pPr marL="1542973" indent="-171441">
              <a:buSzPct val="100000"/>
              <a:buFontTx/>
              <a:buBlip>
                <a:blip r:embed="rId2"/>
              </a:buBlip>
              <a:defRPr sz="900" b="0" i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6734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 – Single Presen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tle-Page-BG-(2)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7521"/>
            <a:ext cx="9144000" cy="693190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6096000" y="6523257"/>
            <a:ext cx="28454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dirty="0">
                <a:solidFill>
                  <a:schemeClr val="bg1"/>
                </a:solidFill>
                <a:latin typeface="Arial"/>
                <a:cs typeface="Arial"/>
              </a:rPr>
              <a:t>©2023 Call2Recycle,</a:t>
            </a:r>
            <a:r>
              <a:rPr lang="en-US" sz="900" b="0" i="0" baseline="0" dirty="0">
                <a:solidFill>
                  <a:schemeClr val="bg1"/>
                </a:solidFill>
                <a:latin typeface="Arial"/>
                <a:cs typeface="Arial"/>
              </a:rPr>
              <a:t> Inc</a:t>
            </a:r>
            <a:r>
              <a:rPr lang="en-US" sz="900" b="0" i="0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  <a:r>
              <a:rPr lang="en-US" sz="900" b="0" i="0" baseline="0" dirty="0">
                <a:solidFill>
                  <a:schemeClr val="bg1"/>
                </a:solidFill>
                <a:latin typeface="Arial"/>
                <a:cs typeface="Arial"/>
              </a:rPr>
              <a:t>  </a:t>
            </a:r>
            <a:r>
              <a:rPr lang="en-US" sz="900" b="0" i="0" kern="12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All rights reserved.</a:t>
            </a:r>
            <a:endParaRPr lang="en-US" sz="900" b="0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179178"/>
            <a:ext cx="9144000" cy="756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748973" y="3590597"/>
            <a:ext cx="3646055" cy="2840300"/>
          </a:xfrm>
          <a:prstGeom prst="rect">
            <a:avLst/>
          </a:prstGeom>
          <a:ln>
            <a:solidFill>
              <a:schemeClr val="bg1">
                <a:alpha val="0"/>
              </a:schemeClr>
            </a:solidFill>
          </a:ln>
        </p:spPr>
        <p:txBody>
          <a:bodyPr anchor="t"/>
          <a:lstStyle>
            <a:lvl1pPr algn="l">
              <a:lnSpc>
                <a:spcPct val="110000"/>
              </a:lnSpc>
              <a:defRPr sz="1800" b="1" cap="none" baseline="0">
                <a:ln>
                  <a:noFill/>
                </a:ln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Presenter (1) name</a:t>
            </a:r>
            <a:br>
              <a:rPr lang="en-US"/>
            </a:br>
            <a:r>
              <a:rPr lang="en-US" b="0"/>
              <a:t>Position in organization</a:t>
            </a:r>
            <a:br>
              <a:rPr lang="en-US" b="0"/>
            </a:br>
            <a:r>
              <a:rPr lang="en-US" b="0" err="1"/>
              <a:t>email@email.com</a:t>
            </a:r>
            <a:br>
              <a:rPr lang="en-US" b="0"/>
            </a:br>
            <a:br>
              <a:rPr lang="en-US" b="0"/>
            </a:br>
            <a:r>
              <a:rPr lang="en-US" b="0"/>
              <a:t>Corporate headquarters:</a:t>
            </a:r>
            <a:br>
              <a:rPr lang="en-US" b="0"/>
            </a:br>
            <a:r>
              <a:rPr lang="en-US" b="0"/>
              <a:t>1000 </a:t>
            </a:r>
            <a:r>
              <a:rPr lang="en-US" b="0" err="1"/>
              <a:t>Parkwood</a:t>
            </a:r>
            <a:r>
              <a:rPr lang="en-US" b="0"/>
              <a:t> Circle, suite 200</a:t>
            </a:r>
            <a:br>
              <a:rPr lang="en-US" b="0"/>
            </a:br>
            <a:r>
              <a:rPr lang="en-US" b="0"/>
              <a:t>Atlanta, </a:t>
            </a:r>
            <a:r>
              <a:rPr lang="en-US" b="0" err="1"/>
              <a:t>Ga</a:t>
            </a:r>
            <a:r>
              <a:rPr lang="en-US" b="0"/>
              <a:t> 30339</a:t>
            </a:r>
            <a:br>
              <a:rPr lang="en-US" b="0"/>
            </a:b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27186" y="6430897"/>
            <a:ext cx="1789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call2recycle.org</a:t>
            </a:r>
          </a:p>
        </p:txBody>
      </p:sp>
      <p:pic>
        <p:nvPicPr>
          <p:cNvPr id="3" name="Picture 2" descr="thank you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8" y="1619823"/>
            <a:ext cx="3194304" cy="1682496"/>
          </a:xfrm>
          <a:prstGeom prst="rect">
            <a:avLst/>
          </a:prstGeom>
        </p:spPr>
      </p:pic>
      <p:pic>
        <p:nvPicPr>
          <p:cNvPr id="9" name="Picture 8" descr="2016 Call2Recycle Logo_CMYK _With Tag_With Tab-02-01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2" y="409296"/>
            <a:ext cx="2862072" cy="10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47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 – Blank Customiz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90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NAL – Two Column w/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57201" y="883920"/>
            <a:ext cx="2503170" cy="5170192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742931" indent="-285743">
              <a:buSzPct val="100000"/>
              <a:buFontTx/>
              <a:buBlip>
                <a:blip r:embed="rId2"/>
              </a:buBlip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142972" indent="-228594">
              <a:buSzPct val="100000"/>
              <a:buFontTx/>
              <a:buBlip>
                <a:blip r:embed="rId2"/>
              </a:buBlip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600160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057348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670982" y="883920"/>
            <a:ext cx="4872657" cy="517019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742931" indent="-285743">
              <a:buSzPct val="100000"/>
              <a:buFontTx/>
              <a:buBlip>
                <a:blip r:embed="rId2"/>
              </a:buBlip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142972" indent="-228594">
              <a:buSzPct val="100000"/>
              <a:buFontTx/>
              <a:buBlip>
                <a:blip r:embed="rId2"/>
              </a:buBlip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600160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057348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3157047" y="843904"/>
            <a:ext cx="0" cy="5210208"/>
          </a:xfrm>
          <a:prstGeom prst="line">
            <a:avLst/>
          </a:prstGeom>
          <a:ln w="76200">
            <a:solidFill>
              <a:srgbClr val="35928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29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ERNAL – Two Column w/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57201" y="883920"/>
            <a:ext cx="2503170" cy="5170192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742931" indent="-285743">
              <a:buSzPct val="100000"/>
              <a:buFontTx/>
              <a:buBlip>
                <a:blip r:embed="rId2"/>
              </a:buBlip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142972" indent="-228594">
              <a:buSzPct val="100000"/>
              <a:buFontTx/>
              <a:buBlip>
                <a:blip r:embed="rId2"/>
              </a:buBlip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600160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057348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3670982" y="883920"/>
            <a:ext cx="4872657" cy="5170192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742931" indent="-285743">
              <a:buSzPct val="100000"/>
              <a:buFontTx/>
              <a:buBlip>
                <a:blip r:embed="rId2"/>
              </a:buBlip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142972" indent="-228594">
              <a:buSzPct val="100000"/>
              <a:buFontTx/>
              <a:buBlip>
                <a:blip r:embed="rId2"/>
              </a:buBlip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600160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057348" indent="-228594">
              <a:buSzPct val="100000"/>
              <a:buFontTx/>
              <a:buBlip>
                <a:blip r:embed="rId2"/>
              </a:buBlip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87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(Option 1)">
    <p:bg>
      <p:bgPr>
        <a:solidFill>
          <a:srgbClr val="851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7083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 (Option 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625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99653" y="6473379"/>
            <a:ext cx="4728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1B5E88-2601-A14C-818D-541B8FD12A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|  ©2023 Call2Recycle, Inc. All rights reserved.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00541" y="6394856"/>
            <a:ext cx="8372231" cy="0"/>
          </a:xfrm>
          <a:prstGeom prst="line">
            <a:avLst/>
          </a:prstGeom>
          <a:ln w="6350">
            <a:solidFill>
              <a:srgbClr val="0034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07670" y="5981702"/>
            <a:ext cx="165100" cy="215900"/>
          </a:xfrm>
          <a:prstGeom prst="rect">
            <a:avLst/>
          </a:prstGeom>
        </p:spPr>
      </p:pic>
      <p:pic>
        <p:nvPicPr>
          <p:cNvPr id="8" name="Picture 7" descr="Internal-Page_Header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62288" cy="362827"/>
          </a:xfrm>
          <a:prstGeom prst="rect">
            <a:avLst/>
          </a:prstGeom>
        </p:spPr>
      </p:pic>
      <p:pic>
        <p:nvPicPr>
          <p:cNvPr id="9" name="Picture 8" descr="2016 Call2Recycle Logo_CMYK_No Tag-01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867" y="6407379"/>
            <a:ext cx="1650295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78" r:id="rId2"/>
    <p:sldLayoutId id="2147483698" r:id="rId3"/>
    <p:sldLayoutId id="2147483699" r:id="rId4"/>
    <p:sldLayoutId id="2147483701" r:id="rId5"/>
    <p:sldLayoutId id="2147483703" r:id="rId6"/>
    <p:sldLayoutId id="2147483716" r:id="rId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E554110-4B80-4F84-BE75-FCC990CAF6EE}"/>
              </a:ext>
            </a:extLst>
          </p:cNvPr>
          <p:cNvSpPr/>
          <p:nvPr userDrawn="1"/>
        </p:nvSpPr>
        <p:spPr>
          <a:xfrm>
            <a:off x="0" y="-54318"/>
            <a:ext cx="9144000" cy="6912319"/>
          </a:xfrm>
          <a:prstGeom prst="rect">
            <a:avLst/>
          </a:prstGeom>
          <a:solidFill>
            <a:srgbClr val="2D9081"/>
          </a:solidFill>
          <a:ln>
            <a:solidFill>
              <a:srgbClr val="2D908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73961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257175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257175" rtl="0" eaLnBrk="1" latinLnBrk="0" hangingPunct="1">
        <a:spcBef>
          <a:spcPct val="200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2204"/>
            <a:ext cx="9144000" cy="218209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r>
              <a:rPr lang="en-US" sz="3200" dirty="0"/>
              <a:t>Battery collection &amp; recycling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grc’s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32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annual Conference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9855" y="4994295"/>
            <a:ext cx="724438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Mark Steadman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7101" y="4651877"/>
            <a:ext cx="7244389" cy="4205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 dirty="0">
                <a:solidFill>
                  <a:schemeClr val="bg1"/>
                </a:solidFill>
                <a:latin typeface="Arial"/>
                <a:cs typeface="Arial"/>
              </a:rPr>
              <a:t>October 2023</a:t>
            </a:r>
            <a:endParaRPr lang="en-US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36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34">
            <a:extLst>
              <a:ext uri="{FF2B5EF4-FFF2-40B4-BE49-F238E27FC236}">
                <a16:creationId xmlns:a16="http://schemas.microsoft.com/office/drawing/2014/main" id="{D51BA741-4EB9-307E-6512-63F25D140783}"/>
              </a:ext>
            </a:extLst>
          </p:cNvPr>
          <p:cNvSpPr txBox="1">
            <a:spLocks/>
          </p:cNvSpPr>
          <p:nvPr/>
        </p:nvSpPr>
        <p:spPr>
          <a:xfrm>
            <a:off x="357191" y="1520190"/>
            <a:ext cx="3146501" cy="3877644"/>
          </a:xfr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Current State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Collection &amp; Recycling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CDA8C0-B32A-0BCC-DDC4-36685FA596DA}"/>
              </a:ext>
            </a:extLst>
          </p:cNvPr>
          <p:cNvGrpSpPr/>
          <p:nvPr/>
        </p:nvGrpSpPr>
        <p:grpSpPr>
          <a:xfrm>
            <a:off x="3311038" y="1542430"/>
            <a:ext cx="4691827" cy="457200"/>
            <a:chOff x="3311037" y="685180"/>
            <a:chExt cx="4691827" cy="457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E9EADB5-504C-FFF6-B342-6847D668B184}"/>
                </a:ext>
              </a:extLst>
            </p:cNvPr>
            <p:cNvSpPr/>
            <p:nvPr/>
          </p:nvSpPr>
          <p:spPr>
            <a:xfrm>
              <a:off x="3311037" y="685180"/>
              <a:ext cx="91440" cy="457200"/>
            </a:xfrm>
            <a:prstGeom prst="rect">
              <a:avLst/>
            </a:prstGeom>
            <a:solidFill>
              <a:srgbClr val="8515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3E987C-F1AA-838A-5611-9DA2EB4D3209}"/>
                </a:ext>
              </a:extLst>
            </p:cNvPr>
            <p:cNvSpPr txBox="1"/>
            <p:nvPr/>
          </p:nvSpPr>
          <p:spPr>
            <a:xfrm>
              <a:off x="3421206" y="720624"/>
              <a:ext cx="4581658" cy="369332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Battery is a Battery is a Battery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C43131-984C-4B19-7476-EC5955DB5806}"/>
              </a:ext>
            </a:extLst>
          </p:cNvPr>
          <p:cNvGrpSpPr/>
          <p:nvPr/>
        </p:nvGrpSpPr>
        <p:grpSpPr>
          <a:xfrm>
            <a:off x="3302271" y="2217897"/>
            <a:ext cx="4673831" cy="457200"/>
            <a:chOff x="3302270" y="1360647"/>
            <a:chExt cx="4673831" cy="4572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737996-5F74-7A80-5732-72827A24D79C}"/>
                </a:ext>
              </a:extLst>
            </p:cNvPr>
            <p:cNvSpPr/>
            <p:nvPr/>
          </p:nvSpPr>
          <p:spPr>
            <a:xfrm>
              <a:off x="3302270" y="1360647"/>
              <a:ext cx="91440" cy="457200"/>
            </a:xfrm>
            <a:prstGeom prst="rect">
              <a:avLst/>
            </a:prstGeom>
            <a:solidFill>
              <a:srgbClr val="009BB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B301D64-B0D7-D72E-47E3-E8091780318C}"/>
                </a:ext>
              </a:extLst>
            </p:cNvPr>
            <p:cNvSpPr txBox="1"/>
            <p:nvPr/>
          </p:nvSpPr>
          <p:spPr>
            <a:xfrm>
              <a:off x="3394443" y="1418199"/>
              <a:ext cx="4581658" cy="369332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 You Build It, Will They Come?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DD06A9-8049-08D7-5F29-72293281259C}"/>
              </a:ext>
            </a:extLst>
          </p:cNvPr>
          <p:cNvGrpSpPr/>
          <p:nvPr/>
        </p:nvGrpSpPr>
        <p:grpSpPr>
          <a:xfrm>
            <a:off x="3300786" y="2817425"/>
            <a:ext cx="5798793" cy="457200"/>
            <a:chOff x="3300785" y="1960175"/>
            <a:chExt cx="5798793" cy="4572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61152BF-79CD-802B-39AF-EA5807E5620E}"/>
                </a:ext>
              </a:extLst>
            </p:cNvPr>
            <p:cNvSpPr/>
            <p:nvPr/>
          </p:nvSpPr>
          <p:spPr>
            <a:xfrm>
              <a:off x="3300785" y="1960175"/>
              <a:ext cx="91440" cy="457200"/>
            </a:xfrm>
            <a:prstGeom prst="rect">
              <a:avLst/>
            </a:prstGeom>
            <a:solidFill>
              <a:srgbClr val="B1301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E0C8C97-4DDE-B27E-BAEF-5407C2F9A106}"/>
                </a:ext>
              </a:extLst>
            </p:cNvPr>
            <p:cNvSpPr txBox="1"/>
            <p:nvPr/>
          </p:nvSpPr>
          <p:spPr>
            <a:xfrm>
              <a:off x="3412438" y="2019739"/>
              <a:ext cx="5687140" cy="369332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defTabSz="457189">
                <a:defRPr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Education &amp; Awareness Can’t Be A One-time Event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B67A5DC-B83D-1F19-1C85-9D82CEF761D3}"/>
              </a:ext>
            </a:extLst>
          </p:cNvPr>
          <p:cNvGrpSpPr/>
          <p:nvPr/>
        </p:nvGrpSpPr>
        <p:grpSpPr>
          <a:xfrm>
            <a:off x="3302271" y="3383710"/>
            <a:ext cx="4691827" cy="457200"/>
            <a:chOff x="3302270" y="2526460"/>
            <a:chExt cx="4691827" cy="4572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DAEAFFC-EA8E-7F2E-B0C1-5314D2E34854}"/>
                </a:ext>
              </a:extLst>
            </p:cNvPr>
            <p:cNvSpPr/>
            <p:nvPr/>
          </p:nvSpPr>
          <p:spPr>
            <a:xfrm>
              <a:off x="3302270" y="2526460"/>
              <a:ext cx="91440" cy="457200"/>
            </a:xfrm>
            <a:prstGeom prst="rect">
              <a:avLst/>
            </a:prstGeom>
            <a:solidFill>
              <a:srgbClr val="366D7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D165535-DD2C-C4C3-B55F-5EA2F4167A5A}"/>
                </a:ext>
              </a:extLst>
            </p:cNvPr>
            <p:cNvSpPr txBox="1"/>
            <p:nvPr/>
          </p:nvSpPr>
          <p:spPr>
            <a:xfrm>
              <a:off x="3412439" y="2573195"/>
              <a:ext cx="4581658" cy="369332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defTabSz="457189">
                <a:defRPr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Educate the Youth – Start Early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D6FB32-EBEB-D816-7592-9566DC9DE10F}"/>
              </a:ext>
            </a:extLst>
          </p:cNvPr>
          <p:cNvGrpSpPr/>
          <p:nvPr/>
        </p:nvGrpSpPr>
        <p:grpSpPr>
          <a:xfrm>
            <a:off x="3294237" y="3998525"/>
            <a:ext cx="4699861" cy="457200"/>
            <a:chOff x="3294236" y="3141275"/>
            <a:chExt cx="4699861" cy="45720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88483F9-B0B0-144D-F56E-C4611F0CF1FA}"/>
                </a:ext>
              </a:extLst>
            </p:cNvPr>
            <p:cNvSpPr txBox="1"/>
            <p:nvPr/>
          </p:nvSpPr>
          <p:spPr>
            <a:xfrm>
              <a:off x="3412439" y="3185209"/>
              <a:ext cx="4581658" cy="369332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defTabSz="457189">
                <a:defRPr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You Can’t Reach Or Satisfy Everyone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FA24E26-E6C2-AA09-51E3-591815774B28}"/>
                </a:ext>
              </a:extLst>
            </p:cNvPr>
            <p:cNvSpPr/>
            <p:nvPr/>
          </p:nvSpPr>
          <p:spPr>
            <a:xfrm>
              <a:off x="3294236" y="3141275"/>
              <a:ext cx="91440" cy="457200"/>
            </a:xfrm>
            <a:prstGeom prst="rect">
              <a:avLst/>
            </a:prstGeom>
            <a:solidFill>
              <a:srgbClr val="85154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8F2381-2D7D-749C-C9F3-B1D27F61E473}"/>
              </a:ext>
            </a:extLst>
          </p:cNvPr>
          <p:cNvGrpSpPr/>
          <p:nvPr/>
        </p:nvGrpSpPr>
        <p:grpSpPr>
          <a:xfrm>
            <a:off x="3299223" y="4585457"/>
            <a:ext cx="4924796" cy="646331"/>
            <a:chOff x="3299223" y="3710538"/>
            <a:chExt cx="492479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0C84B5-2FEF-8E0A-9069-B567861B3ED5}"/>
                </a:ext>
              </a:extLst>
            </p:cNvPr>
            <p:cNvSpPr txBox="1"/>
            <p:nvPr/>
          </p:nvSpPr>
          <p:spPr>
            <a:xfrm>
              <a:off x="3394443" y="3710538"/>
              <a:ext cx="4829576" cy="646331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defTabSz="457189">
                <a:defRPr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No Longer Just About ‘Saving The Planet’ – It’s That Plus So Much More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6A15D60-A830-2730-7FF5-1C173459FFC2}"/>
                </a:ext>
              </a:extLst>
            </p:cNvPr>
            <p:cNvSpPr/>
            <p:nvPr/>
          </p:nvSpPr>
          <p:spPr>
            <a:xfrm>
              <a:off x="3299223" y="3842050"/>
              <a:ext cx="91440" cy="457200"/>
            </a:xfrm>
            <a:prstGeom prst="rect">
              <a:avLst/>
            </a:prstGeom>
            <a:solidFill>
              <a:srgbClr val="85B6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6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D6A7530-EAFA-A705-99C9-CA93C7650C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7191" y="1520190"/>
            <a:ext cx="2774631" cy="3877644"/>
          </a:xfrm>
        </p:spPr>
        <p:txBody>
          <a:bodyPr anchor="ctr"/>
          <a:lstStyle/>
          <a:p>
            <a:r>
              <a:rPr lang="en-US" sz="2800">
                <a:latin typeface="Arial Black" panose="020B0A04020102020204" pitchFamily="34" charset="0"/>
              </a:rPr>
              <a:t>Safety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 Black" panose="020B0A04020102020204" pitchFamily="34" charset="0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8A28F8B-2A44-2592-54BA-3E82302E0DF9}"/>
              </a:ext>
            </a:extLst>
          </p:cNvPr>
          <p:cNvSpPr txBox="1">
            <a:spLocks/>
          </p:cNvSpPr>
          <p:nvPr/>
        </p:nvSpPr>
        <p:spPr>
          <a:xfrm>
            <a:off x="3314701" y="1520190"/>
            <a:ext cx="5472110" cy="3877644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81" lvl="1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Lithium Ion Battery_Dem-Con">
            <a:hlinkClick r:id="" action="ppaction://media"/>
            <a:extLst>
              <a:ext uri="{FF2B5EF4-FFF2-40B4-BE49-F238E27FC236}">
                <a16:creationId xmlns:a16="http://schemas.microsoft.com/office/drawing/2014/main" id="{B7D581A7-3D9B-E400-F305-6923A2916A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46530" y="2085299"/>
            <a:ext cx="4777604" cy="268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2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947C7E8-9D50-4AD9-B3E7-27A5538906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424085"/>
              </p:ext>
            </p:extLst>
          </p:nvPr>
        </p:nvGraphicFramePr>
        <p:xfrm>
          <a:off x="333318" y="907868"/>
          <a:ext cx="2533582" cy="4855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8EBC09-4674-4200-96B9-A86496BC79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399358"/>
              </p:ext>
            </p:extLst>
          </p:nvPr>
        </p:nvGraphicFramePr>
        <p:xfrm>
          <a:off x="4063532" y="764537"/>
          <a:ext cx="4565169" cy="514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5" name="Arrow: Right 14">
            <a:extLst>
              <a:ext uri="{FF2B5EF4-FFF2-40B4-BE49-F238E27FC236}">
                <a16:creationId xmlns:a16="http://schemas.microsoft.com/office/drawing/2014/main" id="{AC89648C-42AC-49A1-903E-E2BB98F2F9CC}"/>
              </a:ext>
            </a:extLst>
          </p:cNvPr>
          <p:cNvSpPr/>
          <p:nvPr/>
        </p:nvSpPr>
        <p:spPr>
          <a:xfrm>
            <a:off x="3042841" y="1082531"/>
            <a:ext cx="879448" cy="92075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1F62D79D-E30A-4834-9871-3F2E92999CD8}"/>
              </a:ext>
            </a:extLst>
          </p:cNvPr>
          <p:cNvSpPr/>
          <p:nvPr/>
        </p:nvSpPr>
        <p:spPr>
          <a:xfrm>
            <a:off x="3020086" y="2875002"/>
            <a:ext cx="879448" cy="92075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A50F949-B07D-4189-B55A-8C53AA8762D5}"/>
              </a:ext>
            </a:extLst>
          </p:cNvPr>
          <p:cNvSpPr/>
          <p:nvPr/>
        </p:nvSpPr>
        <p:spPr>
          <a:xfrm>
            <a:off x="3008143" y="4454888"/>
            <a:ext cx="879448" cy="920750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5B1C93-50C6-413A-A5EA-6BAF045EB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910" y="4539026"/>
            <a:ext cx="14382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9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2110E07-AAB3-B0C6-F325-2454E115C3BB}"/>
              </a:ext>
            </a:extLst>
          </p:cNvPr>
          <p:cNvSpPr/>
          <p:nvPr/>
        </p:nvSpPr>
        <p:spPr>
          <a:xfrm>
            <a:off x="3295577" y="3751109"/>
            <a:ext cx="513377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4">
            <a:extLst>
              <a:ext uri="{FF2B5EF4-FFF2-40B4-BE49-F238E27FC236}">
                <a16:creationId xmlns:a16="http://schemas.microsoft.com/office/drawing/2014/main" id="{B17E291E-1DEC-0F7B-019A-4C401239F328}"/>
              </a:ext>
            </a:extLst>
          </p:cNvPr>
          <p:cNvSpPr txBox="1">
            <a:spLocks/>
          </p:cNvSpPr>
          <p:nvPr/>
        </p:nvSpPr>
        <p:spPr>
          <a:xfrm>
            <a:off x="357190" y="1490178"/>
            <a:ext cx="2774631" cy="3877644"/>
          </a:xfrm>
          <a:prstGeom prst="rect">
            <a:avLst/>
          </a:prstGeom>
        </p:spPr>
        <p:txBody>
          <a:bodyPr anchor="ctr"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 Black" panose="020B0A04020102020204" pitchFamily="34" charset="0"/>
              </a:rPr>
              <a:t>Electrification Transformation</a:t>
            </a:r>
          </a:p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Call2Recycle’s goal with the massive battery growth – across ALL sectors - is to make the safe disposal and responsible management as seamless as we have for consumer batteries for the past 28 years. 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654A1-A973-21F0-BE4A-733D6D7E47FC}"/>
              </a:ext>
            </a:extLst>
          </p:cNvPr>
          <p:cNvSpPr/>
          <p:nvPr/>
        </p:nvSpPr>
        <p:spPr>
          <a:xfrm>
            <a:off x="3358472" y="1807104"/>
            <a:ext cx="5133775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443A6-CF12-1A86-AF43-D4B11C7F1E73}"/>
              </a:ext>
            </a:extLst>
          </p:cNvPr>
          <p:cNvSpPr txBox="1"/>
          <p:nvPr/>
        </p:nvSpPr>
        <p:spPr>
          <a:xfrm>
            <a:off x="3295576" y="2103165"/>
            <a:ext cx="5218858" cy="1369606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Call2Recycle administers the first, voluntary industrywide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e-bike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battery recycling program in the U.S. - the first transportation sector united under one battery recycling solution.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more than 50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e-bike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brands with more than 1,900+ collection sites trained and actively accepting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e-bike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batteries for recycling.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4809D-E8B2-051C-1344-5DECA37E6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1490179"/>
            <a:ext cx="2438611" cy="6096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0824EE-371C-98AB-4F93-ADB51778C9C1}"/>
              </a:ext>
            </a:extLst>
          </p:cNvPr>
          <p:cNvSpPr txBox="1"/>
          <p:nvPr/>
        </p:nvSpPr>
        <p:spPr>
          <a:xfrm>
            <a:off x="3295577" y="4057296"/>
            <a:ext cx="4953478" cy="1369606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Facilitating pilots with OEMs to design programs to safely and compliantly get batteries to processors.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Call2Recycle’s battery logistics management software platform, 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GreenTraxEV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allows users to safely and compliantly get batteries from multiple end points to processors or re-</a:t>
            </a:r>
            <a:r>
              <a:rPr lang="en-US" sz="13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purposers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334C5A4-0F50-2FCB-5F54-9997CDD43F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2"/>
          <a:stretch/>
        </p:blipFill>
        <p:spPr>
          <a:xfrm>
            <a:off x="4669278" y="3508379"/>
            <a:ext cx="2562329" cy="4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88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5D14F2-511F-A7D8-01EF-1570513EE1F8}"/>
              </a:ext>
            </a:extLst>
          </p:cNvPr>
          <p:cNvSpPr txBox="1"/>
          <p:nvPr/>
        </p:nvSpPr>
        <p:spPr>
          <a:xfrm>
            <a:off x="161684" y="2756014"/>
            <a:ext cx="2871972" cy="161890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defTabSz="457189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  <a:cs typeface="Arial"/>
              </a:rPr>
              <a:t>Product Spotlight</a:t>
            </a:r>
          </a:p>
          <a:p>
            <a:pPr defTabSz="457189">
              <a:spcBef>
                <a:spcPct val="20000"/>
              </a:spcBef>
              <a:defRPr/>
            </a:pP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OneDrum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>
              <a:spcBef>
                <a:spcPct val="20000"/>
              </a:spcBef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49AD9-F32E-BA81-5CD8-0B4A44072134}"/>
              </a:ext>
            </a:extLst>
          </p:cNvPr>
          <p:cNvSpPr txBox="1"/>
          <p:nvPr/>
        </p:nvSpPr>
        <p:spPr>
          <a:xfrm>
            <a:off x="3264935" y="1198170"/>
            <a:ext cx="5097400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 </a:t>
            </a:r>
            <a:r>
              <a:rPr lang="en-US" b="1" dirty="0">
                <a:solidFill>
                  <a:srgbClr val="0081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Goodbye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hassle of sorting, bagging, and taping batteries.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7EB061-AD63-B752-B194-89C448E016C6}"/>
              </a:ext>
            </a:extLst>
          </p:cNvPr>
          <p:cNvSpPr txBox="1"/>
          <p:nvPr/>
        </p:nvSpPr>
        <p:spPr>
          <a:xfrm>
            <a:off x="3264936" y="2517965"/>
            <a:ext cx="3976523" cy="30777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safer solution for recycling mixed batteries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E3BEEF-9157-85EE-62F3-4A77FFD9EEF4}"/>
              </a:ext>
            </a:extLst>
          </p:cNvPr>
          <p:cNvGrpSpPr/>
          <p:nvPr/>
        </p:nvGrpSpPr>
        <p:grpSpPr>
          <a:xfrm>
            <a:off x="3264935" y="2181240"/>
            <a:ext cx="4701484" cy="382891"/>
            <a:chOff x="3264935" y="2181240"/>
            <a:chExt cx="4701484" cy="38289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2C6BE7-B6A7-F7AB-6AE4-6E7445AC83B1}"/>
                </a:ext>
              </a:extLst>
            </p:cNvPr>
            <p:cNvSpPr txBox="1"/>
            <p:nvPr/>
          </p:nvSpPr>
          <p:spPr>
            <a:xfrm>
              <a:off x="3264935" y="2194799"/>
              <a:ext cx="4701484" cy="369332"/>
            </a:xfrm>
            <a:prstGeom prst="rect">
              <a:avLst/>
            </a:prstGeom>
            <a:noFill/>
            <a:ln>
              <a:solidFill>
                <a:schemeClr val="bg1">
                  <a:alpha val="0"/>
                </a:schemeClr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Say </a:t>
              </a:r>
              <a:r>
                <a:rPr lang="en-US" b="1" dirty="0">
                  <a:solidFill>
                    <a:srgbClr val="00817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  <p:pic>
          <p:nvPicPr>
            <p:cNvPr id="8" name="Picture 7" descr="A green and black logo&#10;&#10;Description automatically generated">
              <a:extLst>
                <a:ext uri="{FF2B5EF4-FFF2-40B4-BE49-F238E27FC236}">
                  <a16:creationId xmlns:a16="http://schemas.microsoft.com/office/drawing/2014/main" id="{6B77D889-7FE5-A7D3-86DE-B98D07F89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8918" y="2181240"/>
              <a:ext cx="1555253" cy="313735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FD1E884-115F-047F-9D57-44468F3D1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1346" y="3255375"/>
            <a:ext cx="2303770" cy="19812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2AA226-D3B2-3E8A-A133-DDC222B917DD}"/>
              </a:ext>
            </a:extLst>
          </p:cNvPr>
          <p:cNvSpPr txBox="1"/>
          <p:nvPr/>
        </p:nvSpPr>
        <p:spPr>
          <a:xfrm>
            <a:off x="3264935" y="2776270"/>
            <a:ext cx="2627046" cy="2677656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OneDrum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™ allows the safe and efficient placement and transportation of large volumes of consumer single-use AND rechargeable batteries in one drum without sorting by chemistry, or individually bagging or taping any battery terminals (including coin cell batteries).</a:t>
            </a:r>
          </a:p>
        </p:txBody>
      </p:sp>
    </p:spTree>
    <p:extLst>
      <p:ext uri="{BB962C8B-B14F-4D97-AF65-F5344CB8AC3E}">
        <p14:creationId xmlns:p14="http://schemas.microsoft.com/office/powerpoint/2010/main" val="3955993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5D14F2-511F-A7D8-01EF-1570513EE1F8}"/>
              </a:ext>
            </a:extLst>
          </p:cNvPr>
          <p:cNvSpPr txBox="1"/>
          <p:nvPr/>
        </p:nvSpPr>
        <p:spPr>
          <a:xfrm>
            <a:off x="161684" y="2756014"/>
            <a:ext cx="2871972" cy="161890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defTabSz="457189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  <a:cs typeface="Arial"/>
              </a:rPr>
              <a:t>Product Spotlight</a:t>
            </a:r>
          </a:p>
          <a:p>
            <a:pPr defTabSz="457189">
              <a:spcBef>
                <a:spcPct val="20000"/>
              </a:spcBef>
              <a:defRPr/>
            </a:pP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OneDrum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>
              <a:spcBef>
                <a:spcPct val="20000"/>
              </a:spcBef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C0862B-E931-77B4-4685-F4F47FB4746C}"/>
              </a:ext>
            </a:extLst>
          </p:cNvPr>
          <p:cNvGrpSpPr/>
          <p:nvPr/>
        </p:nvGrpSpPr>
        <p:grpSpPr>
          <a:xfrm>
            <a:off x="3261815" y="1349641"/>
            <a:ext cx="5808717" cy="3352009"/>
            <a:chOff x="719506" y="1517552"/>
            <a:chExt cx="8488329" cy="468999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F95458-8331-925C-02BE-788AEAA39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70957" y="1517552"/>
              <a:ext cx="3129020" cy="4689998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948BD9-BBDA-821B-0AB2-5121FFF499A0}"/>
                </a:ext>
              </a:extLst>
            </p:cNvPr>
            <p:cNvGrpSpPr/>
            <p:nvPr/>
          </p:nvGrpSpPr>
          <p:grpSpPr>
            <a:xfrm>
              <a:off x="719506" y="1990975"/>
              <a:ext cx="8488329" cy="3777107"/>
              <a:chOff x="797617" y="1117964"/>
              <a:chExt cx="9433245" cy="4108300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60C2E02-CADB-223D-1C78-003968142E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0412" y="3077018"/>
                <a:ext cx="2552327" cy="0"/>
              </a:xfrm>
              <a:prstGeom prst="line">
                <a:avLst/>
              </a:prstGeom>
              <a:ln>
                <a:solidFill>
                  <a:srgbClr val="089B8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DCA4993-655F-1833-EBEC-3D2172E223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71594" y="1600423"/>
                <a:ext cx="2731083" cy="16993"/>
              </a:xfrm>
              <a:prstGeom prst="line">
                <a:avLst/>
              </a:prstGeom>
              <a:ln>
                <a:solidFill>
                  <a:srgbClr val="089B8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DBDBE36-D1CA-3B0D-3F36-494345789E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4646" y="3259898"/>
                <a:ext cx="2900623" cy="0"/>
              </a:xfrm>
              <a:prstGeom prst="line">
                <a:avLst/>
              </a:prstGeom>
              <a:ln>
                <a:solidFill>
                  <a:srgbClr val="089B8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103740F-5CA8-2416-73BF-26405299AD4F}"/>
                  </a:ext>
                </a:extLst>
              </p:cNvPr>
              <p:cNvSpPr txBox="1"/>
              <p:nvPr/>
            </p:nvSpPr>
            <p:spPr>
              <a:xfrm>
                <a:off x="6892375" y="1195867"/>
                <a:ext cx="3338487" cy="421549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Steel Drums</a:t>
                </a:r>
              </a:p>
            </p:txBody>
          </p:sp>
          <p:pic>
            <p:nvPicPr>
              <p:cNvPr id="17" name="Graphic 16" descr="Badge 1 with solid fill">
                <a:extLst>
                  <a:ext uri="{FF2B5EF4-FFF2-40B4-BE49-F238E27FC236}">
                    <a16:creationId xmlns:a16="http://schemas.microsoft.com/office/drawing/2014/main" id="{6555982C-DB45-3EB2-4827-18CD90FA7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97617" y="1333214"/>
                <a:ext cx="369333" cy="369332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7159EC-027F-EA3E-823B-0FB3855F1E95}"/>
                  </a:ext>
                </a:extLst>
              </p:cNvPr>
              <p:cNvSpPr txBox="1"/>
              <p:nvPr/>
            </p:nvSpPr>
            <p:spPr>
              <a:xfrm>
                <a:off x="6884943" y="2714787"/>
                <a:ext cx="3338489" cy="421549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Special Permit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CCD2A1-394D-0DEF-1861-D832747E88F2}"/>
                  </a:ext>
                </a:extLst>
              </p:cNvPr>
              <p:cNvSpPr txBox="1"/>
              <p:nvPr/>
            </p:nvSpPr>
            <p:spPr>
              <a:xfrm>
                <a:off x="1919731" y="2882167"/>
                <a:ext cx="2013420" cy="421549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b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CellBlockEX</a:t>
                </a:r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® </a:t>
                </a:r>
              </a:p>
            </p:txBody>
          </p:sp>
          <p:pic>
            <p:nvPicPr>
              <p:cNvPr id="20" name="Graphic 19" descr="Badge 3 with solid fill">
                <a:extLst>
                  <a:ext uri="{FF2B5EF4-FFF2-40B4-BE49-F238E27FC236}">
                    <a16:creationId xmlns:a16="http://schemas.microsoft.com/office/drawing/2014/main" id="{02D4D282-64F0-E0E7-7A8C-AE4374F65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85007" y="3077018"/>
                <a:ext cx="365760" cy="36576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13124-BD62-7620-ED65-7B6DF962A574}"/>
                  </a:ext>
                </a:extLst>
              </p:cNvPr>
              <p:cNvSpPr txBox="1"/>
              <p:nvPr/>
            </p:nvSpPr>
            <p:spPr>
              <a:xfrm>
                <a:off x="1450766" y="1117964"/>
                <a:ext cx="2571072" cy="421549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2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All-in-One Solution 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4F1E9E9-72A5-30CA-64AC-E4BA45BF7BD0}"/>
                  </a:ext>
                </a:extLst>
              </p:cNvPr>
              <p:cNvSpPr txBox="1"/>
              <p:nvPr/>
            </p:nvSpPr>
            <p:spPr>
              <a:xfrm>
                <a:off x="6941895" y="3153647"/>
                <a:ext cx="2438509" cy="2072617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82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Ships under a US DOT-issued Special Permit, exclusive to </a:t>
                </a:r>
                <a:r>
                  <a:rPr lang="en-US" sz="825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OneDrum</a:t>
                </a:r>
                <a:r>
                  <a:rPr lang="en-US" sz="82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, which fully satisfies US DOT’s requirements for transporting mixed batteries, while eliminating the need for 49 CFR training, special paperwork, or labeling.</a:t>
                </a:r>
              </a:p>
            </p:txBody>
          </p:sp>
          <p:pic>
            <p:nvPicPr>
              <p:cNvPr id="23" name="Graphic 22" descr="Badge 4 with solid fill">
                <a:extLst>
                  <a:ext uri="{FF2B5EF4-FFF2-40B4-BE49-F238E27FC236}">
                    <a16:creationId xmlns:a16="http://schemas.microsoft.com/office/drawing/2014/main" id="{DEA5C72A-170F-F7D3-FEFE-B243E03EC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380403" y="2894138"/>
                <a:ext cx="365760" cy="36576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D9F070-FE67-ADEC-F68F-7921DBFE5F38}"/>
                  </a:ext>
                </a:extLst>
              </p:cNvPr>
              <p:cNvSpPr txBox="1"/>
              <p:nvPr/>
            </p:nvSpPr>
            <p:spPr>
              <a:xfrm>
                <a:off x="6892375" y="1706419"/>
                <a:ext cx="2488030" cy="913356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825" i="1" dirty="0">
                    <a:solidFill>
                      <a:srgbClr val="3333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Packing Group 1 55-gallon steel drums keep contents safe and secure during transit</a:t>
                </a:r>
                <a:endParaRPr lang="en-US" sz="825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64AB52-98B4-D75B-2C8D-F49A71DD8D4E}"/>
                  </a:ext>
                </a:extLst>
              </p:cNvPr>
              <p:cNvSpPr txBox="1"/>
              <p:nvPr/>
            </p:nvSpPr>
            <p:spPr>
              <a:xfrm>
                <a:off x="1450800" y="3291573"/>
                <a:ext cx="2344835" cy="1299777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2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innovative fire extinguishing agent made from recycled glass cushions batteries and protects against short circuits  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C5E59-08F2-F361-3F66-86B61C1D7B92}"/>
                  </a:ext>
                </a:extLst>
              </p:cNvPr>
              <p:cNvSpPr txBox="1"/>
              <p:nvPr/>
            </p:nvSpPr>
            <p:spPr>
              <a:xfrm>
                <a:off x="1084829" y="1543243"/>
                <a:ext cx="2762344" cy="913356"/>
              </a:xfrm>
              <a:prstGeom prst="rect">
                <a:avLst/>
              </a:prstGeom>
              <a:noFill/>
              <a:ln>
                <a:solidFill>
                  <a:schemeClr val="bg1">
                    <a:alpha val="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825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Includes packaging, labels, instructions, logistics, recycling, tracking, and reporting of consumer batteries.</a:t>
                </a:r>
              </a:p>
            </p:txBody>
          </p:sp>
          <p:pic>
            <p:nvPicPr>
              <p:cNvPr id="27" name="Graphic 26" descr="Badge with solid fill">
                <a:extLst>
                  <a:ext uri="{FF2B5EF4-FFF2-40B4-BE49-F238E27FC236}">
                    <a16:creationId xmlns:a16="http://schemas.microsoft.com/office/drawing/2014/main" id="{763F4777-49D8-0102-5946-E91C29DF1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269324" y="1434535"/>
                <a:ext cx="365760" cy="365760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DA567DA6-E964-17D7-F370-8BB7BE3719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90080" y="1500801"/>
                <a:ext cx="2890064" cy="17079"/>
              </a:xfrm>
              <a:prstGeom prst="line">
                <a:avLst/>
              </a:prstGeom>
              <a:ln>
                <a:solidFill>
                  <a:srgbClr val="089B8F"/>
                </a:solidFill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DBA4C4E-690B-C8E9-A9FB-2E06B700B8C9}"/>
              </a:ext>
            </a:extLst>
          </p:cNvPr>
          <p:cNvSpPr/>
          <p:nvPr/>
        </p:nvSpPr>
        <p:spPr>
          <a:xfrm>
            <a:off x="5107907" y="5169307"/>
            <a:ext cx="1879160" cy="829193"/>
          </a:xfrm>
          <a:prstGeom prst="roundRect">
            <a:avLst>
              <a:gd name="adj" fmla="val 5814"/>
            </a:avLst>
          </a:prstGeom>
          <a:solidFill>
            <a:schemeClr val="bg1"/>
          </a:solidFill>
          <a:ln w="28575">
            <a:solidFill>
              <a:srgbClr val="089B8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248390D-6489-F126-19A1-14B00E3DA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18" y="5193736"/>
            <a:ext cx="824830" cy="7885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73550BD-EE48-A8E2-8E27-F9ABEC59DADD}"/>
              </a:ext>
            </a:extLst>
          </p:cNvPr>
          <p:cNvSpPr txBox="1"/>
          <p:nvPr/>
        </p:nvSpPr>
        <p:spPr>
          <a:xfrm>
            <a:off x="5198599" y="5368459"/>
            <a:ext cx="824829" cy="430887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for more info</a:t>
            </a:r>
          </a:p>
        </p:txBody>
      </p:sp>
    </p:spTree>
    <p:extLst>
      <p:ext uri="{BB962C8B-B14F-4D97-AF65-F5344CB8AC3E}">
        <p14:creationId xmlns:p14="http://schemas.microsoft.com/office/powerpoint/2010/main" val="112510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F5D14F2-511F-A7D8-01EF-1570513EE1F8}"/>
              </a:ext>
            </a:extLst>
          </p:cNvPr>
          <p:cNvSpPr txBox="1"/>
          <p:nvPr/>
        </p:nvSpPr>
        <p:spPr>
          <a:xfrm>
            <a:off x="161684" y="2756014"/>
            <a:ext cx="2871972" cy="161890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defTabSz="457189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  <a:cs typeface="Arial"/>
              </a:rPr>
              <a:t>Product Spotlight</a:t>
            </a:r>
          </a:p>
          <a:p>
            <a:pPr defTabSz="457189">
              <a:spcBef>
                <a:spcPct val="20000"/>
              </a:spcBef>
              <a:defRPr/>
            </a:pP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OneDrum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189">
              <a:spcBef>
                <a:spcPct val="20000"/>
              </a:spcBef>
              <a:defRPr/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purple and white rectangle with text&#10;&#10;Description automatically generated">
            <a:extLst>
              <a:ext uri="{FF2B5EF4-FFF2-40B4-BE49-F238E27FC236}">
                <a16:creationId xmlns:a16="http://schemas.microsoft.com/office/drawing/2014/main" id="{06A2AEC7-F160-6B6B-9EF6-FD2F90105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333" b="22372"/>
          <a:stretch/>
        </p:blipFill>
        <p:spPr>
          <a:xfrm>
            <a:off x="6091992" y="2139173"/>
            <a:ext cx="2692406" cy="1559803"/>
          </a:xfrm>
          <a:prstGeom prst="rect">
            <a:avLst/>
          </a:prstGeom>
        </p:spPr>
      </p:pic>
      <p:pic>
        <p:nvPicPr>
          <p:cNvPr id="5" name="Picture 4" descr="A red and white advertisement&#10;&#10;Description automatically generated">
            <a:extLst>
              <a:ext uri="{FF2B5EF4-FFF2-40B4-BE49-F238E27FC236}">
                <a16:creationId xmlns:a16="http://schemas.microsoft.com/office/drawing/2014/main" id="{3D0ACBF3-F9F0-A443-FE48-43871C78C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444" r="1699" b="21250"/>
          <a:stretch/>
        </p:blipFill>
        <p:spPr>
          <a:xfrm>
            <a:off x="3319964" y="3769907"/>
            <a:ext cx="2692406" cy="1487400"/>
          </a:xfrm>
          <a:prstGeom prst="rect">
            <a:avLst/>
          </a:prstGeom>
        </p:spPr>
      </p:pic>
      <p:pic>
        <p:nvPicPr>
          <p:cNvPr id="6" name="Picture 5" descr="A person with a beard&#10;&#10;Description automatically generated">
            <a:extLst>
              <a:ext uri="{FF2B5EF4-FFF2-40B4-BE49-F238E27FC236}">
                <a16:creationId xmlns:a16="http://schemas.microsoft.com/office/drawing/2014/main" id="{370DA9DE-1E67-7214-151A-18AA5BF2EB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14" b="17197"/>
          <a:stretch/>
        </p:blipFill>
        <p:spPr>
          <a:xfrm>
            <a:off x="3319964" y="2139172"/>
            <a:ext cx="2692406" cy="1559802"/>
          </a:xfrm>
          <a:prstGeom prst="rect">
            <a:avLst/>
          </a:prstGeom>
        </p:spPr>
      </p:pic>
      <p:pic>
        <p:nvPicPr>
          <p:cNvPr id="7" name="Picture 6" descr="A person with a picture of his face&#10;&#10;Description automatically generated">
            <a:extLst>
              <a:ext uri="{FF2B5EF4-FFF2-40B4-BE49-F238E27FC236}">
                <a16:creationId xmlns:a16="http://schemas.microsoft.com/office/drawing/2014/main" id="{031BD5F2-5E05-4EA2-377F-9CCFB1E000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167" r="3844" b="22372"/>
          <a:stretch/>
        </p:blipFill>
        <p:spPr>
          <a:xfrm>
            <a:off x="6091992" y="3760345"/>
            <a:ext cx="2692406" cy="14969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6FE3E6-37C3-1B6E-B91E-8E85FBD4D8DB}"/>
              </a:ext>
            </a:extLst>
          </p:cNvPr>
          <p:cNvSpPr txBox="1"/>
          <p:nvPr/>
        </p:nvSpPr>
        <p:spPr>
          <a:xfrm>
            <a:off x="3308461" y="1043328"/>
            <a:ext cx="5407818" cy="36933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Our Customers Say About </a:t>
            </a:r>
            <a:r>
              <a:rPr lang="en-US" b="1" cap="smal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OneDrum</a:t>
            </a:r>
            <a:r>
              <a:rPr lang="en-US" b="1" cap="small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99659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D6A7530-EAFA-A705-99C9-CA93C7650C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7191" y="1520190"/>
            <a:ext cx="2774631" cy="3877644"/>
          </a:xfrm>
        </p:spPr>
        <p:txBody>
          <a:bodyPr anchor="ctr"/>
          <a:lstStyle/>
          <a:p>
            <a:r>
              <a:rPr lang="en-US" sz="2800" dirty="0">
                <a:latin typeface="Arial Black" panose="020B0A04020102020204" pitchFamily="34" charset="0"/>
              </a:rPr>
              <a:t>Proper Handling of Batteries – Damaged, Defective, Recalled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8A28F8B-2A44-2592-54BA-3E82302E0DF9}"/>
              </a:ext>
            </a:extLst>
          </p:cNvPr>
          <p:cNvSpPr txBox="1">
            <a:spLocks/>
          </p:cNvSpPr>
          <p:nvPr/>
        </p:nvSpPr>
        <p:spPr>
          <a:xfrm>
            <a:off x="3314701" y="1520190"/>
            <a:ext cx="5472110" cy="3877644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81" lvl="1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8300C-1098-14B7-4C30-3D3CC6D8DBC6}"/>
              </a:ext>
            </a:extLst>
          </p:cNvPr>
          <p:cNvSpPr txBox="1"/>
          <p:nvPr/>
        </p:nvSpPr>
        <p:spPr>
          <a:xfrm>
            <a:off x="3852127" y="4558362"/>
            <a:ext cx="4683897" cy="1077218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Damaged Lithium Ion or Lithium primary batteries </a:t>
            </a:r>
            <a:r>
              <a:rPr lang="en-US" sz="1600" dirty="0">
                <a:solidFill>
                  <a:srgbClr val="B130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placed in normal collection bins.  Immediately place in absorbent, non-flammable material (sand or cat litter) in a cool, dry area.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D5EED-4B9A-AAB1-FD3C-99F102AA5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480" y="1291825"/>
            <a:ext cx="1941921" cy="1387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2DA25C-89A5-A0C9-DF4D-A2B0323A6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" r="11002" b="-1"/>
          <a:stretch/>
        </p:blipFill>
        <p:spPr>
          <a:xfrm>
            <a:off x="3852127" y="2843247"/>
            <a:ext cx="2198628" cy="138773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22A289-CF8E-0D1E-4F06-9E0D8F170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634" y="2849016"/>
            <a:ext cx="2302390" cy="138196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70C15-ADB8-561E-D1FD-B312721C53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90"/>
          <a:stretch/>
        </p:blipFill>
        <p:spPr>
          <a:xfrm>
            <a:off x="6233633" y="1297594"/>
            <a:ext cx="2302391" cy="138772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09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6EBE0C-3054-B9EC-9D13-BC8C8F0258E4}"/>
              </a:ext>
            </a:extLst>
          </p:cNvPr>
          <p:cNvSpPr/>
          <p:nvPr/>
        </p:nvSpPr>
        <p:spPr>
          <a:xfrm>
            <a:off x="3423272" y="2709017"/>
            <a:ext cx="5088339" cy="3221763"/>
          </a:xfrm>
          <a:prstGeom prst="roundRect">
            <a:avLst>
              <a:gd name="adj" fmla="val 1783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D6A7530-EAFA-A705-99C9-CA93C7650C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7191" y="1520190"/>
            <a:ext cx="2774631" cy="3877644"/>
          </a:xfrm>
        </p:spPr>
        <p:txBody>
          <a:bodyPr anchor="ctr"/>
          <a:lstStyle/>
          <a:p>
            <a:r>
              <a:rPr lang="en-US" sz="2800">
                <a:latin typeface="Arial Black" panose="020B0A04020102020204" pitchFamily="34" charset="0"/>
              </a:rPr>
              <a:t>Managing Batteries at YOUR Facility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>
              <a:latin typeface="Arial Black" panose="020B0A04020102020204" pitchFamily="34" charset="0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98A28F8B-2A44-2592-54BA-3E82302E0DF9}"/>
              </a:ext>
            </a:extLst>
          </p:cNvPr>
          <p:cNvSpPr txBox="1">
            <a:spLocks/>
          </p:cNvSpPr>
          <p:nvPr/>
        </p:nvSpPr>
        <p:spPr>
          <a:xfrm>
            <a:off x="3314701" y="1520190"/>
            <a:ext cx="5472110" cy="3877644"/>
          </a:xfrm>
          <a:prstGeom prst="rect">
            <a:avLst/>
          </a:prstGeom>
        </p:spPr>
        <p:txBody>
          <a:bodyPr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681" lvl="1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16BBC32-AE3F-6149-E033-8CC12BA3B3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388709"/>
              </p:ext>
            </p:extLst>
          </p:nvPr>
        </p:nvGraphicFramePr>
        <p:xfrm>
          <a:off x="3423272" y="3050849"/>
          <a:ext cx="5088339" cy="2879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98643FA-7E88-B6A7-9786-68B6C8F55E94}"/>
              </a:ext>
            </a:extLst>
          </p:cNvPr>
          <p:cNvSpPr txBox="1"/>
          <p:nvPr/>
        </p:nvSpPr>
        <p:spPr>
          <a:xfrm>
            <a:off x="3524007" y="1395307"/>
            <a:ext cx="5277224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Damaged, Defective or Recalled (DDR) </a:t>
            </a:r>
            <a:b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Lithium-Ion Battery Management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56922-179A-9B35-5F90-89C6727ADB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357" r="2774"/>
          <a:stretch/>
        </p:blipFill>
        <p:spPr>
          <a:xfrm>
            <a:off x="4706435" y="2466728"/>
            <a:ext cx="2373530" cy="4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90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CF2E20-7F93-E881-BD70-82E4F0347CA1}"/>
              </a:ext>
            </a:extLst>
          </p:cNvPr>
          <p:cNvSpPr txBox="1"/>
          <p:nvPr/>
        </p:nvSpPr>
        <p:spPr>
          <a:xfrm>
            <a:off x="3226210" y="1475626"/>
            <a:ext cx="5560601" cy="36933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34">
            <a:extLst>
              <a:ext uri="{FF2B5EF4-FFF2-40B4-BE49-F238E27FC236}">
                <a16:creationId xmlns:a16="http://schemas.microsoft.com/office/drawing/2014/main" id="{B17E291E-1DEC-0F7B-019A-4C401239F328}"/>
              </a:ext>
            </a:extLst>
          </p:cNvPr>
          <p:cNvSpPr txBox="1">
            <a:spLocks/>
          </p:cNvSpPr>
          <p:nvPr/>
        </p:nvSpPr>
        <p:spPr>
          <a:xfrm>
            <a:off x="357190" y="1490178"/>
            <a:ext cx="2774631" cy="3877644"/>
          </a:xfrm>
          <a:prstGeom prst="rect">
            <a:avLst/>
          </a:prstGeom>
        </p:spPr>
        <p:txBody>
          <a:bodyPr anchor="ctr"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atin typeface="Arial Black" panose="020B0A04020102020204" pitchFamily="34" charset="0"/>
              </a:rPr>
              <a:t>The Path Forward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8507BD-2A2E-814C-9192-A918C39897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62" y="3613186"/>
            <a:ext cx="1788042" cy="17846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ED8125-27E8-5C1E-0195-0F9E5C0945C3}"/>
              </a:ext>
            </a:extLst>
          </p:cNvPr>
          <p:cNvSpPr/>
          <p:nvPr/>
        </p:nvSpPr>
        <p:spPr>
          <a:xfrm>
            <a:off x="4298389" y="1451236"/>
            <a:ext cx="4068069" cy="105799"/>
          </a:xfrm>
          <a:prstGeom prst="rect">
            <a:avLst/>
          </a:prstGeom>
          <a:solidFill>
            <a:srgbClr val="3592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654A1-A973-21F0-BE4A-733D6D7E47FC}"/>
              </a:ext>
            </a:extLst>
          </p:cNvPr>
          <p:cNvSpPr/>
          <p:nvPr/>
        </p:nvSpPr>
        <p:spPr>
          <a:xfrm>
            <a:off x="4298389" y="5367823"/>
            <a:ext cx="4068069" cy="105799"/>
          </a:xfrm>
          <a:prstGeom prst="rect">
            <a:avLst/>
          </a:prstGeom>
          <a:solidFill>
            <a:srgbClr val="35928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B2C09-C79F-8BA4-78D8-39E5387575FC}"/>
              </a:ext>
            </a:extLst>
          </p:cNvPr>
          <p:cNvSpPr txBox="1"/>
          <p:nvPr/>
        </p:nvSpPr>
        <p:spPr>
          <a:xfrm>
            <a:off x="4710686" y="1681455"/>
            <a:ext cx="4258811" cy="36933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5A1D7-5E04-E206-4E83-D9DB96FA0917}"/>
              </a:ext>
            </a:extLst>
          </p:cNvPr>
          <p:cNvSpPr txBox="1"/>
          <p:nvPr/>
        </p:nvSpPr>
        <p:spPr>
          <a:xfrm>
            <a:off x="4737779" y="3237553"/>
            <a:ext cx="3990903" cy="36933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225B59-520D-B128-6C3B-BD515B8DE0FF}"/>
              </a:ext>
            </a:extLst>
          </p:cNvPr>
          <p:cNvSpPr txBox="1"/>
          <p:nvPr/>
        </p:nvSpPr>
        <p:spPr>
          <a:xfrm>
            <a:off x="4248545" y="2314223"/>
            <a:ext cx="4581484" cy="181588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While not all recycling is the same, working collectively to ‘simplify the task’ can optimize results.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2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D6A7530-EAFA-A705-99C9-CA93C7650C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7191" y="1520190"/>
            <a:ext cx="2774631" cy="3877644"/>
          </a:xfrm>
        </p:spPr>
        <p:txBody>
          <a:bodyPr anchor="ctr"/>
          <a:lstStyle/>
          <a:p>
            <a:r>
              <a:rPr lang="en-US" sz="2800">
                <a:latin typeface="Arial Black" panose="020B0A04020102020204" pitchFamily="34" charset="0"/>
              </a:rPr>
              <a:t>About</a:t>
            </a:r>
          </a:p>
          <a:p>
            <a:r>
              <a:rPr lang="en-US" sz="2800">
                <a:latin typeface="Arial Black" panose="020B0A04020102020204" pitchFamily="34" charset="0"/>
              </a:rPr>
              <a:t>Call2Recycle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D404E67B-546A-C614-FB0D-2BE6E02FF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040" y="1082267"/>
            <a:ext cx="5471664" cy="482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37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CF2E20-7F93-E881-BD70-82E4F0347CA1}"/>
              </a:ext>
            </a:extLst>
          </p:cNvPr>
          <p:cNvSpPr txBox="1"/>
          <p:nvPr/>
        </p:nvSpPr>
        <p:spPr>
          <a:xfrm>
            <a:off x="3226210" y="1475626"/>
            <a:ext cx="5560601" cy="36933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SzPct val="100000"/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34">
            <a:extLst>
              <a:ext uri="{FF2B5EF4-FFF2-40B4-BE49-F238E27FC236}">
                <a16:creationId xmlns:a16="http://schemas.microsoft.com/office/drawing/2014/main" id="{B17E291E-1DEC-0F7B-019A-4C401239F328}"/>
              </a:ext>
            </a:extLst>
          </p:cNvPr>
          <p:cNvSpPr txBox="1">
            <a:spLocks/>
          </p:cNvSpPr>
          <p:nvPr/>
        </p:nvSpPr>
        <p:spPr>
          <a:xfrm>
            <a:off x="357190" y="1490178"/>
            <a:ext cx="2774631" cy="3877644"/>
          </a:xfrm>
          <a:prstGeom prst="rect">
            <a:avLst/>
          </a:prstGeom>
        </p:spPr>
        <p:txBody>
          <a:bodyPr anchor="ctr"/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SzPct val="100000"/>
              <a:buFontTx/>
              <a:buBlip>
                <a:blip r:embed="rId2"/>
              </a:buBlip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latin typeface="Arial Black" panose="020B0A04020102020204" pitchFamily="34" charset="0"/>
            </a:endParaRP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Q&amp;A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endParaRPr lang="en-US" sz="2800" dirty="0">
              <a:latin typeface="Arial Black" panose="020B0A04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B2C09-C79F-8BA4-78D8-39E5387575FC}"/>
              </a:ext>
            </a:extLst>
          </p:cNvPr>
          <p:cNvSpPr txBox="1"/>
          <p:nvPr/>
        </p:nvSpPr>
        <p:spPr>
          <a:xfrm>
            <a:off x="4710686" y="1681455"/>
            <a:ext cx="4258811" cy="36933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45A1D7-5E04-E206-4E83-D9DB96FA0917}"/>
              </a:ext>
            </a:extLst>
          </p:cNvPr>
          <p:cNvSpPr txBox="1"/>
          <p:nvPr/>
        </p:nvSpPr>
        <p:spPr>
          <a:xfrm>
            <a:off x="4737779" y="3237553"/>
            <a:ext cx="3990903" cy="36933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070122-4C0A-D145-20DB-20C458A11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1835" t="3387" r="10932" b="8009"/>
          <a:stretch/>
        </p:blipFill>
        <p:spPr>
          <a:xfrm>
            <a:off x="4194312" y="1369601"/>
            <a:ext cx="3975654" cy="39982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22208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973" y="3590597"/>
            <a:ext cx="4018540" cy="2840300"/>
          </a:xfrm>
        </p:spPr>
        <p:txBody>
          <a:bodyPr lIns="91440" tIns="45720" rIns="91440" bIns="45720" anchor="t"/>
          <a:lstStyle/>
          <a:p>
            <a:r>
              <a:rPr lang="en-US" b="0" dirty="0"/>
              <a:t>Mark Steadman</a:t>
            </a:r>
            <a:br>
              <a:rPr lang="en-US" b="0" dirty="0"/>
            </a:br>
            <a:r>
              <a:rPr lang="en-US" b="0" dirty="0"/>
              <a:t>msteadman@call2recycle.org</a:t>
            </a:r>
            <a:br>
              <a:rPr lang="en-US" b="0" dirty="0"/>
            </a:br>
            <a:br>
              <a:rPr lang="en-US" b="0" dirty="0"/>
            </a:br>
            <a:br>
              <a:rPr lang="en-US" b="0" dirty="0"/>
            </a:br>
            <a:r>
              <a:rPr lang="en-US" b="0" dirty="0"/>
              <a:t>Corporate headquarters:</a:t>
            </a:r>
            <a:br>
              <a:rPr lang="en-US" b="0" dirty="0"/>
            </a:br>
            <a:r>
              <a:rPr lang="en-US" b="0" dirty="0"/>
              <a:t>1000 Parkwood Circle, Suite 200</a:t>
            </a:r>
            <a:br>
              <a:rPr lang="en-US" b="0" dirty="0"/>
            </a:br>
            <a:r>
              <a:rPr lang="en-US" b="0" dirty="0"/>
              <a:t>Atlanta, GA 30339</a:t>
            </a:r>
            <a:br>
              <a:rPr lang="en-US" b="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013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D6A7530-EAFA-A705-99C9-CA93C7650C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35082" y="2265480"/>
            <a:ext cx="2909454" cy="2908233"/>
          </a:xfrm>
        </p:spPr>
        <p:txBody>
          <a:bodyPr anchor="ctr"/>
          <a:lstStyle/>
          <a:p>
            <a:r>
              <a:rPr lang="en-US" sz="2600" dirty="0">
                <a:latin typeface="Arial Black" panose="020B0A04020102020204" pitchFamily="34" charset="0"/>
              </a:rPr>
              <a:t>Batteries are EVERYWHERE!</a:t>
            </a:r>
            <a:endParaRPr lang="en-US" sz="26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2100" dirty="0">
              <a:latin typeface="Arial Black" panose="020B0A0402010202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C27A32C-DF87-0C17-B4EF-A92A1AEF7F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4D83AF-8448-B028-017E-A54924047BBF}"/>
              </a:ext>
            </a:extLst>
          </p:cNvPr>
          <p:cNvSpPr txBox="1"/>
          <p:nvPr/>
        </p:nvSpPr>
        <p:spPr>
          <a:xfrm>
            <a:off x="3361432" y="1631121"/>
            <a:ext cx="5249168" cy="584775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Climate action and other market forces are accelerating the adoption of batteries across all major sectors: 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C3DB865-59B5-4CB4-BA71-EF6B4B0CAB17}"/>
              </a:ext>
            </a:extLst>
          </p:cNvPr>
          <p:cNvSpPr txBox="1"/>
          <p:nvPr/>
        </p:nvSpPr>
        <p:spPr>
          <a:xfrm>
            <a:off x="4113066" y="2395336"/>
            <a:ext cx="4951270" cy="2831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Electronics</a:t>
            </a:r>
          </a:p>
          <a:p>
            <a:pPr marL="285750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Outdoor Power Equipment</a:t>
            </a:r>
          </a:p>
          <a:p>
            <a:pPr marL="285750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Homes</a:t>
            </a:r>
          </a:p>
          <a:p>
            <a:pPr marL="285750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Wearables</a:t>
            </a:r>
          </a:p>
          <a:p>
            <a:pPr marL="285750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E-Transport</a:t>
            </a:r>
          </a:p>
          <a:p>
            <a:pPr marL="742950" lvl="1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E-Bikes</a:t>
            </a:r>
          </a:p>
          <a:p>
            <a:pPr marL="742950" lvl="1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EVs</a:t>
            </a:r>
          </a:p>
          <a:p>
            <a:pPr marL="285750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Storage</a:t>
            </a:r>
          </a:p>
          <a:p>
            <a:pPr marL="285750" indent="-285750">
              <a:spcAft>
                <a:spcPts val="600"/>
              </a:spcAft>
              <a:buClr>
                <a:srgbClr val="851548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And….the list continues</a:t>
            </a:r>
          </a:p>
        </p:txBody>
      </p:sp>
    </p:spTree>
    <p:extLst>
      <p:ext uri="{BB962C8B-B14F-4D97-AF65-F5344CB8AC3E}">
        <p14:creationId xmlns:p14="http://schemas.microsoft.com/office/powerpoint/2010/main" val="2860298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7617D22-D60F-DDE3-4AF0-E9A82336AE17}"/>
              </a:ext>
            </a:extLst>
          </p:cNvPr>
          <p:cNvGraphicFramePr/>
          <p:nvPr/>
        </p:nvGraphicFramePr>
        <p:xfrm>
          <a:off x="3458288" y="2086007"/>
          <a:ext cx="4544976" cy="3005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D6A7530-EAFA-A705-99C9-CA93C7650C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7191" y="1520190"/>
            <a:ext cx="2774631" cy="3877644"/>
          </a:xfrm>
        </p:spPr>
        <p:txBody>
          <a:bodyPr anchor="ctr"/>
          <a:lstStyle/>
          <a:p>
            <a:r>
              <a:rPr lang="en-US" sz="2800" dirty="0">
                <a:latin typeface="Arial Black" panose="020B0A04020102020204" pitchFamily="34" charset="0"/>
              </a:rPr>
              <a:t>Current State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2022 U.S.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Battery Collections &amp; Accessibility</a:t>
            </a:r>
          </a:p>
          <a:p>
            <a:endParaRPr lang="en-US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Table 9">
            <a:extLst>
              <a:ext uri="{FF2B5EF4-FFF2-40B4-BE49-F238E27FC236}">
                <a16:creationId xmlns:a16="http://schemas.microsoft.com/office/drawing/2014/main" id="{53F95CF3-E6DE-6582-2BDE-9A3D2BC47D8A}"/>
              </a:ext>
            </a:extLst>
          </p:cNvPr>
          <p:cNvGraphicFramePr>
            <a:graphicFrameLocks noGrp="1"/>
          </p:cNvGraphicFramePr>
          <p:nvPr/>
        </p:nvGraphicFramePr>
        <p:xfrm>
          <a:off x="6634799" y="2835358"/>
          <a:ext cx="1790098" cy="1854486"/>
        </p:xfrm>
        <a:graphic>
          <a:graphicData uri="http://schemas.openxmlformats.org/drawingml/2006/table">
            <a:tbl>
              <a:tblPr firstRow="1" bandRow="1"/>
              <a:tblGrid>
                <a:gridCol w="275385">
                  <a:extLst>
                    <a:ext uri="{9D8B030D-6E8A-4147-A177-3AD203B41FA5}">
                      <a16:colId xmlns:a16="http://schemas.microsoft.com/office/drawing/2014/main" val="1333102626"/>
                    </a:ext>
                  </a:extLst>
                </a:gridCol>
                <a:gridCol w="1514713">
                  <a:extLst>
                    <a:ext uri="{9D8B030D-6E8A-4147-A177-3AD203B41FA5}">
                      <a16:colId xmlns:a16="http://schemas.microsoft.com/office/drawing/2014/main" val="4053113035"/>
                    </a:ext>
                  </a:extLst>
                </a:gridCol>
              </a:tblGrid>
              <a:tr h="309081">
                <a:tc>
                  <a:txBody>
                    <a:bodyPr/>
                    <a:lstStyle/>
                    <a:p>
                      <a:endParaRPr lang="en-US" sz="1200" b="1" dirty="0"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ova" panose="020B0504020202020204" pitchFamily="34" charset="0"/>
                        </a:rPr>
                        <a:t>Single-Use (29%)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978574"/>
                  </a:ext>
                </a:extLst>
              </a:tr>
              <a:tr h="309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200" b="1" dirty="0"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ova" panose="020B0504020202020204" pitchFamily="34" charset="0"/>
                        </a:rPr>
                        <a:t>Li-Ion (38%)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2259098"/>
                  </a:ext>
                </a:extLst>
              </a:tr>
              <a:tr h="3090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200" b="1" dirty="0"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ova" panose="020B0504020202020204" pitchFamily="34" charset="0"/>
                        </a:rPr>
                        <a:t>Ni-MH (3%)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217878"/>
                  </a:ext>
                </a:extLst>
              </a:tr>
              <a:tr h="309081">
                <a:tc>
                  <a:txBody>
                    <a:bodyPr/>
                    <a:lstStyle/>
                    <a:p>
                      <a:endParaRPr lang="en-US" sz="1200" b="1" dirty="0"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ova" panose="020B0504020202020204" pitchFamily="34" charset="0"/>
                        </a:rPr>
                        <a:t>Ni-Cd (13%)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683718"/>
                  </a:ext>
                </a:extLst>
              </a:tr>
              <a:tr h="309081">
                <a:tc>
                  <a:txBody>
                    <a:bodyPr/>
                    <a:lstStyle/>
                    <a:p>
                      <a:endParaRPr lang="en-US" sz="1200" b="1" dirty="0"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Nova" panose="020B0504020202020204" pitchFamily="34" charset="0"/>
                        </a:rPr>
                        <a:t>SSLA/Pb (17%)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2941978"/>
                  </a:ext>
                </a:extLst>
              </a:tr>
              <a:tr h="309081">
                <a:tc>
                  <a:txBody>
                    <a:bodyPr/>
                    <a:lstStyle/>
                    <a:p>
                      <a:endParaRPr lang="en-US" sz="1200" b="1" dirty="0">
                        <a:latin typeface="Arial Nova" panose="020B05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Nova" panose="020B05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482272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5A96839F-3A27-3764-F776-D918099C1545}"/>
              </a:ext>
            </a:extLst>
          </p:cNvPr>
          <p:cNvSpPr/>
          <p:nvPr/>
        </p:nvSpPr>
        <p:spPr>
          <a:xfrm>
            <a:off x="6671083" y="3239844"/>
            <a:ext cx="137160" cy="137160"/>
          </a:xfrm>
          <a:prstGeom prst="ellipse">
            <a:avLst/>
          </a:prstGeom>
          <a:solidFill>
            <a:srgbClr val="B13016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105C9F-7BEC-7C92-F7EB-67E1F69FD234}"/>
              </a:ext>
            </a:extLst>
          </p:cNvPr>
          <p:cNvSpPr/>
          <p:nvPr/>
        </p:nvSpPr>
        <p:spPr>
          <a:xfrm>
            <a:off x="6671083" y="2950284"/>
            <a:ext cx="137160" cy="137160"/>
          </a:xfrm>
          <a:prstGeom prst="ellipse">
            <a:avLst/>
          </a:prstGeom>
          <a:solidFill>
            <a:srgbClr val="81275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51E5E5B-2DE7-96CB-2B58-7A7775993EF8}"/>
              </a:ext>
            </a:extLst>
          </p:cNvPr>
          <p:cNvSpPr/>
          <p:nvPr/>
        </p:nvSpPr>
        <p:spPr>
          <a:xfrm>
            <a:off x="6671083" y="3557244"/>
            <a:ext cx="137160" cy="137160"/>
          </a:xfrm>
          <a:prstGeom prst="ellipse">
            <a:avLst/>
          </a:prstGeom>
          <a:solidFill>
            <a:srgbClr val="366D7E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73A2C8-58C5-619E-3778-51B99A2FC12B}"/>
              </a:ext>
            </a:extLst>
          </p:cNvPr>
          <p:cNvSpPr/>
          <p:nvPr/>
        </p:nvSpPr>
        <p:spPr>
          <a:xfrm>
            <a:off x="6671083" y="3862044"/>
            <a:ext cx="137160" cy="137160"/>
          </a:xfrm>
          <a:prstGeom prst="ellipse">
            <a:avLst/>
          </a:prstGeom>
          <a:solidFill>
            <a:srgbClr val="93B84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F0C4DF-1BE0-FEA9-739D-9CCEA485FF5F}"/>
              </a:ext>
            </a:extLst>
          </p:cNvPr>
          <p:cNvSpPr/>
          <p:nvPr/>
        </p:nvSpPr>
        <p:spPr>
          <a:xfrm>
            <a:off x="6671083" y="4161389"/>
            <a:ext cx="137160" cy="137160"/>
          </a:xfrm>
          <a:prstGeom prst="ellipse">
            <a:avLst/>
          </a:prstGeom>
          <a:solidFill>
            <a:srgbClr val="009BB8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E4FB4-F978-AC6F-AACD-414F884042D5}"/>
              </a:ext>
            </a:extLst>
          </p:cNvPr>
          <p:cNvSpPr txBox="1"/>
          <p:nvPr/>
        </p:nvSpPr>
        <p:spPr>
          <a:xfrm>
            <a:off x="4132622" y="2901050"/>
            <a:ext cx="1543432" cy="1336456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rgbClr val="63636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7.9+</a:t>
            </a:r>
            <a:br>
              <a:rPr lang="en-US" sz="2800" b="1" dirty="0">
                <a:solidFill>
                  <a:srgbClr val="63636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63636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Million Pounds</a:t>
            </a:r>
            <a:endParaRPr lang="en-US" dirty="0">
              <a:solidFill>
                <a:srgbClr val="636363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66F359-E724-E083-6821-EA5834F3DC93}"/>
              </a:ext>
            </a:extLst>
          </p:cNvPr>
          <p:cNvSpPr txBox="1"/>
          <p:nvPr/>
        </p:nvSpPr>
        <p:spPr>
          <a:xfrm>
            <a:off x="4013136" y="1475135"/>
            <a:ext cx="4864243" cy="677108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59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84% </a:t>
            </a:r>
            <a:r>
              <a:rPr lang="en-US" sz="1400" b="1" dirty="0">
                <a:solidFill>
                  <a:srgbClr val="3592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U.S. population lives within 10-miles of an available Call2Recycle collection site </a:t>
            </a:r>
            <a:endParaRPr lang="en-US" sz="1600" b="1" dirty="0">
              <a:solidFill>
                <a:srgbClr val="35928A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Graphic 14" descr="Marker with solid fill">
            <a:extLst>
              <a:ext uri="{FF2B5EF4-FFF2-40B4-BE49-F238E27FC236}">
                <a16:creationId xmlns:a16="http://schemas.microsoft.com/office/drawing/2014/main" id="{E91AC87E-ABE6-CA22-DFBC-FC68AD8B4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8222" y="1237843"/>
            <a:ext cx="914400" cy="914400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9E403C8-26E8-070E-8E34-17F6FC34AFF6}"/>
              </a:ext>
            </a:extLst>
          </p:cNvPr>
          <p:cNvSpPr/>
          <p:nvPr/>
        </p:nvSpPr>
        <p:spPr>
          <a:xfrm>
            <a:off x="3438552" y="1993072"/>
            <a:ext cx="473743" cy="92934"/>
          </a:xfrm>
          <a:prstGeom prst="ellipse">
            <a:avLst/>
          </a:prstGeom>
          <a:solidFill>
            <a:srgbClr val="35928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BAB960-8DF1-7644-765C-AD2DC115D96D}"/>
              </a:ext>
            </a:extLst>
          </p:cNvPr>
          <p:cNvSpPr txBox="1"/>
          <p:nvPr/>
        </p:nvSpPr>
        <p:spPr>
          <a:xfrm>
            <a:off x="3218223" y="4998096"/>
            <a:ext cx="5206675" cy="646331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35928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150+ million pounds </a:t>
            </a:r>
            <a:br>
              <a:rPr lang="en-US" sz="2000" b="1" i="1" dirty="0">
                <a:solidFill>
                  <a:srgbClr val="35928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</a:br>
            <a:r>
              <a:rPr lang="en-US" sz="1600" b="1" i="1" dirty="0">
                <a:solidFill>
                  <a:srgbClr val="35928A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collected and recycled since inception</a:t>
            </a:r>
            <a:endParaRPr lang="en-US" sz="1100" b="1" i="1" dirty="0">
              <a:solidFill>
                <a:srgbClr val="35928A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47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8B306-6CF2-A4A1-0F60-EE0EFE286F4A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011" y="3097943"/>
            <a:ext cx="2329127" cy="15455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42D10-747A-DD81-A811-B88846917E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223" t="24109" r="30634" b="36192"/>
          <a:stretch/>
        </p:blipFill>
        <p:spPr>
          <a:xfrm>
            <a:off x="6175328" y="1845342"/>
            <a:ext cx="2410289" cy="133700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D4F532-FC5B-DD28-5506-A4E9133397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383" y="1680269"/>
            <a:ext cx="1710798" cy="12830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Content Placeholder 34">
            <a:extLst>
              <a:ext uri="{FF2B5EF4-FFF2-40B4-BE49-F238E27FC236}">
                <a16:creationId xmlns:a16="http://schemas.microsoft.com/office/drawing/2014/main" id="{C22ED061-ABDE-229E-9BA7-4533D3857AC8}"/>
              </a:ext>
            </a:extLst>
          </p:cNvPr>
          <p:cNvSpPr txBox="1">
            <a:spLocks/>
          </p:cNvSpPr>
          <p:nvPr/>
        </p:nvSpPr>
        <p:spPr>
          <a:xfrm>
            <a:off x="357191" y="1520190"/>
            <a:ext cx="2774631" cy="3877644"/>
          </a:xfr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Then…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FF8C96-262E-1F08-949B-C54A3EEEBE6F}"/>
              </a:ext>
            </a:extLst>
          </p:cNvPr>
          <p:cNvSpPr txBox="1"/>
          <p:nvPr/>
        </p:nvSpPr>
        <p:spPr>
          <a:xfrm>
            <a:off x="3916181" y="4723196"/>
            <a:ext cx="4870629" cy="70237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63636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</a:t>
            </a:r>
            <a:r>
              <a:rPr lang="en-US" b="1" dirty="0">
                <a:solidFill>
                  <a:srgbClr val="63636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72% of the batteries collected by Call2Recycle were Nickel Cadmium</a:t>
            </a:r>
            <a:endParaRPr lang="en-US" dirty="0">
              <a:solidFill>
                <a:srgbClr val="636363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310ED3-2D5E-2610-C4D4-A9FE84EF51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85" t="7047" r="7333" b="6328"/>
          <a:stretch/>
        </p:blipFill>
        <p:spPr>
          <a:xfrm>
            <a:off x="6131331" y="3308143"/>
            <a:ext cx="899347" cy="1280479"/>
          </a:xfrm>
          <a:prstGeom prst="roundRect">
            <a:avLst>
              <a:gd name="adj" fmla="val 2043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68564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4">
            <a:extLst>
              <a:ext uri="{FF2B5EF4-FFF2-40B4-BE49-F238E27FC236}">
                <a16:creationId xmlns:a16="http://schemas.microsoft.com/office/drawing/2014/main" id="{C22ED061-ABDE-229E-9BA7-4533D3857AC8}"/>
              </a:ext>
            </a:extLst>
          </p:cNvPr>
          <p:cNvSpPr txBox="1">
            <a:spLocks/>
          </p:cNvSpPr>
          <p:nvPr/>
        </p:nvSpPr>
        <p:spPr>
          <a:xfrm>
            <a:off x="357191" y="1520190"/>
            <a:ext cx="2774631" cy="3877644"/>
          </a:xfr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Now…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16862F-2E60-C91C-173E-527A6B768A7B}"/>
              </a:ext>
            </a:extLst>
          </p:cNvPr>
          <p:cNvSpPr txBox="1"/>
          <p:nvPr/>
        </p:nvSpPr>
        <p:spPr>
          <a:xfrm>
            <a:off x="3312826" y="4642813"/>
            <a:ext cx="5131050" cy="702372"/>
          </a:xfrm>
          <a:prstGeom prst="rect">
            <a:avLst/>
          </a:prstGeom>
          <a:noFill/>
          <a:ln>
            <a:solidFill>
              <a:schemeClr val="bg1">
                <a:alpha val="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b="1" dirty="0">
                <a:solidFill>
                  <a:srgbClr val="63636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 </a:t>
            </a:r>
            <a:r>
              <a:rPr lang="en-US" b="1" dirty="0">
                <a:solidFill>
                  <a:srgbClr val="63636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50% of the rechargeable batteries collected by Call2Recycle are Lithium Ion</a:t>
            </a:r>
            <a:endParaRPr lang="en-US" sz="1100" dirty="0">
              <a:solidFill>
                <a:srgbClr val="636363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45BB17-9577-C52B-57B7-EF67ABBE2B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66" y="1846602"/>
            <a:ext cx="1269998" cy="14868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B22D3-020B-6B7E-8558-2C11C56EF3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941" y="1650121"/>
            <a:ext cx="2222853" cy="14059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323DE2-9CCD-24DD-F25B-6B984F58BF8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7429" y="3123760"/>
            <a:ext cx="1994747" cy="1356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C9DD07-F279-E47A-B3C2-31EFC58330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171" y="1467560"/>
            <a:ext cx="1467186" cy="19200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911858-AC76-82D0-2B8C-48FFAA7E83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44" t="3745" r="9532" b="24831"/>
          <a:stretch/>
        </p:blipFill>
        <p:spPr>
          <a:xfrm>
            <a:off x="4592588" y="3470361"/>
            <a:ext cx="1734352" cy="10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78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34">
            <a:extLst>
              <a:ext uri="{FF2B5EF4-FFF2-40B4-BE49-F238E27FC236}">
                <a16:creationId xmlns:a16="http://schemas.microsoft.com/office/drawing/2014/main" id="{C22ED061-ABDE-229E-9BA7-4533D3857AC8}"/>
              </a:ext>
            </a:extLst>
          </p:cNvPr>
          <p:cNvSpPr txBox="1">
            <a:spLocks/>
          </p:cNvSpPr>
          <p:nvPr/>
        </p:nvSpPr>
        <p:spPr>
          <a:xfrm>
            <a:off x="357191" y="1520190"/>
            <a:ext cx="2774631" cy="3877644"/>
          </a:xfr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While Much Has Changed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Same Question Remains</a:t>
            </a:r>
          </a:p>
        </p:txBody>
      </p:sp>
      <p:sp>
        <p:nvSpPr>
          <p:cNvPr id="7" name="Content Placeholder 34">
            <a:extLst>
              <a:ext uri="{FF2B5EF4-FFF2-40B4-BE49-F238E27FC236}">
                <a16:creationId xmlns:a16="http://schemas.microsoft.com/office/drawing/2014/main" id="{F04E89BE-EAF2-C892-5E2E-251ECFAC1A46}"/>
              </a:ext>
            </a:extLst>
          </p:cNvPr>
          <p:cNvSpPr txBox="1">
            <a:spLocks/>
          </p:cNvSpPr>
          <p:nvPr/>
        </p:nvSpPr>
        <p:spPr>
          <a:xfrm>
            <a:off x="3333433" y="1509085"/>
            <a:ext cx="1995570" cy="1329745"/>
          </a:xfr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Change From This…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E8E00B-95EB-9321-7DA6-911E1907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443" y="2646331"/>
            <a:ext cx="1217363" cy="262743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ontent Placeholder 34">
            <a:extLst>
              <a:ext uri="{FF2B5EF4-FFF2-40B4-BE49-F238E27FC236}">
                <a16:creationId xmlns:a16="http://schemas.microsoft.com/office/drawing/2014/main" id="{BD2EA929-A2C5-0B9D-47C7-87E39CA5DE7C}"/>
              </a:ext>
            </a:extLst>
          </p:cNvPr>
          <p:cNvSpPr txBox="1">
            <a:spLocks/>
          </p:cNvSpPr>
          <p:nvPr/>
        </p:nvSpPr>
        <p:spPr>
          <a:xfrm>
            <a:off x="6192013" y="1520191"/>
            <a:ext cx="1953058" cy="1329745"/>
          </a:xfr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639D1-40C2-55C7-633D-751698FEE8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0571" y="2842198"/>
            <a:ext cx="2223312" cy="2235698"/>
          </a:xfrm>
          <a:prstGeom prst="rect">
            <a:avLst/>
          </a:prstGeom>
        </p:spPr>
      </p:pic>
      <p:pic>
        <p:nvPicPr>
          <p:cNvPr id="9" name="Graphic 8" descr="Circle with left arrow with solid fill">
            <a:extLst>
              <a:ext uri="{FF2B5EF4-FFF2-40B4-BE49-F238E27FC236}">
                <a16:creationId xmlns:a16="http://schemas.microsoft.com/office/drawing/2014/main" id="{5E43E940-D66C-1B1C-9946-D40F69ED9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043770" y="3357796"/>
            <a:ext cx="1011836" cy="101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98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2C27A32C-DF87-0C17-B4EF-A92A1AEF7F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6" name="Content Placeholder 34">
            <a:extLst>
              <a:ext uri="{FF2B5EF4-FFF2-40B4-BE49-F238E27FC236}">
                <a16:creationId xmlns:a16="http://schemas.microsoft.com/office/drawing/2014/main" id="{4E803B46-339D-D298-8A33-46AC0C8B9D8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7874" y="2206598"/>
            <a:ext cx="2774372" cy="2908233"/>
          </a:xfrm>
        </p:spPr>
        <p:txBody>
          <a:bodyPr anchor="ctr"/>
          <a:lstStyle/>
          <a:p>
            <a:r>
              <a:rPr lang="en-US" sz="2800" dirty="0">
                <a:latin typeface="Arial Black" panose="020B0A04020102020204" pitchFamily="34" charset="0"/>
              </a:rPr>
              <a:t>What &amp; How Batteries are Collected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B537CE-5DB2-9DEB-D7E2-F77305BFB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4065" y="1577510"/>
            <a:ext cx="5335001" cy="3474379"/>
          </a:xfrm>
          <a:prstGeom prst="roundRect">
            <a:avLst>
              <a:gd name="adj" fmla="val 4100"/>
            </a:avLst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51199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5D6A7530-EAFA-A705-99C9-CA93C7650C7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57191" y="1520190"/>
            <a:ext cx="2774631" cy="3877644"/>
          </a:xfrm>
        </p:spPr>
        <p:txBody>
          <a:bodyPr anchor="ctr"/>
          <a:lstStyle/>
          <a:p>
            <a:r>
              <a:rPr lang="en-US" sz="2400" dirty="0">
                <a:latin typeface="Arial Black" panose="020B0A04020102020204" pitchFamily="34" charset="0"/>
              </a:rPr>
              <a:t>What Happens to the Batteries?</a:t>
            </a:r>
          </a:p>
          <a:p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3D4BF-B020-AAE0-DD73-2B8072A3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7" t="1459" r="4288" b="1348"/>
          <a:stretch/>
        </p:blipFill>
        <p:spPr>
          <a:xfrm>
            <a:off x="3322993" y="1224535"/>
            <a:ext cx="5378374" cy="4631954"/>
          </a:xfrm>
          <a:prstGeom prst="roundRect">
            <a:avLst>
              <a:gd name="adj" fmla="val 1982"/>
            </a:avLst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1892448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solidFill>
            <a:schemeClr val="bg1">
              <a:alpha val="0"/>
            </a:schemeClr>
          </a:solidFill>
        </a:ln>
      </a:spPr>
      <a:bodyPr anchor="t"/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4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ln>
          <a:solidFill>
            <a:schemeClr val="bg1">
              <a:alpha val="0"/>
            </a:schemeClr>
          </a:solidFill>
        </a:ln>
      </a:spPr>
      <a:bodyPr anchor="t"/>
      <a:lstStyle>
        <a:defPPr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7D527C496C5F46B85C77F73D27898D" ma:contentTypeVersion="12" ma:contentTypeDescription="Create a new document." ma:contentTypeScope="" ma:versionID="20fce35db7e3d1cdf30d899648a15127">
  <xsd:schema xmlns:xsd="http://www.w3.org/2001/XMLSchema" xmlns:xs="http://www.w3.org/2001/XMLSchema" xmlns:p="http://schemas.microsoft.com/office/2006/metadata/properties" xmlns:ns2="49067cc5-f48d-4dff-b72f-f3fb6fea3d23" xmlns:ns3="93a398b3-e989-4849-a765-77ea8d2412f1" targetNamespace="http://schemas.microsoft.com/office/2006/metadata/properties" ma:root="true" ma:fieldsID="9f01001f49c0a4c14b6bfca5063a8bf4" ns2:_="" ns3:_="">
    <xsd:import namespace="49067cc5-f48d-4dff-b72f-f3fb6fea3d23"/>
    <xsd:import namespace="93a398b3-e989-4849-a765-77ea8d2412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067cc5-f48d-4dff-b72f-f3fb6fea3d2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a398b3-e989-4849-a765-77ea8d2412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9067cc5-f48d-4dff-b72f-f3fb6fea3d23">
      <UserInfo>
        <DisplayName>Sean Finney</DisplayName>
        <AccountId>2718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C809621-4E50-49DF-B3AE-363E5F77A2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546114-6F8B-4D45-A51B-F9DF1A10F629}">
  <ds:schemaRefs>
    <ds:schemaRef ds:uri="49067cc5-f48d-4dff-b72f-f3fb6fea3d23"/>
    <ds:schemaRef ds:uri="93a398b3-e989-4849-a765-77ea8d2412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17E9F5-CC0E-4517-A573-FB1497798FB7}">
  <ds:schemaRefs>
    <ds:schemaRef ds:uri="49067cc5-f48d-4dff-b72f-f3fb6fea3d23"/>
    <ds:schemaRef ds:uri="93a398b3-e989-4849-a765-77ea8d2412f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2044</TotalTime>
  <Words>794</Words>
  <Application>Microsoft Office PowerPoint</Application>
  <PresentationFormat>On-screen Show (4:3)</PresentationFormat>
  <Paragraphs>104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Arial Narrow</vt:lpstr>
      <vt:lpstr>Arial Nova</vt:lpstr>
      <vt:lpstr>Calibri</vt:lpstr>
      <vt:lpstr>Helvetica Neue Light</vt:lpstr>
      <vt:lpstr>Helvetica Neue Medium</vt:lpstr>
      <vt:lpstr>Wingdings</vt:lpstr>
      <vt:lpstr>Default Theme</vt:lpstr>
      <vt:lpstr>4_Default Theme</vt:lpstr>
      <vt:lpstr>Battery collection &amp; recycling grc’s 32nd annual Conference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 Steadman msteadman@call2recycle.org   Corporate headquarters: 1000 Parkwood Circle, Suite 200 Atlanta, GA 30339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Georgia Recycling Coalition: E-Scrap webinar</dc:title>
  <dc:creator>Joe Bittner</dc:creator>
  <cp:lastModifiedBy>Linda Gabor</cp:lastModifiedBy>
  <cp:revision>17</cp:revision>
  <cp:lastPrinted>2021-09-22T12:18:13Z</cp:lastPrinted>
  <dcterms:created xsi:type="dcterms:W3CDTF">2021-05-04T14:52:06Z</dcterms:created>
  <dcterms:modified xsi:type="dcterms:W3CDTF">2023-10-19T17:46:19Z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0x010100C97D527C496C5F46B85C77F73D27898D</vt:lpwstr>
  </property>
</Properties>
</file>