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9" r:id="rId11"/>
    <p:sldId id="268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592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177EB-CFCF-4BFC-BEFC-EBC6CC579FE9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A7272-25F5-4721-8786-CCC4E822C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6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3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latin typeface="Georgia" panose="02040502050405020303" pitchFamily="18" charset="0"/>
              </a:rPr>
              <a:t>UNDERSTAND YOUR AUDIENCE AND FIND AN ANGLE THAT WILL INTEREST THEM</a:t>
            </a:r>
          </a:p>
          <a:p>
            <a:endParaRPr lang="en-US" sz="1400" b="1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EXPLAIN WHAT YOU MEAN </a:t>
            </a:r>
          </a:p>
          <a:p>
            <a:endParaRPr lang="en-US" sz="1400" b="1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HARNESS THE POWER OF POSITIVITY</a:t>
            </a:r>
          </a:p>
          <a:p>
            <a:endParaRPr lang="en-US" sz="1400" b="1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BE CREATIVE</a:t>
            </a:r>
          </a:p>
          <a:p>
            <a:endParaRPr lang="en-US" sz="1400" b="1" dirty="0">
              <a:latin typeface="Georgia" panose="02040502050405020303" pitchFamily="18" charset="0"/>
            </a:endParaRPr>
          </a:p>
          <a:p>
            <a:r>
              <a:rPr lang="en-US" sz="1400" b="1" dirty="0">
                <a:latin typeface="Georgia" panose="02040502050405020303" pitchFamily="18" charset="0"/>
              </a:rPr>
              <a:t>BE KIND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IS: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relevant to everyone, regardless of their background, culture, or values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positive and hopeful vision for the future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creative and collaborative process, not a fixed or predetermined outcome</a:t>
            </a: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i="1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ongoing journey, not a destination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5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Government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9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9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Non-Profit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4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Community Groups</a:t>
            </a:r>
          </a:p>
          <a:p>
            <a:endParaRPr lang="en-US" sz="1400" b="1" dirty="0"/>
          </a:p>
          <a:p>
            <a:r>
              <a:rPr lang="en-US" sz="1400" b="1" dirty="0"/>
              <a:t>Under-served</a:t>
            </a:r>
          </a:p>
          <a:p>
            <a:r>
              <a:rPr lang="en-US" sz="1400" b="1" dirty="0"/>
              <a:t>Under-invested in</a:t>
            </a:r>
          </a:p>
          <a:p>
            <a:r>
              <a:rPr lang="en-US" sz="1400" b="1" dirty="0"/>
              <a:t>Neighborhood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Faith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4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20490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Traditionalists 1928-45</a:t>
            </a:r>
          </a:p>
          <a:p>
            <a:r>
              <a:rPr lang="en-US" dirty="0">
                <a:latin typeface="Georgia" panose="02040502050405020303" pitchFamily="18" charset="0"/>
              </a:rPr>
              <a:t>Loyal employees</a:t>
            </a:r>
          </a:p>
          <a:p>
            <a:r>
              <a:rPr lang="en-US" dirty="0">
                <a:latin typeface="Georgia" panose="02040502050405020303" pitchFamily="18" charset="0"/>
              </a:rPr>
              <a:t>Strong will power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Baby Boomers 1946-64</a:t>
            </a:r>
          </a:p>
          <a:p>
            <a:r>
              <a:rPr lang="en-US" dirty="0">
                <a:latin typeface="Georgia" panose="02040502050405020303" pitchFamily="18" charset="0"/>
              </a:rPr>
              <a:t>Strong work ethics</a:t>
            </a:r>
          </a:p>
          <a:p>
            <a:r>
              <a:rPr lang="en-US" dirty="0">
                <a:latin typeface="Georgia" panose="02040502050405020303" pitchFamily="18" charset="0"/>
              </a:rPr>
              <a:t>Team oriented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Generation X 1965-80</a:t>
            </a:r>
          </a:p>
          <a:p>
            <a:r>
              <a:rPr lang="en-US" dirty="0">
                <a:latin typeface="Georgia" panose="02040502050405020303" pitchFamily="18" charset="0"/>
              </a:rPr>
              <a:t>Achieving work/life balance</a:t>
            </a:r>
          </a:p>
          <a:p>
            <a:r>
              <a:rPr lang="en-US" dirty="0">
                <a:latin typeface="Georgia" panose="02040502050405020303" pitchFamily="18" charset="0"/>
              </a:rPr>
              <a:t>Entrepreneurial tendencies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Millennials 1981-96</a:t>
            </a:r>
          </a:p>
          <a:p>
            <a:r>
              <a:rPr lang="en-US" dirty="0">
                <a:latin typeface="Georgia" panose="02040502050405020303" pitchFamily="18" charset="0"/>
              </a:rPr>
              <a:t>Information age</a:t>
            </a:r>
          </a:p>
          <a:p>
            <a:r>
              <a:rPr lang="en-US" dirty="0">
                <a:latin typeface="Georgia" panose="02040502050405020303" pitchFamily="18" charset="0"/>
              </a:rPr>
              <a:t>Digital technologies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Generation Z 1997-2012</a:t>
            </a:r>
          </a:p>
          <a:p>
            <a:r>
              <a:rPr lang="en-US" dirty="0">
                <a:latin typeface="Georgia" panose="02040502050405020303" pitchFamily="18" charset="0"/>
              </a:rPr>
              <a:t>Cool products and experiences</a:t>
            </a:r>
          </a:p>
          <a:p>
            <a:r>
              <a:rPr lang="en-US" dirty="0">
                <a:latin typeface="Georgia" panose="02040502050405020303" pitchFamily="18" charset="0"/>
              </a:rPr>
              <a:t>Entrepreneurial</a:t>
            </a:r>
          </a:p>
          <a:p>
            <a:r>
              <a:rPr lang="en-US" dirty="0">
                <a:latin typeface="Georgia" panose="02040502050405020303" pitchFamily="18" charset="0"/>
              </a:rPr>
              <a:t>Tech </a:t>
            </a:r>
            <a:r>
              <a:rPr lang="en-US" dirty="0" err="1">
                <a:latin typeface="Georgia" panose="02040502050405020303" pitchFamily="18" charset="0"/>
              </a:rPr>
              <a:t>savy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A7272-25F5-4721-8786-CCC4E822CA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0C75-99C5-224A-A88B-646A9F32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8A5C9-B061-42D1-5DE3-C9EE2ADEE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A669D-C528-09C8-8364-FC29E791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7DB01-B4CB-656D-ADFE-51637A03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0BD34-EDD3-F473-344B-65442619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0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90D5-13FC-1916-3722-11784388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49318-6506-2EEE-BD30-E350CEE3B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C50C3-7820-2978-F82B-A0BC1245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AB9F2-0C8C-8A77-0034-702C19B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62FEF-7953-093E-22B5-B9BA98C8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1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5CBDBB-7377-F339-6708-E415CC93F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EE830-A0A4-26D1-7E9C-88322AADC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E3EF7-11CD-CF3F-4B2F-0179ACFD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2A64B-C9CC-1109-F901-23F888F7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81C0B-B9F8-E8D3-3689-9DAD8187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6479-3BB9-107F-5230-F23D03F1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2A283-7FBA-CE60-233C-B206713E6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ED035-9097-9621-3D16-D31089FFE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0DDF5-0E7B-E4BC-0A16-FB40E62A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A31C0-1FEC-12D3-C693-0C515C022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7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7426-07EA-483F-7067-C5F84FC9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B432B-7DFE-9AAE-2109-D024D93B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B982F-6245-72C9-7EB2-E8C4B6933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F040C-91F1-2CDE-D480-2DC727486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D3DA1-1612-BCEE-25D0-ABDB8B056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1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7966B-7A1B-4A55-283A-DCD4ABD3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A739A-7926-8194-8DD8-E938E483F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99E39-832E-4139-B918-2431CF0C0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7FC55-03CA-BBBE-9D31-FF4954D43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14EDE-7DF9-5B5A-B801-1AD0BC90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9E2D1-AB8A-07C0-3544-107A9648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7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96DD-1B8B-4CBD-8B8F-C7ACF522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71AA5-8420-21D4-DED2-3E1328809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F8705-852E-2BA3-0D8E-FBC379C34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6488FE-8AD0-CB25-C588-A481CD4C6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C6578-4B4F-7DF9-5B97-0D768E75C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7B3C9-EB1C-651E-FC85-C41FB0836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30BCD-DEC1-231F-6734-BAF80D5B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53CD9-C380-BFB6-832D-CB95D535F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3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69E1-CE0D-68AE-F567-99686E15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18E63E-FC01-229C-53B6-B12513F4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EF730-4973-6B7D-46DE-2DFA5478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56C94-6F5F-BB54-0D5D-4726B4A4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3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0F19E-3A1B-D047-2A52-35F0E774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8814F-9940-3841-03D0-C80B1302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6817F-1B91-9484-E4BD-72DE2E90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8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7584-340A-87FE-C121-8C3CC5A5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685D4-5B7A-61D0-775D-F3A1EFB85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BB0CC-D1D6-E59E-49E1-9E1290D3F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E1B16-A02E-C71A-8DCC-012624A0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1CAC0-2127-8C44-9E6E-8CBDC41B6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CC352-42A0-B536-32D6-474A862F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E1ADF-E534-A7E8-D028-BC6F5725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F28FE9-0ECC-785D-ADD0-1D217FA4F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6247E3-A8F5-4029-F4A9-28303D693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F9CB3-CAF5-21A4-A932-57774190B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D79D0-EF66-2A60-C67D-25AAB2DC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B2A2B-4689-00E8-B0D1-449DF2CC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2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F0BD7-16AA-4EC7-9989-4B5F056C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2820B-FB6D-F11E-02AE-7742F8254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F0246-CA00-FA48-F201-78CC81FA4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FA83-85BC-42E4-AB05-C0F9E79D77AE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F935C-E4F3-C4BC-E684-2672F1BE2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F6709-7C65-1231-6613-FCD69AC0C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70E3-A7C5-469D-AFF9-7049CF459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1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robinson@archatl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odcasts.google.com/search/Faith%20%26%20Sustainability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.spotify.com/show/2KOuFuM8iEjo5StbjHgzTh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music.amazon.com/podcasts/f939948f-ad40-4eec-9a3d-b012e38af1b6/faith-and-sustainability" TargetMode="External"/><Relationship Id="rId4" Type="http://schemas.openxmlformats.org/officeDocument/2006/relationships/hyperlink" Target="https://podcasts.apple.com/us/podcast/faith-and-sustainability/id1708301014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3000"/>
            <a:lum/>
          </a:blip>
          <a:srcRect/>
          <a:tile tx="400050" ty="6350" sx="100000" sy="99000" flip="none" algn="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A6878-7525-FBF7-39B1-55DFE722A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536" y="2326814"/>
            <a:ext cx="9144000" cy="2009212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r>
              <a:rPr lang="en-US" sz="4400" b="1" dirty="0">
                <a:latin typeface="Gautami" panose="020B0502040204020203" pitchFamily="34" charset="0"/>
                <a:cs typeface="Gautami" panose="020B0502040204020203" pitchFamily="34" charset="0"/>
              </a:rPr>
              <a:t>Communicating</a:t>
            </a:r>
            <a:br>
              <a:rPr lang="en-US" sz="4400" b="1" dirty="0">
                <a:latin typeface="Gautami" panose="020B0502040204020203" pitchFamily="34" charset="0"/>
                <a:cs typeface="Gautami" panose="020B0502040204020203" pitchFamily="34" charset="0"/>
              </a:rPr>
            </a:br>
            <a:r>
              <a:rPr lang="en-US" sz="4400" b="1" dirty="0">
                <a:latin typeface="Gautami" panose="020B0502040204020203" pitchFamily="34" charset="0"/>
                <a:cs typeface="Gautami" panose="020B0502040204020203" pitchFamily="34" charset="0"/>
              </a:rPr>
              <a:t>with</a:t>
            </a:r>
            <a:br>
              <a:rPr lang="en-US" sz="4400" b="1" dirty="0">
                <a:latin typeface="Gautami" panose="020B0502040204020203" pitchFamily="34" charset="0"/>
                <a:cs typeface="Gautami" panose="020B0502040204020203" pitchFamily="34" charset="0"/>
              </a:rPr>
            </a:br>
            <a:r>
              <a:rPr lang="en-US" sz="4400" b="1" dirty="0">
                <a:latin typeface="Gautami" panose="020B0502040204020203" pitchFamily="34" charset="0"/>
                <a:cs typeface="Gautami" panose="020B0502040204020203" pitchFamily="34" charset="0"/>
              </a:rPr>
              <a:t>Diverse Audiences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6647F-A51F-EE95-A250-384B44B7BC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8859" y="4531185"/>
            <a:ext cx="9144000" cy="1375544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Georgia Recycling Coalition</a:t>
            </a:r>
          </a:p>
          <a:p>
            <a:r>
              <a:rPr lang="en-US" b="1">
                <a:latin typeface="Georgia" panose="02040502050405020303" pitchFamily="18" charset="0"/>
              </a:rPr>
              <a:t>32</a:t>
            </a:r>
            <a:r>
              <a:rPr lang="en-US" b="1" baseline="30000">
                <a:latin typeface="Georgia" panose="02040502050405020303" pitchFamily="18" charset="0"/>
              </a:rPr>
              <a:t>nd</a:t>
            </a:r>
            <a:r>
              <a:rPr lang="en-US" b="1">
                <a:latin typeface="Georgia" panose="02040502050405020303" pitchFamily="18" charset="0"/>
              </a:rPr>
              <a:t> Annual </a:t>
            </a:r>
            <a:r>
              <a:rPr lang="en-US" b="1" dirty="0">
                <a:latin typeface="Georgia" panose="02040502050405020303" pitchFamily="18" charset="0"/>
              </a:rPr>
              <a:t>Conference, Trade Show</a:t>
            </a:r>
          </a:p>
          <a:p>
            <a:r>
              <a:rPr lang="en-US" b="1" dirty="0">
                <a:latin typeface="Georgia" panose="02040502050405020303" pitchFamily="18" charset="0"/>
              </a:rPr>
              <a:t>&amp; Membership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6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17FBF-C9B3-3091-9D4B-A3C254748574}"/>
              </a:ext>
            </a:extLst>
          </p:cNvPr>
          <p:cNvSpPr txBox="1"/>
          <p:nvPr/>
        </p:nvSpPr>
        <p:spPr>
          <a:xfrm>
            <a:off x="1896397" y="1784554"/>
            <a:ext cx="8399206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Understand Your Audience And Find An Angle That Will Interest Them</a:t>
            </a: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Explain What You Mean </a:t>
            </a: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Harness The Power Of Positivity</a:t>
            </a: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Be Creative</a:t>
            </a: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Be Kind</a:t>
            </a:r>
          </a:p>
        </p:txBody>
      </p:sp>
    </p:spTree>
    <p:extLst>
      <p:ext uri="{BB962C8B-B14F-4D97-AF65-F5344CB8AC3E}">
        <p14:creationId xmlns:p14="http://schemas.microsoft.com/office/powerpoint/2010/main" val="38281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8705-9C7F-02B1-746A-D84922622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652" y="2492477"/>
            <a:ext cx="10840065" cy="176170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Leonard Robinson – Sustainability Program Coordinator</a:t>
            </a:r>
            <a:br>
              <a:rPr lang="en-US" sz="2400" b="1" dirty="0">
                <a:latin typeface="Georgia" panose="02040502050405020303" pitchFamily="18" charset="0"/>
              </a:rPr>
            </a:br>
            <a:r>
              <a:rPr lang="en-US" sz="2400" b="1" dirty="0">
                <a:latin typeface="Georgia" panose="02040502050405020303" pitchFamily="18" charset="0"/>
              </a:rPr>
              <a:t>Archdiocese of Atlanta</a:t>
            </a:r>
            <a:br>
              <a:rPr lang="en-US" sz="2400" b="1" dirty="0">
                <a:latin typeface="Georgia" panose="02040502050405020303" pitchFamily="18" charset="0"/>
              </a:rPr>
            </a:br>
            <a:r>
              <a:rPr lang="en-US" sz="2400" b="1" dirty="0">
                <a:latin typeface="Georgia" panose="02040502050405020303" pitchFamily="18" charset="0"/>
                <a:hlinkClick r:id="rId4"/>
              </a:rPr>
              <a:t>LRobinson@archatl.com</a:t>
            </a:r>
            <a:br>
              <a:rPr lang="en-US" sz="2400" b="1" dirty="0">
                <a:latin typeface="Georgia" panose="02040502050405020303" pitchFamily="18" charset="0"/>
              </a:rPr>
            </a:br>
            <a:r>
              <a:rPr lang="en-US" sz="2400" b="1" dirty="0">
                <a:latin typeface="Georgia" panose="02040502050405020303" pitchFamily="18" charset="0"/>
              </a:rPr>
              <a:t>916.533.4197</a:t>
            </a:r>
            <a:br>
              <a:rPr lang="en-US" sz="2400" b="1" dirty="0">
                <a:latin typeface="Georgia" panose="02040502050405020303" pitchFamily="18" charset="0"/>
              </a:rPr>
            </a:br>
            <a:r>
              <a:rPr lang="en-US" sz="2400" b="1" dirty="0">
                <a:latin typeface="Georgia" panose="02040502050405020303" pitchFamily="18" charset="0"/>
              </a:rPr>
              <a:t>www.archatl.com</a:t>
            </a:r>
          </a:p>
        </p:txBody>
      </p:sp>
    </p:spTree>
    <p:extLst>
      <p:ext uri="{BB962C8B-B14F-4D97-AF65-F5344CB8AC3E}">
        <p14:creationId xmlns:p14="http://schemas.microsoft.com/office/powerpoint/2010/main" val="148588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hands and a globe&#10;&#10;Description automatically generated">
            <a:extLst>
              <a:ext uri="{FF2B5EF4-FFF2-40B4-BE49-F238E27FC236}">
                <a16:creationId xmlns:a16="http://schemas.microsoft.com/office/drawing/2014/main" id="{A7505A45-503C-C514-BA1E-6DE2AC5A0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6FB8E3B-F723-9AB5-1F9D-A9900A396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743" y="273376"/>
            <a:ext cx="4448629" cy="85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C627B1-3D6B-BEE4-D939-EFF6AEF0E0BC}"/>
              </a:ext>
            </a:extLst>
          </p:cNvPr>
          <p:cNvSpPr txBox="1"/>
          <p:nvPr/>
        </p:nvSpPr>
        <p:spPr>
          <a:xfrm>
            <a:off x="7961086" y="939510"/>
            <a:ext cx="273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www.archatl.com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 descr="A purple square with a white 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94CC222C-71A0-C06A-052B-6A1C39AF6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575" y="1267949"/>
            <a:ext cx="3205929" cy="1694384"/>
          </a:xfrm>
          <a:prstGeom prst="rect">
            <a:avLst/>
          </a:prstGeom>
        </p:spPr>
      </p:pic>
      <p:pic>
        <p:nvPicPr>
          <p:cNvPr id="7" name="Picture 6" descr="A green and white logo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C452EB59-703B-E46D-C0CF-D8BC94925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9202" y="2733258"/>
            <a:ext cx="3454881" cy="1422259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04B6A81F-2F5D-3F1E-7C20-7DBA1F0B0A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3414" y="4155518"/>
            <a:ext cx="4001219" cy="1015235"/>
          </a:xfrm>
          <a:prstGeom prst="rect">
            <a:avLst/>
          </a:prstGeom>
        </p:spPr>
      </p:pic>
      <p:pic>
        <p:nvPicPr>
          <p:cNvPr id="9" name="Picture 8">
            <a:hlinkClick r:id="rId10"/>
            <a:extLst>
              <a:ext uri="{FF2B5EF4-FFF2-40B4-BE49-F238E27FC236}">
                <a16:creationId xmlns:a16="http://schemas.microsoft.com/office/drawing/2014/main" id="{582097E3-55BA-C64F-9E22-0C36D470C7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76253" y="5357503"/>
            <a:ext cx="4615543" cy="112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0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17FBF-C9B3-3091-9D4B-A3C254748574}"/>
              </a:ext>
            </a:extLst>
          </p:cNvPr>
          <p:cNvSpPr txBox="1"/>
          <p:nvPr/>
        </p:nvSpPr>
        <p:spPr>
          <a:xfrm>
            <a:off x="1896397" y="1784554"/>
            <a:ext cx="8399206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Understand Your Audience And Find An Angle That Will Interest Them</a:t>
            </a: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Explain What You Mean </a:t>
            </a: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Harness The Power Of Positivity</a:t>
            </a: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Be Creative</a:t>
            </a: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Gadugi" panose="020B0502040204020203" pitchFamily="34" charset="0"/>
              </a:rPr>
              <a:t>Be Kind</a:t>
            </a:r>
          </a:p>
        </p:txBody>
      </p:sp>
    </p:spTree>
    <p:extLst>
      <p:ext uri="{BB962C8B-B14F-4D97-AF65-F5344CB8AC3E}">
        <p14:creationId xmlns:p14="http://schemas.microsoft.com/office/powerpoint/2010/main" val="392433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9000" t="7000" r="26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EABB45-18B1-7E92-6D58-0B8FF4C83A28}"/>
              </a:ext>
            </a:extLst>
          </p:cNvPr>
          <p:cNvSpPr txBox="1"/>
          <p:nvPr/>
        </p:nvSpPr>
        <p:spPr>
          <a:xfrm>
            <a:off x="3023418" y="6068961"/>
            <a:ext cx="640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280141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906C-5358-F0F5-4140-3E8892AD5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FD2670-50E1-AD03-55D1-47C672C7008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36B26-0759-B88D-11D3-422AE9B35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38F93-FFA7-6A0D-E421-E443D451E386}"/>
              </a:ext>
            </a:extLst>
          </p:cNvPr>
          <p:cNvSpPr txBox="1"/>
          <p:nvPr/>
        </p:nvSpPr>
        <p:spPr>
          <a:xfrm>
            <a:off x="4225414" y="6077634"/>
            <a:ext cx="32667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379175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88D4-EC99-14F1-E996-E787DD576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6BAC4-8C79-D147-A404-860617804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1" cy="6858000"/>
          </a:xfr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07195-024D-3A79-0B31-CC3CC921B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9330" y="2662084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95590-D5C7-71A0-7B1E-D3CEB0785511}"/>
              </a:ext>
            </a:extLst>
          </p:cNvPr>
          <p:cNvSpPr txBox="1"/>
          <p:nvPr/>
        </p:nvSpPr>
        <p:spPr>
          <a:xfrm>
            <a:off x="4440186" y="5888897"/>
            <a:ext cx="28316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223740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8D9B6E-9612-2B9C-CAA1-93F92853D34A}"/>
              </a:ext>
            </a:extLst>
          </p:cNvPr>
          <p:cNvSpPr txBox="1"/>
          <p:nvPr/>
        </p:nvSpPr>
        <p:spPr>
          <a:xfrm>
            <a:off x="4247860" y="3020451"/>
            <a:ext cx="35023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Non-Profits</a:t>
            </a:r>
          </a:p>
        </p:txBody>
      </p:sp>
    </p:spTree>
    <p:extLst>
      <p:ext uri="{BB962C8B-B14F-4D97-AF65-F5344CB8AC3E}">
        <p14:creationId xmlns:p14="http://schemas.microsoft.com/office/powerpoint/2010/main" val="112212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35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A7F122-6889-F3DC-E40F-AFBF944E2D31}"/>
              </a:ext>
            </a:extLst>
          </p:cNvPr>
          <p:cNvSpPr txBox="1"/>
          <p:nvPr/>
        </p:nvSpPr>
        <p:spPr>
          <a:xfrm>
            <a:off x="3664974" y="2846439"/>
            <a:ext cx="451300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Georgia" panose="02040502050405020303" pitchFamily="18" charset="0"/>
              </a:rPr>
              <a:t>Faith Communities</a:t>
            </a:r>
          </a:p>
        </p:txBody>
      </p:sp>
    </p:spTree>
    <p:extLst>
      <p:ext uri="{BB962C8B-B14F-4D97-AF65-F5344CB8AC3E}">
        <p14:creationId xmlns:p14="http://schemas.microsoft.com/office/powerpoint/2010/main" val="47399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21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235</Words>
  <Application>Microsoft Office PowerPoint</Application>
  <PresentationFormat>Widescreen</PresentationFormat>
  <Paragraphs>88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Eras Bold ITC</vt:lpstr>
      <vt:lpstr>Gautami</vt:lpstr>
      <vt:lpstr>Georgia</vt:lpstr>
      <vt:lpstr>Symbol</vt:lpstr>
      <vt:lpstr>Office Theme</vt:lpstr>
      <vt:lpstr>Communicating with Diverse Audiences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Leonard Robinson – Sustainability Program Coordinator Archdiocese of Atlanta LRobinson@archatl.com 916.533.4197 www.archatl.com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Sustainability to Diverse Audiences</dc:title>
  <dc:creator>l.robinson</dc:creator>
  <cp:lastModifiedBy>l.robinson@sustainable-env.com</cp:lastModifiedBy>
  <cp:revision>12</cp:revision>
  <dcterms:created xsi:type="dcterms:W3CDTF">2023-10-25T02:06:52Z</dcterms:created>
  <dcterms:modified xsi:type="dcterms:W3CDTF">2023-10-25T06:27:52Z</dcterms:modified>
</cp:coreProperties>
</file>