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8"/>
          <p:cNvSpPr/>
          <p:nvPr/>
        </p:nvSpPr>
        <p:spPr>
          <a:xfrm>
            <a:off x="-2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5" name="Title 1"/>
          <p:cNvSpPr txBox="1"/>
          <p:nvPr>
            <p:ph type="ctrTitle"/>
          </p:nvPr>
        </p:nvSpPr>
        <p:spPr>
          <a:xfrm>
            <a:off x="5354954" y="570271"/>
            <a:ext cx="5998841" cy="2695782"/>
          </a:xfrm>
          <a:prstGeom prst="rect">
            <a:avLst/>
          </a:prstGeom>
        </p:spPr>
        <p:txBody>
          <a:bodyPr/>
          <a:lstStyle>
            <a:lvl1pPr algn="l">
              <a:defRPr b="1" sz="44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Ed·u·tain·ment: Education with an Entertainment Aspect for Diverse Audiences</a:t>
            </a:r>
          </a:p>
        </p:txBody>
      </p:sp>
      <p:sp>
        <p:nvSpPr>
          <p:cNvPr id="96" name="Subtitle 2"/>
          <p:cNvSpPr txBox="1"/>
          <p:nvPr>
            <p:ph type="subTitle" sz="quarter" idx="1"/>
          </p:nvPr>
        </p:nvSpPr>
        <p:spPr>
          <a:xfrm>
            <a:off x="5354954" y="3703239"/>
            <a:ext cx="5998841" cy="2067069"/>
          </a:xfrm>
          <a:prstGeom prst="rect">
            <a:avLst/>
          </a:prstGeom>
        </p:spPr>
        <p:txBody>
          <a:bodyPr/>
          <a:lstStyle/>
          <a:p>
            <a:pPr algn="l">
              <a:defRPr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Presentation | Georgia Recycling Coalition</a:t>
            </a:r>
          </a:p>
          <a:p>
            <a:pPr algn="l">
              <a:defRPr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By Professor Jon Michael Huls-Garcia   </a:t>
            </a:r>
          </a:p>
          <a:p>
            <a:pPr algn="l">
              <a:defRPr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October 25, 2023</a:t>
            </a:r>
          </a:p>
        </p:txBody>
      </p:sp>
      <p:pic>
        <p:nvPicPr>
          <p:cNvPr id="97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59981" y="5246377"/>
            <a:ext cx="5840475" cy="1408299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513" y="0"/>
            <a:ext cx="4792639" cy="67592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8"/>
          <p:cNvSpPr/>
          <p:nvPr/>
        </p:nvSpPr>
        <p:spPr>
          <a:xfrm>
            <a:off x="-2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0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3164" t="0" r="2718" b="0"/>
          <a:stretch>
            <a:fillRect/>
          </a:stretch>
        </p:blipFill>
        <p:spPr>
          <a:xfrm>
            <a:off x="0" y="10"/>
            <a:ext cx="9669644" cy="6857922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Rectangle 10"/>
          <p:cNvSpPr/>
          <p:nvPr/>
        </p:nvSpPr>
        <p:spPr>
          <a:xfrm flipH="1">
            <a:off x="5125018" y="0"/>
            <a:ext cx="7066979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8000"/>
                </a:srgbClr>
              </a:gs>
              <a:gs pos="35000">
                <a:srgbClr val="FFFFFF">
                  <a:alpha val="77000"/>
                </a:srgbClr>
              </a:gs>
              <a:gs pos="48000">
                <a:srgbClr val="FFFFFF"/>
              </a:gs>
              <a:gs pos="100000">
                <a:srgbClr val="FFFFFF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3" name="Content Placeholder 2"/>
          <p:cNvSpPr txBox="1"/>
          <p:nvPr>
            <p:ph type="body" sz="half" idx="1"/>
          </p:nvPr>
        </p:nvSpPr>
        <p:spPr>
          <a:xfrm>
            <a:off x="8515077" y="762153"/>
            <a:ext cx="3388940" cy="5756213"/>
          </a:xfrm>
          <a:prstGeom prst="rect">
            <a:avLst/>
          </a:prstGeom>
        </p:spPr>
        <p:txBody>
          <a:bodyPr/>
          <a:lstStyle/>
          <a:p>
            <a:pPr>
              <a:defRPr sz="36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What’s Edutainment?</a:t>
            </a:r>
          </a:p>
          <a:p>
            <a:pPr>
              <a:defRPr sz="36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Learning and Having Fun Aren’t Mutually Exclusive</a:t>
            </a:r>
          </a:p>
          <a:p>
            <a:pPr>
              <a:defRPr sz="36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RecycleUSA: A Case Study</a:t>
            </a:r>
          </a:p>
          <a:p>
            <a:pPr>
              <a:defRPr sz="36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Summary</a:t>
            </a:r>
          </a:p>
        </p:txBody>
      </p:sp>
      <p:pic>
        <p:nvPicPr>
          <p:cNvPr id="104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rcRect l="0" t="0" r="0" b="19923"/>
          <a:stretch>
            <a:fillRect/>
          </a:stretch>
        </p:blipFill>
        <p:spPr>
          <a:xfrm>
            <a:off x="9769679" y="6390290"/>
            <a:ext cx="2422321" cy="4677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34"/>
          <p:cNvSpPr/>
          <p:nvPr/>
        </p:nvSpPr>
        <p:spPr>
          <a:xfrm>
            <a:off x="-2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0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0" t="0" r="15400" b="0"/>
          <a:stretch>
            <a:fillRect/>
          </a:stretch>
        </p:blipFill>
        <p:spPr>
          <a:xfrm>
            <a:off x="1" y="9"/>
            <a:ext cx="9669643" cy="6857991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Rectangle 1036"/>
          <p:cNvSpPr/>
          <p:nvPr/>
        </p:nvSpPr>
        <p:spPr>
          <a:xfrm flipH="1">
            <a:off x="5125018" y="0"/>
            <a:ext cx="7066979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8000"/>
                </a:srgbClr>
              </a:gs>
              <a:gs pos="35000">
                <a:srgbClr val="FFFFFF">
                  <a:alpha val="77000"/>
                </a:srgbClr>
              </a:gs>
              <a:gs pos="48000">
                <a:srgbClr val="FFFFFF"/>
              </a:gs>
              <a:gs pos="100000">
                <a:srgbClr val="FFFFFF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9" name="Content Placeholder 2"/>
          <p:cNvSpPr txBox="1"/>
          <p:nvPr>
            <p:ph type="body" sz="half" idx="1"/>
          </p:nvPr>
        </p:nvSpPr>
        <p:spPr>
          <a:xfrm>
            <a:off x="7106194" y="339634"/>
            <a:ext cx="4728755" cy="5745889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Georgia Recycling Coalition</a:t>
            </a:r>
          </a:p>
          <a:p>
            <a:pPr>
              <a:defRPr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SWEEP Board Director</a:t>
            </a:r>
          </a:p>
          <a:p>
            <a:pPr>
              <a:defRPr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National Recycling Coalition Co-founder </a:t>
            </a:r>
          </a:p>
          <a:p>
            <a:pPr>
              <a:defRPr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TRUE Zero Waste Mentor</a:t>
            </a:r>
          </a:p>
          <a:p>
            <a:pPr>
              <a:defRPr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Upcyclers’ Network Board Advisor</a:t>
            </a:r>
          </a:p>
          <a:p>
            <a:pPr>
              <a:defRPr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Santa Monica College Professor</a:t>
            </a:r>
          </a:p>
          <a:p>
            <a:pPr>
              <a:defRPr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Zero Waste USA Certified Associate</a:t>
            </a:r>
          </a:p>
          <a:p>
            <a:pPr>
              <a:defRPr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ZWIA Board Advisor </a:t>
            </a:r>
          </a:p>
        </p:txBody>
      </p:sp>
      <p:sp>
        <p:nvSpPr>
          <p:cNvPr id="110" name="TextBox 16"/>
          <p:cNvSpPr txBox="1"/>
          <p:nvPr/>
        </p:nvSpPr>
        <p:spPr>
          <a:xfrm>
            <a:off x="323207" y="2218310"/>
            <a:ext cx="4466706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i="1" sz="200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pPr/>
            <a:r>
              <a:t>“Leadership is an action, not a position”</a:t>
            </a:r>
          </a:p>
        </p:txBody>
      </p:sp>
      <p:pic>
        <p:nvPicPr>
          <p:cNvPr id="111" name="Picture 18" descr="Picture 18"/>
          <p:cNvPicPr>
            <a:picLocks noChangeAspect="1"/>
          </p:cNvPicPr>
          <p:nvPr/>
        </p:nvPicPr>
        <p:blipFill>
          <a:blip r:embed="rId3">
            <a:extLst/>
          </a:blip>
          <a:srcRect l="0" t="0" r="0" b="19923"/>
          <a:stretch>
            <a:fillRect/>
          </a:stretch>
        </p:blipFill>
        <p:spPr>
          <a:xfrm>
            <a:off x="9769679" y="6390290"/>
            <a:ext cx="2422321" cy="4677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9"/>
          <p:cNvSpPr/>
          <p:nvPr/>
        </p:nvSpPr>
        <p:spPr>
          <a:xfrm>
            <a:off x="-2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14" name="Picture 14" descr="Picture 14"/>
          <p:cNvPicPr>
            <a:picLocks noChangeAspect="1"/>
          </p:cNvPicPr>
          <p:nvPr/>
        </p:nvPicPr>
        <p:blipFill>
          <a:blip r:embed="rId2">
            <a:extLst/>
          </a:blip>
          <a:srcRect l="0" t="0" r="23157" b="0"/>
          <a:stretch>
            <a:fillRect/>
          </a:stretch>
        </p:blipFill>
        <p:spPr>
          <a:xfrm>
            <a:off x="0" y="9"/>
            <a:ext cx="9669644" cy="6857992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Rectangle 21"/>
          <p:cNvSpPr/>
          <p:nvPr/>
        </p:nvSpPr>
        <p:spPr>
          <a:xfrm flipH="1">
            <a:off x="5125018" y="0"/>
            <a:ext cx="7066979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8000"/>
                </a:srgbClr>
              </a:gs>
              <a:gs pos="35000">
                <a:srgbClr val="FFFFFF">
                  <a:alpha val="77000"/>
                </a:srgbClr>
              </a:gs>
              <a:gs pos="48000">
                <a:srgbClr val="FFFFFF"/>
              </a:gs>
              <a:gs pos="100000">
                <a:srgbClr val="FFFFFF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6" name="Title 1"/>
          <p:cNvSpPr txBox="1"/>
          <p:nvPr>
            <p:ph type="title"/>
          </p:nvPr>
        </p:nvSpPr>
        <p:spPr>
          <a:xfrm>
            <a:off x="7738280" y="0"/>
            <a:ext cx="4271750" cy="1899912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What’s Edutainment?</a:t>
            </a:r>
          </a:p>
        </p:txBody>
      </p:sp>
      <p:pic>
        <p:nvPicPr>
          <p:cNvPr id="117" name="Picture 15" descr="Picture 15"/>
          <p:cNvPicPr>
            <a:picLocks noChangeAspect="1"/>
          </p:cNvPicPr>
          <p:nvPr/>
        </p:nvPicPr>
        <p:blipFill>
          <a:blip r:embed="rId3">
            <a:extLst/>
          </a:blip>
          <a:srcRect l="0" t="0" r="0" b="19923"/>
          <a:stretch>
            <a:fillRect/>
          </a:stretch>
        </p:blipFill>
        <p:spPr>
          <a:xfrm>
            <a:off x="9769679" y="6390290"/>
            <a:ext cx="2422321" cy="467711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TextBox 1"/>
          <p:cNvSpPr txBox="1"/>
          <p:nvPr/>
        </p:nvSpPr>
        <p:spPr>
          <a:xfrm>
            <a:off x="7962169" y="1954059"/>
            <a:ext cx="3478479" cy="374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Edutainment is—education with the goal of making learning enjoyable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8"/>
          <p:cNvSpPr/>
          <p:nvPr/>
        </p:nvSpPr>
        <p:spPr>
          <a:xfrm>
            <a:off x="3048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2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16078" t="0" r="17653" b="0"/>
          <a:stretch>
            <a:fillRect/>
          </a:stretch>
        </p:blipFill>
        <p:spPr>
          <a:xfrm>
            <a:off x="2522356" y="9"/>
            <a:ext cx="9669643" cy="6857992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 10"/>
          <p:cNvSpPr/>
          <p:nvPr/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8000"/>
                </a:srgbClr>
              </a:gs>
              <a:gs pos="35000">
                <a:srgbClr val="FFFFFF">
                  <a:alpha val="77000"/>
                </a:srgbClr>
              </a:gs>
              <a:gs pos="48000">
                <a:srgbClr val="FFFFFF"/>
              </a:gs>
              <a:gs pos="100000">
                <a:srgbClr val="FFFFFF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3" name="Title 1"/>
          <p:cNvSpPr txBox="1"/>
          <p:nvPr>
            <p:ph type="title"/>
          </p:nvPr>
        </p:nvSpPr>
        <p:spPr>
          <a:xfrm>
            <a:off x="655310" y="321580"/>
            <a:ext cx="3822191" cy="1899912"/>
          </a:xfrm>
          <a:prstGeom prst="rect">
            <a:avLst/>
          </a:prstGeom>
        </p:spPr>
        <p:txBody>
          <a:bodyPr/>
          <a:lstStyle>
            <a:lvl1pPr>
              <a:defRPr b="1" sz="60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Origin</a:t>
            </a:r>
          </a:p>
        </p:txBody>
      </p:sp>
      <p:sp>
        <p:nvSpPr>
          <p:cNvPr id="124" name="Content Placeholder 2"/>
          <p:cNvSpPr txBox="1"/>
          <p:nvPr>
            <p:ph type="body" sz="quarter" idx="1"/>
          </p:nvPr>
        </p:nvSpPr>
        <p:spPr>
          <a:xfrm>
            <a:off x="704737" y="1955114"/>
            <a:ext cx="3822191" cy="428836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  <a:defRPr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Derived word</a:t>
            </a:r>
          </a:p>
          <a:p>
            <a:pPr>
              <a:lnSpc>
                <a:spcPct val="81000"/>
              </a:lnSpc>
              <a:defRPr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Supports education with entertainment</a:t>
            </a:r>
          </a:p>
          <a:p>
            <a:pPr>
              <a:lnSpc>
                <a:spcPct val="81000"/>
              </a:lnSpc>
              <a:defRPr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People acquire &amp; retain more info and knowledge</a:t>
            </a:r>
          </a:p>
          <a:p>
            <a:pPr>
              <a:lnSpc>
                <a:spcPct val="81000"/>
              </a:lnSpc>
              <a:defRPr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Performing hands on experiential activities</a:t>
            </a:r>
          </a:p>
          <a:p>
            <a:pPr>
              <a:lnSpc>
                <a:spcPct val="81000"/>
              </a:lnSpc>
              <a:defRPr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Informal and engaging</a:t>
            </a:r>
          </a:p>
        </p:txBody>
      </p:sp>
      <p:pic>
        <p:nvPicPr>
          <p:cNvPr id="125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0" t="0" r="0" b="19923"/>
          <a:stretch>
            <a:fillRect/>
          </a:stretch>
        </p:blipFill>
        <p:spPr>
          <a:xfrm>
            <a:off x="0" y="6390290"/>
            <a:ext cx="2422320" cy="4677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2061"/>
          <p:cNvSpPr/>
          <p:nvPr/>
        </p:nvSpPr>
        <p:spPr>
          <a:xfrm>
            <a:off x="-2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28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20435" t="0" r="23164" b="0"/>
          <a:stretch>
            <a:fillRect/>
          </a:stretch>
        </p:blipFill>
        <p:spPr>
          <a:xfrm>
            <a:off x="1" y="10"/>
            <a:ext cx="9669643" cy="6857922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Rectangle 2063"/>
          <p:cNvSpPr/>
          <p:nvPr/>
        </p:nvSpPr>
        <p:spPr>
          <a:xfrm flipH="1">
            <a:off x="5125018" y="0"/>
            <a:ext cx="7066979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8000"/>
                </a:srgbClr>
              </a:gs>
              <a:gs pos="35000">
                <a:srgbClr val="FFFFFF">
                  <a:alpha val="77000"/>
                </a:srgbClr>
              </a:gs>
              <a:gs pos="48000">
                <a:srgbClr val="FFFFFF"/>
              </a:gs>
              <a:gs pos="100000">
                <a:srgbClr val="FFFFFF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0" name="Content Placeholder 2"/>
          <p:cNvSpPr txBox="1"/>
          <p:nvPr>
            <p:ph type="body" sz="half" idx="1"/>
          </p:nvPr>
        </p:nvSpPr>
        <p:spPr>
          <a:xfrm>
            <a:off x="7093829" y="421800"/>
            <a:ext cx="4842527" cy="5693864"/>
          </a:xfrm>
          <a:prstGeom prst="rect">
            <a:avLst/>
          </a:prstGeom>
        </p:spPr>
        <p:txBody>
          <a:bodyPr/>
          <a:lstStyle/>
          <a:p>
            <a:pPr marL="214884" indent="-214884" defTabSz="859536">
              <a:spcBef>
                <a:spcPts val="900"/>
              </a:spcBef>
              <a:defRPr sz="2256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Developed brand of edutainment products composed of recycled content materials</a:t>
            </a:r>
          </a:p>
          <a:p>
            <a:pPr lvl="1" marL="644651" indent="-214884" defTabSz="859536">
              <a:spcBef>
                <a:spcPts val="400"/>
              </a:spcBef>
              <a:defRPr sz="1879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Be the change you desire</a:t>
            </a:r>
            <a:endParaRPr sz="2256"/>
          </a:p>
          <a:p>
            <a:pPr lvl="1" marL="644651" indent="-214884" defTabSz="859536">
              <a:spcBef>
                <a:spcPts val="400"/>
              </a:spcBef>
              <a:defRPr sz="1879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Close the loop</a:t>
            </a:r>
            <a:endParaRPr sz="2256"/>
          </a:p>
          <a:p>
            <a:pPr lvl="1" marL="644651" indent="-214884" defTabSz="859536">
              <a:spcBef>
                <a:spcPts val="400"/>
              </a:spcBef>
              <a:defRPr sz="1879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Simulations</a:t>
            </a:r>
            <a:endParaRPr sz="2256"/>
          </a:p>
          <a:p>
            <a:pPr marL="214884" indent="-214884" defTabSz="859536">
              <a:spcBef>
                <a:spcPts val="900"/>
              </a:spcBef>
              <a:defRPr sz="2256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Products include: </a:t>
            </a:r>
          </a:p>
          <a:p>
            <a:pPr lvl="1" marL="644651" indent="-214884" defTabSz="859536">
              <a:spcBef>
                <a:spcPts val="400"/>
              </a:spcBef>
              <a:defRPr sz="1879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jigsaw puzzles emphasizing ‘environmentality’, </a:t>
            </a:r>
            <a:endParaRPr sz="2256"/>
          </a:p>
          <a:p>
            <a:pPr lvl="1" marL="644651" indent="-214884" defTabSz="859536">
              <a:spcBef>
                <a:spcPts val="400"/>
              </a:spcBef>
              <a:defRPr sz="1879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a game simulating the recycling industry, </a:t>
            </a:r>
            <a:endParaRPr sz="2256"/>
          </a:p>
          <a:p>
            <a:pPr lvl="1" marL="644651" indent="-214884" defTabSz="859536">
              <a:spcBef>
                <a:spcPts val="400"/>
              </a:spcBef>
              <a:defRPr sz="1879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an online waste sorting simulator, What’s Waste, What’s Not, and </a:t>
            </a:r>
            <a:endParaRPr sz="2256"/>
          </a:p>
          <a:p>
            <a:pPr lvl="1" marL="644651" indent="-214884" defTabSz="859536">
              <a:spcBef>
                <a:spcPts val="400"/>
              </a:spcBef>
              <a:defRPr sz="1879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Story-telling</a:t>
            </a:r>
            <a:endParaRPr sz="2256"/>
          </a:p>
          <a:p>
            <a:pPr marL="214884" indent="-214884" defTabSz="859536">
              <a:spcBef>
                <a:spcPts val="900"/>
              </a:spcBef>
              <a:defRPr sz="2256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Improve reading, memorization, and creative &amp; critical thinking</a:t>
            </a:r>
          </a:p>
          <a:p>
            <a:pPr marL="214884" indent="-214884" defTabSz="859536">
              <a:spcBef>
                <a:spcPts val="900"/>
              </a:spcBef>
              <a:defRPr sz="2256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RecycledUSA </a:t>
            </a:r>
          </a:p>
        </p:txBody>
      </p:sp>
      <p:sp>
        <p:nvSpPr>
          <p:cNvPr id="131" name="Oval 6"/>
          <p:cNvSpPr/>
          <p:nvPr/>
        </p:nvSpPr>
        <p:spPr>
          <a:xfrm>
            <a:off x="4314795" y="1449375"/>
            <a:ext cx="1358539" cy="1371601"/>
          </a:xfrm>
          <a:prstGeom prst="ellipse">
            <a:avLst/>
          </a:prstGeom>
          <a:solidFill>
            <a:srgbClr val="FFFFFF">
              <a:alpha val="50000"/>
            </a:srgbClr>
          </a:solidFill>
          <a:ln w="12700">
            <a:solidFill>
              <a:schemeClr val="accent4"/>
            </a:solidFill>
            <a:miter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132" name="TextBox 7"/>
          <p:cNvSpPr txBox="1"/>
          <p:nvPr/>
        </p:nvSpPr>
        <p:spPr>
          <a:xfrm>
            <a:off x="4280711" y="1875587"/>
            <a:ext cx="1422050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solidFill>
                  <a:schemeClr val="accent4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pPr/>
            <a:r>
              <a:t>SEMCO</a:t>
            </a:r>
          </a:p>
        </p:txBody>
      </p:sp>
      <p:pic>
        <p:nvPicPr>
          <p:cNvPr id="133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rcRect l="0" t="0" r="0" b="19923"/>
          <a:stretch>
            <a:fillRect/>
          </a:stretch>
        </p:blipFill>
        <p:spPr>
          <a:xfrm>
            <a:off x="9769679" y="6390290"/>
            <a:ext cx="2422321" cy="4677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1"/>
          <p:cNvSpPr/>
          <p:nvPr/>
        </p:nvSpPr>
        <p:spPr>
          <a:xfrm>
            <a:off x="3048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36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4469" t="0" r="1162" b="0"/>
          <a:stretch>
            <a:fillRect/>
          </a:stretch>
        </p:blipFill>
        <p:spPr>
          <a:xfrm>
            <a:off x="2522355" y="9"/>
            <a:ext cx="9669644" cy="6857991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Rectangle 13"/>
          <p:cNvSpPr/>
          <p:nvPr/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8000"/>
                </a:srgbClr>
              </a:gs>
              <a:gs pos="35000">
                <a:srgbClr val="FFFFFF">
                  <a:alpha val="77000"/>
                </a:srgbClr>
              </a:gs>
              <a:gs pos="48000">
                <a:srgbClr val="FFFFFF"/>
              </a:gs>
              <a:gs pos="100000">
                <a:srgbClr val="FFFFFF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8" name="Title 1"/>
          <p:cNvSpPr txBox="1"/>
          <p:nvPr>
            <p:ph type="title"/>
          </p:nvPr>
        </p:nvSpPr>
        <p:spPr>
          <a:xfrm>
            <a:off x="587679" y="502911"/>
            <a:ext cx="5562601" cy="1112948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Proof Is In the Pudding</a:t>
            </a:r>
          </a:p>
        </p:txBody>
      </p:sp>
      <p:sp>
        <p:nvSpPr>
          <p:cNvPr id="139" name="Content Placeholder 2"/>
          <p:cNvSpPr txBox="1"/>
          <p:nvPr>
            <p:ph type="body" sz="half" idx="1"/>
          </p:nvPr>
        </p:nvSpPr>
        <p:spPr>
          <a:xfrm>
            <a:off x="587678" y="1766171"/>
            <a:ext cx="4936301" cy="454858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41% of gamers identify as female</a:t>
            </a:r>
          </a:p>
          <a:p>
            <a:pPr>
              <a:defRPr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70% of women in the US play games on a smartphone</a:t>
            </a:r>
          </a:p>
          <a:p>
            <a:pPr>
              <a:defRPr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Need to develop products that shift societal activities toward social togetherness and interactivity, and away from single person exclusivity</a:t>
            </a:r>
          </a:p>
        </p:txBody>
      </p:sp>
      <p:pic>
        <p:nvPicPr>
          <p:cNvPr id="140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rcRect l="0" t="0" r="0" b="19923"/>
          <a:stretch>
            <a:fillRect/>
          </a:stretch>
        </p:blipFill>
        <p:spPr>
          <a:xfrm>
            <a:off x="9769679" y="6390290"/>
            <a:ext cx="2422321" cy="4677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3" name="Freeform: Shape 14"/>
          <p:cNvSpPr/>
          <p:nvPr/>
        </p:nvSpPr>
        <p:spPr>
          <a:xfrm flipH="1" rot="18900000">
            <a:off x="-376156" y="-253671"/>
            <a:ext cx="1827639" cy="1376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5488"/>
                </a:moveTo>
                <a:lnTo>
                  <a:pt x="11669" y="0"/>
                </a:lnTo>
                <a:lnTo>
                  <a:pt x="21600" y="13181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4" name="Rectangle 16"/>
          <p:cNvSpPr/>
          <p:nvPr/>
        </p:nvSpPr>
        <p:spPr>
          <a:xfrm flipH="1" rot="18900000">
            <a:off x="891641" y="422145"/>
            <a:ext cx="645369" cy="645370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5" name="Rectangle 18"/>
          <p:cNvSpPr/>
          <p:nvPr/>
        </p:nvSpPr>
        <p:spPr>
          <a:xfrm flipH="1" rot="18900000">
            <a:off x="10043482" y="655140"/>
            <a:ext cx="687473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6" name="Freeform: Shape 20"/>
          <p:cNvSpPr/>
          <p:nvPr/>
        </p:nvSpPr>
        <p:spPr>
          <a:xfrm flipH="1" rot="10800000">
            <a:off x="9356642" y="0"/>
            <a:ext cx="2835358" cy="1480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0" y="21600"/>
                </a:lnTo>
                <a:lnTo>
                  <a:pt x="11829" y="0"/>
                </a:lnTo>
                <a:lnTo>
                  <a:pt x="21600" y="17843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7" name="Isosceles Triangle 22"/>
          <p:cNvSpPr/>
          <p:nvPr/>
        </p:nvSpPr>
        <p:spPr>
          <a:xfrm flipH="1">
            <a:off x="7976344" y="6115501"/>
            <a:ext cx="149451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48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3445" y="643467"/>
            <a:ext cx="9285110" cy="5571066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Isosceles Triangle 24"/>
          <p:cNvSpPr/>
          <p:nvPr/>
        </p:nvSpPr>
        <p:spPr>
          <a:xfrm flipH="1">
            <a:off x="7604080" y="6453142"/>
            <a:ext cx="814904" cy="404858"/>
          </a:xfrm>
          <a:prstGeom prst="triangle">
            <a:avLst/>
          </a:prstGeom>
          <a:solidFill>
            <a:schemeClr val="accent1">
              <a:alpha val="3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50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rcRect l="0" t="0" r="0" b="19923"/>
          <a:stretch>
            <a:fillRect/>
          </a:stretch>
        </p:blipFill>
        <p:spPr>
          <a:xfrm>
            <a:off x="9769679" y="6390290"/>
            <a:ext cx="2422321" cy="4677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