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70" r:id="rId5"/>
  </p:sldMasterIdLst>
  <p:notesMasterIdLst>
    <p:notesMasterId r:id="rId17"/>
  </p:notesMasterIdLst>
  <p:handoutMasterIdLst>
    <p:handoutMasterId r:id="rId18"/>
  </p:handoutMasterIdLst>
  <p:sldIdLst>
    <p:sldId id="277" r:id="rId6"/>
    <p:sldId id="257" r:id="rId7"/>
    <p:sldId id="264" r:id="rId8"/>
    <p:sldId id="260" r:id="rId9"/>
    <p:sldId id="258" r:id="rId10"/>
    <p:sldId id="278" r:id="rId11"/>
    <p:sldId id="265" r:id="rId12"/>
    <p:sldId id="287" r:id="rId13"/>
    <p:sldId id="289" r:id="rId14"/>
    <p:sldId id="274" r:id="rId15"/>
    <p:sldId id="280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742F"/>
    <a:srgbClr val="EBF2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1985" autoAdjust="0"/>
  </p:normalViewPr>
  <p:slideViewPr>
    <p:cSldViewPr snapToGrid="0">
      <p:cViewPr varScale="1">
        <p:scale>
          <a:sx n="58" d="100"/>
          <a:sy n="58" d="100"/>
        </p:scale>
        <p:origin x="1546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microsoft.com/office/2018/10/relationships/authors" Target="authors.xml"/><Relationship Id="rId10" Type="http://schemas.openxmlformats.org/officeDocument/2006/relationships/slide" Target="slides/slide5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2186-C111-43A8-A0F7-F77FFDE4DF82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CFAD-C154-4C9C-AD01-665A505506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BB5B-F3DE-41D7-B279-483D20E8E363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62BC0-7DC4-4569-951D-2BB9475345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4974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RMA program hosts a variety of regulatory programs…</a:t>
            </a:r>
          </a:p>
          <a:p>
            <a:endParaRPr lang="en-US" dirty="0"/>
          </a:p>
          <a:p>
            <a:r>
              <a:rPr lang="en-US" dirty="0"/>
              <a:t>In addition to the regulatory programs, the RMU also administers the SWTF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121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2"/>
                </a:solidFill>
              </a:rPr>
              <a:t>The Tire Management Unit and EPD Finance coordinate the collection of the Tire Management Fee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bg2"/>
                </a:solidFill>
              </a:rPr>
              <a:t>The Recovered Materials Unit is the primary program tasked with administering these funds for the intended purpose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solidFill>
                <a:schemeClr val="bg2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Since July 1 2022 EPD has received all Solid Waste Trust Fund dollars collected through the Tire Management Fee.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4600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887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FY 2022, $7.6 million was collected, and Just above $3M was appropriated to EPD for use.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2136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1038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tract was a non-competitive and was awarded to every state and territory.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are so pleased to receive funding for this project.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Georgia has one the oldest studies in the country, placing 44</a:t>
            </a:r>
            <a:r>
              <a:rPr lang="en-US" baseline="30000" dirty="0"/>
              <a:t>th</a:t>
            </a:r>
            <a:r>
              <a:rPr lang="en-US" dirty="0"/>
              <a:t> of 45 states that have conducted a study. </a:t>
            </a:r>
          </a:p>
          <a:p>
            <a:r>
              <a:rPr lang="en-US" dirty="0"/>
              <a:t>The last study of its kind took place in 2004. DCA conducted a waste characterization study and report that focused solely on landfilled materials . </a:t>
            </a:r>
          </a:p>
          <a:p>
            <a:r>
              <a:rPr lang="en-US" dirty="0"/>
              <a:t>This report was published in 2005.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The new data and report can be used by regional planning commissions, solid waste authorities, local governments, and industry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B62BC0-7DC4-4569-951D-2BB947534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494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tract was a non-competitive and was awarded to every state and territory.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We are so pleased to receive funding for this project.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Georgia has one the oldest studies in the country, placing 44</a:t>
            </a:r>
            <a:r>
              <a:rPr lang="en-US" baseline="30000" dirty="0"/>
              <a:t>th</a:t>
            </a:r>
            <a:r>
              <a:rPr lang="en-US" dirty="0"/>
              <a:t> of 45 states that have conducted a study. </a:t>
            </a:r>
          </a:p>
          <a:p>
            <a:r>
              <a:rPr lang="en-US" dirty="0"/>
              <a:t>The last study of its kind took place in 2004. DCA conducted a waste characterization study and report that focused solely on landfilled materials . </a:t>
            </a:r>
          </a:p>
          <a:p>
            <a:r>
              <a:rPr lang="en-US" dirty="0"/>
              <a:t>This report was published in 2005.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5B62BC0-7DC4-4569-951D-2BB947534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32750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B62BC0-7DC4-4569-951D-2BB9475345C6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17948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algn="ctr"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20367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226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anchor="b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0847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1206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37" name="Content Placeholder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9" name="Graphic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Date Placeholder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1" name="Footer Placeholder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62" name="Slide Number Placehold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562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32596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72" name="Picture Placeholder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1625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anchor="ctr"/>
          <a:lstStyle>
            <a:lvl1pPr algn="ctr">
              <a:defRPr lang="en-US"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8" name="Date Placeholder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014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anchor="ctr"/>
          <a:lstStyle>
            <a:lvl1pPr algn="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069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CA325D4D-835D-41B6-9B16-A090AA08832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D87D16-A856-42F4-9D8C-A0C1D482E5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442052"/>
            <a:ext cx="12192000" cy="1425257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algn="ctr">
              <a:defRPr sz="6000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BD39BB44-64AC-49A7-8555-2CC62AD7C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3867309"/>
            <a:ext cx="12192000" cy="103632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anchor="ctr"/>
          <a:lstStyle>
            <a:lvl1pPr marL="0" indent="0" algn="ctr">
              <a:buNone/>
              <a:defRPr sz="24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F51AF15-A085-49C8-ABEC-EF90E7D7B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192779" y="2325925"/>
            <a:ext cx="5806440" cy="1596549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3915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11424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8814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329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2097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201078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/>
          <a:lstStyle>
            <a:lvl1pPr algn="ctr">
              <a:defRPr sz="6000" cap="all" spc="1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599157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125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3FCFFF-5934-4C8D-A4B0-6B19C662D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13651"/>
            <a:ext cx="3701436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41" y="1332239"/>
            <a:ext cx="1871580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97404DC9-3FBE-41B9-946D-9A0D878C28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231042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8BB7876-0125-4084-804C-A842C8558604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231042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8645735C-4621-4667-AB52-0391CFBB6B5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03339" y="652826"/>
            <a:ext cx="3433138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488BB2B1-07E3-42A2-B3BE-7FC7D7AE158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03339" y="1032330"/>
            <a:ext cx="3433138" cy="137067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02C103C8-E422-4DEB-9077-DC11E008056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31042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FA80948A-8FCC-4BE4-A5F7-20802B17630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231042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4744F88B-3CB7-4A2B-B718-EEB4E061A79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203339" y="2620561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7343EDF6-C2D8-47E1-856B-6329A7CE07E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203339" y="3002562"/>
            <a:ext cx="3433138" cy="961350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AC6352A5-5003-4E32-B8FF-A84B4A4AC3A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31042" y="4147932"/>
            <a:ext cx="3433138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CC2603EF-30BF-4C6C-BA93-E99C7248091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31042" y="4529933"/>
            <a:ext cx="3433138" cy="145098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anchor="ctr"/>
          <a:lstStyle>
            <a:lvl1pPr algn="l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6652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2198964-B829-4E4F-AAE7-4D7A404AB79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3057" y="698523"/>
            <a:ext cx="5715000" cy="46908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F7C80E83-E343-4BA5-ABB5-ACA84EEE623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81078" y="1853427"/>
            <a:ext cx="1252367" cy="86349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BA56986C-C9AC-44CD-9D32-24AA209F764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38200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61B45AB9-9A5F-4872-A322-AD3890A5BE6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200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E5E3032E-6B86-4F42-95E1-7C7B130871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69646" y="1853426"/>
            <a:ext cx="1252367" cy="863491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C56EA384-B876-4E37-81CC-FF14C8064E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26428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7A136A37-A8C3-48F4-978F-3042B2451FF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26428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90D156C2-557C-45F2-B9BA-7CE533312A0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258214" y="1853427"/>
            <a:ext cx="1252028" cy="863492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32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38E358D4-D1F9-4872-A079-98E1F6BD662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14657" y="2883704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8D809314-142B-40CA-8424-37611F5E9C1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414657" y="3253816"/>
            <a:ext cx="2939143" cy="46908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Picture Placeholder 8">
            <a:extLst>
              <a:ext uri="{FF2B5EF4-FFF2-40B4-BE49-F238E27FC236}">
                <a16:creationId xmlns:a16="http://schemas.microsoft.com/office/drawing/2014/main" id="{3B652552-1A5B-4884-9BDF-1A266395934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0" y="4234542"/>
            <a:ext cx="12191999" cy="262345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6" name="Date Placeholder 3">
            <a:extLst>
              <a:ext uri="{FF2B5EF4-FFF2-40B4-BE49-F238E27FC236}">
                <a16:creationId xmlns:a16="http://schemas.microsoft.com/office/drawing/2014/main" id="{5C7A8808-3BA5-498D-8E57-CAB9DF0182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7" name="Footer Placeholder 4">
            <a:extLst>
              <a:ext uri="{FF2B5EF4-FFF2-40B4-BE49-F238E27FC236}">
                <a16:creationId xmlns:a16="http://schemas.microsoft.com/office/drawing/2014/main" id="{742EE3D7-DACC-458E-82B0-EC87F8BAE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8" name="Slide Number Placeholder 5">
            <a:extLst>
              <a:ext uri="{FF2B5EF4-FFF2-40B4-BE49-F238E27FC236}">
                <a16:creationId xmlns:a16="http://schemas.microsoft.com/office/drawing/2014/main" id="{8ED908E6-B839-44D9-AFFC-E5E5E592E5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40254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9568" y="2450440"/>
            <a:ext cx="4143432" cy="548711"/>
          </a:xfrm>
          <a:prstGeom prst="rect">
            <a:avLst/>
          </a:prstGeom>
        </p:spPr>
        <p:txBody>
          <a:bodyPr anchor="b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837756" y="0"/>
            <a:ext cx="7354243" cy="286247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AE2342C8-E968-4F49-930C-F5C43F88F0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19728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CCC938D-0BC7-4BBB-BBF2-B830D9D0C1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00800" y="3365446"/>
            <a:ext cx="4953000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796405D2-E28F-41EC-844E-034C5D70725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00800" y="3744950"/>
            <a:ext cx="4953000" cy="204625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142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 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raphic 48">
            <a:extLst>
              <a:ext uri="{FF2B5EF4-FFF2-40B4-BE49-F238E27FC236}">
                <a16:creationId xmlns:a16="http://schemas.microsoft.com/office/drawing/2014/main" id="{CC3C8467-268E-4ABA-B4F5-0808AFBB2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9FF8FD-CDD1-4BEE-8DB9-0CD4BDE983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7335793" y="766762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9F1257F-A86F-48F4-BFFA-9BFB4355ED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7334351" y="757238"/>
            <a:ext cx="0" cy="4903903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FFD01FCA-DF30-466C-9EAE-B0A13CF25D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5831167" y="4486275"/>
            <a:ext cx="622236" cy="622236"/>
          </a:xfrm>
          <a:prstGeom prst="rect">
            <a:avLst/>
          </a:prstGeom>
          <a:noFill/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F9F0CF-5966-47C2-9A41-0CD85E85D2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64642" y="4047275"/>
            <a:ext cx="622236" cy="622236"/>
          </a:xfrm>
          <a:prstGeom prst="rect">
            <a:avLst/>
          </a:prstGeom>
          <a:noFill/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2EFF630-FDAA-46A7-8CEE-21CAB6BC25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29331" y="2163148"/>
            <a:ext cx="622236" cy="622236"/>
          </a:xfrm>
          <a:prstGeom prst="rect">
            <a:avLst/>
          </a:prstGeom>
          <a:noFill/>
          <a:ln w="28575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383BA8C-6DBE-4569-B07B-9FB55F80D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859108" y="3573553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08DE16-ABA8-4BC8-93C4-F8A521C8A5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95826" y="4201049"/>
            <a:ext cx="622236" cy="622236"/>
          </a:xfrm>
          <a:prstGeom prst="rect">
            <a:avLst/>
          </a:prstGeom>
          <a:noFill/>
          <a:ln w="28575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93C062E-DD5E-49BC-A10D-F70C1931F0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62756" y="1603981"/>
            <a:ext cx="2057805" cy="767123"/>
          </a:xfrm>
          <a:prstGeom prst="rect">
            <a:avLst/>
          </a:prstGeom>
          <a:noFill/>
          <a:ln w="2857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799781-E0A0-4C4E-A069-37290BED8F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0427" y="571145"/>
            <a:ext cx="5355570" cy="438144"/>
          </a:xfrm>
          <a:prstGeom prst="rect">
            <a:avLst/>
          </a:prstGeom>
        </p:spPr>
        <p:txBody>
          <a:bodyPr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5D896357-F0C4-4728-BE54-A809E6E3100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63262" y="311795"/>
            <a:ext cx="1706966" cy="426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42" name="Text Placeholder 10">
            <a:extLst>
              <a:ext uri="{FF2B5EF4-FFF2-40B4-BE49-F238E27FC236}">
                <a16:creationId xmlns:a16="http://schemas.microsoft.com/office/drawing/2014/main" id="{CB13D4EF-593A-4D3C-9712-515EE5A358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26762" y="1774346"/>
            <a:ext cx="1929792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2000" cap="all" spc="100" baseline="0">
                <a:solidFill>
                  <a:schemeClr val="accent6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49D2BE7-8177-406D-94BB-001D561B5A8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083673" y="2261070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0" name="Text Placeholder 10">
            <a:extLst>
              <a:ext uri="{FF2B5EF4-FFF2-40B4-BE49-F238E27FC236}">
                <a16:creationId xmlns:a16="http://schemas.microsoft.com/office/drawing/2014/main" id="{FD164278-C8C4-4514-8B3E-9505CB67474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149242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41" name="Text Placeholder 10">
            <a:extLst>
              <a:ext uri="{FF2B5EF4-FFF2-40B4-BE49-F238E27FC236}">
                <a16:creationId xmlns:a16="http://schemas.microsoft.com/office/drawing/2014/main" id="{45FF02C4-FA25-4AE4-B4EF-D106CDD0FEB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795826" y="3061800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2EA0BE42-73C1-43D0-9520-94265CBEE4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713450" y="3671475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4E23821A-CE37-4CA8-82BC-5731CBD7BC6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418984" y="4145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83ED92E9-F268-4C1E-9440-F605C9EBD5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85509" y="4584197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accent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B29F508B-CAFE-4871-8267-E5406A4D6C4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650168" y="4298971"/>
            <a:ext cx="913553" cy="42639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600" cap="all" spc="100" baseline="0">
                <a:solidFill>
                  <a:schemeClr val="bg2">
                    <a:lumMod val="7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name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C40D7D1C-3379-42CE-B3D7-A585CDECBD1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463261" y="5683895"/>
            <a:ext cx="1706966" cy="426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all" spc="100" baseline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129BD8-DBDF-484C-89DD-80EDD7B827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F621E8-9FBF-4DC8-AA1D-234C0A47D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D5819-A04D-4AB0-A144-E7BBA3400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85418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wth Strateg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B3D21-9143-4E6D-87CD-82F00F7DC6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27314" y="627486"/>
            <a:ext cx="5268686" cy="568896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35C24E7-D67D-40AA-B6B1-AE47659E18EC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820438" y="1011439"/>
            <a:ext cx="4989233" cy="568896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2000" cap="none" spc="100" baseline="0">
                <a:solidFill>
                  <a:schemeClr val="accent2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A756E9B8-BA57-4251-A0E6-DDADC29D95B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20666" y="2044485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C0B962B5-0EC7-48EC-A687-C206A69C56D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727695" y="2044485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1314A100-8075-4D1D-995C-34F5838D58F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0666" y="3428263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9C946523-4B92-4003-B43C-B01D972454F4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727695" y="3428263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F9BEEAAD-CC7F-427D-BCFF-1BBA5023ABE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20666" y="4812041"/>
            <a:ext cx="1584471" cy="1121230"/>
          </a:xfrm>
          <a:prstGeom prst="rect">
            <a:avLst/>
          </a:prstGeom>
          <a:ln w="28575">
            <a:solidFill>
              <a:schemeClr val="accent5">
                <a:lumMod val="50000"/>
              </a:schemeClr>
            </a:solidFill>
          </a:ln>
        </p:spPr>
        <p:txBody>
          <a:bodyPr lIns="182880" rIns="182880" anchor="ctr"/>
          <a:lstStyle>
            <a:lvl1pPr marL="0" indent="0" algn="ctr">
              <a:lnSpc>
                <a:spcPct val="100000"/>
              </a:lnSpc>
              <a:buNone/>
              <a:defRPr sz="2000" cap="all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name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B6693A35-4411-4FE2-82FD-5D30D8D62AF3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727695" y="4812041"/>
            <a:ext cx="3081975" cy="1121230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600" cap="none" spc="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B658EBA7-4275-488A-B86F-67B70609FC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  <a:effectLst/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27" name="Footer Placeholder 4">
            <a:extLst>
              <a:ext uri="{FF2B5EF4-FFF2-40B4-BE49-F238E27FC236}">
                <a16:creationId xmlns:a16="http://schemas.microsoft.com/office/drawing/2014/main" id="{A59824DA-522A-4135-800A-60F504928B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93D3F372-68E2-486A-A105-748C2BB245A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683831" y="0"/>
            <a:ext cx="5508168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8D667147-015B-4B04-886E-3451355DC7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06691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B09C70A-0F34-4BEB-BABD-659A58DC48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99301"/>
            <a:ext cx="4114800" cy="60796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34" name="Text Placeholder 10">
            <a:extLst>
              <a:ext uri="{FF2B5EF4-FFF2-40B4-BE49-F238E27FC236}">
                <a16:creationId xmlns:a16="http://schemas.microsoft.com/office/drawing/2014/main" id="{781F399C-8EA8-402F-B2A4-828B062584C2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62186" y="1011441"/>
            <a:ext cx="3467628" cy="56889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tx2">
                    <a:lumMod val="7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07DF62A2-2B04-4192-9858-1F4C30EFDA5B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10838" y="2564313"/>
            <a:ext cx="4750631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10CB016-EEF8-4992-8F92-8FE3375CEB0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7739877" y="2564313"/>
            <a:ext cx="3532840" cy="4487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none" spc="2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911225" y="3187700"/>
            <a:ext cx="4749800" cy="27717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37" name="Content Placeholder 29">
            <a:extLst>
              <a:ext uri="{FF2B5EF4-FFF2-40B4-BE49-F238E27FC236}">
                <a16:creationId xmlns:a16="http://schemas.microsoft.com/office/drawing/2014/main" id="{1958214F-5F3C-4FBF-9DBD-97579EF4CF4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7028164" y="3107442"/>
            <a:ext cx="4252612" cy="28829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17122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Yr Action Pla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378E50-94EF-4230-91B3-4CDA4804D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49477" y="4411918"/>
            <a:ext cx="7895340" cy="344415"/>
            <a:chOff x="2749477" y="4411918"/>
            <a:chExt cx="7895340" cy="344415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3FDF687F-1594-4839-AA46-5DACB2E040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4947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AD917A9-665D-46F4-8911-E2881838B6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99668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Connector 103">
              <a:extLst>
                <a:ext uri="{FF2B5EF4-FFF2-40B4-BE49-F238E27FC236}">
                  <a16:creationId xmlns:a16="http://schemas.microsoft.com/office/drawing/2014/main" id="{37D52265-C77D-45A6-96A5-2656848A31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643557" y="441191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075B284-B3F9-49E3-A5BC-FBFD2C706C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750737" y="2675138"/>
            <a:ext cx="6313957" cy="344415"/>
            <a:chOff x="2750737" y="2675138"/>
            <a:chExt cx="6313957" cy="344415"/>
          </a:xfrm>
        </p:grpSpPr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1D75FFD8-965E-47C7-B05F-A941B5164A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275073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Straight Connector 149">
              <a:extLst>
                <a:ext uri="{FF2B5EF4-FFF2-40B4-BE49-F238E27FC236}">
                  <a16:creationId xmlns:a16="http://schemas.microsoft.com/office/drawing/2014/main" id="{ABDDFF1A-AABD-4DA5-9811-02C4149132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5116887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2" name="Straight Connector 151">
              <a:extLst>
                <a:ext uri="{FF2B5EF4-FFF2-40B4-BE49-F238E27FC236}">
                  <a16:creationId xmlns:a16="http://schemas.microsoft.com/office/drawing/2014/main" id="{7862A0FB-DDED-42C5-B28D-D466080F46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063434" y="2675138"/>
              <a:ext cx="1260" cy="344415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CD073CE-AA33-40C2-9636-3F5C236050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241" y="693422"/>
            <a:ext cx="3607518" cy="633402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8" name="Text Placeholder 14">
            <a:extLst>
              <a:ext uri="{FF2B5EF4-FFF2-40B4-BE49-F238E27FC236}">
                <a16:creationId xmlns:a16="http://schemas.microsoft.com/office/drawing/2014/main" id="{FC053B39-4BE6-44B3-8D93-ED230B1611A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2936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9" name="Text Placeholder 14">
            <a:extLst>
              <a:ext uri="{FF2B5EF4-FFF2-40B4-BE49-F238E27FC236}">
                <a16:creationId xmlns:a16="http://schemas.microsoft.com/office/drawing/2014/main" id="{95F74BD3-C751-4644-9E0D-36D890A69E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4397612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0" name="Text Placeholder 14">
            <a:extLst>
              <a:ext uri="{FF2B5EF4-FFF2-40B4-BE49-F238E27FC236}">
                <a16:creationId xmlns:a16="http://schemas.microsoft.com/office/drawing/2014/main" id="{3D5CF2BE-8C0B-408F-AEEB-45E3B588305D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344687" y="2200550"/>
            <a:ext cx="1440088" cy="46959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6" name="Text Placeholder 14">
            <a:extLst>
              <a:ext uri="{FF2B5EF4-FFF2-40B4-BE49-F238E27FC236}">
                <a16:creationId xmlns:a16="http://schemas.microsoft.com/office/drawing/2014/main" id="{4A07D9B0-4F06-4D69-B211-37FC634E5084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6804" y="2739533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20" name="Text Placeholder 14">
            <a:extLst>
              <a:ext uri="{FF2B5EF4-FFF2-40B4-BE49-F238E27FC236}">
                <a16:creationId xmlns:a16="http://schemas.microsoft.com/office/drawing/2014/main" id="{E36FDE7A-7F96-4A7E-AB4F-DBCEFD81C3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71234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C3C9C771-CEBA-46FF-9941-0F82E4028C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50176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2" name="Text Placeholder 14">
            <a:extLst>
              <a:ext uri="{FF2B5EF4-FFF2-40B4-BE49-F238E27FC236}">
                <a16:creationId xmlns:a16="http://schemas.microsoft.com/office/drawing/2014/main" id="{945F6154-355B-4195-8155-1E8C079CDEE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9117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4">
            <a:extLst>
              <a:ext uri="{FF2B5EF4-FFF2-40B4-BE49-F238E27FC236}">
                <a16:creationId xmlns:a16="http://schemas.microsoft.com/office/drawing/2014/main" id="{B8E228D5-C0F1-4215-8880-B28856B6F7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08059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4" name="Text Placeholder 14">
            <a:extLst>
              <a:ext uri="{FF2B5EF4-FFF2-40B4-BE49-F238E27FC236}">
                <a16:creationId xmlns:a16="http://schemas.microsoft.com/office/drawing/2014/main" id="{5568E40A-0330-4C80-9F64-FB6C4B7CC11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10807" y="3170170"/>
            <a:ext cx="61531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Text Placeholder 14">
            <a:extLst>
              <a:ext uri="{FF2B5EF4-FFF2-40B4-BE49-F238E27FC236}">
                <a16:creationId xmlns:a16="http://schemas.microsoft.com/office/drawing/2014/main" id="{EC8A3FD2-F6F6-40A0-89E1-7769CBB8D4B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65942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6" name="Text Placeholder 14">
            <a:extLst>
              <a:ext uri="{FF2B5EF4-FFF2-40B4-BE49-F238E27FC236}">
                <a16:creationId xmlns:a16="http://schemas.microsoft.com/office/drawing/2014/main" id="{A882D901-8E7C-431B-B6E9-14C8BD5B22C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4883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7" name="Text Placeholder 14">
            <a:extLst>
              <a:ext uri="{FF2B5EF4-FFF2-40B4-BE49-F238E27FC236}">
                <a16:creationId xmlns:a16="http://schemas.microsoft.com/office/drawing/2014/main" id="{2051E2EF-F729-4B79-8CD4-C0D60EE9AD0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23825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8" name="Text Placeholder 14">
            <a:extLst>
              <a:ext uri="{FF2B5EF4-FFF2-40B4-BE49-F238E27FC236}">
                <a16:creationId xmlns:a16="http://schemas.microsoft.com/office/drawing/2014/main" id="{A8A6BF26-67C7-4AFD-82B4-5F8831E6276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2766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9" name="Text Placeholder 14">
            <a:extLst>
              <a:ext uri="{FF2B5EF4-FFF2-40B4-BE49-F238E27FC236}">
                <a16:creationId xmlns:a16="http://schemas.microsoft.com/office/drawing/2014/main" id="{9D579002-8C14-4A35-90BB-43E508420D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17081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AA2D386B-15E3-4543-8D79-5B890CB60E7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606496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1" name="Text Placeholder 14">
            <a:extLst>
              <a:ext uri="{FF2B5EF4-FFF2-40B4-BE49-F238E27FC236}">
                <a16:creationId xmlns:a16="http://schemas.microsoft.com/office/drawing/2014/main" id="{D1BBCCCB-0A70-4CE2-AC23-DC53C20096B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0395907" y="3170170"/>
            <a:ext cx="495300" cy="652276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1" name="Text Placeholder 14">
            <a:extLst>
              <a:ext uri="{FF2B5EF4-FFF2-40B4-BE49-F238E27FC236}">
                <a16:creationId xmlns:a16="http://schemas.microsoft.com/office/drawing/2014/main" id="{83DD38EA-382F-4255-927F-5F23153D51A7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202936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2" name="Text Placeholder 14">
            <a:extLst>
              <a:ext uri="{FF2B5EF4-FFF2-40B4-BE49-F238E27FC236}">
                <a16:creationId xmlns:a16="http://schemas.microsoft.com/office/drawing/2014/main" id="{DDBB317C-ECEA-48F8-B070-51A7C7B4CDB2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976442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b="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3" name="Text Placeholder 14">
            <a:extLst>
              <a:ext uri="{FF2B5EF4-FFF2-40B4-BE49-F238E27FC236}">
                <a16:creationId xmlns:a16="http://schemas.microsoft.com/office/drawing/2014/main" id="{5C19CD78-318A-4E21-9027-254A8711F4C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923517" y="4003137"/>
            <a:ext cx="1440088" cy="40878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A437805B-FB40-4996-AD55-1BF1A2D64F0B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696804" y="4437609"/>
            <a:ext cx="1021001" cy="50172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cap="none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year</a:t>
            </a:r>
          </a:p>
        </p:txBody>
      </p:sp>
      <p:sp>
        <p:nvSpPr>
          <p:cNvPr id="32" name="Text Placeholder 14">
            <a:extLst>
              <a:ext uri="{FF2B5EF4-FFF2-40B4-BE49-F238E27FC236}">
                <a16:creationId xmlns:a16="http://schemas.microsoft.com/office/drawing/2014/main" id="{40A55730-770B-4851-B7C1-A3AE260339E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71234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3" name="Text Placeholder 14">
            <a:extLst>
              <a:ext uri="{FF2B5EF4-FFF2-40B4-BE49-F238E27FC236}">
                <a16:creationId xmlns:a16="http://schemas.microsoft.com/office/drawing/2014/main" id="{32F5F67C-8450-4CC2-984C-18CEA2A424F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50176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4" name="Text Placeholder 14">
            <a:extLst>
              <a:ext uri="{FF2B5EF4-FFF2-40B4-BE49-F238E27FC236}">
                <a16:creationId xmlns:a16="http://schemas.microsoft.com/office/drawing/2014/main" id="{205940B1-D0A7-4FA0-8075-1DD875262A2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29117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5" name="Text Placeholder 14">
            <a:extLst>
              <a:ext uri="{FF2B5EF4-FFF2-40B4-BE49-F238E27FC236}">
                <a16:creationId xmlns:a16="http://schemas.microsoft.com/office/drawing/2014/main" id="{FF257E24-EF53-4359-8CF5-CC42A8F6618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408059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5A2166B8-0F7E-45E9-970E-79F921472A3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810807" y="4871997"/>
            <a:ext cx="61531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7" name="Text Placeholder 14">
            <a:extLst>
              <a:ext uri="{FF2B5EF4-FFF2-40B4-BE49-F238E27FC236}">
                <a16:creationId xmlns:a16="http://schemas.microsoft.com/office/drawing/2014/main" id="{FF45DCBF-40C1-4B85-9196-4C0237FA8CE9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565942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8" name="Text Placeholder 14">
            <a:extLst>
              <a:ext uri="{FF2B5EF4-FFF2-40B4-BE49-F238E27FC236}">
                <a16:creationId xmlns:a16="http://schemas.microsoft.com/office/drawing/2014/main" id="{E0182695-A664-4408-ACB6-D9273831D560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644883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ext Placeholder 14">
            <a:extLst>
              <a:ext uri="{FF2B5EF4-FFF2-40B4-BE49-F238E27FC236}">
                <a16:creationId xmlns:a16="http://schemas.microsoft.com/office/drawing/2014/main" id="{2928531F-4FEC-4B06-9428-27244D33B93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23825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0" name="Text Placeholder 14">
            <a:extLst>
              <a:ext uri="{FF2B5EF4-FFF2-40B4-BE49-F238E27FC236}">
                <a16:creationId xmlns:a16="http://schemas.microsoft.com/office/drawing/2014/main" id="{E678C8DB-AF28-4A99-B976-36F54BA279CD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802766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1" name="Text Placeholder 14">
            <a:extLst>
              <a:ext uri="{FF2B5EF4-FFF2-40B4-BE49-F238E27FC236}">
                <a16:creationId xmlns:a16="http://schemas.microsoft.com/office/drawing/2014/main" id="{FB1CBFC6-0E9C-4ECA-A915-798C00479D6B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8817081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2" name="Text Placeholder 14">
            <a:extLst>
              <a:ext uri="{FF2B5EF4-FFF2-40B4-BE49-F238E27FC236}">
                <a16:creationId xmlns:a16="http://schemas.microsoft.com/office/drawing/2014/main" id="{B4EC71CB-AE6D-46A0-87B4-6E2BD6A1CF6F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9606496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3" name="Text Placeholder 14">
            <a:extLst>
              <a:ext uri="{FF2B5EF4-FFF2-40B4-BE49-F238E27FC236}">
                <a16:creationId xmlns:a16="http://schemas.microsoft.com/office/drawing/2014/main" id="{16A1EE39-3790-4721-9E09-19024F590A9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10395907" y="4871997"/>
            <a:ext cx="495300" cy="652272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200" cap="none" spc="100" baseline="0">
                <a:solidFill>
                  <a:schemeClr val="accent5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4F8B141-9EE2-47E7-AF2A-94CECF9077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7081" y="4694680"/>
            <a:ext cx="8510121" cy="0"/>
            <a:chOff x="1504814" y="2488864"/>
            <a:chExt cx="8510121" cy="0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D73D561-653C-420E-BC66-5DA51DD36C8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D3729D46-C590-474A-BF51-5B9D4359EB7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48D21A3-16A8-4ECB-832A-29159F1D20E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B217E3B-A68A-4BBD-889D-C078F6616C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3AC64796-B68D-4AE1-A16E-54663926A7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869D787A-5A6E-4ADB-BAAA-FC5EF3EF1BE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E371F89-9862-4F45-9CA4-A53BF2C3F72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819AC00F-FB14-4E51-ABB2-C72FB6C0A0F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E083D041-D6E2-4DFF-A37E-21E03F46AF94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4589E1D-9976-4550-917F-D88195CDCE9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065CC16-DED3-4048-8705-CA87554422D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3" name="Group 132">
            <a:extLst>
              <a:ext uri="{FF2B5EF4-FFF2-40B4-BE49-F238E27FC236}">
                <a16:creationId xmlns:a16="http://schemas.microsoft.com/office/drawing/2014/main" id="{4EDC1B45-4090-4B45-80FB-8DF542E67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4599626"/>
            <a:ext cx="8858463" cy="174171"/>
            <a:chOff x="1835966" y="4162015"/>
            <a:chExt cx="8858463" cy="174171"/>
          </a:xfrm>
        </p:grpSpPr>
        <p:sp>
          <p:nvSpPr>
            <p:cNvPr id="90" name="Oval 234">
              <a:extLst>
                <a:ext uri="{FF2B5EF4-FFF2-40B4-BE49-F238E27FC236}">
                  <a16:creationId xmlns:a16="http://schemas.microsoft.com/office/drawing/2014/main" id="{1EFAF30E-1CB4-4DCC-B1A8-30450AECDE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1" name="Oval 236">
              <a:extLst>
                <a:ext uri="{FF2B5EF4-FFF2-40B4-BE49-F238E27FC236}">
                  <a16:creationId xmlns:a16="http://schemas.microsoft.com/office/drawing/2014/main" id="{A53911EE-BFCB-48ED-9821-C8FD044984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2" name="Oval 238">
              <a:extLst>
                <a:ext uri="{FF2B5EF4-FFF2-40B4-BE49-F238E27FC236}">
                  <a16:creationId xmlns:a16="http://schemas.microsoft.com/office/drawing/2014/main" id="{AE84E691-02AF-4C42-B3B7-EE46E825C0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3" name="Oval 240">
              <a:extLst>
                <a:ext uri="{FF2B5EF4-FFF2-40B4-BE49-F238E27FC236}">
                  <a16:creationId xmlns:a16="http://schemas.microsoft.com/office/drawing/2014/main" id="{EB9041A9-2967-41AF-BE0A-A7476B97B2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4" name="Oval 242">
              <a:extLst>
                <a:ext uri="{FF2B5EF4-FFF2-40B4-BE49-F238E27FC236}">
                  <a16:creationId xmlns:a16="http://schemas.microsoft.com/office/drawing/2014/main" id="{2B7F05AE-8C2E-43EB-BBA0-897D173AF6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Oval 244">
              <a:extLst>
                <a:ext uri="{FF2B5EF4-FFF2-40B4-BE49-F238E27FC236}">
                  <a16:creationId xmlns:a16="http://schemas.microsoft.com/office/drawing/2014/main" id="{4248E8A5-3D01-49ED-BEC6-0D27C4C50B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Oval 246">
              <a:extLst>
                <a:ext uri="{FF2B5EF4-FFF2-40B4-BE49-F238E27FC236}">
                  <a16:creationId xmlns:a16="http://schemas.microsoft.com/office/drawing/2014/main" id="{A50B1FA2-FFAB-4A04-8C04-CF6BC1BCD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Oval 248">
              <a:extLst>
                <a:ext uri="{FF2B5EF4-FFF2-40B4-BE49-F238E27FC236}">
                  <a16:creationId xmlns:a16="http://schemas.microsoft.com/office/drawing/2014/main" id="{B70F9284-E3A9-4E8C-9C28-93D985513A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Oval 250">
              <a:extLst>
                <a:ext uri="{FF2B5EF4-FFF2-40B4-BE49-F238E27FC236}">
                  <a16:creationId xmlns:a16="http://schemas.microsoft.com/office/drawing/2014/main" id="{494AA308-491E-44AE-A81D-E62D362FC4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Oval 252">
              <a:extLst>
                <a:ext uri="{FF2B5EF4-FFF2-40B4-BE49-F238E27FC236}">
                  <a16:creationId xmlns:a16="http://schemas.microsoft.com/office/drawing/2014/main" id="{03B58A61-0691-4D1F-9A25-7CCB12DA91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Oval 254">
              <a:extLst>
                <a:ext uri="{FF2B5EF4-FFF2-40B4-BE49-F238E27FC236}">
                  <a16:creationId xmlns:a16="http://schemas.microsoft.com/office/drawing/2014/main" id="{57F5DE50-7369-4681-A8F6-5E935A5178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1" name="Oval 256">
              <a:extLst>
                <a:ext uri="{FF2B5EF4-FFF2-40B4-BE49-F238E27FC236}">
                  <a16:creationId xmlns:a16="http://schemas.microsoft.com/office/drawing/2014/main" id="{4C666F7C-EBDE-456E-B607-1E0FA69243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FFFF66A7-062A-4A45-8A10-A8F847AF18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2049387" y="2999128"/>
            <a:ext cx="8510121" cy="0"/>
            <a:chOff x="1504814" y="2488864"/>
            <a:chExt cx="8510121" cy="0"/>
          </a:xfrm>
        </p:grpSpPr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A2090933-BFE5-4598-998F-C2857039426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504814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7E50B9E-AD14-448E-B2DF-ED1D0F49086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301137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1F782020-9AE0-4B20-ACD4-057C60173A6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08377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DE1A502D-7651-4CBE-81DE-FF4F102DAA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388009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D4C29AAF-4E83-44DA-A084-3FF3C70F615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4655896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AC5616E9-1DAC-4713-A257-8682DD24AC5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5452219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ACDC726D-AB0E-4ED3-82DB-9DD54ADB100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6234858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2F1E4A6-E07E-4550-AB72-53438E0C4F0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031181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6B638F82-2127-4858-AA45-F08A1CADAB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7813820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028005E8-9894-4966-8BDE-95577A6039DC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610143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FFBFEB2-9943-4D83-86DB-1A86AC15E8E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9399625" y="2488864"/>
              <a:ext cx="615310" cy="0"/>
            </a:xfrm>
            <a:prstGeom prst="line">
              <a:avLst/>
            </a:prstGeom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67045F09-8CF5-4E51-A65C-54F8BF0158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1872910" y="2903401"/>
            <a:ext cx="8858463" cy="174171"/>
            <a:chOff x="1835966" y="4162015"/>
            <a:chExt cx="8858463" cy="174171"/>
          </a:xfrm>
        </p:grpSpPr>
        <p:sp>
          <p:nvSpPr>
            <p:cNvPr id="135" name="Oval 234">
              <a:extLst>
                <a:ext uri="{FF2B5EF4-FFF2-40B4-BE49-F238E27FC236}">
                  <a16:creationId xmlns:a16="http://schemas.microsoft.com/office/drawing/2014/main" id="{09B4CFFD-0C29-4685-915E-4DC40D4DFD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83596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6" name="Oval 236">
              <a:extLst>
                <a:ext uri="{FF2B5EF4-FFF2-40B4-BE49-F238E27FC236}">
                  <a16:creationId xmlns:a16="http://schemas.microsoft.com/office/drawing/2014/main" id="{736381B7-7D05-4040-9A1B-1918415768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2625447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Oval 238">
              <a:extLst>
                <a:ext uri="{FF2B5EF4-FFF2-40B4-BE49-F238E27FC236}">
                  <a16:creationId xmlns:a16="http://schemas.microsoft.com/office/drawing/2014/main" id="{4F77152F-41F4-45EC-B530-B38C5111C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341492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8" name="Oval 240">
              <a:extLst>
                <a:ext uri="{FF2B5EF4-FFF2-40B4-BE49-F238E27FC236}">
                  <a16:creationId xmlns:a16="http://schemas.microsoft.com/office/drawing/2014/main" id="{8FB428D5-0A0E-4CF3-A223-9F4F7B3861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204409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9" name="Oval 242">
              <a:extLst>
                <a:ext uri="{FF2B5EF4-FFF2-40B4-BE49-F238E27FC236}">
                  <a16:creationId xmlns:a16="http://schemas.microsoft.com/office/drawing/2014/main" id="{A4275727-B33C-4EB0-9E6E-7CE3356032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4993890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0" name="Oval 244">
              <a:extLst>
                <a:ext uri="{FF2B5EF4-FFF2-40B4-BE49-F238E27FC236}">
                  <a16:creationId xmlns:a16="http://schemas.microsoft.com/office/drawing/2014/main" id="{7998F366-05B2-42D3-9B4E-CD7F91FB93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5783371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1" name="Oval 246">
              <a:extLst>
                <a:ext uri="{FF2B5EF4-FFF2-40B4-BE49-F238E27FC236}">
                  <a16:creationId xmlns:a16="http://schemas.microsoft.com/office/drawing/2014/main" id="{8593BF6C-17E2-4AB7-85D7-0B93D23768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6572852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2" name="Oval 248">
              <a:extLst>
                <a:ext uri="{FF2B5EF4-FFF2-40B4-BE49-F238E27FC236}">
                  <a16:creationId xmlns:a16="http://schemas.microsoft.com/office/drawing/2014/main" id="{74F85EBE-E43B-4B81-85F1-89969EC56D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7362333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3" name="Oval 250">
              <a:extLst>
                <a:ext uri="{FF2B5EF4-FFF2-40B4-BE49-F238E27FC236}">
                  <a16:creationId xmlns:a16="http://schemas.microsoft.com/office/drawing/2014/main" id="{16C21525-8829-45F3-8C9F-05274678E7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151814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4" name="Oval 252">
              <a:extLst>
                <a:ext uri="{FF2B5EF4-FFF2-40B4-BE49-F238E27FC236}">
                  <a16:creationId xmlns:a16="http://schemas.microsoft.com/office/drawing/2014/main" id="{8FFF03BC-2EFF-4AF5-B788-A1FEA53780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8941295" y="4162015"/>
              <a:ext cx="174171" cy="174171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5" name="Oval 254">
              <a:extLst>
                <a:ext uri="{FF2B5EF4-FFF2-40B4-BE49-F238E27FC236}">
                  <a16:creationId xmlns:a16="http://schemas.microsoft.com/office/drawing/2014/main" id="{D811BD14-6461-4DD9-9A2C-BFC2C955390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9730776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6" name="Oval 256">
              <a:extLst>
                <a:ext uri="{FF2B5EF4-FFF2-40B4-BE49-F238E27FC236}">
                  <a16:creationId xmlns:a16="http://schemas.microsoft.com/office/drawing/2014/main" id="{929BB859-9DB9-433D-8C7B-91E7FED48B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 userDrawn="1"/>
          </p:nvSpPr>
          <p:spPr>
            <a:xfrm>
              <a:off x="10520258" y="4162015"/>
              <a:ext cx="174171" cy="174171"/>
            </a:xfrm>
            <a:prstGeom prst="rect">
              <a:avLst/>
            </a:prstGeom>
            <a:noFill/>
            <a:ln w="12700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59" name="Graphic 158">
            <a:extLst>
              <a:ext uri="{FF2B5EF4-FFF2-40B4-BE49-F238E27FC236}">
                <a16:creationId xmlns:a16="http://schemas.microsoft.com/office/drawing/2014/main" id="{A24C8354-AD07-4B50-9334-314D6B2B10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" y="6237133"/>
            <a:ext cx="12191999" cy="620867"/>
          </a:xfrm>
          <a:prstGeom prst="rect">
            <a:avLst/>
          </a:prstGeom>
        </p:spPr>
      </p:pic>
      <p:sp>
        <p:nvSpPr>
          <p:cNvPr id="160" name="Date Placeholder 2">
            <a:extLst>
              <a:ext uri="{FF2B5EF4-FFF2-40B4-BE49-F238E27FC236}">
                <a16:creationId xmlns:a16="http://schemas.microsoft.com/office/drawing/2014/main" id="{D3F09D93-A56A-41E4-A3BA-42472B0A3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61" name="Footer Placeholder 3">
            <a:extLst>
              <a:ext uri="{FF2B5EF4-FFF2-40B4-BE49-F238E27FC236}">
                <a16:creationId xmlns:a16="http://schemas.microsoft.com/office/drawing/2014/main" id="{5951592E-5737-43C9-B6B0-D13407661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62" name="Slide Number Placeholder 4">
            <a:extLst>
              <a:ext uri="{FF2B5EF4-FFF2-40B4-BE49-F238E27FC236}">
                <a16:creationId xmlns:a16="http://schemas.microsoft.com/office/drawing/2014/main" id="{3B542197-0399-4FBD-A10C-B97A68AA2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9711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9728" y="317739"/>
            <a:ext cx="4114800" cy="623923"/>
          </a:xfrm>
          <a:prstGeom prst="rect">
            <a:avLst/>
          </a:prstGeom>
        </p:spPr>
        <p:txBody>
          <a:bodyPr anchor="ctr"/>
          <a:lstStyle>
            <a:lvl1pPr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914400" y="905856"/>
            <a:ext cx="5759450" cy="504726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cap="all" baseline="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6BF61C1-4A8C-44D4-901D-E065B7B42A2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598229" y="0"/>
            <a:ext cx="459377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75123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4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7726902C-381D-4629-AF04-0689A76C5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80C3F3-53A4-4049-96CE-C6C4EB9DA6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544286"/>
            <a:ext cx="4114800" cy="747929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F669E6E-28BD-4FC9-BFB3-B42707D25AE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773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B0CE1D3C-6E95-41C8-9202-B6BACEA97CB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3729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A90F4B16-F669-4D35-8B6D-5DE38097DD9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03728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90D56BE-BB71-4ADC-B308-883B7BB63C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0372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Picture Placeholder 9">
            <a:extLst>
              <a:ext uri="{FF2B5EF4-FFF2-40B4-BE49-F238E27FC236}">
                <a16:creationId xmlns:a16="http://schemas.microsoft.com/office/drawing/2014/main" id="{24532133-7BD7-49DF-96C1-B4A992CE4DF0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366782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AF4F5B9-821C-4A57-B5E2-055949CECC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47382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63893EB3-C98E-4A69-A71C-7C922128375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73826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5D0352AF-E877-45F2-9868-A8A1E017A91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73825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0" name="Picture Placeholder 9">
            <a:extLst>
              <a:ext uri="{FF2B5EF4-FFF2-40B4-BE49-F238E27FC236}">
                <a16:creationId xmlns:a16="http://schemas.microsoft.com/office/drawing/2014/main" id="{750DAF93-603B-44B6-99DC-79A63DC3A1F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437921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372AD67-26BA-4843-BAFE-B661A05BBE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43919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E0EAD7F-FBD0-4EA0-A7E7-5E65604B47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014014" y="2239910"/>
            <a:ext cx="2487706" cy="2491201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DA3EAA29-D608-4031-9C0E-0610D1886CA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243921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1DC4676B-9880-4C33-A8A2-88FB0944CF3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243920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24" name="Picture Placeholder 9">
            <a:extLst>
              <a:ext uri="{FF2B5EF4-FFF2-40B4-BE49-F238E27FC236}">
                <a16:creationId xmlns:a16="http://schemas.microsoft.com/office/drawing/2014/main" id="{AF6D479F-D265-4CD5-88BE-FC37AFC5FF4B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9208016" y="2427897"/>
            <a:ext cx="2099702" cy="211522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ED618ADF-296A-4300-A8AE-A1837B390A9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9014015" y="4731112"/>
            <a:ext cx="2487705" cy="53139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31" name="Text Placeholder 10">
            <a:extLst>
              <a:ext uri="{FF2B5EF4-FFF2-40B4-BE49-F238E27FC236}">
                <a16:creationId xmlns:a16="http://schemas.microsoft.com/office/drawing/2014/main" id="{CA503612-3331-4786-8298-4A1E0C1C75D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9014014" y="5199750"/>
            <a:ext cx="2487705" cy="531393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A1D0F5-2B0B-4318-B5DC-AECB09851E4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3A8939-F5BE-47FA-AE2F-AF66C45B1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8A3F37-FB91-4420-832B-EA39AE37B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14404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Team 8-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76">
            <a:extLst>
              <a:ext uri="{FF2B5EF4-FFF2-40B4-BE49-F238E27FC236}">
                <a16:creationId xmlns:a16="http://schemas.microsoft.com/office/drawing/2014/main" id="{B70B2057-9B78-4391-A15F-27A41A72F1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4354286"/>
            <a:ext cx="12192001" cy="2503713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059CD-37AB-48A3-9976-0B38FF7A5A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97106" y="589720"/>
            <a:ext cx="4006114" cy="657784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36E0B0A-0B1B-438D-8971-570ACA956B8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56402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1FB8438-2DA4-4B23-ACCD-3DEADF3E75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3E63EE1F-208F-40D0-9307-47F66C8581B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2807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40F7C878-62A1-4A30-AA27-C5F502C8D31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2807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48" name="Picture Placeholder 9">
            <a:extLst>
              <a:ext uri="{FF2B5EF4-FFF2-40B4-BE49-F238E27FC236}">
                <a16:creationId xmlns:a16="http://schemas.microsoft.com/office/drawing/2014/main" id="{5D495D18-EB49-4AD5-A7EE-1E6D2496B69A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4211979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48BBAE-0CA8-464A-A4E0-AB7D697DA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Text Placeholder 10">
            <a:extLst>
              <a:ext uri="{FF2B5EF4-FFF2-40B4-BE49-F238E27FC236}">
                <a16:creationId xmlns:a16="http://schemas.microsoft.com/office/drawing/2014/main" id="{03551339-A94F-4674-8165-3BFA78946D0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676023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D1839C5B-C216-4FB8-A285-4D99AF56E82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6023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52" name="Picture Placeholder 9">
            <a:extLst>
              <a:ext uri="{FF2B5EF4-FFF2-40B4-BE49-F238E27FC236}">
                <a16:creationId xmlns:a16="http://schemas.microsoft.com/office/drawing/2014/main" id="{ACA22B55-1DD2-4FE6-95FC-D8BC2BBECF0A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6859928" y="186203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9473BE6D-AE02-42D4-838E-F7916980D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171914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Text Placeholder 10">
            <a:extLst>
              <a:ext uri="{FF2B5EF4-FFF2-40B4-BE49-F238E27FC236}">
                <a16:creationId xmlns:a16="http://schemas.microsoft.com/office/drawing/2014/main" id="{35C2A2FE-AA36-4715-97F6-B743D26DE3F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323972" y="321268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55" name="Text Placeholder 10">
            <a:extLst>
              <a:ext uri="{FF2B5EF4-FFF2-40B4-BE49-F238E27FC236}">
                <a16:creationId xmlns:a16="http://schemas.microsoft.com/office/drawing/2014/main" id="{B98652DE-F8C8-4EA5-8CDA-9985B636DEA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323972" y="349627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56" name="Picture Placeholder 9">
            <a:extLst>
              <a:ext uri="{FF2B5EF4-FFF2-40B4-BE49-F238E27FC236}">
                <a16:creationId xmlns:a16="http://schemas.microsoft.com/office/drawing/2014/main" id="{40C3D084-82F3-4C1C-95E8-56362097EDFB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507876" y="185843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E0EC4B6A-1FAA-43D1-9436-A3BFF08A84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171553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10">
            <a:extLst>
              <a:ext uri="{FF2B5EF4-FFF2-40B4-BE49-F238E27FC236}">
                <a16:creationId xmlns:a16="http://schemas.microsoft.com/office/drawing/2014/main" id="{ABB7ACFA-C6F3-4D7A-A6D8-73035EF164D6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71920" y="320908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F9CBC3B9-EDF1-45E0-BFBF-53888131CBA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971920" y="349267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60" name="Picture Placeholder 9">
            <a:extLst>
              <a:ext uri="{FF2B5EF4-FFF2-40B4-BE49-F238E27FC236}">
                <a16:creationId xmlns:a16="http://schemas.microsoft.com/office/drawing/2014/main" id="{A7D13807-1ECF-4830-AB8D-D33E4F22330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56402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E1F756-2737-4291-8D41-307BFE73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44915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2" name="Text Placeholder 10">
            <a:extLst>
              <a:ext uri="{FF2B5EF4-FFF2-40B4-BE49-F238E27FC236}">
                <a16:creationId xmlns:a16="http://schemas.microsoft.com/office/drawing/2014/main" id="{C5BD35EC-547F-4A42-85C6-E2C94C2A03CE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102807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63" name="Text Placeholder 10">
            <a:extLst>
              <a:ext uri="{FF2B5EF4-FFF2-40B4-BE49-F238E27FC236}">
                <a16:creationId xmlns:a16="http://schemas.microsoft.com/office/drawing/2014/main" id="{D89797D3-65B3-414D-9657-B5DA3934914C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02807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64" name="Picture Placeholder 9">
            <a:extLst>
              <a:ext uri="{FF2B5EF4-FFF2-40B4-BE49-F238E27FC236}">
                <a16:creationId xmlns:a16="http://schemas.microsoft.com/office/drawing/2014/main" id="{280147ED-89CE-475D-A96F-AA7A912E00B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4211979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10D74ED-CECE-4A22-B877-966D53821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097106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6" name="Text Placeholder 10">
            <a:extLst>
              <a:ext uri="{FF2B5EF4-FFF2-40B4-BE49-F238E27FC236}">
                <a16:creationId xmlns:a16="http://schemas.microsoft.com/office/drawing/2014/main" id="{0C937A25-DAA7-4478-ADF6-728F4D61897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3676023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67" name="Text Placeholder 10">
            <a:extLst>
              <a:ext uri="{FF2B5EF4-FFF2-40B4-BE49-F238E27FC236}">
                <a16:creationId xmlns:a16="http://schemas.microsoft.com/office/drawing/2014/main" id="{8AB48703-9A4A-440C-9049-7FE889764E5D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676023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68" name="Picture Placeholder 9">
            <a:extLst>
              <a:ext uri="{FF2B5EF4-FFF2-40B4-BE49-F238E27FC236}">
                <a16:creationId xmlns:a16="http://schemas.microsoft.com/office/drawing/2014/main" id="{5D9D5119-D677-47FD-AEEB-49FE4DDEF6B0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859928" y="4129478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0AF0F623-CF57-4D6B-87F3-FD410516E1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745055" y="3986584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 Placeholder 10">
            <a:extLst>
              <a:ext uri="{FF2B5EF4-FFF2-40B4-BE49-F238E27FC236}">
                <a16:creationId xmlns:a16="http://schemas.microsoft.com/office/drawing/2014/main" id="{3BE3B8C3-ECB9-46D2-B11F-A55699097486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323972" y="5480127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71" name="Text Placeholder 10">
            <a:extLst>
              <a:ext uri="{FF2B5EF4-FFF2-40B4-BE49-F238E27FC236}">
                <a16:creationId xmlns:a16="http://schemas.microsoft.com/office/drawing/2014/main" id="{FB1EE68D-97FA-4EA4-B792-5AC6C49F9021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323972" y="5763717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72" name="Picture Placeholder 9">
            <a:extLst>
              <a:ext uri="{FF2B5EF4-FFF2-40B4-BE49-F238E27FC236}">
                <a16:creationId xmlns:a16="http://schemas.microsoft.com/office/drawing/2014/main" id="{7E98343B-32E9-4538-991A-B5EACD651D41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9507876" y="4125872"/>
            <a:ext cx="1243292" cy="114466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3CC91A-02A3-4B96-BCEE-76C1D25CCD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393003" y="3982978"/>
            <a:ext cx="1473039" cy="1430455"/>
          </a:xfrm>
          <a:prstGeom prst="rect">
            <a:avLst/>
          </a:prstGeom>
          <a:noFill/>
          <a:ln w="28575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 Placeholder 10">
            <a:extLst>
              <a:ext uri="{FF2B5EF4-FFF2-40B4-BE49-F238E27FC236}">
                <a16:creationId xmlns:a16="http://schemas.microsoft.com/office/drawing/2014/main" id="{DBE2EAAB-674D-41E1-92E6-A7459FEFDAEC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8971920" y="5476521"/>
            <a:ext cx="2315205" cy="348421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6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Add name</a:t>
            </a:r>
          </a:p>
        </p:txBody>
      </p:sp>
      <p:sp>
        <p:nvSpPr>
          <p:cNvPr id="75" name="Text Placeholder 10">
            <a:extLst>
              <a:ext uri="{FF2B5EF4-FFF2-40B4-BE49-F238E27FC236}">
                <a16:creationId xmlns:a16="http://schemas.microsoft.com/office/drawing/2014/main" id="{C60D862C-3474-4A4A-8557-AD2C7917BFE2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8971920" y="5760111"/>
            <a:ext cx="2315205" cy="287066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12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508728-25CF-4DB1-9A83-FAFA5ABEC9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D454F9-A55F-44A0-9695-FC40C6684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38C64F-7F14-454A-B830-80CCE5B1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9006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848536"/>
            <a:ext cx="1929607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D8BD2DF2-5753-43B2-82AD-30DBE8004DE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24359" y="2046233"/>
            <a:ext cx="312658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A5FD5DB-8694-4BD8-819A-7AD23AAAEF4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4359" y="2425736"/>
            <a:ext cx="3126583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1F5129C3-CFB0-408F-BE5C-AC32F5C68F1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26986" y="2046233"/>
            <a:ext cx="3281556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44438D-488B-4739-95B6-56F81A25FAC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526986" y="2425736"/>
            <a:ext cx="3281556" cy="1306527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A6F801D1-185D-4C5B-9855-3AD0372C33D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24359" y="4180976"/>
            <a:ext cx="3126583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E46B3EF2-B93D-4E2D-8ECF-31A1DF927B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24359" y="4562976"/>
            <a:ext cx="3126583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35A8C3BD-2930-45A1-B3E0-EC8FA92B65F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6986" y="4180976"/>
            <a:ext cx="3281556" cy="428891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E7A5E528-A349-45DA-A841-E092311D8F7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526986" y="4562976"/>
            <a:ext cx="3281556" cy="125893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ing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4C64230-8BD4-4150-967D-421B6FE432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A8AE08-0788-4D8A-8C9D-7E5AAA112A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38600" y="615940"/>
            <a:ext cx="4137262" cy="938778"/>
          </a:xfrm>
          <a:prstGeom prst="rect">
            <a:avLst/>
          </a:prstGeom>
        </p:spPr>
        <p:txBody>
          <a:bodyPr anchor="ctr"/>
          <a:lstStyle>
            <a:lvl1pPr algn="ctr">
              <a:defRPr lang="en-US"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8A119E1C-2243-42E2-8A58-CC171131D19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1170" y="3079567"/>
            <a:ext cx="120015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</a:t>
            </a:r>
          </a:p>
        </p:txBody>
      </p:sp>
      <p:sp>
        <p:nvSpPr>
          <p:cNvPr id="59" name="Text Placeholder 10">
            <a:extLst>
              <a:ext uri="{FF2B5EF4-FFF2-40B4-BE49-F238E27FC236}">
                <a16:creationId xmlns:a16="http://schemas.microsoft.com/office/drawing/2014/main" id="{337797F5-74CE-492B-806B-221CAF3535C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010890" y="3079567"/>
            <a:ext cx="1223858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</a:t>
            </a:r>
          </a:p>
        </p:txBody>
      </p:sp>
      <p:sp>
        <p:nvSpPr>
          <p:cNvPr id="60" name="Text Placeholder 10">
            <a:extLst>
              <a:ext uri="{FF2B5EF4-FFF2-40B4-BE49-F238E27FC236}">
                <a16:creationId xmlns:a16="http://schemas.microsoft.com/office/drawing/2014/main" id="{2431D1A0-10D1-4D2E-AC6F-F8C9E6A22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988252" y="3079567"/>
            <a:ext cx="1187610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</a:t>
            </a:r>
          </a:p>
        </p:txBody>
      </p:sp>
      <p:sp>
        <p:nvSpPr>
          <p:cNvPr id="61" name="Text Placeholder 10">
            <a:extLst>
              <a:ext uri="{FF2B5EF4-FFF2-40B4-BE49-F238E27FC236}">
                <a16:creationId xmlns:a16="http://schemas.microsoft.com/office/drawing/2014/main" id="{4028BD6A-568F-4A16-AE86-5D88861C3BB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879382" y="3079567"/>
            <a:ext cx="1211785" cy="1151632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None/>
              <a:defRPr sz="3200" cap="all" spc="4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add</a:t>
            </a:r>
          </a:p>
        </p:txBody>
      </p:sp>
      <p:sp>
        <p:nvSpPr>
          <p:cNvPr id="52" name="Text Placeholder 10">
            <a:extLst>
              <a:ext uri="{FF2B5EF4-FFF2-40B4-BE49-F238E27FC236}">
                <a16:creationId xmlns:a16="http://schemas.microsoft.com/office/drawing/2014/main" id="{2E935678-32B2-4589-933F-F74B3E68FF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10458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51" name="Text Placeholder 10">
            <a:extLst>
              <a:ext uri="{FF2B5EF4-FFF2-40B4-BE49-F238E27FC236}">
                <a16:creationId xmlns:a16="http://schemas.microsoft.com/office/drawing/2014/main" id="{B3C5A73C-51DD-4781-943C-235704BBF6B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10458" y="5156838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78" name="Text Placeholder 10">
            <a:extLst>
              <a:ext uri="{FF2B5EF4-FFF2-40B4-BE49-F238E27FC236}">
                <a16:creationId xmlns:a16="http://schemas.microsoft.com/office/drawing/2014/main" id="{AD95FB24-5DA0-4000-B023-A00C32D53F08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432032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7" name="Text Placeholder 10">
            <a:extLst>
              <a:ext uri="{FF2B5EF4-FFF2-40B4-BE49-F238E27FC236}">
                <a16:creationId xmlns:a16="http://schemas.microsoft.com/office/drawing/2014/main" id="{7455F56A-A263-4D13-A484-2D15CD61D0F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432032" y="5156837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0" name="Text Placeholder 10">
            <a:extLst>
              <a:ext uri="{FF2B5EF4-FFF2-40B4-BE49-F238E27FC236}">
                <a16:creationId xmlns:a16="http://schemas.microsoft.com/office/drawing/2014/main" id="{6C6ABB33-3D98-4D76-B96F-65F5749362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1270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79" name="Text Placeholder 10">
            <a:extLst>
              <a:ext uri="{FF2B5EF4-FFF2-40B4-BE49-F238E27FC236}">
                <a16:creationId xmlns:a16="http://schemas.microsoft.com/office/drawing/2014/main" id="{8EA8275A-A17A-42ED-9DDC-5F06000BFBE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91270" y="5157592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2" name="Text Placeholder 10">
            <a:extLst>
              <a:ext uri="{FF2B5EF4-FFF2-40B4-BE49-F238E27FC236}">
                <a16:creationId xmlns:a16="http://schemas.microsoft.com/office/drawing/2014/main" id="{4AEA6122-22B2-49EC-8451-E43D40F3236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294487" y="4524194"/>
            <a:ext cx="2381574" cy="632643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81" name="Text Placeholder 10">
            <a:extLst>
              <a:ext uri="{FF2B5EF4-FFF2-40B4-BE49-F238E27FC236}">
                <a16:creationId xmlns:a16="http://schemas.microsoft.com/office/drawing/2014/main" id="{103D7EA4-00E4-43FA-8129-1CBE0C1291A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9294487" y="5166170"/>
            <a:ext cx="2381574" cy="905378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68" name="Date Placeholder 2">
            <a:extLst>
              <a:ext uri="{FF2B5EF4-FFF2-40B4-BE49-F238E27FC236}">
                <a16:creationId xmlns:a16="http://schemas.microsoft.com/office/drawing/2014/main" id="{811592B2-2D21-495C-8C11-680EC81556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FB73D1-17D7-400F-B750-F5EA2675D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30E81D-C76E-4DB7-9722-4BE8D7CF3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906723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7C99-0702-4DEF-A72F-2451B3DC6D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6544" y="-1"/>
            <a:ext cx="3944790" cy="1845127"/>
          </a:xfrm>
          <a:prstGeom prst="rect">
            <a:avLst/>
          </a:prstGeom>
        </p:spPr>
        <p:txBody>
          <a:bodyPr anchor="ctr"/>
          <a:lstStyle>
            <a:lvl1pPr algn="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id="{74497024-D7D5-447C-8133-660B1F47A19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845128"/>
            <a:ext cx="12192000" cy="501287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AE88F42-9013-4CBC-BF65-3FE1470550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91F54EB4-06CA-459B-8F8C-86061BA6F1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627913" y="0"/>
            <a:ext cx="6564087" cy="3614737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640080" tIns="731520" rIns="548640"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22B1A3-ADD1-4AAF-A733-AF9AEAB4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AE2F48-AB83-42F0-93C2-9F943F0B0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08861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511344" y="0"/>
            <a:ext cx="668065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F4E84F-A3BE-442F-B9F1-68AB2244A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0" y="-7084"/>
            <a:ext cx="5511344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486566" y="3035081"/>
            <a:ext cx="2341256" cy="640698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704805" y="3959761"/>
            <a:ext cx="2879477" cy="1790164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28121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649BC5-A5CC-4E3F-9347-B0EB5591C9F2}" type="datetimeFigureOut">
              <a:rPr lang="en-US" smtClean="0"/>
              <a:t>10/23/2023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B3F2EC-C8B1-4403-BB22-B13FF4E25A0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0695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2B5AB06-9792-445C-9B3C-103D5EBCE6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597992"/>
            <a:ext cx="10515600" cy="994835"/>
          </a:xfrm>
          <a:prstGeom prst="rect">
            <a:avLst/>
          </a:prstGeom>
        </p:spPr>
        <p:txBody>
          <a:bodyPr anchor="ctr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C3BAD53-6B4A-490D-BE06-B5A0B068755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632608" y="2982740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Picture Placeholder 4">
            <a:extLst>
              <a:ext uri="{FF2B5EF4-FFF2-40B4-BE49-F238E27FC236}">
                <a16:creationId xmlns:a16="http://schemas.microsoft.com/office/drawing/2014/main" id="{30E1FC4A-DE44-4B85-856E-E2480DF55A80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4388240" y="2981421"/>
            <a:ext cx="603504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Picture Placeholder 4">
            <a:extLst>
              <a:ext uri="{FF2B5EF4-FFF2-40B4-BE49-F238E27FC236}">
                <a16:creationId xmlns:a16="http://schemas.microsoft.com/office/drawing/2014/main" id="{02E70B7A-F000-4D8D-9BDF-E10FF6B38374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7182902" y="2983163"/>
            <a:ext cx="603504" cy="60350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1CED61F8-3F2F-4611-8E56-88AAF763257E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9927648" y="3001928"/>
            <a:ext cx="594360" cy="59436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00"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B7058D0A-FADA-4AE8-99E1-90B4E5D358A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408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28" name="Text Placeholder 10">
            <a:extLst>
              <a:ext uri="{FF2B5EF4-FFF2-40B4-BE49-F238E27FC236}">
                <a16:creationId xmlns:a16="http://schemas.microsoft.com/office/drawing/2014/main" id="{3B7B90F8-2155-4E8A-BCE9-7780EE14ED2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408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4" name="Text Placeholder 10">
            <a:extLst>
              <a:ext uri="{FF2B5EF4-FFF2-40B4-BE49-F238E27FC236}">
                <a16:creationId xmlns:a16="http://schemas.microsoft.com/office/drawing/2014/main" id="{9C0C6E63-A45B-409B-824C-FAA0CC56EC8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5085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3" name="Text Placeholder 10">
            <a:extLst>
              <a:ext uri="{FF2B5EF4-FFF2-40B4-BE49-F238E27FC236}">
                <a16:creationId xmlns:a16="http://schemas.microsoft.com/office/drawing/2014/main" id="{B910C319-3589-469F-9A8A-173CB714BA4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085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6" name="Text Placeholder 10">
            <a:extLst>
              <a:ext uri="{FF2B5EF4-FFF2-40B4-BE49-F238E27FC236}">
                <a16:creationId xmlns:a16="http://schemas.microsoft.com/office/drawing/2014/main" id="{D9802FCD-21E3-4F6F-B57C-02AEB618FE8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30340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5" name="Text Placeholder 10">
            <a:extLst>
              <a:ext uri="{FF2B5EF4-FFF2-40B4-BE49-F238E27FC236}">
                <a16:creationId xmlns:a16="http://schemas.microsoft.com/office/drawing/2014/main" id="{4AFEE648-F3AD-453E-895B-F43C7415C7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0340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8" name="Text Placeholder 10">
            <a:extLst>
              <a:ext uri="{FF2B5EF4-FFF2-40B4-BE49-F238E27FC236}">
                <a16:creationId xmlns:a16="http://schemas.microsoft.com/office/drawing/2014/main" id="{AA760860-8E89-42DD-87FD-F9951F28372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071180" y="3608439"/>
            <a:ext cx="2351446" cy="491509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18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47" name="Text Placeholder 10">
            <a:extLst>
              <a:ext uri="{FF2B5EF4-FFF2-40B4-BE49-F238E27FC236}">
                <a16:creationId xmlns:a16="http://schemas.microsoft.com/office/drawing/2014/main" id="{5FD2DFE0-D25E-4B72-A2B4-C40CF72D522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71180" y="4036041"/>
            <a:ext cx="2351446" cy="170454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Benef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E090415B-A73D-4D17-B5FA-F442D6C0EB27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B9CB337-B3D4-443D-99C2-B7AE9EB5D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279" y="-136525"/>
            <a:ext cx="4979773" cy="6858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324612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C9AB6E92-BF31-4AA5-B407-78E1D7795A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3803124F-8B71-4805-8DBD-A3AB3ED434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99A9D64C-A9E2-4148-B514-933547C5B9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4218B468-C542-4326-86FA-43DF3A4F3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200000"/>
              </a:lnSpc>
              <a:spcBef>
                <a:spcPts val="0"/>
              </a:spcBef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70420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375848"/>
            <a:ext cx="12192000" cy="449118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</p:spPr>
        <p:txBody>
          <a:bodyPr lIns="3657600" tIns="182880" rIns="3657600"/>
          <a:lstStyle>
            <a:lvl1pPr algn="ctr">
              <a:defRPr sz="6000" cap="all" spc="100" baseline="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Model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6772276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61354" y="790901"/>
            <a:ext cx="3049568" cy="640698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Add title</a:t>
            </a:r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782CE97E-7FF6-4E8B-AF42-9777A2451F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22086" y="826720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F57B5FEE-44D7-4F94-A843-EC7BD802D8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822086" y="1206225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6" name="Text Placeholder 10">
            <a:extLst>
              <a:ext uri="{FF2B5EF4-FFF2-40B4-BE49-F238E27FC236}">
                <a16:creationId xmlns:a16="http://schemas.microsoft.com/office/drawing/2014/main" id="{4250112D-DE79-407A-BBAB-B2BB2CB881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822086" y="2666702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5" name="Text Placeholder 10">
            <a:extLst>
              <a:ext uri="{FF2B5EF4-FFF2-40B4-BE49-F238E27FC236}">
                <a16:creationId xmlns:a16="http://schemas.microsoft.com/office/drawing/2014/main" id="{1C55DCE1-6E6B-4CDD-A9D8-B2A00348569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22086" y="3046207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9" name="Text Placeholder 10">
            <a:extLst>
              <a:ext uri="{FF2B5EF4-FFF2-40B4-BE49-F238E27FC236}">
                <a16:creationId xmlns:a16="http://schemas.microsoft.com/office/drawing/2014/main" id="{9CAE3862-A5E9-4B70-8F14-8F5BFEE3AAE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22086" y="4536575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>
              <a:buNone/>
              <a:defRPr sz="1800" cap="all" spc="100" baseline="0">
                <a:solidFill>
                  <a:schemeClr val="accent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add subtitle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22086" y="4916080"/>
            <a:ext cx="34211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rket Opportunity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78E2C-0F13-417A-AD7A-E478D5C3BD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8382" y="422661"/>
            <a:ext cx="5200532" cy="720399"/>
          </a:xfrm>
          <a:prstGeom prst="rect">
            <a:avLst/>
          </a:prstGeom>
        </p:spPr>
        <p:txBody>
          <a:bodyPr anchor="ctr"/>
          <a:lstStyle>
            <a:lvl1pPr algn="l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add title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0892B14-4811-4781-A0D4-2D26A55DFF2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003" y="1617548"/>
            <a:ext cx="876929" cy="720399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950B6E72-89BA-408A-B2C8-8424747605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20003" y="3180036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24" name="Text Placeholder 10">
            <a:extLst>
              <a:ext uri="{FF2B5EF4-FFF2-40B4-BE49-F238E27FC236}">
                <a16:creationId xmlns:a16="http://schemas.microsoft.com/office/drawing/2014/main" id="{1FCE449C-D340-41D2-BDD5-5A31068FC8B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920003" y="4760985"/>
            <a:ext cx="876930" cy="720400"/>
          </a:xfrm>
          <a:prstGeom prst="rect">
            <a:avLst/>
          </a:prstGeom>
          <a:ln w="28575">
            <a:solidFill>
              <a:schemeClr val="accent4"/>
            </a:solidFill>
          </a:ln>
        </p:spPr>
        <p:txBody>
          <a:bodyPr lIns="0" tIns="0" rIns="0" bIns="0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cap="all" spc="100" baseline="0">
                <a:solidFill>
                  <a:schemeClr val="accent5">
                    <a:lumMod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text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41E2BD66-8465-46D7-9283-569B4EE4590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102977" y="1456753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13CFC961-1ED9-4817-9DB9-A1F1D0FD2AB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02977" y="3031685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3" name="Text Placeholder 10">
            <a:extLst>
              <a:ext uri="{FF2B5EF4-FFF2-40B4-BE49-F238E27FC236}">
                <a16:creationId xmlns:a16="http://schemas.microsoft.com/office/drawing/2014/main" id="{7E0D9B8E-402D-44A1-920E-4838543BD9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02977" y="4612634"/>
            <a:ext cx="3365003" cy="1017102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5" name="Date Placeholder 3">
            <a:extLst>
              <a:ext uri="{FF2B5EF4-FFF2-40B4-BE49-F238E27FC236}">
                <a16:creationId xmlns:a16="http://schemas.microsoft.com/office/drawing/2014/main" id="{64607288-5296-4BAF-B405-7F1902FA0E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248018"/>
            <a:ext cx="2435528" cy="61485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27432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1341B70-2018-4DBE-BB9A-D1F7A895F9B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384174" y="0"/>
            <a:ext cx="5807825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83CCEE28-12C2-4138-9214-420B5A5BC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439762" y="6248018"/>
            <a:ext cx="7267426" cy="620868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tIns="0"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27" name="Slide Number Placeholder 5">
            <a:extLst>
              <a:ext uri="{FF2B5EF4-FFF2-40B4-BE49-F238E27FC236}">
                <a16:creationId xmlns:a16="http://schemas.microsoft.com/office/drawing/2014/main" id="{347ECA7D-7D2B-475F-874D-51236135A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07188" y="6248018"/>
            <a:ext cx="2495699" cy="620866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vert="horz" lIns="457200" tIns="0" rIns="91440" bIns="45720" rtlCol="0" anchor="ctr"/>
          <a:lstStyle>
            <a:lvl1pPr algn="ct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5327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6359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  <p:sldLayoutId id="2147483691" r:id="rId21"/>
    <p:sldLayoutId id="2147483692" r:id="rId2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png"/><Relationship Id="rId7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24.png"/><Relationship Id="rId5" Type="http://schemas.openxmlformats.org/officeDocument/2006/relationships/hyperlink" Target="mailto:SWTF.Grant@dnr.ga.gov" TargetMode="Externa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urldefense.com/v3/__https:/www.epa.gov/infrastructure/solid-waste-infrastructure-recycling-grant-program*selectees__;Iw!!HWVSVPY!gNoKzY_9d5E8rgdDsNSgY2DpmZa_mp7S9l377rP4-2i3szE4asvBzokGk38Ul00_468ntPESCoaAoDhVs1OTRGGym2_3f6G0$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lose up of green grass&#10;">
            <a:extLst>
              <a:ext uri="{FF2B5EF4-FFF2-40B4-BE49-F238E27FC236}">
                <a16:creationId xmlns:a16="http://schemas.microsoft.com/office/drawing/2014/main" id="{2A7E6CAB-B5FF-46B8-964A-7A01020AAB1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F45A9EB-00FC-4DE7-8041-09649EF9B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290748"/>
            <a:ext cx="12192000" cy="1500989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Solid Waste Trust Fund &amp; Grant program Updates 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ECE1E739-E339-4FB6-A10E-22AB1A0D782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3791737"/>
            <a:ext cx="12191999" cy="1111892"/>
          </a:xfrm>
        </p:spPr>
        <p:txBody>
          <a:bodyPr/>
          <a:lstStyle/>
          <a:p>
            <a:r>
              <a:rPr lang="en-US" dirty="0"/>
              <a:t>Lena Chambless, Program Manager​​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19D1BA2-3111-4E03-81E3-0D0F9BA3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-83661"/>
            <a:ext cx="12191998" cy="2374250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A4B20A4-BDBA-4ACB-BCCE-1FF6B09FE0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" y="4903788"/>
            <a:ext cx="12192000" cy="1954212"/>
          </a:xfrm>
          <a:prstGeom prst="rect">
            <a:avLst/>
          </a:prstGeom>
          <a:solidFill>
            <a:schemeClr val="accent4">
              <a:lumMod val="50000"/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95DD68C-FEB8-4CF6-883B-1CA9912E4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40080" y="2290907"/>
            <a:ext cx="11161774" cy="1576243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8A0B60-65DC-4C0E-9EF6-F1E406663D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943" y="5611300"/>
            <a:ext cx="2670048" cy="942370"/>
          </a:xfrm>
          <a:prstGeom prst="rect">
            <a:avLst/>
          </a:prstGeom>
        </p:spPr>
      </p:pic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17054C0A-0D26-4E27-9D0A-0B1B15AC882B}"/>
              </a:ext>
            </a:extLst>
          </p:cNvPr>
          <p:cNvSpPr txBox="1">
            <a:spLocks/>
          </p:cNvSpPr>
          <p:nvPr/>
        </p:nvSpPr>
        <p:spPr>
          <a:xfrm>
            <a:off x="-2" y="4489516"/>
            <a:ext cx="12191999" cy="1111892"/>
          </a:xfrm>
          <a:prstGeom prst="rect">
            <a:avLst/>
          </a:prstGeom>
          <a:noFill/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 cap="none" spc="1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Georgia EPD, Land Protection Branch</a:t>
            </a:r>
          </a:p>
          <a:p>
            <a:r>
              <a:rPr lang="en-US" sz="2000" dirty="0"/>
              <a:t>Recovered Materials and Abatement Program</a:t>
            </a:r>
          </a:p>
        </p:txBody>
      </p:sp>
    </p:spTree>
    <p:extLst>
      <p:ext uri="{BB962C8B-B14F-4D97-AF65-F5344CB8AC3E}">
        <p14:creationId xmlns:p14="http://schemas.microsoft.com/office/powerpoint/2010/main" val="2583275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4BF22255-75D2-CF31-EB43-47561838C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4000"/>
          </a:blip>
          <a:srcRect t="34826" b="9820"/>
          <a:stretch/>
        </p:blipFill>
        <p:spPr>
          <a:xfrm>
            <a:off x="0" y="-26134"/>
            <a:ext cx="12191999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EAAE6D2-858A-1912-0810-BAADCAF76F79}"/>
              </a:ext>
            </a:extLst>
          </p:cNvPr>
          <p:cNvSpPr txBox="1">
            <a:spLocks/>
          </p:cNvSpPr>
          <p:nvPr/>
        </p:nvSpPr>
        <p:spPr>
          <a:xfrm>
            <a:off x="448053" y="251090"/>
            <a:ext cx="11120507" cy="883434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 Bold"/>
                <a:ea typeface="+mj-ea"/>
                <a:cs typeface="+mj-cs"/>
              </a:rPr>
              <a:t>Solid Waste Trust Fund Grant Program Team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1A030F-6875-5700-8058-3341E6F0A121}"/>
              </a:ext>
            </a:extLst>
          </p:cNvPr>
          <p:cNvSpPr txBox="1"/>
          <p:nvPr/>
        </p:nvSpPr>
        <p:spPr>
          <a:xfrm>
            <a:off x="4152214" y="3738289"/>
            <a:ext cx="161209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 "/>
                <a:ea typeface="+mn-ea"/>
                <a:cs typeface="+mn-cs"/>
              </a:rPr>
              <a:t>Sarah Knapp,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 "/>
                <a:ea typeface="+mn-ea"/>
                <a:cs typeface="+mn-cs"/>
              </a:rPr>
              <a:t>LEED AP BD+C, ENV SP, RMU Manager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8F6A1B-A68C-A341-90E4-E25E2EA6A8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31" t="8248" r="14542" b="8716"/>
          <a:stretch/>
        </p:blipFill>
        <p:spPr>
          <a:xfrm>
            <a:off x="6898402" y="1642567"/>
            <a:ext cx="1402743" cy="1928133"/>
          </a:xfrm>
          <a:prstGeom prst="rect">
            <a:avLst/>
          </a:prstGeom>
        </p:spPr>
      </p:pic>
      <p:pic>
        <p:nvPicPr>
          <p:cNvPr id="16" name="Picture 15" descr="A picture containing tree, outdoor, person&#10;&#10;Description automatically generated">
            <a:extLst>
              <a:ext uri="{FF2B5EF4-FFF2-40B4-BE49-F238E27FC236}">
                <a16:creationId xmlns:a16="http://schemas.microsoft.com/office/drawing/2014/main" id="{5DDF268A-59A4-F06D-DF76-FB4E100DEB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9194" y="1625001"/>
            <a:ext cx="1394872" cy="19281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03A5A30-A8BC-28B9-BCD0-9C71B84F6751}"/>
              </a:ext>
            </a:extLst>
          </p:cNvPr>
          <p:cNvSpPr txBox="1"/>
          <p:nvPr/>
        </p:nvSpPr>
        <p:spPr>
          <a:xfrm>
            <a:off x="9369194" y="3661346"/>
            <a:ext cx="1506980" cy="113877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 "/>
                <a:ea typeface="+mn-ea"/>
                <a:cs typeface="+mn-cs"/>
              </a:rPr>
              <a:t>Hannah Tripp,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 "/>
                <a:ea typeface="+mn-ea"/>
                <a:cs typeface="+mn-cs"/>
              </a:rPr>
              <a:t>ECS 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 "/>
                <a:ea typeface="+mn-ea"/>
                <a:cs typeface="+mn-cs"/>
              </a:rPr>
              <a:t>STAR Program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878D39-F259-BB36-EAC6-8D200DC2E985}"/>
              </a:ext>
            </a:extLst>
          </p:cNvPr>
          <p:cNvSpPr txBox="1"/>
          <p:nvPr/>
        </p:nvSpPr>
        <p:spPr>
          <a:xfrm>
            <a:off x="6921805" y="3661346"/>
            <a:ext cx="1379340" cy="135421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 "/>
                <a:ea typeface="+mn-ea"/>
                <a:cs typeface="+mn-cs"/>
              </a:rPr>
              <a:t>Cassie Rowicki, ECS 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 "/>
                <a:ea typeface="+mn-ea"/>
                <a:cs typeface="+mn-cs"/>
              </a:rPr>
              <a:t>Tire Products Grant Program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8B696B-7DD3-A198-F63E-4575EB5DD5C1}"/>
              </a:ext>
            </a:extLst>
          </p:cNvPr>
          <p:cNvSpPr txBox="1"/>
          <p:nvPr/>
        </p:nvSpPr>
        <p:spPr>
          <a:xfrm>
            <a:off x="448053" y="5446661"/>
            <a:ext cx="11295891" cy="954107"/>
          </a:xfrm>
          <a:prstGeom prst="rect">
            <a:avLst/>
          </a:prstGeom>
          <a:solidFill>
            <a:schemeClr val="bg1">
              <a:lumMod val="95000"/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 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SWTF.Grant@dnr.ga.gov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enorite 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 "/>
                <a:ea typeface="+mn-ea"/>
                <a:cs typeface="+mn-cs"/>
              </a:rPr>
              <a:t>https://epd.georgia.gov/solid-waste-trust-fund-grant-program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105968-A95A-7391-BF76-6BF56E3515E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28014" y="1642567"/>
            <a:ext cx="1660494" cy="192335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001A349-353C-9308-A349-8CF1B62AFED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2914"/>
          <a:stretch/>
        </p:blipFill>
        <p:spPr>
          <a:xfrm>
            <a:off x="1406961" y="1748587"/>
            <a:ext cx="1660494" cy="19233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96A040FF-2181-0BC5-2B6E-F18A7C0104C3}"/>
              </a:ext>
            </a:extLst>
          </p:cNvPr>
          <p:cNvSpPr txBox="1"/>
          <p:nvPr/>
        </p:nvSpPr>
        <p:spPr>
          <a:xfrm>
            <a:off x="1418858" y="3739465"/>
            <a:ext cx="1612093" cy="120032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 "/>
                <a:ea typeface="+mn-ea"/>
                <a:cs typeface="+mn-cs"/>
              </a:rPr>
              <a:t>Lena Chambless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enorite "/>
                <a:ea typeface="+mn-ea"/>
                <a:cs typeface="+mn-cs"/>
              </a:rPr>
              <a:t>RMA Program Manager</a:t>
            </a:r>
          </a:p>
        </p:txBody>
      </p:sp>
    </p:spTree>
    <p:extLst>
      <p:ext uri="{BB962C8B-B14F-4D97-AF65-F5344CB8AC3E}">
        <p14:creationId xmlns:p14="http://schemas.microsoft.com/office/powerpoint/2010/main" val="26315316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2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5562428-AA6F-4DE9-AB8E-A81AFE0A008E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>
            <a:alphaModFix amt="50000"/>
          </a:blip>
          <a:srcRect t="7865" b="786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4" name="Title 23">
            <a:extLst>
              <a:ext uri="{FF2B5EF4-FFF2-40B4-BE49-F238E27FC236}">
                <a16:creationId xmlns:a16="http://schemas.microsoft.com/office/drawing/2014/main" id="{8B0A0B61-E44C-4C98-A84B-B96C81DA58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noProof="0" dirty="0">
                <a:solidFill>
                  <a:srgbClr val="FFFFFF"/>
                </a:solidFill>
              </a:rPr>
              <a:t>Thank you</a:t>
            </a:r>
            <a:endParaRPr lang="en-US" sz="6000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8E7CB9-A0ED-4EB9-BBDE-0C1004C498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EA87306C-81BA-4795-A5CA-9392456A8C1E}" type="slidenum">
              <a:rPr lang="en-US" spc="0" dirty="0">
                <a:solidFill>
                  <a:srgbClr val="FFFFFF"/>
                </a:solidFill>
                <a:effectLst/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11</a:t>
            </a:fld>
            <a:endParaRPr lang="en-US" spc="0" dirty="0">
              <a:solidFill>
                <a:srgbClr val="FFFFFF"/>
              </a:solidFill>
              <a:effectLst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059823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7" name="Rectangle 76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5A25FA4-A288-4460-BF12-637E07795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651" y="913198"/>
            <a:ext cx="4368602" cy="1956841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5400" dirty="0">
                <a:solidFill>
                  <a:schemeClr val="tx1"/>
                </a:solidFill>
                <a:latin typeface="Source Sans Pro SemiBold"/>
                <a:ea typeface="Source Sans Pro SemiBold"/>
              </a:rPr>
              <a:t>About us</a:t>
            </a:r>
            <a:endParaRPr lang="en-US" dirty="0"/>
          </a:p>
        </p:txBody>
      </p:sp>
      <p:sp>
        <p:nvSpPr>
          <p:cNvPr id="7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1C52C13-996F-4CF8-BBA5-F6CC233475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>
                <a:effectLst/>
              </a:rPr>
              <a:t>The Recovered Materials and Abatement (RMA) Program is the newest program housed within the Land Protection Branch at Georgia EPD. </a:t>
            </a:r>
            <a:endParaRPr lang="en-US" sz="2000" dirty="0"/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7AE1055A-7231-D57E-8677-AF2BCB492A8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b="30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9" name="Slide Number Placeholder 58">
            <a:extLst>
              <a:ext uri="{FF2B5EF4-FFF2-40B4-BE49-F238E27FC236}">
                <a16:creationId xmlns:a16="http://schemas.microsoft.com/office/drawing/2014/main" id="{185AB600-E5B8-4AFD-A7DA-37E5D3AFF5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439400" y="6356350"/>
            <a:ext cx="914400" cy="365125"/>
          </a:xfrm>
          <a:prstGeom prst="ellipse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  <a:defRPr/>
            </a:pPr>
            <a:fld id="{EA87306C-81BA-4795-A5CA-9392456A8C1E}" type="slidenum">
              <a:rPr lang="en-US" spc="0">
                <a:solidFill>
                  <a:srgbClr val="FFFFFF"/>
                </a:solidFill>
                <a:effectLst/>
                <a:latin typeface="Calibri" panose="020F0502020204030204"/>
              </a:rPr>
              <a:pPr>
                <a:lnSpc>
                  <a:spcPct val="90000"/>
                </a:lnSpc>
                <a:spcAft>
                  <a:spcPts val="600"/>
                </a:spcAft>
                <a:defRPr/>
              </a:pPr>
              <a:t>2</a:t>
            </a:fld>
            <a:endParaRPr lang="en-US" spc="0" dirty="0">
              <a:solidFill>
                <a:srgbClr val="FFFFFF"/>
              </a:solidFill>
              <a:effectLst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815339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>
            <a:extLst>
              <a:ext uri="{FF2B5EF4-FFF2-40B4-BE49-F238E27FC236}">
                <a16:creationId xmlns:a16="http://schemas.microsoft.com/office/drawing/2014/main" id="{F580F041-DC12-4416-8D50-10D5CB880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7992"/>
            <a:ext cx="10515600" cy="994835"/>
          </a:xfrm>
        </p:spPr>
        <p:txBody>
          <a:bodyPr/>
          <a:lstStyle/>
          <a:p>
            <a:r>
              <a:rPr lang="en-US" sz="3600" noProof="0" dirty="0"/>
              <a:t>Recovered Materials &amp; Abatement program</a:t>
            </a:r>
            <a:endParaRPr lang="en-US" sz="3600" dirty="0"/>
          </a:p>
        </p:txBody>
      </p:sp>
      <p:pic>
        <p:nvPicPr>
          <p:cNvPr id="46" name="Picture Placeholder 45" descr="Paint outline">
            <a:extLst>
              <a:ext uri="{FF2B5EF4-FFF2-40B4-BE49-F238E27FC236}">
                <a16:creationId xmlns:a16="http://schemas.microsoft.com/office/drawing/2014/main" id="{1420D33F-ACED-46BE-B2DF-C61CB4ABF7CF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168373" y="2574260"/>
            <a:ext cx="759323" cy="759323"/>
          </a:xfrm>
        </p:spPr>
      </p:pic>
      <p:pic>
        <p:nvPicPr>
          <p:cNvPr id="66" name="Picture Placeholder 65" descr="Car Mechanic outline">
            <a:extLst>
              <a:ext uri="{FF2B5EF4-FFF2-40B4-BE49-F238E27FC236}">
                <a16:creationId xmlns:a16="http://schemas.microsoft.com/office/drawing/2014/main" id="{A336AF83-492E-4D22-9173-676DCAB77B13}"/>
              </a:ext>
            </a:extLst>
          </p:cNvPr>
          <p:cNvPicPr>
            <a:picLocks noGrp="1" noChangeAspect="1"/>
          </p:cNvPicPr>
          <p:nvPr>
            <p:ph type="pic" sz="quarter" idx="24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758" b="758"/>
          <a:stretch/>
        </p:blipFill>
        <p:spPr>
          <a:xfrm>
            <a:off x="4261967" y="2610442"/>
            <a:ext cx="759323" cy="747818"/>
          </a:xfrm>
        </p:spPr>
      </p:pic>
      <p:pic>
        <p:nvPicPr>
          <p:cNvPr id="87" name="Picture Placeholder 86" descr="Recycle outline">
            <a:extLst>
              <a:ext uri="{FF2B5EF4-FFF2-40B4-BE49-F238E27FC236}">
                <a16:creationId xmlns:a16="http://schemas.microsoft.com/office/drawing/2014/main" id="{8BBFDB51-02F2-47A2-A20D-538E6E43E738}"/>
              </a:ext>
            </a:extLst>
          </p:cNvPr>
          <p:cNvPicPr>
            <a:picLocks noGrp="1" noChangeAspect="1"/>
          </p:cNvPicPr>
          <p:nvPr>
            <p:ph type="pic" sz="quarter" idx="25"/>
          </p:nvPr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1509509" y="2610442"/>
            <a:ext cx="850590" cy="850590"/>
          </a:xfrm>
        </p:spPr>
      </p:pic>
      <p:pic>
        <p:nvPicPr>
          <p:cNvPr id="105" name="Picture Placeholder 104" descr="Renovation (House With Sparkles) outline">
            <a:extLst>
              <a:ext uri="{FF2B5EF4-FFF2-40B4-BE49-F238E27FC236}">
                <a16:creationId xmlns:a16="http://schemas.microsoft.com/office/drawing/2014/main" id="{4ECD9547-8CC8-47C4-BE18-635B19076589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>
          <a:xfrm>
            <a:off x="9874969" y="2558879"/>
            <a:ext cx="743867" cy="743867"/>
          </a:xfrm>
        </p:spPr>
      </p:pic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F3A35CB8-192D-46E2-ABAC-ED96BB3582B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374650" y="3461032"/>
            <a:ext cx="2351446" cy="601918"/>
          </a:xfrm>
        </p:spPr>
        <p:txBody>
          <a:bodyPr/>
          <a:lstStyle/>
          <a:p>
            <a:r>
              <a:rPr lang="en-ZA" dirty="0">
                <a:solidFill>
                  <a:schemeClr val="bg2"/>
                </a:solidFill>
              </a:rPr>
              <a:t>Lead-based paint Program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AAB80485-19C5-4162-A7D1-C16C0A37DB0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28655" y="4334159"/>
            <a:ext cx="2427030" cy="1907447"/>
          </a:xfrm>
        </p:spPr>
        <p:txBody>
          <a:bodyPr/>
          <a:lstStyle/>
          <a:p>
            <a:r>
              <a:rPr lang="en-US" b="0" i="0" dirty="0">
                <a:solidFill>
                  <a:schemeClr val="bg2"/>
                </a:solidFill>
                <a:effectLst/>
                <a:latin typeface="Source Sans Pro" panose="020B0503030403020204" pitchFamily="34" charset="0"/>
                <a:ea typeface="Source Sans Pro" panose="020B0503030403020204" pitchFamily="34" charset="0"/>
              </a:rPr>
              <a:t>Administers the Georgia Lead-Based Paint Hazard Management Program to minimize the spread of lead dust and debris</a:t>
            </a:r>
            <a:endParaRPr lang="en-US" dirty="0">
              <a:solidFill>
                <a:schemeClr val="bg2"/>
              </a:solidFill>
              <a:latin typeface="Source Sans Pro" panose="020B0503030403020204" pitchFamily="34" charset="0"/>
              <a:ea typeface="Source Sans Pro" panose="020B0503030403020204" pitchFamily="34" charset="0"/>
            </a:endParaRPr>
          </a:p>
        </p:txBody>
      </p:sp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A1AC70BF-8941-481C-8D24-0B619A898ED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465905" y="3244596"/>
            <a:ext cx="2351446" cy="850387"/>
          </a:xfrm>
        </p:spPr>
        <p:txBody>
          <a:bodyPr/>
          <a:lstStyle/>
          <a:p>
            <a:r>
              <a:rPr lang="en-ZA" dirty="0">
                <a:solidFill>
                  <a:schemeClr val="bg2"/>
                </a:solidFill>
              </a:rPr>
              <a:t>Tire management unit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8D138E80-5256-446A-AE30-0A9CBCEC97C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465905" y="4297855"/>
            <a:ext cx="2351446" cy="2423620"/>
          </a:xfrm>
        </p:spPr>
        <p:txBody>
          <a:bodyPr/>
          <a:lstStyle/>
          <a:p>
            <a:r>
              <a:rPr lang="en-ZA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Regulates tire operations, responds to complaints of tire violations, and collects the Tire Management Fee</a:t>
            </a:r>
          </a:p>
        </p:txBody>
      </p:sp>
      <p:sp>
        <p:nvSpPr>
          <p:cNvPr id="77" name="Text Placeholder 76">
            <a:extLst>
              <a:ext uri="{FF2B5EF4-FFF2-40B4-BE49-F238E27FC236}">
                <a16:creationId xmlns:a16="http://schemas.microsoft.com/office/drawing/2014/main" id="{F8450002-65CC-44ED-9FA3-79F17962B3B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3649" y="3429000"/>
            <a:ext cx="2351446" cy="665983"/>
          </a:xfrm>
        </p:spPr>
        <p:txBody>
          <a:bodyPr/>
          <a:lstStyle/>
          <a:p>
            <a:r>
              <a:rPr lang="en-ZA" dirty="0">
                <a:solidFill>
                  <a:schemeClr val="bg2"/>
                </a:solidFill>
              </a:rPr>
              <a:t>Recovered Materials Unit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6" name="Text Placeholder 75">
            <a:extLst>
              <a:ext uri="{FF2B5EF4-FFF2-40B4-BE49-F238E27FC236}">
                <a16:creationId xmlns:a16="http://schemas.microsoft.com/office/drawing/2014/main" id="{C5E5A4C4-6086-4F2D-BF5F-1A909411BAA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321904" y="4333810"/>
            <a:ext cx="2351446" cy="2540648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Administers the Georgia Asbestos Removal and Encapsulation Program by regulating activities that disturb asbestos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3ECFAB54-2FAE-44AC-A18F-60ABE9A7417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076784" y="3492775"/>
            <a:ext cx="2351446" cy="550870"/>
          </a:xfrm>
        </p:spPr>
        <p:txBody>
          <a:bodyPr/>
          <a:lstStyle/>
          <a:p>
            <a:r>
              <a:rPr lang="en-ZA" dirty="0">
                <a:solidFill>
                  <a:schemeClr val="bg2"/>
                </a:solidFill>
              </a:rPr>
              <a:t>Asbestos Program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8" name="Text Placeholder 77">
            <a:extLst>
              <a:ext uri="{FF2B5EF4-FFF2-40B4-BE49-F238E27FC236}">
                <a16:creationId xmlns:a16="http://schemas.microsoft.com/office/drawing/2014/main" id="{DF2F3071-377B-4538-8351-AE48F52BD1C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9374" y="4333810"/>
            <a:ext cx="2351446" cy="1926198"/>
          </a:xfrm>
        </p:spPr>
        <p:txBody>
          <a:bodyPr/>
          <a:lstStyle/>
          <a:p>
            <a:r>
              <a:rPr lang="en-US" dirty="0">
                <a:solidFill>
                  <a:schemeClr val="bg2"/>
                </a:solidFill>
                <a:latin typeface="Source Sans Pro" panose="020B0503030403020204" pitchFamily="34" charset="0"/>
                <a:ea typeface="Source Sans Pro" panose="020B0503030403020204" pitchFamily="34" charset="0"/>
              </a:rPr>
              <a:t>Regulates material recovery permitting and administers Solid Waste Trust Fund projects.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657CD656-D89A-42CD-A918-0CA133A22C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35530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ext Placeholder 79">
            <a:extLst>
              <a:ext uri="{FF2B5EF4-FFF2-40B4-BE49-F238E27FC236}">
                <a16:creationId xmlns:a16="http://schemas.microsoft.com/office/drawing/2014/main" id="{1E23B707-4619-411F-BCA9-9F153721B2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2474" y="2123107"/>
            <a:ext cx="3421103" cy="426393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chemeClr val="bg2"/>
                </a:solidFill>
              </a:rPr>
              <a:t>Dedication of Fees</a:t>
            </a:r>
          </a:p>
        </p:txBody>
      </p:sp>
      <p:sp>
        <p:nvSpPr>
          <p:cNvPr id="79" name="Text Placeholder 78">
            <a:extLst>
              <a:ext uri="{FF2B5EF4-FFF2-40B4-BE49-F238E27FC236}">
                <a16:creationId xmlns:a16="http://schemas.microsoft.com/office/drawing/2014/main" id="{82E2372A-C3D6-4099-889B-9004AC815E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822143" y="2533871"/>
            <a:ext cx="4943301" cy="1017102"/>
          </a:xfrm>
        </p:spPr>
        <p:txBody>
          <a:bodyPr lIns="91440" tIns="45720" rIns="91440" bIns="45720" anchor="t"/>
          <a:lstStyle/>
          <a:p>
            <a:pPr algn="ctr"/>
            <a:r>
              <a:rPr lang="en-US" spc="0" dirty="0">
                <a:solidFill>
                  <a:schemeClr val="bg2">
                    <a:lumMod val="90000"/>
                  </a:schemeClr>
                </a:solidFill>
              </a:rPr>
              <a:t>July 1, 2022, saw the dedication of all trust fund fees</a:t>
            </a:r>
          </a:p>
        </p:txBody>
      </p:sp>
      <p:sp>
        <p:nvSpPr>
          <p:cNvPr id="82" name="Text Placeholder 81">
            <a:extLst>
              <a:ext uri="{FF2B5EF4-FFF2-40B4-BE49-F238E27FC236}">
                <a16:creationId xmlns:a16="http://schemas.microsoft.com/office/drawing/2014/main" id="{3F5597E2-E045-4B3D-8F17-983390E18BE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686905" y="515036"/>
            <a:ext cx="3431263" cy="1017102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chemeClr val="bg2"/>
                </a:solidFill>
              </a:rPr>
              <a:t>Funded by Georgia’s Tire Management Fee</a:t>
            </a:r>
          </a:p>
          <a:p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84" name="Text Placeholder 83">
            <a:extLst>
              <a:ext uri="{FF2B5EF4-FFF2-40B4-BE49-F238E27FC236}">
                <a16:creationId xmlns:a16="http://schemas.microsoft.com/office/drawing/2014/main" id="{60D23A3B-7061-4A85-9612-37B1F1EFF97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697065" y="4602825"/>
            <a:ext cx="3421103" cy="426393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chemeClr val="bg2"/>
                </a:solidFill>
              </a:rPr>
              <a:t>SWTF Administration</a:t>
            </a:r>
          </a:p>
        </p:txBody>
      </p:sp>
      <p:sp>
        <p:nvSpPr>
          <p:cNvPr id="28" name="Slide Number Placeholder 27">
            <a:extLst>
              <a:ext uri="{FF2B5EF4-FFF2-40B4-BE49-F238E27FC236}">
                <a16:creationId xmlns:a16="http://schemas.microsoft.com/office/drawing/2014/main" id="{1FFD6689-1CFE-4E13-B717-1E5B52BDCFC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3" name="Picture 2" descr="A large pile of plastic waste&#10;&#10;Description automatically generated">
            <a:extLst>
              <a:ext uri="{FF2B5EF4-FFF2-40B4-BE49-F238E27FC236}">
                <a16:creationId xmlns:a16="http://schemas.microsoft.com/office/drawing/2014/main" id="{B612A1B8-7E81-2E6A-E27A-79B3E61FC6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2870" r="34028"/>
          <a:stretch/>
        </p:blipFill>
        <p:spPr>
          <a:xfrm>
            <a:off x="0" y="-10014"/>
            <a:ext cx="5748361" cy="6868013"/>
          </a:xfrm>
          <a:prstGeom prst="rect">
            <a:avLst/>
          </a:prstGeom>
        </p:spPr>
      </p:pic>
      <p:sp>
        <p:nvSpPr>
          <p:cNvPr id="29" name="Rectangle 14">
            <a:extLst>
              <a:ext uri="{FF2B5EF4-FFF2-40B4-BE49-F238E27FC236}">
                <a16:creationId xmlns:a16="http://schemas.microsoft.com/office/drawing/2014/main" id="{C7070E84-7C6C-417F-AB09-EC34EAFFD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-10160" y="-23637"/>
            <a:ext cx="5748361" cy="6881636"/>
          </a:xfrm>
          <a:custGeom>
            <a:avLst/>
            <a:gdLst>
              <a:gd name="connsiteX0" fmla="*/ 0 w 8808322"/>
              <a:gd name="connsiteY0" fmla="*/ 0 h 6858000"/>
              <a:gd name="connsiteX1" fmla="*/ 8808322 w 8808322"/>
              <a:gd name="connsiteY1" fmla="*/ 0 h 6858000"/>
              <a:gd name="connsiteX2" fmla="*/ 8808322 w 8808322"/>
              <a:gd name="connsiteY2" fmla="*/ 6858000 h 6858000"/>
              <a:gd name="connsiteX3" fmla="*/ 0 w 8808322"/>
              <a:gd name="connsiteY3" fmla="*/ 6858000 h 6858000"/>
              <a:gd name="connsiteX4" fmla="*/ 0 w 8808322"/>
              <a:gd name="connsiteY4" fmla="*/ 0 h 6858000"/>
              <a:gd name="connsiteX0" fmla="*/ 398 w 8808720"/>
              <a:gd name="connsiteY0" fmla="*/ 0 h 6858000"/>
              <a:gd name="connsiteX1" fmla="*/ 8808720 w 8808720"/>
              <a:gd name="connsiteY1" fmla="*/ 0 h 6858000"/>
              <a:gd name="connsiteX2" fmla="*/ 8808720 w 8808720"/>
              <a:gd name="connsiteY2" fmla="*/ 6858000 h 6858000"/>
              <a:gd name="connsiteX3" fmla="*/ 398 w 8808720"/>
              <a:gd name="connsiteY3" fmla="*/ 6858000 h 6858000"/>
              <a:gd name="connsiteX4" fmla="*/ 0 w 8808720"/>
              <a:gd name="connsiteY4" fmla="*/ 1417320 h 6858000"/>
              <a:gd name="connsiteX5" fmla="*/ 398 w 8808720"/>
              <a:gd name="connsiteY5" fmla="*/ 0 h 6858000"/>
              <a:gd name="connsiteX0" fmla="*/ 413722 w 9222044"/>
              <a:gd name="connsiteY0" fmla="*/ 0 h 6858000"/>
              <a:gd name="connsiteX1" fmla="*/ 9222044 w 9222044"/>
              <a:gd name="connsiteY1" fmla="*/ 0 h 6858000"/>
              <a:gd name="connsiteX2" fmla="*/ 9222044 w 9222044"/>
              <a:gd name="connsiteY2" fmla="*/ 6858000 h 6858000"/>
              <a:gd name="connsiteX3" fmla="*/ 413722 w 9222044"/>
              <a:gd name="connsiteY3" fmla="*/ 6858000 h 6858000"/>
              <a:gd name="connsiteX4" fmla="*/ 413324 w 9222044"/>
              <a:gd name="connsiteY4" fmla="*/ 1417320 h 6858000"/>
              <a:gd name="connsiteX5" fmla="*/ 1861124 w 9222044"/>
              <a:gd name="connsiteY5" fmla="*/ 1417320 h 6858000"/>
              <a:gd name="connsiteX6" fmla="*/ 413722 w 9222044"/>
              <a:gd name="connsiteY6" fmla="*/ 0 h 6858000"/>
              <a:gd name="connsiteX0" fmla="*/ 413722 w 9222044"/>
              <a:gd name="connsiteY0" fmla="*/ 0 h 6858000"/>
              <a:gd name="connsiteX1" fmla="*/ 9222044 w 9222044"/>
              <a:gd name="connsiteY1" fmla="*/ 0 h 6858000"/>
              <a:gd name="connsiteX2" fmla="*/ 9222044 w 9222044"/>
              <a:gd name="connsiteY2" fmla="*/ 6858000 h 6858000"/>
              <a:gd name="connsiteX3" fmla="*/ 413722 w 9222044"/>
              <a:gd name="connsiteY3" fmla="*/ 6858000 h 6858000"/>
              <a:gd name="connsiteX4" fmla="*/ 413324 w 9222044"/>
              <a:gd name="connsiteY4" fmla="*/ 1417320 h 6858000"/>
              <a:gd name="connsiteX5" fmla="*/ 1861124 w 9222044"/>
              <a:gd name="connsiteY5" fmla="*/ 1417320 h 6858000"/>
              <a:gd name="connsiteX6" fmla="*/ 413722 w 9222044"/>
              <a:gd name="connsiteY6" fmla="*/ 0 h 6858000"/>
              <a:gd name="connsiteX0" fmla="*/ 413722 w 9222044"/>
              <a:gd name="connsiteY0" fmla="*/ 0 h 6858000"/>
              <a:gd name="connsiteX1" fmla="*/ 9222044 w 9222044"/>
              <a:gd name="connsiteY1" fmla="*/ 0 h 6858000"/>
              <a:gd name="connsiteX2" fmla="*/ 9222044 w 9222044"/>
              <a:gd name="connsiteY2" fmla="*/ 6858000 h 6858000"/>
              <a:gd name="connsiteX3" fmla="*/ 413722 w 9222044"/>
              <a:gd name="connsiteY3" fmla="*/ 6858000 h 6858000"/>
              <a:gd name="connsiteX4" fmla="*/ 413324 w 9222044"/>
              <a:gd name="connsiteY4" fmla="*/ 1417320 h 6858000"/>
              <a:gd name="connsiteX5" fmla="*/ 1861124 w 9222044"/>
              <a:gd name="connsiteY5" fmla="*/ 1417320 h 6858000"/>
              <a:gd name="connsiteX6" fmla="*/ 413722 w 9222044"/>
              <a:gd name="connsiteY6" fmla="*/ 0 h 6858000"/>
              <a:gd name="connsiteX0" fmla="*/ 383332 w 9191654"/>
              <a:gd name="connsiteY0" fmla="*/ 0 h 6858000"/>
              <a:gd name="connsiteX1" fmla="*/ 9191654 w 9191654"/>
              <a:gd name="connsiteY1" fmla="*/ 0 h 6858000"/>
              <a:gd name="connsiteX2" fmla="*/ 9191654 w 9191654"/>
              <a:gd name="connsiteY2" fmla="*/ 6858000 h 6858000"/>
              <a:gd name="connsiteX3" fmla="*/ 383332 w 9191654"/>
              <a:gd name="connsiteY3" fmla="*/ 6858000 h 6858000"/>
              <a:gd name="connsiteX4" fmla="*/ 382934 w 9191654"/>
              <a:gd name="connsiteY4" fmla="*/ 1417320 h 6858000"/>
              <a:gd name="connsiteX5" fmla="*/ 1830734 w 9191654"/>
              <a:gd name="connsiteY5" fmla="*/ 1417320 h 6858000"/>
              <a:gd name="connsiteX6" fmla="*/ 1823114 w 9191654"/>
              <a:gd name="connsiteY6" fmla="*/ 822960 h 6858000"/>
              <a:gd name="connsiteX7" fmla="*/ 383332 w 9191654"/>
              <a:gd name="connsiteY7" fmla="*/ 0 h 6858000"/>
              <a:gd name="connsiteX0" fmla="*/ 383332 w 9191654"/>
              <a:gd name="connsiteY0" fmla="*/ 0 h 6858000"/>
              <a:gd name="connsiteX1" fmla="*/ 9191654 w 9191654"/>
              <a:gd name="connsiteY1" fmla="*/ 0 h 6858000"/>
              <a:gd name="connsiteX2" fmla="*/ 9191654 w 9191654"/>
              <a:gd name="connsiteY2" fmla="*/ 6858000 h 6858000"/>
              <a:gd name="connsiteX3" fmla="*/ 383332 w 9191654"/>
              <a:gd name="connsiteY3" fmla="*/ 6858000 h 6858000"/>
              <a:gd name="connsiteX4" fmla="*/ 382934 w 9191654"/>
              <a:gd name="connsiteY4" fmla="*/ 1417320 h 6858000"/>
              <a:gd name="connsiteX5" fmla="*/ 1830734 w 9191654"/>
              <a:gd name="connsiteY5" fmla="*/ 1417320 h 6858000"/>
              <a:gd name="connsiteX6" fmla="*/ 1823114 w 9191654"/>
              <a:gd name="connsiteY6" fmla="*/ 822960 h 6858000"/>
              <a:gd name="connsiteX7" fmla="*/ 383332 w 9191654"/>
              <a:gd name="connsiteY7" fmla="*/ 0 h 6858000"/>
              <a:gd name="connsiteX0" fmla="*/ 383332 w 9191654"/>
              <a:gd name="connsiteY0" fmla="*/ 0 h 6858000"/>
              <a:gd name="connsiteX1" fmla="*/ 9191654 w 9191654"/>
              <a:gd name="connsiteY1" fmla="*/ 0 h 6858000"/>
              <a:gd name="connsiteX2" fmla="*/ 9191654 w 9191654"/>
              <a:gd name="connsiteY2" fmla="*/ 6858000 h 6858000"/>
              <a:gd name="connsiteX3" fmla="*/ 383332 w 9191654"/>
              <a:gd name="connsiteY3" fmla="*/ 6858000 h 6858000"/>
              <a:gd name="connsiteX4" fmla="*/ 382934 w 9191654"/>
              <a:gd name="connsiteY4" fmla="*/ 1417320 h 6858000"/>
              <a:gd name="connsiteX5" fmla="*/ 1830734 w 9191654"/>
              <a:gd name="connsiteY5" fmla="*/ 1417320 h 6858000"/>
              <a:gd name="connsiteX6" fmla="*/ 1823114 w 9191654"/>
              <a:gd name="connsiteY6" fmla="*/ 822960 h 6858000"/>
              <a:gd name="connsiteX7" fmla="*/ 383332 w 9191654"/>
              <a:gd name="connsiteY7" fmla="*/ 0 h 6858000"/>
              <a:gd name="connsiteX0" fmla="*/ 685684 w 9494006"/>
              <a:gd name="connsiteY0" fmla="*/ 0 h 6858000"/>
              <a:gd name="connsiteX1" fmla="*/ 9494006 w 9494006"/>
              <a:gd name="connsiteY1" fmla="*/ 0 h 6858000"/>
              <a:gd name="connsiteX2" fmla="*/ 9494006 w 9494006"/>
              <a:gd name="connsiteY2" fmla="*/ 6858000 h 6858000"/>
              <a:gd name="connsiteX3" fmla="*/ 685684 w 9494006"/>
              <a:gd name="connsiteY3" fmla="*/ 6858000 h 6858000"/>
              <a:gd name="connsiteX4" fmla="*/ 685286 w 9494006"/>
              <a:gd name="connsiteY4" fmla="*/ 1417320 h 6858000"/>
              <a:gd name="connsiteX5" fmla="*/ 2133086 w 9494006"/>
              <a:gd name="connsiteY5" fmla="*/ 1417320 h 6858000"/>
              <a:gd name="connsiteX6" fmla="*/ 2125466 w 9494006"/>
              <a:gd name="connsiteY6" fmla="*/ 822960 h 6858000"/>
              <a:gd name="connsiteX7" fmla="*/ 692906 w 9494006"/>
              <a:gd name="connsiteY7" fmla="*/ 822960 h 6858000"/>
              <a:gd name="connsiteX8" fmla="*/ 685684 w 9494006"/>
              <a:gd name="connsiteY8" fmla="*/ 0 h 6858000"/>
              <a:gd name="connsiteX0" fmla="*/ 685684 w 9494006"/>
              <a:gd name="connsiteY0" fmla="*/ 0 h 6858000"/>
              <a:gd name="connsiteX1" fmla="*/ 9494006 w 9494006"/>
              <a:gd name="connsiteY1" fmla="*/ 0 h 6858000"/>
              <a:gd name="connsiteX2" fmla="*/ 9494006 w 9494006"/>
              <a:gd name="connsiteY2" fmla="*/ 6858000 h 6858000"/>
              <a:gd name="connsiteX3" fmla="*/ 685684 w 9494006"/>
              <a:gd name="connsiteY3" fmla="*/ 6858000 h 6858000"/>
              <a:gd name="connsiteX4" fmla="*/ 685286 w 9494006"/>
              <a:gd name="connsiteY4" fmla="*/ 1417320 h 6858000"/>
              <a:gd name="connsiteX5" fmla="*/ 2133086 w 9494006"/>
              <a:gd name="connsiteY5" fmla="*/ 1417320 h 6858000"/>
              <a:gd name="connsiteX6" fmla="*/ 2125466 w 9494006"/>
              <a:gd name="connsiteY6" fmla="*/ 822960 h 6858000"/>
              <a:gd name="connsiteX7" fmla="*/ 692906 w 9494006"/>
              <a:gd name="connsiteY7" fmla="*/ 822960 h 6858000"/>
              <a:gd name="connsiteX8" fmla="*/ 685684 w 9494006"/>
              <a:gd name="connsiteY8" fmla="*/ 0 h 6858000"/>
              <a:gd name="connsiteX0" fmla="*/ 685684 w 9494006"/>
              <a:gd name="connsiteY0" fmla="*/ 0 h 6858000"/>
              <a:gd name="connsiteX1" fmla="*/ 9494006 w 9494006"/>
              <a:gd name="connsiteY1" fmla="*/ 0 h 6858000"/>
              <a:gd name="connsiteX2" fmla="*/ 9494006 w 9494006"/>
              <a:gd name="connsiteY2" fmla="*/ 6858000 h 6858000"/>
              <a:gd name="connsiteX3" fmla="*/ 685684 w 9494006"/>
              <a:gd name="connsiteY3" fmla="*/ 6858000 h 6858000"/>
              <a:gd name="connsiteX4" fmla="*/ 685286 w 9494006"/>
              <a:gd name="connsiteY4" fmla="*/ 1417320 h 6858000"/>
              <a:gd name="connsiteX5" fmla="*/ 2133086 w 9494006"/>
              <a:gd name="connsiteY5" fmla="*/ 1417320 h 6858000"/>
              <a:gd name="connsiteX6" fmla="*/ 2125466 w 9494006"/>
              <a:gd name="connsiteY6" fmla="*/ 822960 h 6858000"/>
              <a:gd name="connsiteX7" fmla="*/ 692906 w 9494006"/>
              <a:gd name="connsiteY7" fmla="*/ 822960 h 6858000"/>
              <a:gd name="connsiteX8" fmla="*/ 685684 w 9494006"/>
              <a:gd name="connsiteY8" fmla="*/ 0 h 6858000"/>
              <a:gd name="connsiteX0" fmla="*/ 101918 w 8910240"/>
              <a:gd name="connsiteY0" fmla="*/ 0 h 6858000"/>
              <a:gd name="connsiteX1" fmla="*/ 8910240 w 8910240"/>
              <a:gd name="connsiteY1" fmla="*/ 0 h 6858000"/>
              <a:gd name="connsiteX2" fmla="*/ 8910240 w 8910240"/>
              <a:gd name="connsiteY2" fmla="*/ 6858000 h 6858000"/>
              <a:gd name="connsiteX3" fmla="*/ 101918 w 8910240"/>
              <a:gd name="connsiteY3" fmla="*/ 6858000 h 6858000"/>
              <a:gd name="connsiteX4" fmla="*/ 101520 w 8910240"/>
              <a:gd name="connsiteY4" fmla="*/ 1417320 h 6858000"/>
              <a:gd name="connsiteX5" fmla="*/ 1549320 w 8910240"/>
              <a:gd name="connsiteY5" fmla="*/ 1417320 h 6858000"/>
              <a:gd name="connsiteX6" fmla="*/ 1541700 w 8910240"/>
              <a:gd name="connsiteY6" fmla="*/ 822960 h 6858000"/>
              <a:gd name="connsiteX7" fmla="*/ 109140 w 8910240"/>
              <a:gd name="connsiteY7" fmla="*/ 822960 h 6858000"/>
              <a:gd name="connsiteX8" fmla="*/ 101918 w 8910240"/>
              <a:gd name="connsiteY8" fmla="*/ 0 h 6858000"/>
              <a:gd name="connsiteX0" fmla="*/ 607 w 8808929"/>
              <a:gd name="connsiteY0" fmla="*/ 0 h 6858000"/>
              <a:gd name="connsiteX1" fmla="*/ 8808929 w 8808929"/>
              <a:gd name="connsiteY1" fmla="*/ 0 h 6858000"/>
              <a:gd name="connsiteX2" fmla="*/ 8808929 w 8808929"/>
              <a:gd name="connsiteY2" fmla="*/ 6858000 h 6858000"/>
              <a:gd name="connsiteX3" fmla="*/ 607 w 8808929"/>
              <a:gd name="connsiteY3" fmla="*/ 6858000 h 6858000"/>
              <a:gd name="connsiteX4" fmla="*/ 209 w 8808929"/>
              <a:gd name="connsiteY4" fmla="*/ 1417320 h 6858000"/>
              <a:gd name="connsiteX5" fmla="*/ 1448009 w 8808929"/>
              <a:gd name="connsiteY5" fmla="*/ 1417320 h 6858000"/>
              <a:gd name="connsiteX6" fmla="*/ 1440389 w 8808929"/>
              <a:gd name="connsiteY6" fmla="*/ 822960 h 6858000"/>
              <a:gd name="connsiteX7" fmla="*/ 7829 w 8808929"/>
              <a:gd name="connsiteY7" fmla="*/ 822960 h 6858000"/>
              <a:gd name="connsiteX8" fmla="*/ 607 w 8808929"/>
              <a:gd name="connsiteY8" fmla="*/ 0 h 6858000"/>
              <a:gd name="connsiteX0" fmla="*/ 607 w 8808929"/>
              <a:gd name="connsiteY0" fmla="*/ 0 h 6858000"/>
              <a:gd name="connsiteX1" fmla="*/ 8808929 w 8808929"/>
              <a:gd name="connsiteY1" fmla="*/ 0 h 6858000"/>
              <a:gd name="connsiteX2" fmla="*/ 3366072 w 8808929"/>
              <a:gd name="connsiteY2" fmla="*/ 6858000 h 6858000"/>
              <a:gd name="connsiteX3" fmla="*/ 607 w 8808929"/>
              <a:gd name="connsiteY3" fmla="*/ 6858000 h 6858000"/>
              <a:gd name="connsiteX4" fmla="*/ 209 w 8808929"/>
              <a:gd name="connsiteY4" fmla="*/ 1417320 h 6858000"/>
              <a:gd name="connsiteX5" fmla="*/ 1448009 w 8808929"/>
              <a:gd name="connsiteY5" fmla="*/ 1417320 h 6858000"/>
              <a:gd name="connsiteX6" fmla="*/ 1440389 w 8808929"/>
              <a:gd name="connsiteY6" fmla="*/ 822960 h 6858000"/>
              <a:gd name="connsiteX7" fmla="*/ 7829 w 8808929"/>
              <a:gd name="connsiteY7" fmla="*/ 822960 h 6858000"/>
              <a:gd name="connsiteX8" fmla="*/ 607 w 8808929"/>
              <a:gd name="connsiteY8" fmla="*/ 0 h 6858000"/>
              <a:gd name="connsiteX0" fmla="*/ 607 w 3376958"/>
              <a:gd name="connsiteY0" fmla="*/ 0 h 6858000"/>
              <a:gd name="connsiteX1" fmla="*/ 3376958 w 3376958"/>
              <a:gd name="connsiteY1" fmla="*/ 0 h 6858000"/>
              <a:gd name="connsiteX2" fmla="*/ 3366072 w 3376958"/>
              <a:gd name="connsiteY2" fmla="*/ 6858000 h 6858000"/>
              <a:gd name="connsiteX3" fmla="*/ 607 w 3376958"/>
              <a:gd name="connsiteY3" fmla="*/ 6858000 h 6858000"/>
              <a:gd name="connsiteX4" fmla="*/ 209 w 3376958"/>
              <a:gd name="connsiteY4" fmla="*/ 1417320 h 6858000"/>
              <a:gd name="connsiteX5" fmla="*/ 1448009 w 3376958"/>
              <a:gd name="connsiteY5" fmla="*/ 1417320 h 6858000"/>
              <a:gd name="connsiteX6" fmla="*/ 1440389 w 3376958"/>
              <a:gd name="connsiteY6" fmla="*/ 822960 h 6858000"/>
              <a:gd name="connsiteX7" fmla="*/ 7829 w 3376958"/>
              <a:gd name="connsiteY7" fmla="*/ 822960 h 6858000"/>
              <a:gd name="connsiteX8" fmla="*/ 607 w 3376958"/>
              <a:gd name="connsiteY8" fmla="*/ 0 h 6858000"/>
              <a:gd name="connsiteX0" fmla="*/ 607 w 3376958"/>
              <a:gd name="connsiteY0" fmla="*/ 0 h 6858000"/>
              <a:gd name="connsiteX1" fmla="*/ 3376958 w 3376958"/>
              <a:gd name="connsiteY1" fmla="*/ 0 h 6858000"/>
              <a:gd name="connsiteX2" fmla="*/ 3366072 w 3376958"/>
              <a:gd name="connsiteY2" fmla="*/ 6858000 h 6858000"/>
              <a:gd name="connsiteX3" fmla="*/ 607 w 3376958"/>
              <a:gd name="connsiteY3" fmla="*/ 6858000 h 6858000"/>
              <a:gd name="connsiteX4" fmla="*/ 209 w 3376958"/>
              <a:gd name="connsiteY4" fmla="*/ 1417320 h 6858000"/>
              <a:gd name="connsiteX5" fmla="*/ 1440389 w 3376958"/>
              <a:gd name="connsiteY5" fmla="*/ 822960 h 6858000"/>
              <a:gd name="connsiteX6" fmla="*/ 7829 w 3376958"/>
              <a:gd name="connsiteY6" fmla="*/ 822960 h 6858000"/>
              <a:gd name="connsiteX7" fmla="*/ 607 w 3376958"/>
              <a:gd name="connsiteY7" fmla="*/ 0 h 6858000"/>
              <a:gd name="connsiteX0" fmla="*/ 607 w 3376958"/>
              <a:gd name="connsiteY0" fmla="*/ 0 h 6858000"/>
              <a:gd name="connsiteX1" fmla="*/ 3376958 w 3376958"/>
              <a:gd name="connsiteY1" fmla="*/ 0 h 6858000"/>
              <a:gd name="connsiteX2" fmla="*/ 3366072 w 3376958"/>
              <a:gd name="connsiteY2" fmla="*/ 6858000 h 6858000"/>
              <a:gd name="connsiteX3" fmla="*/ 607 w 3376958"/>
              <a:gd name="connsiteY3" fmla="*/ 6858000 h 6858000"/>
              <a:gd name="connsiteX4" fmla="*/ 209 w 3376958"/>
              <a:gd name="connsiteY4" fmla="*/ 1417320 h 6858000"/>
              <a:gd name="connsiteX5" fmla="*/ 7829 w 3376958"/>
              <a:gd name="connsiteY5" fmla="*/ 822960 h 6858000"/>
              <a:gd name="connsiteX6" fmla="*/ 607 w 3376958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76958" h="6858000">
                <a:moveTo>
                  <a:pt x="607" y="0"/>
                </a:moveTo>
                <a:lnTo>
                  <a:pt x="3376958" y="0"/>
                </a:lnTo>
                <a:cubicBezTo>
                  <a:pt x="3373329" y="2286000"/>
                  <a:pt x="3369701" y="4572000"/>
                  <a:pt x="3366072" y="6858000"/>
                </a:cubicBezTo>
                <a:lnTo>
                  <a:pt x="607" y="6858000"/>
                </a:lnTo>
                <a:cubicBezTo>
                  <a:pt x="474" y="5044440"/>
                  <a:pt x="342" y="3230880"/>
                  <a:pt x="209" y="1417320"/>
                </a:cubicBezTo>
                <a:cubicBezTo>
                  <a:pt x="1413" y="411480"/>
                  <a:pt x="7763" y="1059180"/>
                  <a:pt x="7829" y="822960"/>
                </a:cubicBezTo>
                <a:cubicBezTo>
                  <a:pt x="4085" y="533400"/>
                  <a:pt x="-1933" y="316230"/>
                  <a:pt x="607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 Placeholder 82">
            <a:extLst>
              <a:ext uri="{FF2B5EF4-FFF2-40B4-BE49-F238E27FC236}">
                <a16:creationId xmlns:a16="http://schemas.microsoft.com/office/drawing/2014/main" id="{9FDF9C79-119F-41CE-8862-DE93698FC7F5}"/>
              </a:ext>
            </a:extLst>
          </p:cNvPr>
          <p:cNvSpPr txBox="1">
            <a:spLocks/>
          </p:cNvSpPr>
          <p:nvPr/>
        </p:nvSpPr>
        <p:spPr>
          <a:xfrm>
            <a:off x="6811377" y="1181873"/>
            <a:ext cx="4943300" cy="101710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0" dirty="0">
                <a:solidFill>
                  <a:schemeClr val="bg2">
                    <a:lumMod val="90000"/>
                  </a:schemeClr>
                </a:solidFill>
              </a:rPr>
              <a:t>The Tire Management Unit and EPD Finance coordinate the collection of the Tire Management Fee</a:t>
            </a:r>
          </a:p>
        </p:txBody>
      </p:sp>
      <p:sp>
        <p:nvSpPr>
          <p:cNvPr id="47" name="Title 46">
            <a:extLst>
              <a:ext uri="{FF2B5EF4-FFF2-40B4-BE49-F238E27FC236}">
                <a16:creationId xmlns:a16="http://schemas.microsoft.com/office/drawing/2014/main" id="{3F9E60C6-15AA-4C95-9519-652CD08A8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4" y="2853926"/>
            <a:ext cx="4518991" cy="1167025"/>
          </a:xfrm>
          <a:noFill/>
          <a:ln>
            <a:solidFill>
              <a:schemeClr val="tx1"/>
            </a:solidFill>
          </a:ln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Solid Waste Trust Fund  </a:t>
            </a:r>
            <a:br>
              <a:rPr lang="en-US" b="1" dirty="0">
                <a:solidFill>
                  <a:schemeClr val="tx1"/>
                </a:solidFill>
              </a:rPr>
            </a:br>
            <a:r>
              <a:rPr lang="en-US" b="1" dirty="0">
                <a:solidFill>
                  <a:schemeClr val="tx1"/>
                </a:solidFill>
              </a:rPr>
              <a:t>Fee Collection &amp; administration</a:t>
            </a:r>
          </a:p>
        </p:txBody>
      </p:sp>
      <p:sp>
        <p:nvSpPr>
          <p:cNvPr id="6" name="Text Placeholder 82">
            <a:extLst>
              <a:ext uri="{FF2B5EF4-FFF2-40B4-BE49-F238E27FC236}">
                <a16:creationId xmlns:a16="http://schemas.microsoft.com/office/drawing/2014/main" id="{CBA9FC56-8336-2EC4-0B35-CEC994223208}"/>
              </a:ext>
            </a:extLst>
          </p:cNvPr>
          <p:cNvSpPr txBox="1">
            <a:spLocks/>
          </p:cNvSpPr>
          <p:nvPr/>
        </p:nvSpPr>
        <p:spPr>
          <a:xfrm>
            <a:off x="7511177" y="1295431"/>
            <a:ext cx="3421103" cy="101710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pc="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286730-B504-5E2E-D22E-34F238FE584B}"/>
              </a:ext>
            </a:extLst>
          </p:cNvPr>
          <p:cNvSpPr txBox="1"/>
          <p:nvPr/>
        </p:nvSpPr>
        <p:spPr>
          <a:xfrm>
            <a:off x="6811375" y="5046452"/>
            <a:ext cx="49433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2">
                    <a:lumMod val="90000"/>
                  </a:schemeClr>
                </a:solidFill>
              </a:rPr>
              <a:t>The RMU administers all Solid Waste Trust Fund contracts and grants.</a:t>
            </a:r>
          </a:p>
        </p:txBody>
      </p:sp>
      <p:sp>
        <p:nvSpPr>
          <p:cNvPr id="2" name="Text Placeholder 79">
            <a:extLst>
              <a:ext uri="{FF2B5EF4-FFF2-40B4-BE49-F238E27FC236}">
                <a16:creationId xmlns:a16="http://schemas.microsoft.com/office/drawing/2014/main" id="{E3CFDC92-3904-1A61-891E-BFFE810093ED}"/>
              </a:ext>
            </a:extLst>
          </p:cNvPr>
          <p:cNvSpPr txBox="1">
            <a:spLocks/>
          </p:cNvSpPr>
          <p:nvPr/>
        </p:nvSpPr>
        <p:spPr>
          <a:xfrm>
            <a:off x="7697065" y="3152028"/>
            <a:ext cx="3421103" cy="426393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 cap="all" spc="100" baseline="0">
                <a:solidFill>
                  <a:schemeClr val="accent2"/>
                </a:solidFill>
                <a:latin typeface="+mj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2"/>
                </a:solidFill>
              </a:rPr>
              <a:t>Shift in fee collection</a:t>
            </a:r>
          </a:p>
        </p:txBody>
      </p:sp>
      <p:sp>
        <p:nvSpPr>
          <p:cNvPr id="4" name="Text Placeholder 78">
            <a:extLst>
              <a:ext uri="{FF2B5EF4-FFF2-40B4-BE49-F238E27FC236}">
                <a16:creationId xmlns:a16="http://schemas.microsoft.com/office/drawing/2014/main" id="{2B0E5B1D-EA13-22E0-9C1E-E3DE8CE21F5A}"/>
              </a:ext>
            </a:extLst>
          </p:cNvPr>
          <p:cNvSpPr txBox="1">
            <a:spLocks/>
          </p:cNvSpPr>
          <p:nvPr/>
        </p:nvSpPr>
        <p:spPr>
          <a:xfrm>
            <a:off x="6930886" y="3585723"/>
            <a:ext cx="4943300" cy="101710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 kern="1200" cap="none" spc="1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pc="0" dirty="0">
                <a:solidFill>
                  <a:schemeClr val="bg2">
                    <a:lumMod val="90000"/>
                  </a:schemeClr>
                </a:solidFill>
              </a:rPr>
              <a:t>July 1, 2023, saw the tire management fee collection responsibility shift from retailers to distributors</a:t>
            </a:r>
          </a:p>
        </p:txBody>
      </p:sp>
    </p:spTree>
    <p:extLst>
      <p:ext uri="{BB962C8B-B14F-4D97-AF65-F5344CB8AC3E}">
        <p14:creationId xmlns:p14="http://schemas.microsoft.com/office/powerpoint/2010/main" val="860759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Sea view with dunes and beach grass">
            <a:extLst>
              <a:ext uri="{FF2B5EF4-FFF2-40B4-BE49-F238E27FC236}">
                <a16:creationId xmlns:a16="http://schemas.microsoft.com/office/drawing/2014/main" id="{C1B138FC-3C84-469E-A058-94102F777E5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55358" b="2508"/>
          <a:stretch/>
        </p:blipFill>
        <p:spPr>
          <a:xfrm>
            <a:off x="20" y="10"/>
            <a:ext cx="12191980" cy="3428990"/>
          </a:xfrm>
          <a:noFill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6AA08E3-2C18-42EA-451E-B031E7663F3A}"/>
              </a:ext>
            </a:extLst>
          </p:cNvPr>
          <p:cNvSpPr txBox="1"/>
          <p:nvPr/>
        </p:nvSpPr>
        <p:spPr>
          <a:xfrm>
            <a:off x="0" y="3429000"/>
            <a:ext cx="4979773" cy="3429000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rot="0" spcFirstLastPara="0" vertOverflow="overflow" horzOverflow="overflow" vert="horz" lIns="91440" tIns="3246120" rIns="91440" bIns="45720" numCol="1" spcCol="0" rtlCol="0" fromWordArt="0" anchor="t" anchorCtr="0" forceAA="0" compatLnSpc="1">
            <a:prstTxWarp prst="textNoShape">
              <a:avLst/>
            </a:prstTxWarp>
            <a:normAutofit fontScale="4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400" kern="1200" cap="all" spc="100" baseline="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4B07A8D0-1A19-1DB3-5776-A33D8839F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95CDE34-4F73-FC24-8265-542D6A0655D4}"/>
              </a:ext>
            </a:extLst>
          </p:cNvPr>
          <p:cNvSpPr txBox="1"/>
          <p:nvPr/>
        </p:nvSpPr>
        <p:spPr>
          <a:xfrm>
            <a:off x="5743575" y="3972253"/>
            <a:ext cx="5859420" cy="1769419"/>
          </a:xfrm>
          <a:prstGeom prst="rect">
            <a:avLst/>
          </a:prstGeom>
        </p:spPr>
        <p:txBody>
          <a:bodyPr rtlCol="0" anchor="ctr">
            <a:normAutofit/>
          </a:bodyPr>
          <a:lstStyle/>
          <a:p>
            <a:pPr>
              <a:lnSpc>
                <a:spcPct val="190000"/>
              </a:lnSpc>
            </a:pPr>
            <a:r>
              <a:rPr lang="en-US" sz="1500" b="1" kern="1200" cap="none" spc="100" baseline="0" dirty="0">
                <a:latin typeface="Abadi Extra Light" panose="020F0502020204030204" pitchFamily="34" charset="0"/>
              </a:rPr>
              <a:t>Support statewide recycling and waste diversion initiatives</a:t>
            </a:r>
          </a:p>
          <a:p>
            <a:pPr>
              <a:lnSpc>
                <a:spcPct val="190000"/>
              </a:lnSpc>
            </a:pPr>
            <a:r>
              <a:rPr lang="en-US" sz="1500" b="1" kern="1200" cap="none" spc="100" baseline="0" dirty="0">
                <a:latin typeface="Abadi Extra Light" panose="020F0502020204030204" pitchFamily="34" charset="0"/>
              </a:rPr>
              <a:t>Ensures the safe management of abandoned landfills</a:t>
            </a:r>
          </a:p>
          <a:p>
            <a:pPr>
              <a:lnSpc>
                <a:spcPct val="190000"/>
              </a:lnSpc>
            </a:pPr>
            <a:r>
              <a:rPr lang="en-US" sz="1500" b="1" kern="1200" cap="none" spc="100" baseline="0" dirty="0">
                <a:latin typeface="Abadi Extra Light" panose="020F0502020204030204" pitchFamily="34" charset="0"/>
              </a:rPr>
              <a:t>Facilitate the abatement and recycling of scrap tires</a:t>
            </a:r>
          </a:p>
          <a:p>
            <a:pPr>
              <a:lnSpc>
                <a:spcPct val="190000"/>
              </a:lnSpc>
              <a:spcAft>
                <a:spcPts val="1200"/>
              </a:spcAft>
            </a:pPr>
            <a:r>
              <a:rPr lang="en-US" sz="1500" b="1" kern="1200" cap="none" spc="100" baseline="0" dirty="0">
                <a:latin typeface="Abadi Extra Light" panose="020F0502020204030204" pitchFamily="34" charset="0"/>
              </a:rPr>
              <a:t>Fund EPD program operations 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A05C09-E54E-E377-CF28-06E9A4F566EB}"/>
              </a:ext>
            </a:extLst>
          </p:cNvPr>
          <p:cNvSpPr txBox="1"/>
          <p:nvPr/>
        </p:nvSpPr>
        <p:spPr>
          <a:xfrm>
            <a:off x="515312" y="4523024"/>
            <a:ext cx="3949147" cy="66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18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Solid Waste Trust Fund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cap="all" spc="1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Authorized </a:t>
            </a:r>
            <a:r>
              <a:rPr lang="en-US" sz="1800" kern="1200" cap="all" spc="100" baseline="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Uses</a:t>
            </a:r>
          </a:p>
        </p:txBody>
      </p:sp>
    </p:spTree>
    <p:extLst>
      <p:ext uri="{BB962C8B-B14F-4D97-AF65-F5344CB8AC3E}">
        <p14:creationId xmlns:p14="http://schemas.microsoft.com/office/powerpoint/2010/main" val="42412724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12">
            <a:extLst>
              <a:ext uri="{FF2B5EF4-FFF2-40B4-BE49-F238E27FC236}">
                <a16:creationId xmlns:a16="http://schemas.microsoft.com/office/drawing/2014/main" id="{7989B8F7-3349-C987-776C-A6811EE42B4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t="2174"/>
          <a:stretch/>
        </p:blipFill>
        <p:spPr>
          <a:xfrm>
            <a:off x="1407231" y="780495"/>
            <a:ext cx="9377536" cy="5274865"/>
          </a:xfrm>
          <a:noFill/>
        </p:spPr>
      </p:pic>
      <p:sp>
        <p:nvSpPr>
          <p:cNvPr id="24" name="Title 2">
            <a:extLst>
              <a:ext uri="{FF2B5EF4-FFF2-40B4-BE49-F238E27FC236}">
                <a16:creationId xmlns:a16="http://schemas.microsoft.com/office/drawing/2014/main" id="{15FFAC01-DF5F-E088-086D-0908A5A3F5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36428"/>
          </a:xfrm>
        </p:spPr>
        <p:txBody>
          <a:bodyPr/>
          <a:lstStyle/>
          <a:p>
            <a:r>
              <a:rPr lang="en-US" sz="3200" dirty="0"/>
              <a:t>SWTF Expenses by Authorized Uses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:a16="http://schemas.microsoft.com/office/drawing/2014/main" id="{1EB007AA-212D-3A66-DB6D-1C019DB986C5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636429"/>
            <a:ext cx="12192000" cy="288132"/>
          </a:xfrm>
        </p:spPr>
        <p:txBody>
          <a:bodyPr/>
          <a:lstStyle/>
          <a:p>
            <a:r>
              <a:rPr lang="en-US" dirty="0"/>
              <a:t>2012-2022</a:t>
            </a:r>
          </a:p>
        </p:txBody>
      </p:sp>
      <p:sp>
        <p:nvSpPr>
          <p:cNvPr id="18" name="Date Placeholder 4" hidden="1">
            <a:extLst>
              <a:ext uri="{FF2B5EF4-FFF2-40B4-BE49-F238E27FC236}">
                <a16:creationId xmlns:a16="http://schemas.microsoft.com/office/drawing/2014/main" id="{6CDBCC6A-BE38-790A-91F6-CD959318CF30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838200" y="6356350"/>
            <a:ext cx="1590675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/>
              <a:t>20XX</a:t>
            </a:r>
          </a:p>
        </p:txBody>
      </p:sp>
      <p:sp>
        <p:nvSpPr>
          <p:cNvPr id="22" name="Slide Number Placeholder 6" hidden="1">
            <a:extLst>
              <a:ext uri="{FF2B5EF4-FFF2-40B4-BE49-F238E27FC236}">
                <a16:creationId xmlns:a16="http://schemas.microsoft.com/office/drawing/2014/main" id="{EFB01AA7-F778-1202-304C-BA178563DF6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791700" y="6356350"/>
            <a:ext cx="15621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6F8BBA7-870F-3B4E-15E1-956CC48FBD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4274" y="5938783"/>
            <a:ext cx="4953691" cy="77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904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9929CF30-3188-7D95-A429-256E4E1DDA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1250"/>
          <a:stretch/>
        </p:blipFill>
        <p:spPr>
          <a:xfrm>
            <a:off x="-1" y="10"/>
            <a:ext cx="6772276" cy="6857990"/>
          </a:xfrm>
          <a:prstGeom prst="rect">
            <a:avLst/>
          </a:prstGeom>
          <a:noFill/>
        </p:spPr>
      </p:pic>
      <p:sp>
        <p:nvSpPr>
          <p:cNvPr id="23" name="Title 22">
            <a:extLst>
              <a:ext uri="{FF2B5EF4-FFF2-40B4-BE49-F238E27FC236}">
                <a16:creationId xmlns:a16="http://schemas.microsoft.com/office/drawing/2014/main" id="{5BCCD6C8-F91D-4A81-8513-B31078BBC0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8362" y="2664255"/>
            <a:ext cx="3595550" cy="899499"/>
          </a:xfrm>
        </p:spPr>
        <p:txBody>
          <a:bodyPr anchor="ctr">
            <a:normAutofit fontScale="90000"/>
          </a:bodyPr>
          <a:lstStyle/>
          <a:p>
            <a:r>
              <a:rPr lang="en-US" sz="2000" dirty="0"/>
              <a:t>statewide recycling and waste diversion initiatives</a:t>
            </a:r>
          </a:p>
        </p:txBody>
      </p:sp>
      <p:sp>
        <p:nvSpPr>
          <p:cNvPr id="63" name="Text Placeholder 62">
            <a:extLst>
              <a:ext uri="{FF2B5EF4-FFF2-40B4-BE49-F238E27FC236}">
                <a16:creationId xmlns:a16="http://schemas.microsoft.com/office/drawing/2014/main" id="{9F219F7A-AA8D-44E8-85C6-7B9E43B2FEA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822082" y="630507"/>
            <a:ext cx="3421103" cy="426393"/>
          </a:xfrm>
        </p:spPr>
        <p:txBody>
          <a:bodyPr anchor="b">
            <a:noAutofit/>
          </a:bodyPr>
          <a:lstStyle/>
          <a:p>
            <a:r>
              <a:rPr lang="en-ZA" sz="2800" b="1" dirty="0"/>
              <a:t>$2M</a:t>
            </a:r>
            <a:r>
              <a:rPr lang="en-US" sz="2800" b="1" dirty="0"/>
              <a:t>​</a:t>
            </a:r>
          </a:p>
        </p:txBody>
      </p:sp>
      <p:sp>
        <p:nvSpPr>
          <p:cNvPr id="101" name="Text Placeholder 100">
            <a:extLst>
              <a:ext uri="{FF2B5EF4-FFF2-40B4-BE49-F238E27FC236}">
                <a16:creationId xmlns:a16="http://schemas.microsoft.com/office/drawing/2014/main" id="{E67B7AF0-52AF-488F-990C-DB132A565B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845111" y="3995345"/>
            <a:ext cx="3421103" cy="1235999"/>
          </a:xfrm>
        </p:spPr>
        <p:txBody>
          <a:bodyPr anchor="t">
            <a:noAutofit/>
          </a:bodyPr>
          <a:lstStyle/>
          <a:p>
            <a:pPr>
              <a:lnSpc>
                <a:spcPct val="115000"/>
              </a:lnSpc>
              <a:spcAft>
                <a:spcPts val="600"/>
              </a:spcAft>
            </a:pPr>
            <a:r>
              <a:rPr lang="en-US" sz="2400" dirty="0"/>
              <a:t>Scrap Tire Abatement Reimbursement (STAR) Program &amp; State-led Tire Abatements</a:t>
            </a:r>
          </a:p>
        </p:txBody>
      </p:sp>
      <p:sp>
        <p:nvSpPr>
          <p:cNvPr id="100" name="Text Placeholder 99">
            <a:extLst>
              <a:ext uri="{FF2B5EF4-FFF2-40B4-BE49-F238E27FC236}">
                <a16:creationId xmlns:a16="http://schemas.microsoft.com/office/drawing/2014/main" id="{20C05462-50C1-47AC-B864-6331DA48034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845111" y="2181485"/>
            <a:ext cx="3421103" cy="426393"/>
          </a:xfrm>
        </p:spPr>
        <p:txBody>
          <a:bodyPr lIns="91440" tIns="45720" rIns="91440" bIns="45720" anchor="b">
            <a:noAutofit/>
          </a:bodyPr>
          <a:lstStyle/>
          <a:p>
            <a:r>
              <a:rPr lang="en-US" sz="2800" b="1" dirty="0"/>
              <a:t>$1 M</a:t>
            </a:r>
          </a:p>
        </p:txBody>
      </p:sp>
      <p:sp>
        <p:nvSpPr>
          <p:cNvPr id="99" name="Text Placeholder 98">
            <a:extLst>
              <a:ext uri="{FF2B5EF4-FFF2-40B4-BE49-F238E27FC236}">
                <a16:creationId xmlns:a16="http://schemas.microsoft.com/office/drawing/2014/main" id="{5355A1F3-1DF5-4754-82C7-DBE14DBFAC9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7845111" y="2546652"/>
            <a:ext cx="3421103" cy="1017102"/>
          </a:xfrm>
        </p:spPr>
        <p:txBody>
          <a:bodyPr anchor="t"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Tire Products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(Tire) Grant </a:t>
            </a:r>
          </a:p>
        </p:txBody>
      </p:sp>
      <p:sp>
        <p:nvSpPr>
          <p:cNvPr id="102" name="Text Placeholder 101">
            <a:extLst>
              <a:ext uri="{FF2B5EF4-FFF2-40B4-BE49-F238E27FC236}">
                <a16:creationId xmlns:a16="http://schemas.microsoft.com/office/drawing/2014/main" id="{26F75E59-B08F-4122-977F-72EEC91E5B7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845111" y="3679946"/>
            <a:ext cx="3421103" cy="426393"/>
          </a:xfrm>
        </p:spPr>
        <p:txBody>
          <a:bodyPr anchor="b">
            <a:noAutofit/>
          </a:bodyPr>
          <a:lstStyle/>
          <a:p>
            <a:r>
              <a:rPr lang="en-US" sz="2800" b="1" dirty="0"/>
              <a:t>$1M</a:t>
            </a:r>
          </a:p>
        </p:txBody>
      </p:sp>
      <p:sp>
        <p:nvSpPr>
          <p:cNvPr id="62" name="Text Placeholder 61">
            <a:extLst>
              <a:ext uri="{FF2B5EF4-FFF2-40B4-BE49-F238E27FC236}">
                <a16:creationId xmlns:a16="http://schemas.microsoft.com/office/drawing/2014/main" id="{F0E231FA-A4C7-4627-A14C-74DA402FD94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822082" y="977773"/>
            <a:ext cx="3421103" cy="1017102"/>
          </a:xfrm>
        </p:spPr>
        <p:txBody>
          <a:bodyPr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Recycling &amp; Waste Diversion (RWD) Grant</a:t>
            </a:r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71C9AA2-1CCA-4329-B67C-08356C3C3C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EA87306C-81BA-4795-A5CA-9392456A8C1E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2ADCB7CF-DFF4-0EA9-822A-5C5A02CD8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94" y="372206"/>
            <a:ext cx="4296695" cy="1623742"/>
          </a:xfrm>
          <a:ln>
            <a:solidFill>
              <a:schemeClr val="bg2"/>
            </a:solidFill>
          </a:ln>
        </p:spPr>
        <p:txBody>
          <a:bodyPr anchor="ctr">
            <a:normAutofit fontScale="90000"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Solid Waste Infrastructure for Recycling Grant (SWIFR)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6321942-F79F-DA75-53FB-42C532D4EA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8595" y="2283394"/>
            <a:ext cx="4296694" cy="4731922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2"/>
                </a:solidFill>
                <a:ea typeface="Calibri" panose="020F0502020204030204" pitchFamily="34" charset="0"/>
              </a:rPr>
              <a:t>The 2021 Bipartisan Infrastructure Law provides the largest EPA investment in recycling in 30 years to support National Recycling Strategy implementation and build a circular economy for all.</a:t>
            </a:r>
          </a:p>
          <a:p>
            <a:pPr>
              <a:lnSpc>
                <a:spcPct val="100000"/>
              </a:lnSpc>
            </a:pPr>
            <a:endParaRPr lang="en-US" sz="1800" dirty="0">
              <a:solidFill>
                <a:schemeClr val="bg2"/>
              </a:solidFill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EPD is a recipient of </a:t>
            </a:r>
            <a:r>
              <a:rPr lang="en-US" sz="1800" u="sng" dirty="0">
                <a:solidFill>
                  <a:schemeClr val="bg2"/>
                </a:solidFill>
                <a:effectLst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EPA’s SWIFR</a:t>
            </a:r>
            <a:r>
              <a:rPr lang="en-US" sz="1800" u="sng" dirty="0">
                <a:solidFill>
                  <a:schemeClr val="bg2"/>
                </a:solidFill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800" u="sng" dirty="0">
                <a:solidFill>
                  <a:schemeClr val="bg2"/>
                </a:solidFill>
                <a:effectLst/>
                <a:ea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Grant for State and Territories</a:t>
            </a:r>
            <a:r>
              <a:rPr lang="en-US" sz="1800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 in the amount of $713K</a:t>
            </a:r>
          </a:p>
          <a:p>
            <a:pPr>
              <a:lnSpc>
                <a:spcPct val="100000"/>
              </a:lnSpc>
            </a:pPr>
            <a:endParaRPr lang="en-US" sz="1800" dirty="0">
              <a:solidFill>
                <a:schemeClr val="bg2"/>
              </a:solidFill>
              <a:ea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2"/>
                </a:solidFill>
                <a:effectLst/>
                <a:ea typeface="Calibri" panose="020F0502020204030204" pitchFamily="34" charset="0"/>
              </a:rPr>
              <a:t>EPD plans to conduct a statewide post-consumer materials data collection effort, resulting in a comprehensive report</a:t>
            </a:r>
            <a:endParaRPr lang="en-US" sz="1800" dirty="0">
              <a:solidFill>
                <a:schemeClr val="bg2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bg2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48D168-7BD3-EC88-15A8-44F45DCB6D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A87306C-81BA-4795-A5CA-9392456A8C1E}" type="slidenum">
              <a:rPr kumimoji="0" lang="en-US" sz="1200" b="0" i="0" u="none" strike="noStrike" kern="1200" cap="none" spc="10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enorite 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enorite "/>
              <a:ea typeface="+mn-ea"/>
              <a:cs typeface="+mn-cs"/>
            </a:endParaRPr>
          </a:p>
        </p:txBody>
      </p:sp>
      <p:pic>
        <p:nvPicPr>
          <p:cNvPr id="4" name="Picture Placeholder 3" descr="A person in a white suit and mask writing on a clipboard&#10;&#10;Description automatically generated">
            <a:extLst>
              <a:ext uri="{FF2B5EF4-FFF2-40B4-BE49-F238E27FC236}">
                <a16:creationId xmlns:a16="http://schemas.microsoft.com/office/drawing/2014/main" id="{FD5A9BC5-20E2-BB4B-AB9E-DD5503323AD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4">
            <a:alphaModFix amt="65000"/>
          </a:blip>
          <a:srcRect l="1296" r="1296"/>
          <a:stretch>
            <a:fillRect/>
          </a:stretch>
        </p:blipFill>
        <p:spPr>
          <a:xfrm>
            <a:off x="5511344" y="0"/>
            <a:ext cx="6680656" cy="6858000"/>
          </a:xfrm>
        </p:spPr>
      </p:pic>
    </p:spTree>
    <p:extLst>
      <p:ext uri="{BB962C8B-B14F-4D97-AF65-F5344CB8AC3E}">
        <p14:creationId xmlns:p14="http://schemas.microsoft.com/office/powerpoint/2010/main" val="37200327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2">
            <a:extLst>
              <a:ext uri="{FF2B5EF4-FFF2-40B4-BE49-F238E27FC236}">
                <a16:creationId xmlns:a16="http://schemas.microsoft.com/office/drawing/2014/main" id="{2ADCB7CF-DFF4-0EA9-822A-5C5A02CD8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594" y="372206"/>
            <a:ext cx="4296695" cy="1623742"/>
          </a:xfrm>
          <a:ln>
            <a:solidFill>
              <a:schemeClr val="bg2"/>
            </a:solidFill>
          </a:ln>
        </p:spPr>
        <p:txBody>
          <a:bodyPr anchor="ctr">
            <a:normAutofit fontScale="90000"/>
          </a:bodyPr>
          <a:lstStyle/>
          <a:p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Solid Waste Infrastructure for Recycling Grant (SWIFR)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:a16="http://schemas.microsoft.com/office/drawing/2014/main" id="{36321942-F79F-DA75-53FB-42C532D4EA2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8595" y="2283394"/>
            <a:ext cx="4296694" cy="4731922"/>
          </a:xfrm>
        </p:spPr>
        <p:txBody>
          <a:bodyPr lIns="91440" tIns="45720" rIns="91440" bIns="45720" anchor="t"/>
          <a:lstStyle/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2"/>
                </a:solidFill>
                <a:latin typeface="Arial" panose="020B0604020202020204" pitchFamily="34" charset="0"/>
              </a:rPr>
              <a:t>This project aims to identify opportunities and strategies that will advance post-consumer materials recovery through waste diversion, material recovery infrastructure, market development, and management planning</a:t>
            </a:r>
          </a:p>
          <a:p>
            <a:pPr>
              <a:lnSpc>
                <a:spcPct val="100000"/>
              </a:lnSpc>
            </a:pPr>
            <a:endParaRPr lang="en-US" sz="1800" dirty="0">
              <a:solidFill>
                <a:schemeClr val="bg2"/>
              </a:solidFill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en-US" sz="1800" dirty="0">
                <a:solidFill>
                  <a:schemeClr val="bg2"/>
                </a:solidFill>
                <a:latin typeface="Arial" panose="020B0604020202020204" pitchFamily="34" charset="0"/>
              </a:rPr>
              <a:t>The RMA program plans to solicit an advertisement for a contractor for this project through the Georgia Procurement Registry in the months ahead.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748D168-7BD3-EC88-15A8-44F45DCB6D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 anchor="ctr"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EA87306C-81BA-4795-A5CA-9392456A8C1E}" type="slidenum">
              <a:rPr kumimoji="0" lang="en-US" sz="1200" b="0" i="0" u="none" strike="noStrike" kern="1200" cap="none" spc="100" normalizeH="0" baseline="0" noProof="0" smtClean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enorite 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enorite "/>
              <a:ea typeface="+mn-ea"/>
              <a:cs typeface="+mn-cs"/>
            </a:endParaRPr>
          </a:p>
        </p:txBody>
      </p:sp>
      <p:pic>
        <p:nvPicPr>
          <p:cNvPr id="6" name="Picture Placeholder 5" descr="A group of men wearing hardhats and gloves sorting garbage&#10;&#10;Description automatically generated">
            <a:extLst>
              <a:ext uri="{FF2B5EF4-FFF2-40B4-BE49-F238E27FC236}">
                <a16:creationId xmlns:a16="http://schemas.microsoft.com/office/drawing/2014/main" id="{C12A0582-3F0D-72F3-9A79-B72E9376D6A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alphaModFix amt="65000"/>
          </a:blip>
          <a:srcRect l="1296" r="12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354971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Pitch Deck_TM16411175_Win32_JC_SL_v3" id="{8B4DAF89-59FE-4064-AB7A-372A9529B50F}" vid="{3DF83A45-BE94-4B01-94A1-C38A7DA6C9D1}"/>
    </a:ext>
  </a:extLst>
</a:theme>
</file>

<file path=ppt/theme/theme2.xml><?xml version="1.0" encoding="utf-8"?>
<a:theme xmlns:a="http://schemas.openxmlformats.org/drawingml/2006/main" name="1_Office Theme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een Pitch Deck_TM16411175_Win32_JC_SL_v3" id="{8B4DAF89-59FE-4064-AB7A-372A9529B50F}" vid="{3DF83A45-BE94-4B01-94A1-C38A7DA6C9D1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5F1B15C2-B622-4464-872A-FFB13E3A35C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65F1115-A9D1-4ADF-878E-8B9CEB141684}">
  <ds:schemaRefs>
    <ds:schemaRef ds:uri="16c05727-aa75-4e4a-9b5f-8a80a1165891"/>
    <ds:schemaRef ds:uri="230e9df3-be65-4c73-a93b-d1236ebd677e"/>
    <ds:schemaRef ds:uri="71af3243-3dd4-4a8d-8c0d-dd76da1f02a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0E439292-23DE-4FBC-B000-AFED89AC64F3}">
  <ds:schemaRefs>
    <ds:schemaRef ds:uri="230e9df3-be65-4c73-a93b-d1236ebd677e"/>
    <ds:schemaRef ds:uri="71af3243-3dd4-4a8d-8c0d-dd76da1f02a5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{5D9A721A-61A4-4789-BDEF-84D1AAB08BC3}tf16411175_win32</Template>
  <TotalTime>288</TotalTime>
  <Words>776</Words>
  <Application>Microsoft Office PowerPoint</Application>
  <PresentationFormat>Widescreen</PresentationFormat>
  <Paragraphs>110</Paragraphs>
  <Slides>11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Abadi Extra Light</vt:lpstr>
      <vt:lpstr>Arial</vt:lpstr>
      <vt:lpstr>Calibri</vt:lpstr>
      <vt:lpstr>Source Sans Pro</vt:lpstr>
      <vt:lpstr>Source Sans Pro SemiBold</vt:lpstr>
      <vt:lpstr>Tenorite </vt:lpstr>
      <vt:lpstr>Tenorite Bold</vt:lpstr>
      <vt:lpstr>Office Theme</vt:lpstr>
      <vt:lpstr>1_Office Theme</vt:lpstr>
      <vt:lpstr>Solid Waste Trust Fund &amp; Grant program Updates </vt:lpstr>
      <vt:lpstr>About us</vt:lpstr>
      <vt:lpstr>Recovered Materials &amp; Abatement program</vt:lpstr>
      <vt:lpstr>Solid Waste Trust Fund   Fee Collection &amp; administration</vt:lpstr>
      <vt:lpstr>PowerPoint Presentation</vt:lpstr>
      <vt:lpstr>SWTF Expenses by Authorized Uses</vt:lpstr>
      <vt:lpstr>statewide recycling and waste diversion initiatives</vt:lpstr>
      <vt:lpstr>Solid Waste Infrastructure for Recycling Grant (SWIFR)</vt:lpstr>
      <vt:lpstr>Solid Waste Infrastructure for Recycling Grant (SWIFR)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Recovered materials and Abatement Program</dc:title>
  <dc:creator>Chambless, Lena</dc:creator>
  <cp:lastModifiedBy>Chambless, Lena</cp:lastModifiedBy>
  <cp:revision>40</cp:revision>
  <dcterms:created xsi:type="dcterms:W3CDTF">2022-11-12T23:31:50Z</dcterms:created>
  <dcterms:modified xsi:type="dcterms:W3CDTF">2023-10-23T20:00:30Z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