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5.jpg" ContentType="image/jpg"/>
  <Override PartName="/ppt/media/image58.jpg" ContentType="image/jpg"/>
  <Override PartName="/ppt/media/image60.jpg" ContentType="image/jpg"/>
  <Override PartName="/ppt/media/image61.jpg" ContentType="image/jpg"/>
  <Override PartName="/ppt/media/image62.jpg" ContentType="image/jpg"/>
  <Override PartName="/ppt/media/image64.jpg" ContentType="image/jpg"/>
  <Override PartName="/ppt/media/image65.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4"/>
    <p:sldMasterId id="2147484042" r:id="rId5"/>
    <p:sldMasterId id="2147484057" r:id="rId6"/>
    <p:sldMasterId id="2147484131" r:id="rId7"/>
    <p:sldMasterId id="2147484154" r:id="rId8"/>
    <p:sldMasterId id="2147484168" r:id="rId9"/>
    <p:sldMasterId id="2147484174" r:id="rId10"/>
  </p:sldMasterIdLst>
  <p:notesMasterIdLst>
    <p:notesMasterId r:id="rId23"/>
  </p:notesMasterIdLst>
  <p:handoutMasterIdLst>
    <p:handoutMasterId r:id="rId24"/>
  </p:handoutMasterIdLst>
  <p:sldIdLst>
    <p:sldId id="2147375306" r:id="rId11"/>
    <p:sldId id="2147375528" r:id="rId12"/>
    <p:sldId id="2147375443" r:id="rId13"/>
    <p:sldId id="2147375454" r:id="rId14"/>
    <p:sldId id="2147375293" r:id="rId15"/>
    <p:sldId id="2147375395" r:id="rId16"/>
    <p:sldId id="2147375168" r:id="rId17"/>
    <p:sldId id="2147375472" r:id="rId18"/>
    <p:sldId id="2147375530" r:id="rId19"/>
    <p:sldId id="2147375486" r:id="rId20"/>
    <p:sldId id="2147375465" r:id="rId21"/>
    <p:sldId id="2147375529"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724CC248-09A8-4721-93BC-6586817B46C8}">
          <p14:sldIdLst>
            <p14:sldId id="2147375306"/>
            <p14:sldId id="2147375528"/>
            <p14:sldId id="2147375443"/>
            <p14:sldId id="2147375454"/>
            <p14:sldId id="2147375293"/>
            <p14:sldId id="2147375395"/>
            <p14:sldId id="2147375168"/>
            <p14:sldId id="2147375472"/>
            <p14:sldId id="2147375530"/>
            <p14:sldId id="2147375486"/>
            <p14:sldId id="2147375465"/>
            <p14:sldId id="214737552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7D9"/>
    <a:srgbClr val="86C13F"/>
    <a:srgbClr val="FEC53F"/>
    <a:srgbClr val="6B945F"/>
    <a:srgbClr val="3CB2E3"/>
    <a:srgbClr val="000000"/>
    <a:srgbClr val="C4C5C6"/>
    <a:srgbClr val="522913"/>
    <a:srgbClr val="3CB649"/>
    <a:srgbClr val="2B3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7750" autoAdjust="0"/>
  </p:normalViewPr>
  <p:slideViewPr>
    <p:cSldViewPr snapToGrid="0">
      <p:cViewPr varScale="1">
        <p:scale>
          <a:sx n="91" d="100"/>
          <a:sy n="91" d="100"/>
        </p:scale>
        <p:origin x="1290" y="84"/>
      </p:cViewPr>
      <p:guideLst/>
    </p:cSldViewPr>
  </p:slideViewPr>
  <p:outlineViewPr>
    <p:cViewPr>
      <p:scale>
        <a:sx n="33" d="100"/>
        <a:sy n="33" d="100"/>
      </p:scale>
      <p:origin x="0" y="-17256"/>
    </p:cViewPr>
  </p:outlineViewPr>
  <p:notesTextViewPr>
    <p:cViewPr>
      <p:scale>
        <a:sx n="100" d="100"/>
        <a:sy n="100" d="100"/>
      </p:scale>
      <p:origin x="0" y="0"/>
    </p:cViewPr>
  </p:notesTextViewPr>
  <p:sorterViewPr>
    <p:cViewPr>
      <p:scale>
        <a:sx n="33" d="100"/>
        <a:sy n="33" d="100"/>
      </p:scale>
      <p:origin x="0" y="0"/>
    </p:cViewPr>
  </p:sorterViewPr>
  <p:notesViewPr>
    <p:cSldViewPr snapToGrid="0">
      <p:cViewPr>
        <p:scale>
          <a:sx n="1" d="2"/>
          <a:sy n="1" d="2"/>
        </p:scale>
        <p:origin x="2510" y="29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D5F950-5A6D-4590-80B9-6F1C3AA02DEC}"/>
              </a:ext>
            </a:extLst>
          </p:cNvPr>
          <p:cNvSpPr>
            <a:spLocks noGrp="1"/>
          </p:cNvSpPr>
          <p:nvPr>
            <p:ph type="hdr" sz="quarter"/>
          </p:nvPr>
        </p:nvSpPr>
        <p:spPr>
          <a:xfrm>
            <a:off x="0" y="0"/>
            <a:ext cx="3077739" cy="471053"/>
          </a:xfrm>
          <a:prstGeom prst="rect">
            <a:avLst/>
          </a:prstGeom>
        </p:spPr>
        <p:txBody>
          <a:bodyPr vert="horz" lIns="94218" tIns="47108" rIns="94218" bIns="47108" rtlCol="0"/>
          <a:lstStyle>
            <a:lvl1pPr algn="l">
              <a:defRPr sz="1200"/>
            </a:lvl1pPr>
          </a:lstStyle>
          <a:p>
            <a:endParaRPr lang="en-US"/>
          </a:p>
        </p:txBody>
      </p:sp>
      <p:sp>
        <p:nvSpPr>
          <p:cNvPr id="3" name="Date Placeholder 2">
            <a:extLst>
              <a:ext uri="{FF2B5EF4-FFF2-40B4-BE49-F238E27FC236}">
                <a16:creationId xmlns:a16="http://schemas.microsoft.com/office/drawing/2014/main" id="{4A7E23C8-043C-4FC3-8FBE-CFB27489FAED}"/>
              </a:ext>
            </a:extLst>
          </p:cNvPr>
          <p:cNvSpPr>
            <a:spLocks noGrp="1"/>
          </p:cNvSpPr>
          <p:nvPr>
            <p:ph type="dt" sz="quarter" idx="1"/>
          </p:nvPr>
        </p:nvSpPr>
        <p:spPr>
          <a:xfrm>
            <a:off x="4023093" y="0"/>
            <a:ext cx="3077739" cy="471053"/>
          </a:xfrm>
          <a:prstGeom prst="rect">
            <a:avLst/>
          </a:prstGeom>
        </p:spPr>
        <p:txBody>
          <a:bodyPr vert="horz" lIns="94218" tIns="47108" rIns="94218" bIns="47108" rtlCol="0"/>
          <a:lstStyle>
            <a:lvl1pPr algn="r">
              <a:defRPr sz="1200"/>
            </a:lvl1pPr>
          </a:lstStyle>
          <a:p>
            <a:fld id="{4B92AA8D-9A5E-43B4-BAD4-479191B09B83}" type="datetimeFigureOut">
              <a:rPr lang="en-US" smtClean="0"/>
              <a:t>10/23/2023</a:t>
            </a:fld>
            <a:endParaRPr lang="en-US"/>
          </a:p>
        </p:txBody>
      </p:sp>
      <p:sp>
        <p:nvSpPr>
          <p:cNvPr id="4" name="Footer Placeholder 3">
            <a:extLst>
              <a:ext uri="{FF2B5EF4-FFF2-40B4-BE49-F238E27FC236}">
                <a16:creationId xmlns:a16="http://schemas.microsoft.com/office/drawing/2014/main" id="{61008E2A-E796-4633-A7D8-A0DC87A6B321}"/>
              </a:ext>
            </a:extLst>
          </p:cNvPr>
          <p:cNvSpPr>
            <a:spLocks noGrp="1"/>
          </p:cNvSpPr>
          <p:nvPr>
            <p:ph type="ftr" sz="quarter" idx="2"/>
          </p:nvPr>
        </p:nvSpPr>
        <p:spPr>
          <a:xfrm>
            <a:off x="0" y="8917423"/>
            <a:ext cx="3077739" cy="471052"/>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DFBA77-BE1B-4695-B0F0-C319518938C0}"/>
              </a:ext>
            </a:extLst>
          </p:cNvPr>
          <p:cNvSpPr>
            <a:spLocks noGrp="1"/>
          </p:cNvSpPr>
          <p:nvPr>
            <p:ph type="sldNum" sz="quarter" idx="3"/>
          </p:nvPr>
        </p:nvSpPr>
        <p:spPr>
          <a:xfrm>
            <a:off x="4023093" y="8917423"/>
            <a:ext cx="3077739" cy="471052"/>
          </a:xfrm>
          <a:prstGeom prst="rect">
            <a:avLst/>
          </a:prstGeom>
        </p:spPr>
        <p:txBody>
          <a:bodyPr vert="horz" lIns="94218" tIns="47108" rIns="94218" bIns="47108" rtlCol="0" anchor="b"/>
          <a:lstStyle>
            <a:lvl1pPr algn="r">
              <a:defRPr sz="1200"/>
            </a:lvl1pPr>
          </a:lstStyle>
          <a:p>
            <a:fld id="{5AF945CC-97AF-4967-B018-99DCA8B96D12}" type="slidenum">
              <a:rPr lang="en-US" smtClean="0"/>
              <a:t>‹#›</a:t>
            </a:fld>
            <a:endParaRPr lang="en-US"/>
          </a:p>
        </p:txBody>
      </p:sp>
    </p:spTree>
    <p:extLst>
      <p:ext uri="{BB962C8B-B14F-4D97-AF65-F5344CB8AC3E}">
        <p14:creationId xmlns:p14="http://schemas.microsoft.com/office/powerpoint/2010/main" val="2217779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3"/>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3" y="0"/>
            <a:ext cx="3077739" cy="471053"/>
          </a:xfrm>
          <a:prstGeom prst="rect">
            <a:avLst/>
          </a:prstGeom>
        </p:spPr>
        <p:txBody>
          <a:bodyPr vert="horz" lIns="94218" tIns="47108" rIns="94218" bIns="47108" rtlCol="0"/>
          <a:lstStyle>
            <a:lvl1pPr algn="r">
              <a:defRPr sz="1200"/>
            </a:lvl1pPr>
          </a:lstStyle>
          <a:p>
            <a:fld id="{9252B30E-9438-4507-A812-5ED1F1A415E9}" type="datetimeFigureOut">
              <a:rPr lang="en-US" smtClean="0"/>
              <a:t>10/23/2023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518206"/>
            <a:ext cx="5681980" cy="3696711"/>
          </a:xfrm>
          <a:prstGeom prst="rect">
            <a:avLst/>
          </a:prstGeom>
        </p:spPr>
        <p:txBody>
          <a:bodyPr vert="horz" lIns="94218" tIns="47108" rIns="94218" bIns="471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2"/>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2"/>
          </a:xfrm>
          <a:prstGeom prst="rect">
            <a:avLst/>
          </a:prstGeom>
        </p:spPr>
        <p:txBody>
          <a:bodyPr vert="horz" lIns="94218" tIns="47108" rIns="94218" bIns="47108" rtlCol="0" anchor="b"/>
          <a:lstStyle>
            <a:lvl1pPr algn="r">
              <a:defRPr sz="1200"/>
            </a:lvl1pPr>
          </a:lstStyle>
          <a:p>
            <a:fld id="{6B4F3B39-646A-4410-84B9-3B558134B7BC}" type="slidenum">
              <a:rPr lang="en-US" smtClean="0"/>
              <a:t>‹#›</a:t>
            </a:fld>
            <a:endParaRPr lang="en-US"/>
          </a:p>
        </p:txBody>
      </p:sp>
    </p:spTree>
    <p:extLst>
      <p:ext uri="{BB962C8B-B14F-4D97-AF65-F5344CB8AC3E}">
        <p14:creationId xmlns:p14="http://schemas.microsoft.com/office/powerpoint/2010/main" val="37665647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500"/>
              </a:spcBef>
              <a:spcAft>
                <a:spcPts val="1500"/>
              </a:spcAft>
            </a:pPr>
            <a:r>
              <a:rPr lang="en-US" sz="1000" dirty="0">
                <a:solidFill>
                  <a:srgbClr val="374151"/>
                </a:solidFill>
                <a:latin typeface="Segoe UI" panose="020B0502040204020203" pitchFamily="34" charset="0"/>
                <a:ea typeface="Times New Roman" panose="02020603050405020304" pitchFamily="18" charset="0"/>
              </a:rPr>
              <a:t>It’s an honor to have a chance to speak to you all today, 2 reasons // Nexus Circular is one of the most cutting-edge companies in the world of advanced recycling, so I’m excited to share our story with you all </a:t>
            </a:r>
            <a:r>
              <a:rPr lang="en-US" sz="1000" dirty="0" err="1">
                <a:solidFill>
                  <a:srgbClr val="374151"/>
                </a:solidFill>
                <a:latin typeface="Segoe UI" panose="020B0502040204020203" pitchFamily="34" charset="0"/>
                <a:ea typeface="Times New Roman" panose="02020603050405020304" pitchFamily="18" charset="0"/>
              </a:rPr>
              <a:t>ounded</a:t>
            </a:r>
            <a:r>
              <a:rPr lang="en-US" sz="1000" dirty="0">
                <a:solidFill>
                  <a:srgbClr val="374151"/>
                </a:solidFill>
                <a:latin typeface="Segoe UI" panose="020B0502040204020203" pitchFamily="34" charset="0"/>
                <a:ea typeface="Times New Roman" panose="02020603050405020304" pitchFamily="18" charset="0"/>
              </a:rPr>
              <a:t> and headquartered right here in Georgia  And (2), I’m used to speaking and traveling across the US to share Nexus’s mission, but this just might be my shortest commute ever for a work event – I live just about 15 minutes up the road on the North side of SSI! backyard</a:t>
            </a:r>
            <a:endParaRPr lang="en-US" sz="1000" dirty="0">
              <a:latin typeface="Times New Roman" panose="02020603050405020304" pitchFamily="18" charset="0"/>
              <a:ea typeface="Times New Roman" panose="02020603050405020304" pitchFamily="18" charset="0"/>
            </a:endParaRPr>
          </a:p>
          <a:p>
            <a:pPr>
              <a:spcBef>
                <a:spcPts val="1500"/>
              </a:spcBef>
              <a:spcAft>
                <a:spcPts val="1500"/>
              </a:spcAft>
            </a:pPr>
            <a:r>
              <a:rPr lang="en-US" sz="1000" dirty="0">
                <a:solidFill>
                  <a:srgbClr val="374151"/>
                </a:solidFill>
                <a:latin typeface="Segoe UI" panose="020B0502040204020203" pitchFamily="34" charset="0"/>
                <a:ea typeface="Times New Roman" panose="02020603050405020304" pitchFamily="18" charset="0"/>
              </a:rPr>
              <a:t>when you live in a beautiful place like this /state GA Georgia, we can look around and see the beauty -- the mountains, coastlines, and everything between. Imagine we share a common interests – how can we preserve our state and really, our world, for generations to come? It’s by creating sustainable material ecosystems that can coexist in harmony with our environmental ecosystems. One of the most important tools in our arsenal to achieve that balance is this concept of circularity, which is what the GRC has asked me to speak about today. </a:t>
            </a:r>
            <a:endParaRPr lang="en-US" sz="1000" dirty="0">
              <a:latin typeface="Times New Roman" panose="02020603050405020304" pitchFamily="18" charset="0"/>
              <a:ea typeface="Times New Roman" panose="02020603050405020304" pitchFamily="18" charset="0"/>
            </a:endParaRPr>
          </a:p>
          <a:p>
            <a:r>
              <a:rPr lang="en-US" sz="1000" dirty="0">
                <a:solidFill>
                  <a:srgbClr val="374151"/>
                </a:solidFill>
                <a:latin typeface="Segoe UI" panose="020B0502040204020203" pitchFamily="34" charset="0"/>
                <a:ea typeface="Times New Roman" panose="02020603050405020304" pitchFamily="18" charset="0"/>
              </a:rPr>
              <a:t>the concept of "circularity" has gained prominence as a transformative approach to mitigate waste and promote sustainable practices. Circular systems prioritize the continual use, recycling, and regeneration of materials, with the aim of minimizing waste and extending the lifespan of products and resources.</a:t>
            </a:r>
            <a:endParaRPr lang="en-US" sz="1000" dirty="0">
              <a:latin typeface="Times New Roman" panose="02020603050405020304" pitchFamily="18" charset="0"/>
              <a:ea typeface="Times New Roman" panose="02020603050405020304" pitchFamily="18" charset="0"/>
            </a:endParaRPr>
          </a:p>
          <a:p>
            <a:r>
              <a:rPr lang="en-US" sz="1000" dirty="0">
                <a:solidFill>
                  <a:srgbClr val="374151"/>
                </a:solidFill>
                <a:latin typeface="Segoe UI" panose="020B0502040204020203" pitchFamily="34" charset="0"/>
                <a:ea typeface="Times New Roman" panose="02020603050405020304" pitchFamily="18" charset="0"/>
              </a:rPr>
              <a:t>This concept of circularity can apply to a multitude of materials, but today, I want to narrow our focus to explore circularity within the context of plastics. It offers a blueprint for transforming how we produce, consume, and manage these materials.</a:t>
            </a:r>
            <a:endParaRPr lang="en-US" sz="1000" dirty="0">
              <a:latin typeface="Times New Roman" panose="02020603050405020304" pitchFamily="18" charset="0"/>
              <a:ea typeface="Times New Roman" panose="02020603050405020304" pitchFamily="18" charset="0"/>
            </a:endParaRPr>
          </a:p>
          <a:p>
            <a:pPr>
              <a:spcBef>
                <a:spcPts val="1500"/>
              </a:spcBef>
              <a:spcAft>
                <a:spcPts val="1500"/>
              </a:spcAft>
            </a:pPr>
            <a:r>
              <a:rPr lang="en-US" sz="1000" dirty="0">
                <a:solidFill>
                  <a:srgbClr val="374151"/>
                </a:solidFill>
                <a:latin typeface="Segoe UI" panose="020B0502040204020203" pitchFamily="34" charset="0"/>
                <a:ea typeface="Times New Roman" panose="02020603050405020304" pitchFamily="18" charset="0"/>
              </a:rPr>
              <a:t>In the next few slides, I’ll walk you though some of the principles and practices of advanced recycling and how these innovative technologies will help unlock the circular future of plastics. </a:t>
            </a:r>
            <a:endParaRPr lang="en-US" sz="10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B4F3B39-646A-4410-84B9-3B558134B7BC}" type="slidenum">
              <a:rPr lang="en-US" smtClean="0"/>
              <a:t>1</a:t>
            </a:fld>
            <a:endParaRPr lang="en-US"/>
          </a:p>
        </p:txBody>
      </p:sp>
    </p:spTree>
    <p:extLst>
      <p:ext uri="{BB962C8B-B14F-4D97-AF65-F5344CB8AC3E}">
        <p14:creationId xmlns:p14="http://schemas.microsoft.com/office/powerpoint/2010/main" val="403592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F3B39-646A-4410-84B9-3B558134B7BC}" type="slidenum">
              <a:rPr lang="en-US" smtClean="0"/>
              <a:t>10</a:t>
            </a:fld>
            <a:endParaRPr lang="en-US"/>
          </a:p>
        </p:txBody>
      </p:sp>
    </p:spTree>
    <p:extLst>
      <p:ext uri="{BB962C8B-B14F-4D97-AF65-F5344CB8AC3E}">
        <p14:creationId xmlns:p14="http://schemas.microsoft.com/office/powerpoint/2010/main" val="4382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solidFill>
                  <a:srgbClr val="374151"/>
                </a:solidFill>
                <a:latin typeface="Söhne"/>
              </a:rPr>
              <a:t>I offer here to close just a short summary of Nexus’s technology and impact. </a:t>
            </a:r>
          </a:p>
          <a:p>
            <a:pPr algn="l"/>
            <a:endParaRPr lang="en-US" sz="1000" dirty="0">
              <a:solidFill>
                <a:srgbClr val="374151"/>
              </a:solidFill>
              <a:latin typeface="Söhne"/>
            </a:endParaRPr>
          </a:p>
          <a:p>
            <a:pPr algn="l"/>
            <a:r>
              <a:rPr lang="en-US" sz="1000" dirty="0">
                <a:solidFill>
                  <a:srgbClr val="374151"/>
                </a:solidFill>
                <a:latin typeface="Söhne"/>
              </a:rPr>
              <a:t>As you participate in this conference, I invite you to visit our booth and learn more about the groundbreaking technologies that Nexus Circular has pioneered, and the transformative impact we are making in the realm of plastics circularity through pyrolysis. We are committed to sustainability, innovation, and a circular future, and we are excited to collaborate with like-minded individuals and organizations, right here in our own state, who share our vision.</a:t>
            </a:r>
          </a:p>
          <a:p>
            <a:endParaRPr lang="en-US" dirty="0"/>
          </a:p>
        </p:txBody>
      </p:sp>
      <p:sp>
        <p:nvSpPr>
          <p:cNvPr id="4" name="Slide Number Placeholder 3"/>
          <p:cNvSpPr>
            <a:spLocks noGrp="1"/>
          </p:cNvSpPr>
          <p:nvPr>
            <p:ph type="sldNum" sz="quarter" idx="5"/>
          </p:nvPr>
        </p:nvSpPr>
        <p:spPr/>
        <p:txBody>
          <a:bodyPr/>
          <a:lstStyle/>
          <a:p>
            <a:fld id="{6B4F3B39-646A-4410-84B9-3B558134B7BC}" type="slidenum">
              <a:rPr lang="en-US" smtClean="0"/>
              <a:t>11</a:t>
            </a:fld>
            <a:endParaRPr lang="en-US"/>
          </a:p>
        </p:txBody>
      </p:sp>
    </p:spTree>
    <p:extLst>
      <p:ext uri="{BB962C8B-B14F-4D97-AF65-F5344CB8AC3E}">
        <p14:creationId xmlns:p14="http://schemas.microsoft.com/office/powerpoint/2010/main" val="102340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F3B39-646A-4410-84B9-3B558134B7BC}" type="slidenum">
              <a:rPr lang="en-US" smtClean="0"/>
              <a:t>12</a:t>
            </a:fld>
            <a:endParaRPr lang="en-US"/>
          </a:p>
        </p:txBody>
      </p:sp>
    </p:spTree>
    <p:extLst>
      <p:ext uri="{BB962C8B-B14F-4D97-AF65-F5344CB8AC3E}">
        <p14:creationId xmlns:p14="http://schemas.microsoft.com/office/powerpoint/2010/main" val="229774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374151"/>
                </a:solidFill>
                <a:latin typeface="Söhne"/>
              </a:rPr>
              <a:t>Founded on the core principle that our planet's resources are finite, and it is our responsibility to safeguard them for future generations, Nexus Circular has emerged as a pioneer in the field of advanced recycling. We understand that the plastics conundrum is one of the most pressing environmental challenges of our time. Nexus’s mission is really to reshape the destiny of plastics by harnessing the power of advanced recycling and innovative solutions.</a:t>
            </a:r>
            <a:endParaRPr lang="en-US" sz="1000" dirty="0"/>
          </a:p>
        </p:txBody>
      </p:sp>
      <p:sp>
        <p:nvSpPr>
          <p:cNvPr id="4" name="Slide Number Placeholder 3"/>
          <p:cNvSpPr>
            <a:spLocks noGrp="1"/>
          </p:cNvSpPr>
          <p:nvPr>
            <p:ph type="sldNum" sz="quarter" idx="5"/>
          </p:nvPr>
        </p:nvSpPr>
        <p:spPr/>
        <p:txBody>
          <a:bodyPr/>
          <a:lstStyle/>
          <a:p>
            <a:fld id="{6B4F3B39-646A-4410-84B9-3B558134B7BC}" type="slidenum">
              <a:rPr lang="en-US" smtClean="0"/>
              <a:t>2</a:t>
            </a:fld>
            <a:endParaRPr lang="en-US"/>
          </a:p>
        </p:txBody>
      </p:sp>
    </p:spTree>
    <p:extLst>
      <p:ext uri="{BB962C8B-B14F-4D97-AF65-F5344CB8AC3E}">
        <p14:creationId xmlns:p14="http://schemas.microsoft.com/office/powerpoint/2010/main" val="229760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solidFill>
                  <a:srgbClr val="374151"/>
                </a:solidFill>
                <a:latin typeface="Söhne"/>
              </a:rPr>
              <a:t>Here you can see the progression of commercialization in the realm of pyrolysis-based advanced recycling technologies.</a:t>
            </a:r>
          </a:p>
          <a:p>
            <a:pPr algn="l"/>
            <a:r>
              <a:rPr lang="en-US" sz="1000" dirty="0">
                <a:solidFill>
                  <a:srgbClr val="374151"/>
                </a:solidFill>
                <a:latin typeface="Söhne"/>
              </a:rPr>
              <a:t>Starting with the bottom layer of the diagram: 'Lab Scale'. At this foundational level, we find a plethora of companies. Here, the focus is on early technology formulation and applied research. This is the stage where innovative ideas are born and tested in controlled environments.</a:t>
            </a:r>
          </a:p>
          <a:p>
            <a:pPr algn="l"/>
            <a:r>
              <a:rPr lang="en-US" sz="1000" dirty="0">
                <a:solidFill>
                  <a:srgbClr val="374151"/>
                </a:solidFill>
                <a:latin typeface="Söhne"/>
              </a:rPr>
              <a:t>Moving up, we reach the 'Pilot/Demonstration Scale'. Fewer companies progress to this stage, where ideas move from the lab to a more practical, real-world setting. It's here that prototypes are established and where the proof of concept becomes tangible.</a:t>
            </a:r>
          </a:p>
          <a:p>
            <a:pPr algn="l"/>
            <a:r>
              <a:rPr lang="en-US" sz="1000" dirty="0">
                <a:solidFill>
                  <a:srgbClr val="374151"/>
                </a:solidFill>
                <a:latin typeface="Söhne"/>
              </a:rPr>
              <a:t>Next, we have the 'Early Stage Commercial'. A handful of companies reach this pivotal point, characterized by the establishment of proof of concept facilities. It's at this juncture that businesses start to see the commercial viability of their technologies.</a:t>
            </a:r>
          </a:p>
          <a:p>
            <a:pPr algn="l"/>
            <a:r>
              <a:rPr lang="en-US" sz="1000" dirty="0">
                <a:solidFill>
                  <a:srgbClr val="374151"/>
                </a:solidFill>
                <a:latin typeface="Söhne"/>
              </a:rPr>
              <a:t>At the apex, we find the 'Commercial' level. This stage is occupied by a select few companies globally, and Nexus Circular stands as a prime example. Companies at this echelon boast high yields, produce high-quality oil, utilize a wide range of feedstocks, and maintain consistent, continuous production. Nexus Circular stands out, having ascended this ladder </a:t>
            </a:r>
            <a:r>
              <a:rPr lang="en-US" sz="1000" dirty="0"/>
              <a:t>in just 10 years as we commercialized our technology in 2018 (vs the expected industry standard of 17 years),</a:t>
            </a:r>
            <a:r>
              <a:rPr lang="en-US" sz="1000" dirty="0">
                <a:solidFill>
                  <a:srgbClr val="374151"/>
                </a:solidFill>
                <a:latin typeface="Söhne"/>
              </a:rPr>
              <a:t> so while the total plastics currently, the technology is in its infancy, but this number will grow exponentially in the next 1-2 decades. </a:t>
            </a:r>
            <a:r>
              <a:rPr lang="en-US" sz="1000" dirty="0"/>
              <a:t>we have been operating a commercial plant for 5 years and are expanding with strong strategic partners</a:t>
            </a:r>
          </a:p>
        </p:txBody>
      </p:sp>
      <p:sp>
        <p:nvSpPr>
          <p:cNvPr id="4" name="Slide Number Placeholder 3"/>
          <p:cNvSpPr>
            <a:spLocks noGrp="1"/>
          </p:cNvSpPr>
          <p:nvPr>
            <p:ph type="sldNum" sz="quarter" idx="5"/>
          </p:nvPr>
        </p:nvSpPr>
        <p:spPr/>
        <p:txBody>
          <a:bodyPr/>
          <a:lstStyle/>
          <a:p>
            <a:pPr defTabSz="942206">
              <a:defRPr/>
            </a:pPr>
            <a:fld id="{6B4F3B39-646A-4410-84B9-3B558134B7BC}" type="slidenum">
              <a:rPr lang="en-US">
                <a:solidFill>
                  <a:prstClr val="black"/>
                </a:solidFill>
                <a:latin typeface="Calibri" panose="020F0502020204030204"/>
              </a:rPr>
              <a:pPr defTabSz="94220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0189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fontAlgn="base"/>
            <a:r>
              <a:rPr lang="en-US" sz="1000" dirty="0">
                <a:solidFill>
                  <a:srgbClr val="374151"/>
                </a:solidFill>
                <a:latin typeface="Segoe UI" panose="020B0502040204020203" pitchFamily="34" charset="0"/>
                <a:ea typeface="Times New Roman" panose="02020603050405020304" pitchFamily="18" charset="0"/>
              </a:rPr>
              <a:t>To begin, it's essential to understand that not all plastics are created equal. There are seven distinct types of plastics, each with its unique characteristics and properties. However, the spotlight in the recycling world often falls on plastics labeled as #1 and #2, as these are particularly well-suited for mechanical recycling. These plastics are the ones you typically toss into your curbside recycling bin, representing approximately 22% of the plastics produced globally.</a:t>
            </a:r>
          </a:p>
          <a:p>
            <a:pPr defTabSz="914674" fontAlgn="base"/>
            <a:endParaRPr lang="en-US" sz="1000" dirty="0">
              <a:solidFill>
                <a:srgbClr val="374151"/>
              </a:solidFill>
              <a:latin typeface="Segoe UI" panose="020B0502040204020203" pitchFamily="34" charset="0"/>
              <a:ea typeface="Times New Roman" panose="02020603050405020304" pitchFamily="18" charset="0"/>
            </a:endParaRPr>
          </a:p>
          <a:p>
            <a:pPr defTabSz="914674" fontAlgn="base"/>
            <a:r>
              <a:rPr lang="en-US" sz="1000" dirty="0">
                <a:solidFill>
                  <a:srgbClr val="374151"/>
                </a:solidFill>
                <a:latin typeface="Segoe UI" panose="020B0502040204020203" pitchFamily="34" charset="0"/>
                <a:ea typeface="Times New Roman" panose="02020603050405020304" pitchFamily="18" charset="0"/>
              </a:rPr>
              <a:t>But not all plastics are equal contributors to sustainability efforts. Plastics marked as #3 and #7, often referred to as the "bad actors," pose significant recycling challenges and represent approximately 30% of plastics produced. The intricate chemical compositions and mixed materials within these plastics make them less amenable to recycling processes.</a:t>
            </a:r>
            <a:endParaRPr lang="en-US" sz="1000" dirty="0">
              <a:latin typeface="Times New Roman" panose="02020603050405020304" pitchFamily="18" charset="0"/>
              <a:ea typeface="Times New Roman" panose="02020603050405020304" pitchFamily="18" charset="0"/>
            </a:endParaRPr>
          </a:p>
          <a:p>
            <a:pPr defTabSz="914674" fontAlgn="base"/>
            <a:endParaRPr lang="en-US" sz="1000" dirty="0">
              <a:latin typeface="Times New Roman" panose="02020603050405020304" pitchFamily="18" charset="0"/>
              <a:ea typeface="Times New Roman" panose="02020603050405020304" pitchFamily="18" charset="0"/>
            </a:endParaRPr>
          </a:p>
          <a:p>
            <a:pPr defTabSz="914674" fontAlgn="base"/>
            <a:r>
              <a:rPr lang="en-US" sz="1000" dirty="0">
                <a:solidFill>
                  <a:srgbClr val="374151"/>
                </a:solidFill>
                <a:latin typeface="Segoe UI" panose="020B0502040204020203" pitchFamily="34" charset="0"/>
                <a:ea typeface="Times New Roman" panose="02020603050405020304" pitchFamily="18" charset="0"/>
              </a:rPr>
              <a:t>While mechanical recycling has its limitations due to the nature of these plastics, advanced recycling technologies are stepping in to bridge the gap. Nexus is a trailblazing company that employs pyrolysis to recycle some of those plastics that are less suitable for mechanical recycling, including #4, #5, and #6. these categories, together with HDPE, comprise around 60% of the plastics produced. </a:t>
            </a:r>
          </a:p>
          <a:p>
            <a:pPr defTabSz="914674" fontAlgn="base"/>
            <a:endParaRPr lang="en-US" sz="1000" dirty="0">
              <a:solidFill>
                <a:srgbClr val="374151"/>
              </a:solidFill>
              <a:latin typeface="Segoe UI" panose="020B0502040204020203" pitchFamily="34" charset="0"/>
              <a:ea typeface="Times New Roman" panose="02020603050405020304" pitchFamily="18" charset="0"/>
            </a:endParaRPr>
          </a:p>
          <a:p>
            <a:pPr defTabSz="914674" fontAlgn="base"/>
            <a:r>
              <a:rPr lang="en-US" sz="1000" dirty="0">
                <a:solidFill>
                  <a:srgbClr val="374151"/>
                </a:solidFill>
                <a:latin typeface="Segoe UI" panose="020B0502040204020203" pitchFamily="34" charset="0"/>
                <a:ea typeface="Times New Roman" panose="02020603050405020304" pitchFamily="18" charset="0"/>
              </a:rPr>
              <a:t>Mention the other types of advanced recycling solvent purification, a process suitable for plastics #1 (polyethylene) and #2 (polypropylene), which takes recycling to the next level by effectively breaking down and purifying these materials.</a:t>
            </a:r>
            <a:endParaRPr lang="en-US" sz="1000" dirty="0">
              <a:latin typeface="Times New Roman" panose="02020603050405020304" pitchFamily="18" charset="0"/>
              <a:ea typeface="Times New Roman" panose="02020603050405020304" pitchFamily="18" charset="0"/>
            </a:endParaRPr>
          </a:p>
          <a:p>
            <a:pPr fontAlgn="base"/>
            <a:endParaRPr lang="en-US" dirty="0"/>
          </a:p>
          <a:p>
            <a:pPr fontAlgn="base"/>
            <a:endParaRPr lang="en-US" dirty="0"/>
          </a:p>
        </p:txBody>
      </p:sp>
      <p:sp>
        <p:nvSpPr>
          <p:cNvPr id="4" name="Slide Number Placeholder 3"/>
          <p:cNvSpPr>
            <a:spLocks noGrp="1"/>
          </p:cNvSpPr>
          <p:nvPr>
            <p:ph type="sldNum" sz="quarter" idx="5"/>
          </p:nvPr>
        </p:nvSpPr>
        <p:spPr/>
        <p:txBody>
          <a:bodyPr/>
          <a:lstStyle/>
          <a:p>
            <a:fld id="{6B4F3B39-646A-4410-84B9-3B558134B7BC}" type="slidenum">
              <a:rPr lang="en-US" smtClean="0"/>
              <a:t>4</a:t>
            </a:fld>
            <a:endParaRPr lang="en-US"/>
          </a:p>
        </p:txBody>
      </p:sp>
    </p:spTree>
    <p:extLst>
      <p:ext uri="{BB962C8B-B14F-4D97-AF65-F5344CB8AC3E}">
        <p14:creationId xmlns:p14="http://schemas.microsoft.com/office/powerpoint/2010/main" val="383802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F3B39-646A-4410-84B9-3B558134B7BC}" type="slidenum">
              <a:rPr lang="en-US" smtClean="0"/>
              <a:t>5</a:t>
            </a:fld>
            <a:endParaRPr lang="en-US"/>
          </a:p>
        </p:txBody>
      </p:sp>
    </p:spTree>
    <p:extLst>
      <p:ext uri="{BB962C8B-B14F-4D97-AF65-F5344CB8AC3E}">
        <p14:creationId xmlns:p14="http://schemas.microsoft.com/office/powerpoint/2010/main" val="5799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r>
              <a:rPr lang="en-US" sz="1000" dirty="0">
                <a:solidFill>
                  <a:srgbClr val="374151"/>
                </a:solidFill>
                <a:latin typeface="Söhne"/>
              </a:rPr>
              <a:t>There are some critical distinctions between advanced recycling and mechanical recycling. These two approaches play pivotal and complementary roles in the our journey to circularity, and understanding their differences is key to selecting the right technology for the different streams of plastic. </a:t>
            </a:r>
          </a:p>
          <a:p>
            <a:pPr defTabSz="914674"/>
            <a:endParaRPr lang="en-US" sz="1000" dirty="0">
              <a:solidFill>
                <a:srgbClr val="374151"/>
              </a:solidFill>
              <a:latin typeface="Söhne"/>
              <a:cs typeface="Gotham Pro Medium" panose="02000503040000020004" pitchFamily="2" charset="0"/>
            </a:endParaRPr>
          </a:p>
          <a:p>
            <a:pPr algn="l">
              <a:buFont typeface="Arial" panose="020B0604020202020204" pitchFamily="34" charset="0"/>
              <a:buNone/>
            </a:pPr>
            <a:r>
              <a:rPr lang="en-US" sz="1000" dirty="0">
                <a:solidFill>
                  <a:srgbClr val="374151"/>
                </a:solidFill>
                <a:latin typeface="Söhne"/>
              </a:rPr>
              <a:t>Mechanical Recycling primarily deals with bulky rigids, roughly 20% of plastics produced. Advanced Recycling, on the other hand, focuses on films, small parts, and foams, which make up about 60% of plastics.</a:t>
            </a:r>
          </a:p>
          <a:p>
            <a:pPr defTabSz="914674"/>
            <a:endParaRPr lang="en-US" sz="1000" b="1" dirty="0">
              <a:solidFill>
                <a:srgbClr val="FFFFFF"/>
              </a:solidFill>
              <a:latin typeface="Gotham Pro Medium" panose="02000503040000020004" pitchFamily="2" charset="0"/>
              <a:cs typeface="Gotham Pro Medium" panose="02000503040000020004" pitchFamily="2" charset="0"/>
            </a:endParaRPr>
          </a:p>
          <a:p>
            <a:pPr algn="l">
              <a:buFont typeface="Arial" panose="020B0604020202020204" pitchFamily="34" charset="0"/>
              <a:buNone/>
            </a:pPr>
            <a:r>
              <a:rPr lang="en-US" sz="1000" dirty="0">
                <a:solidFill>
                  <a:srgbClr val="374151"/>
                </a:solidFill>
                <a:latin typeface="Söhne"/>
              </a:rPr>
              <a:t>Mechanical Recycling demands single streams, pre-sorted by melt flow, for efficient processing. Pyrolysis is more adaptive to diverse plastic inputs and can accept mixed streams of polyolefins </a:t>
            </a:r>
          </a:p>
          <a:p>
            <a:pPr defTabSz="914674"/>
            <a:endParaRPr lang="en-US" sz="1000" b="1" dirty="0">
              <a:solidFill>
                <a:srgbClr val="FFFFFF"/>
              </a:solidFill>
              <a:latin typeface="Gotham Pro Medium" panose="02000503040000020004" pitchFamily="2" charset="0"/>
              <a:cs typeface="Gotham Pro Medium" panose="02000503040000020004" pitchFamily="2" charset="0"/>
            </a:endParaRPr>
          </a:p>
          <a:p>
            <a:pPr algn="l">
              <a:buFont typeface="Arial" panose="020B0604020202020204" pitchFamily="34" charset="0"/>
              <a:buNone/>
            </a:pPr>
            <a:r>
              <a:rPr lang="en-US" sz="1000" dirty="0">
                <a:solidFill>
                  <a:srgbClr val="374151"/>
                </a:solidFill>
                <a:latin typeface="Söhne"/>
              </a:rPr>
              <a:t>In Mechanical recycling, the chemical structure of plastics remains unchanged. They're transformed into pellets while retaining the same molecular composition. Advanced recycling takes a transformative approach, changing the chemical structure at the molecular level, converting plastics back into their original building blocks.</a:t>
            </a:r>
          </a:p>
          <a:p>
            <a:pPr defTabSz="914674"/>
            <a:endParaRPr lang="en-US" sz="1000" b="1" dirty="0">
              <a:solidFill>
                <a:srgbClr val="FFFFFF"/>
              </a:solidFill>
              <a:latin typeface="Gotham Pro Medium" panose="02000503040000020004" pitchFamily="2" charset="0"/>
              <a:cs typeface="Gotham Pro Medium" panose="02000503040000020004" pitchFamily="2" charset="0"/>
            </a:endParaRPr>
          </a:p>
          <a:p>
            <a:pPr algn="l">
              <a:buFont typeface="Arial" panose="020B0604020202020204" pitchFamily="34" charset="0"/>
              <a:buNone/>
            </a:pPr>
            <a:r>
              <a:rPr lang="en-US" sz="1000" dirty="0">
                <a:solidFill>
                  <a:srgbClr val="374151"/>
                </a:solidFill>
                <a:latin typeface="Söhne"/>
              </a:rPr>
              <a:t>Recycled resin obtained through mechanical recycling can exhibit variability and may be inferior to virgin resin. These materials often cannot be used back into food or hygiene applications. In contrast, advanced recycling produces recycled resin that is identical to virgin resin after the conversion process.</a:t>
            </a:r>
          </a:p>
          <a:p>
            <a:pPr algn="l">
              <a:buFont typeface="Arial" panose="020B0604020202020204" pitchFamily="34" charset="0"/>
              <a:buNone/>
            </a:pPr>
            <a:endParaRPr lang="en-US" sz="1000" dirty="0">
              <a:solidFill>
                <a:srgbClr val="374151"/>
              </a:solidFill>
              <a:latin typeface="Söhne"/>
            </a:endParaRPr>
          </a:p>
          <a:p>
            <a:pPr algn="l">
              <a:buFont typeface="Arial" panose="020B0604020202020204" pitchFamily="34" charset="0"/>
              <a:buNone/>
            </a:pPr>
            <a:r>
              <a:rPr lang="en-US" sz="1000" dirty="0">
                <a:solidFill>
                  <a:srgbClr val="374151"/>
                </a:solidFill>
                <a:latin typeface="Söhne"/>
              </a:rPr>
              <a:t>Mechanical recycling typically offers a limited range of applications, often serving as a partial offset to virgin resin in specific industries. Advanced recycling allows the potential for an unlimited range of applications, as the end resin mirrors the quality of virgin resin.</a:t>
            </a:r>
          </a:p>
          <a:p>
            <a:pPr algn="l">
              <a:buFont typeface="Arial" panose="020B0604020202020204" pitchFamily="34" charset="0"/>
              <a:buNone/>
            </a:pPr>
            <a:endParaRPr lang="en-US" sz="1000" dirty="0">
              <a:solidFill>
                <a:srgbClr val="374151"/>
              </a:solidFill>
              <a:latin typeface="Söhne"/>
            </a:endParaRPr>
          </a:p>
          <a:p>
            <a:pPr algn="l">
              <a:buFont typeface="Arial" panose="020B0604020202020204" pitchFamily="34" charset="0"/>
              <a:buNone/>
            </a:pPr>
            <a:r>
              <a:rPr lang="en-US" sz="1000" dirty="0">
                <a:solidFill>
                  <a:srgbClr val="374151"/>
                </a:solidFill>
                <a:latin typeface="Söhne"/>
              </a:rPr>
              <a:t>Another important distinction is the number of recycling cycles. Plastic materials can undergo mechanical recycling for just 1-2 cycles before quality diminishes for certain polymers. Pyrolysis breaks this limitation, enabling an infinite number of recycling cycles without compromising quality.</a:t>
            </a:r>
          </a:p>
          <a:p>
            <a:pPr algn="l">
              <a:buFont typeface="Arial" panose="020B0604020202020204" pitchFamily="34" charset="0"/>
              <a:buNone/>
            </a:pPr>
            <a:endParaRPr lang="en-US" sz="1000" b="1" dirty="0">
              <a:solidFill>
                <a:srgbClr val="FFFFFF"/>
              </a:solidFill>
              <a:latin typeface="Gotham Pro Medium" panose="02000503040000020004" pitchFamily="2" charset="0"/>
            </a:endParaRPr>
          </a:p>
          <a:p>
            <a:pPr algn="l">
              <a:buFont typeface="Arial" panose="020B0604020202020204" pitchFamily="34" charset="0"/>
              <a:buNone/>
            </a:pPr>
            <a:r>
              <a:rPr lang="en-US" sz="1000" dirty="0">
                <a:solidFill>
                  <a:srgbClr val="374151"/>
                </a:solidFill>
                <a:latin typeface="Söhne"/>
              </a:rPr>
              <a:t>So, mechanical recycling serves a vital role in diverting a portion of plastics from landfills, but advanced recycling has emerged to fill the gap for some of the limitations of mechanical recycling. Advanced recycling widens the scope of recyclable plastics and also ensures that the quality and versatility of recycled resin matches that of virgin resin, offering the “infinite loop” that will be required for the circular future for plastics.</a:t>
            </a:r>
          </a:p>
        </p:txBody>
      </p:sp>
      <p:sp>
        <p:nvSpPr>
          <p:cNvPr id="4" name="Slide Number Placeholder 3"/>
          <p:cNvSpPr>
            <a:spLocks noGrp="1"/>
          </p:cNvSpPr>
          <p:nvPr>
            <p:ph type="sldNum" sz="quarter" idx="5"/>
          </p:nvPr>
        </p:nvSpPr>
        <p:spPr/>
        <p:txBody>
          <a:bodyPr/>
          <a:lstStyle/>
          <a:p>
            <a:fld id="{6B4F3B39-646A-4410-84B9-3B558134B7BC}" type="slidenum">
              <a:rPr lang="en-US" smtClean="0"/>
              <a:t>6</a:t>
            </a:fld>
            <a:endParaRPr lang="en-US"/>
          </a:p>
        </p:txBody>
      </p:sp>
    </p:spTree>
    <p:extLst>
      <p:ext uri="{BB962C8B-B14F-4D97-AF65-F5344CB8AC3E}">
        <p14:creationId xmlns:p14="http://schemas.microsoft.com/office/powerpoint/2010/main" val="107855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374151"/>
                </a:solidFill>
                <a:latin typeface="Söhne"/>
              </a:rPr>
              <a:t>The "waste hierarchy" is a framework that outlines a preferred order of actions to manage and reduce waste in an environmentally responsible manner. It is typically depicted as a pyramid with the most favorable waste management options at the top and the least favorable at the bottom. The waste hierarchy consists of the following levels, from top to bottom:</a:t>
            </a:r>
          </a:p>
          <a:p>
            <a:endParaRPr lang="en-US" sz="1000" dirty="0">
              <a:solidFill>
                <a:srgbClr val="374151"/>
              </a:solidFill>
              <a:latin typeface="Söhne"/>
            </a:endParaRPr>
          </a:p>
          <a:p>
            <a:pPr algn="l">
              <a:buFont typeface="Arial" panose="020B0604020202020204" pitchFamily="34" charset="0"/>
              <a:buChar char="•"/>
            </a:pPr>
            <a:r>
              <a:rPr lang="en-US" sz="1000" dirty="0">
                <a:solidFill>
                  <a:srgbClr val="374151"/>
                </a:solidFill>
                <a:latin typeface="Söhne"/>
              </a:rPr>
              <a:t>At the pinnacle, we have 'Prevention and Reduction’. Followed by “reuse” which are the most desired levels,, emphasizing the importance of eliminated the use of unnecessary materials and also of reducing single-use plastics.</a:t>
            </a:r>
          </a:p>
          <a:p>
            <a:pPr algn="l">
              <a:buFont typeface="Arial" panose="020B0604020202020204" pitchFamily="34" charset="0"/>
              <a:buChar char="•"/>
            </a:pPr>
            <a:r>
              <a:rPr lang="en-US" sz="1000" dirty="0">
                <a:solidFill>
                  <a:srgbClr val="374151"/>
                </a:solidFill>
                <a:latin typeface="Söhne"/>
              </a:rPr>
              <a:t>'Mechanical Recycling’ which currently addresses around 9% of the total fate of plastics. This is the traditional method of recycling we're most familiar with.</a:t>
            </a:r>
          </a:p>
          <a:p>
            <a:pPr algn="l">
              <a:buFont typeface="Arial" panose="020B0604020202020204" pitchFamily="34" charset="0"/>
              <a:buChar char="•"/>
            </a:pPr>
            <a:r>
              <a:rPr lang="en-US" sz="1000" dirty="0">
                <a:solidFill>
                  <a:srgbClr val="374151"/>
                </a:solidFill>
                <a:latin typeface="Söhne"/>
              </a:rPr>
              <a:t>'Advanced Recycling' is an exciting area, although it currently stands at about 1%. Here, the lifecycle of plastics can be extended infinitely by converting low-value materials into new molecules. This process ensures that the plastic resource is consistently reintroduced to the value chain.</a:t>
            </a:r>
          </a:p>
          <a:p>
            <a:pPr algn="l">
              <a:buFont typeface="Arial" panose="020B0604020202020204" pitchFamily="34" charset="0"/>
              <a:buChar char="•"/>
            </a:pPr>
            <a:r>
              <a:rPr lang="en-US" sz="1000" dirty="0">
                <a:solidFill>
                  <a:srgbClr val="374151"/>
                </a:solidFill>
                <a:latin typeface="Söhne"/>
              </a:rPr>
              <a:t>'Incineration' accounts for approximately 14% of the solution. While it does recover energy from waste burning, it's considered a last-resort method for deriving value from plastics.</a:t>
            </a:r>
          </a:p>
          <a:p>
            <a:pPr algn="l">
              <a:buFont typeface="Arial" panose="020B0604020202020204" pitchFamily="34" charset="0"/>
              <a:buChar char="•"/>
            </a:pPr>
            <a:r>
              <a:rPr lang="en-US" sz="1000" dirty="0">
                <a:solidFill>
                  <a:srgbClr val="374151"/>
                </a:solidFill>
                <a:latin typeface="Söhne"/>
              </a:rPr>
              <a:t>Most alarmingly, 'Landfill' takes up a whopping 76%. This method is just marginally better than the worst-case scenario, which is 'Leakage to the Environment'.</a:t>
            </a:r>
          </a:p>
          <a:p>
            <a:endParaRPr lang="en-US" dirty="0"/>
          </a:p>
        </p:txBody>
      </p:sp>
      <p:sp>
        <p:nvSpPr>
          <p:cNvPr id="4" name="Slide Number Placeholder 3"/>
          <p:cNvSpPr>
            <a:spLocks noGrp="1"/>
          </p:cNvSpPr>
          <p:nvPr>
            <p:ph type="sldNum" sz="quarter" idx="5"/>
          </p:nvPr>
        </p:nvSpPr>
        <p:spPr/>
        <p:txBody>
          <a:bodyPr/>
          <a:lstStyle/>
          <a:p>
            <a:fld id="{6B4F3B39-646A-4410-84B9-3B558134B7BC}" type="slidenum">
              <a:rPr lang="en-US" smtClean="0"/>
              <a:t>7</a:t>
            </a:fld>
            <a:endParaRPr lang="en-US"/>
          </a:p>
        </p:txBody>
      </p:sp>
    </p:spTree>
    <p:extLst>
      <p:ext uri="{BB962C8B-B14F-4D97-AF65-F5344CB8AC3E}">
        <p14:creationId xmlns:p14="http://schemas.microsoft.com/office/powerpoint/2010/main" val="167458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674">
              <a:defRPr/>
            </a:pPr>
            <a:fld id="{6B4F3B39-646A-4410-84B9-3B558134B7BC}" type="slidenum">
              <a:rPr lang="en-US">
                <a:solidFill>
                  <a:prstClr val="black"/>
                </a:solidFill>
                <a:latin typeface="Calibri" panose="020F0502020204030204"/>
              </a:rPr>
              <a:pPr defTabSz="9146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193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like that it specifically shows that pyrolysis oil directly replaces crude oil in plastic production</a:t>
            </a:r>
          </a:p>
          <a:p>
            <a:endParaRPr lang="en-US" dirty="0"/>
          </a:p>
          <a:p>
            <a:r>
              <a:rPr lang="en-US" dirty="0"/>
              <a:t>The next slide confirms Nexus circular solution</a:t>
            </a:r>
          </a:p>
          <a:p>
            <a:endParaRPr lang="en-US" dirty="0"/>
          </a:p>
        </p:txBody>
      </p:sp>
      <p:sp>
        <p:nvSpPr>
          <p:cNvPr id="4" name="Slide Number Placeholder 3"/>
          <p:cNvSpPr>
            <a:spLocks noGrp="1"/>
          </p:cNvSpPr>
          <p:nvPr>
            <p:ph type="sldNum" sz="quarter" idx="5"/>
          </p:nvPr>
        </p:nvSpPr>
        <p:spPr/>
        <p:txBody>
          <a:bodyPr/>
          <a:lstStyle/>
          <a:p>
            <a:fld id="{6B4F3B39-646A-4410-84B9-3B558134B7BC}" type="slidenum">
              <a:rPr lang="en-US" smtClean="0"/>
              <a:t>9</a:t>
            </a:fld>
            <a:endParaRPr lang="en-US"/>
          </a:p>
        </p:txBody>
      </p:sp>
    </p:spTree>
    <p:extLst>
      <p:ext uri="{BB962C8B-B14F-4D97-AF65-F5344CB8AC3E}">
        <p14:creationId xmlns:p14="http://schemas.microsoft.com/office/powerpoint/2010/main" val="275929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0" i="0">
                <a:solidFill>
                  <a:schemeClr val="tx1"/>
                </a:solidFill>
                <a:latin typeface="Gotham Pro" panose="02000503040000020004" pitchFamily="2" charset="0"/>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3" y="3500625"/>
            <a:ext cx="3209363" cy="845599"/>
          </a:xfrm>
          <a:prstGeom prst="rect">
            <a:avLst/>
          </a:prstGeom>
        </p:spPr>
        <p:txBody>
          <a:bodyPr/>
          <a:lstStyle>
            <a:lvl1pPr marL="0" indent="0">
              <a:lnSpc>
                <a:spcPct val="85000"/>
              </a:lnSpc>
              <a:buNone/>
              <a:defRPr sz="1600" b="0" i="0" spc="0">
                <a:solidFill>
                  <a:schemeClr val="accent2">
                    <a:lumMod val="75000"/>
                  </a:schemeClr>
                </a:solidFill>
                <a:latin typeface="Gotham Pro" panose="02000503040000020004" pitchFamily="2" charset="0"/>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3" y="0"/>
            <a:ext cx="8467919" cy="6858000"/>
          </a:xfrm>
          <a:prstGeom prst="rect">
            <a:avLst/>
          </a:prstGeom>
        </p:spPr>
      </p:pic>
    </p:spTree>
    <p:extLst>
      <p:ext uri="{BB962C8B-B14F-4D97-AF65-F5344CB8AC3E}">
        <p14:creationId xmlns:p14="http://schemas.microsoft.com/office/powerpoint/2010/main" val="246536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userDrawn="1">
          <p15:clr>
            <a:srgbClr val="FBAE40"/>
          </p15:clr>
        </p15:guide>
        <p15:guide id="3" pos="25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5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19"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2"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40380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0"/>
            <a:ext cx="10520421"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5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1"/>
            <a:ext cx="3350426"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2"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311142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0" i="0">
                <a:solidFill>
                  <a:schemeClr val="tx1"/>
                </a:solidFill>
                <a:latin typeface="Gotham Pro" panose="02000503040000020004" pitchFamily="2" charset="0"/>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3" y="3500625"/>
            <a:ext cx="3209363" cy="845599"/>
          </a:xfrm>
          <a:prstGeom prst="rect">
            <a:avLst/>
          </a:prstGeom>
        </p:spPr>
        <p:txBody>
          <a:bodyPr/>
          <a:lstStyle>
            <a:lvl1pPr marL="0" indent="0">
              <a:lnSpc>
                <a:spcPct val="85000"/>
              </a:lnSpc>
              <a:buNone/>
              <a:defRPr sz="1600" b="0" i="0" spc="0">
                <a:solidFill>
                  <a:schemeClr val="accent2">
                    <a:lumMod val="75000"/>
                  </a:schemeClr>
                </a:solidFill>
                <a:latin typeface="Gotham Pro" panose="02000503040000020004" pitchFamily="2" charset="0"/>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3" y="0"/>
            <a:ext cx="8467919" cy="6858000"/>
          </a:xfrm>
          <a:prstGeom prst="rect">
            <a:avLst/>
          </a:prstGeom>
        </p:spPr>
      </p:pic>
    </p:spTree>
    <p:extLst>
      <p:ext uri="{BB962C8B-B14F-4D97-AF65-F5344CB8AC3E}">
        <p14:creationId xmlns:p14="http://schemas.microsoft.com/office/powerpoint/2010/main" val="210551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 y="3291844"/>
            <a:ext cx="2624751"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90"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5" y="3107428"/>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4" y="2193130"/>
            <a:ext cx="409764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307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41"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71" y="2609750"/>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91" y="1695452"/>
            <a:ext cx="368501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 y="2832089"/>
            <a:ext cx="3350427" cy="4025915"/>
          </a:xfrm>
          <a:prstGeom prst="rect">
            <a:avLst/>
          </a:prstGeom>
        </p:spPr>
      </p:pic>
    </p:spTree>
    <p:extLst>
      <p:ext uri="{BB962C8B-B14F-4D97-AF65-F5344CB8AC3E}">
        <p14:creationId xmlns:p14="http://schemas.microsoft.com/office/powerpoint/2010/main" val="29684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4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20"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3"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17003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4"/>
            <a:ext cx="10520421"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4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5"/>
            <a:ext cx="3350427"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3"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292552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41" b="0" i="0">
                <a:solidFill>
                  <a:schemeClr val="tx1"/>
                </a:solidFill>
                <a:latin typeface="Gotham Pro" panose="02000503040000020004" pitchFamily="2" charset="0"/>
                <a:cs typeface="Gotham Pro" panose="02000503040000020004" pitchFamily="2"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latin typeface="Gotham Pro" panose="02000503040000020004"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b="0" i="0">
                <a:solidFill>
                  <a:schemeClr val="tx1">
                    <a:tint val="75000"/>
                  </a:schemeClr>
                </a:solidFill>
                <a:latin typeface="Gotham Pro" panose="02000503040000020004" pitchFamily="2" charset="0"/>
              </a:defRPr>
            </a:lvl1pPr>
          </a:lstStyle>
          <a:p>
            <a:endParaRPr lang="en-US"/>
          </a:p>
        </p:txBody>
      </p:sp>
      <p:sp>
        <p:nvSpPr>
          <p:cNvPr id="5" name="Holder 5"/>
          <p:cNvSpPr>
            <a:spLocks noGrp="1"/>
          </p:cNvSpPr>
          <p:nvPr>
            <p:ph type="dt" sz="half" idx="6"/>
          </p:nvPr>
        </p:nvSpPr>
        <p:spPr/>
        <p:txBody>
          <a:bodyPr lIns="0" tIns="0" rIns="0" bIns="0"/>
          <a:lstStyle>
            <a:lvl1pPr algn="l">
              <a:defRPr b="0" i="0">
                <a:solidFill>
                  <a:schemeClr val="tx1">
                    <a:tint val="75000"/>
                  </a:schemeClr>
                </a:solidFill>
                <a:latin typeface="Gotham Pro" panose="02000503040000020004" pitchFamily="2" charset="0"/>
              </a:defRPr>
            </a:lvl1pPr>
          </a:lstStyle>
          <a:p>
            <a:fld id="{1D8BD707-D9CF-40AE-B4C6-C98DA3205C09}" type="datetimeFigureOut">
              <a:rPr lang="en-US" smtClean="0"/>
              <a:pPr/>
              <a:t>10/23/2023</a:t>
            </a:fld>
            <a:endParaRPr lang="en-US"/>
          </a:p>
        </p:txBody>
      </p:sp>
      <p:sp>
        <p:nvSpPr>
          <p:cNvPr id="6" name="Holder 6"/>
          <p:cNvSpPr>
            <a:spLocks noGrp="1"/>
          </p:cNvSpPr>
          <p:nvPr>
            <p:ph type="sldNum" sz="quarter" idx="7"/>
          </p:nvPr>
        </p:nvSpPr>
        <p:spPr/>
        <p:txBody>
          <a:bodyPr lIns="0" tIns="0" rIns="0" bIns="0"/>
          <a:lstStyle>
            <a:lvl1pPr>
              <a:defRPr sz="882" b="0" i="0">
                <a:solidFill>
                  <a:schemeClr val="bg1"/>
                </a:solidFill>
                <a:latin typeface="Gotham Pro" panose="02000503040000020004" pitchFamily="2" charset="0"/>
                <a:cs typeface="Gotham Pro" panose="02000503040000020004" pitchFamily="2" charset="0"/>
              </a:defRPr>
            </a:lvl1pPr>
          </a:lstStyle>
          <a:p>
            <a:pPr marL="33619"/>
            <a:fld id="{81D60167-4931-47E6-BA6A-407CBD079E47}" type="slidenum">
              <a:rPr lang="en-US" spc="-22" smtClean="0"/>
              <a:pPr marL="33619"/>
              <a:t>‹#›</a:t>
            </a:fld>
            <a:endParaRPr lang="en-US" spc="-22"/>
          </a:p>
        </p:txBody>
      </p:sp>
    </p:spTree>
    <p:extLst>
      <p:ext uri="{BB962C8B-B14F-4D97-AF65-F5344CB8AC3E}">
        <p14:creationId xmlns:p14="http://schemas.microsoft.com/office/powerpoint/2010/main" val="49581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0" i="0">
                <a:solidFill>
                  <a:schemeClr val="tx1"/>
                </a:solidFill>
                <a:latin typeface="Gotham Pro" panose="02000503040000020004" pitchFamily="2" charset="0"/>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2" y="3500623"/>
            <a:ext cx="3209363" cy="845599"/>
          </a:xfrm>
          <a:prstGeom prst="rect">
            <a:avLst/>
          </a:prstGeom>
        </p:spPr>
        <p:txBody>
          <a:bodyPr/>
          <a:lstStyle>
            <a:lvl1pPr marL="0" indent="0">
              <a:lnSpc>
                <a:spcPct val="85000"/>
              </a:lnSpc>
              <a:buNone/>
              <a:defRPr sz="1600" b="0" i="0" spc="0">
                <a:solidFill>
                  <a:schemeClr val="accent2">
                    <a:lumMod val="75000"/>
                  </a:schemeClr>
                </a:solidFill>
                <a:latin typeface="Gotham Pro" panose="02000503040000020004" pitchFamily="2" charset="0"/>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1" y="0"/>
            <a:ext cx="8467919" cy="6858000"/>
          </a:xfrm>
          <a:prstGeom prst="rect">
            <a:avLst/>
          </a:prstGeom>
        </p:spPr>
      </p:pic>
    </p:spTree>
    <p:extLst>
      <p:ext uri="{BB962C8B-B14F-4D97-AF65-F5344CB8AC3E}">
        <p14:creationId xmlns:p14="http://schemas.microsoft.com/office/powerpoint/2010/main" val="10273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3291840"/>
            <a:ext cx="2624750"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8"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2" y="3107424"/>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2" y="2193130"/>
            <a:ext cx="409764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9769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 y="3291844"/>
            <a:ext cx="2624751"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90"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5" y="3107428"/>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4" y="2193130"/>
            <a:ext cx="409764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9323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38"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68" y="2609746"/>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88" y="1695452"/>
            <a:ext cx="368501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0" y="2832085"/>
            <a:ext cx="3350426" cy="4025915"/>
          </a:xfrm>
          <a:prstGeom prst="rect">
            <a:avLst/>
          </a:prstGeom>
        </p:spPr>
      </p:pic>
    </p:spTree>
    <p:extLst>
      <p:ext uri="{BB962C8B-B14F-4D97-AF65-F5344CB8AC3E}">
        <p14:creationId xmlns:p14="http://schemas.microsoft.com/office/powerpoint/2010/main" val="20101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5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19"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2"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2025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0"/>
            <a:ext cx="10520421"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5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1"/>
            <a:ext cx="3350426"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2"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25212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1" i="0">
                <a:solidFill>
                  <a:schemeClr val="tx1"/>
                </a:solidFill>
                <a:latin typeface="+mn-lt"/>
                <a:cs typeface="Segoe UI Semibold" panose="020B0502040204020203" pitchFamily="34" charset="0"/>
              </a:defRPr>
            </a:lvl1pPr>
          </a:lstStyle>
          <a:p>
            <a:r>
              <a:rPr lang="en-US"/>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2" y="3500623"/>
            <a:ext cx="3209363" cy="845599"/>
          </a:xfrm>
          <a:prstGeom prst="rect">
            <a:avLst/>
          </a:prstGeom>
        </p:spPr>
        <p:txBody>
          <a:bodyPr/>
          <a:lstStyle>
            <a:lvl1pPr marL="0" indent="0">
              <a:lnSpc>
                <a:spcPct val="85000"/>
              </a:lnSpc>
              <a:buNone/>
              <a:defRPr sz="1600" b="0" i="0" spc="0">
                <a:solidFill>
                  <a:schemeClr val="accent2">
                    <a:lumMod val="75000"/>
                  </a:schemeClr>
                </a:solidFill>
                <a:latin typeface="+mn-lt"/>
                <a:cs typeface="Segoe UI" panose="020B0502040204020203" pitchFamily="34" charset="0"/>
              </a:defRPr>
            </a:lvl1pPr>
          </a:lstStyle>
          <a:p>
            <a:pPr lvl="0"/>
            <a:r>
              <a:rPr lang="en-US"/>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1" y="0"/>
            <a:ext cx="8467919" cy="6858000"/>
          </a:xfrm>
          <a:prstGeom prst="rect">
            <a:avLst/>
          </a:prstGeom>
        </p:spPr>
      </p:pic>
    </p:spTree>
    <p:extLst>
      <p:ext uri="{BB962C8B-B14F-4D97-AF65-F5344CB8AC3E}">
        <p14:creationId xmlns:p14="http://schemas.microsoft.com/office/powerpoint/2010/main" val="28177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3291840"/>
            <a:ext cx="2624750"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8"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2" y="3107424"/>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2" y="2193130"/>
            <a:ext cx="409764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1966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38"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68" y="2609746"/>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88" y="1695452"/>
            <a:ext cx="368501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0" y="2832085"/>
            <a:ext cx="3350426" cy="4025915"/>
          </a:xfrm>
          <a:prstGeom prst="rect">
            <a:avLst/>
          </a:prstGeom>
        </p:spPr>
      </p:pic>
    </p:spTree>
    <p:extLst>
      <p:ext uri="{BB962C8B-B14F-4D97-AF65-F5344CB8AC3E}">
        <p14:creationId xmlns:p14="http://schemas.microsoft.com/office/powerpoint/2010/main" val="13205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chemeClr val="bg1"/>
              </a:solidFill>
              <a:latin typeface="Arial"/>
              <a:ea typeface="Calibri"/>
              <a:cs typeface="Arial"/>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a:t>Click to edit text</a:t>
            </a:r>
          </a:p>
          <a:p>
            <a:pPr lvl="0"/>
            <a:r>
              <a:rPr lang="en-US"/>
              <a:t>Click to edit text</a:t>
            </a:r>
          </a:p>
          <a:p>
            <a:pPr lvl="0"/>
            <a:endParaRPr lang="en-US"/>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57" indent="0">
              <a:buNone/>
              <a:defRPr/>
            </a:lvl2pPr>
          </a:lstStyle>
          <a:p>
            <a:pPr lvl="0"/>
            <a:r>
              <a:rPr lang="en-US"/>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19"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a:t>Click to edit text</a:t>
            </a:r>
          </a:p>
          <a:p>
            <a:pPr lvl="0"/>
            <a:r>
              <a:rPr lang="en-US"/>
              <a:t>Click to edit text</a:t>
            </a:r>
          </a:p>
          <a:p>
            <a:pPr lvl="0"/>
            <a:endParaRPr lang="en-US"/>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2" y="61800"/>
            <a:ext cx="10515600" cy="418172"/>
          </a:xfrm>
          <a:prstGeom prst="rect">
            <a:avLst/>
          </a:prstGeom>
        </p:spPr>
        <p:txBody>
          <a:bodyPr/>
          <a:lstStyle>
            <a:lvl1pPr algn="l">
              <a:defRPr sz="2200">
                <a:solidFill>
                  <a:schemeClr val="tx1">
                    <a:lumMod val="75000"/>
                  </a:schemeClr>
                </a:solidFill>
              </a:defRPr>
            </a:lvl1pPr>
          </a:lstStyle>
          <a:p>
            <a:r>
              <a:rPr lang="en-US"/>
              <a:t>Title Text Here</a:t>
            </a:r>
          </a:p>
        </p:txBody>
      </p:sp>
    </p:spTree>
    <p:extLst>
      <p:ext uri="{BB962C8B-B14F-4D97-AF65-F5344CB8AC3E}">
        <p14:creationId xmlns:p14="http://schemas.microsoft.com/office/powerpoint/2010/main" val="212783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chemeClr val="bg1"/>
              </a:solidFill>
              <a:latin typeface="Arial"/>
              <a:ea typeface="Calibri"/>
              <a:cs typeface="Arial"/>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0"/>
            <a:ext cx="10520421"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a:t>Click to edit text</a:t>
            </a:r>
          </a:p>
          <a:p>
            <a:pPr lvl="0"/>
            <a:r>
              <a:rPr lang="en-US"/>
              <a:t>Click to edit text</a:t>
            </a:r>
          </a:p>
          <a:p>
            <a:pPr lvl="0"/>
            <a:endParaRPr lang="en-US"/>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57" indent="0">
              <a:buNone/>
              <a:defRPr/>
            </a:lvl2pPr>
          </a:lstStyle>
          <a:p>
            <a:pPr lvl="0"/>
            <a:r>
              <a:rPr lang="en-US"/>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1"/>
            <a:ext cx="3350426"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2" y="61800"/>
            <a:ext cx="10515600" cy="418172"/>
          </a:xfrm>
          <a:prstGeom prst="rect">
            <a:avLst/>
          </a:prstGeom>
        </p:spPr>
        <p:txBody>
          <a:bodyPr/>
          <a:lstStyle>
            <a:lvl1pPr algn="l">
              <a:defRPr sz="2200">
                <a:solidFill>
                  <a:schemeClr val="tx1">
                    <a:lumMod val="75000"/>
                  </a:schemeClr>
                </a:solidFill>
              </a:defRPr>
            </a:lvl1pPr>
          </a:lstStyle>
          <a:p>
            <a:r>
              <a:rPr lang="en-US"/>
              <a:t>Title Text Here</a:t>
            </a:r>
          </a:p>
        </p:txBody>
      </p:sp>
    </p:spTree>
    <p:extLst>
      <p:ext uri="{BB962C8B-B14F-4D97-AF65-F5344CB8AC3E}">
        <p14:creationId xmlns:p14="http://schemas.microsoft.com/office/powerpoint/2010/main" val="3979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1" i="0">
                <a:solidFill>
                  <a:schemeClr val="tx1"/>
                </a:solidFill>
                <a:latin typeface="+mn-lt"/>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2" y="3500623"/>
            <a:ext cx="3209363" cy="845599"/>
          </a:xfrm>
          <a:prstGeom prst="rect">
            <a:avLst/>
          </a:prstGeom>
        </p:spPr>
        <p:txBody>
          <a:bodyPr/>
          <a:lstStyle>
            <a:lvl1pPr marL="0" indent="0">
              <a:lnSpc>
                <a:spcPct val="85000"/>
              </a:lnSpc>
              <a:buNone/>
              <a:defRPr sz="1600" b="0" i="0" spc="0">
                <a:solidFill>
                  <a:schemeClr val="accent2">
                    <a:lumMod val="75000"/>
                  </a:schemeClr>
                </a:solidFill>
                <a:latin typeface="+mn-lt"/>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1" y="0"/>
            <a:ext cx="8467919" cy="6858000"/>
          </a:xfrm>
          <a:prstGeom prst="rect">
            <a:avLst/>
          </a:prstGeom>
        </p:spPr>
      </p:pic>
    </p:spTree>
    <p:extLst>
      <p:ext uri="{BB962C8B-B14F-4D97-AF65-F5344CB8AC3E}">
        <p14:creationId xmlns:p14="http://schemas.microsoft.com/office/powerpoint/2010/main" val="31091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3291840"/>
            <a:ext cx="2624750"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8"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2" y="3107424"/>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2" y="2193130"/>
            <a:ext cx="409764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2333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41"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71" y="2609750"/>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91" y="1695452"/>
            <a:ext cx="368501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 y="2832089"/>
            <a:ext cx="3350427" cy="4025915"/>
          </a:xfrm>
          <a:prstGeom prst="rect">
            <a:avLst/>
          </a:prstGeom>
        </p:spPr>
      </p:pic>
    </p:spTree>
    <p:extLst>
      <p:ext uri="{BB962C8B-B14F-4D97-AF65-F5344CB8AC3E}">
        <p14:creationId xmlns:p14="http://schemas.microsoft.com/office/powerpoint/2010/main" val="193900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38"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68" y="2609746"/>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88" y="1695452"/>
            <a:ext cx="368501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0" y="2832085"/>
            <a:ext cx="3350426" cy="4025915"/>
          </a:xfrm>
          <a:prstGeom prst="rect">
            <a:avLst/>
          </a:prstGeom>
        </p:spPr>
      </p:pic>
    </p:spTree>
    <p:extLst>
      <p:ext uri="{BB962C8B-B14F-4D97-AF65-F5344CB8AC3E}">
        <p14:creationId xmlns:p14="http://schemas.microsoft.com/office/powerpoint/2010/main" val="7685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dirty="0">
              <a:solidFill>
                <a:schemeClr val="bg1"/>
              </a:solidFill>
              <a:latin typeface="Arial"/>
              <a:ea typeface="Calibri"/>
              <a:cs typeface="Arial"/>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5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dirty="0"/>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19" y="1386840"/>
            <a:ext cx="5320378"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2" y="61800"/>
            <a:ext cx="10515600" cy="418172"/>
          </a:xfrm>
          <a:prstGeom prst="rect">
            <a:avLst/>
          </a:prstGeom>
        </p:spPr>
        <p:txBody>
          <a:bodyPr/>
          <a:lstStyle>
            <a:lvl1pPr algn="l">
              <a:defRPr sz="2200">
                <a:solidFill>
                  <a:schemeClr val="tx1">
                    <a:lumMod val="75000"/>
                  </a:schemeClr>
                </a:solidFill>
              </a:defRPr>
            </a:lvl1pPr>
          </a:lstStyle>
          <a:p>
            <a:r>
              <a:rPr lang="en-US" dirty="0"/>
              <a:t>Title Text Here</a:t>
            </a:r>
          </a:p>
        </p:txBody>
      </p:sp>
    </p:spTree>
    <p:extLst>
      <p:ext uri="{BB962C8B-B14F-4D97-AF65-F5344CB8AC3E}">
        <p14:creationId xmlns:p14="http://schemas.microsoft.com/office/powerpoint/2010/main" val="9660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77"/>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dirty="0">
              <a:solidFill>
                <a:schemeClr val="bg1"/>
              </a:solidFill>
              <a:latin typeface="Arial"/>
              <a:ea typeface="Calibri"/>
              <a:cs typeface="Arial"/>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0"/>
            <a:ext cx="10520421" cy="4594859"/>
          </a:xfrm>
          <a:prstGeom prst="rect">
            <a:avLst/>
          </a:prstGeom>
        </p:spPr>
        <p:txBody>
          <a:bodyPr/>
          <a:lstStyle>
            <a:lvl1pPr marL="285750" indent="-285750">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2"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2"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5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48"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dirty="0"/>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2" y="884800"/>
            <a:ext cx="11746738"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1"/>
            <a:ext cx="3350426"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2" y="61800"/>
            <a:ext cx="10515600" cy="418172"/>
          </a:xfrm>
          <a:prstGeom prst="rect">
            <a:avLst/>
          </a:prstGeom>
        </p:spPr>
        <p:txBody>
          <a:bodyPr/>
          <a:lstStyle>
            <a:lvl1pPr algn="l">
              <a:defRPr sz="2200">
                <a:solidFill>
                  <a:schemeClr val="tx1">
                    <a:lumMod val="75000"/>
                  </a:schemeClr>
                </a:solidFill>
              </a:defRPr>
            </a:lvl1pPr>
          </a:lstStyle>
          <a:p>
            <a:r>
              <a:rPr lang="en-US" dirty="0"/>
              <a:t>Title Text Here</a:t>
            </a:r>
          </a:p>
        </p:txBody>
      </p:sp>
    </p:spTree>
    <p:extLst>
      <p:ext uri="{BB962C8B-B14F-4D97-AF65-F5344CB8AC3E}">
        <p14:creationId xmlns:p14="http://schemas.microsoft.com/office/powerpoint/2010/main" val="35401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1" i="0">
                <a:solidFill>
                  <a:schemeClr val="tx1"/>
                </a:solidFill>
                <a:latin typeface="+mn-lt"/>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3" y="3500625"/>
            <a:ext cx="3209363" cy="845599"/>
          </a:xfrm>
          <a:prstGeom prst="rect">
            <a:avLst/>
          </a:prstGeom>
        </p:spPr>
        <p:txBody>
          <a:bodyPr/>
          <a:lstStyle>
            <a:lvl1pPr marL="0" indent="0">
              <a:lnSpc>
                <a:spcPct val="85000"/>
              </a:lnSpc>
              <a:buNone/>
              <a:defRPr sz="1600" b="0" i="0" spc="0">
                <a:solidFill>
                  <a:schemeClr val="accent2">
                    <a:lumMod val="75000"/>
                  </a:schemeClr>
                </a:solidFill>
                <a:latin typeface="+mn-lt"/>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3" y="0"/>
            <a:ext cx="8467919" cy="6858000"/>
          </a:xfrm>
          <a:prstGeom prst="rect">
            <a:avLst/>
          </a:prstGeom>
        </p:spPr>
      </p:pic>
    </p:spTree>
    <p:extLst>
      <p:ext uri="{BB962C8B-B14F-4D97-AF65-F5344CB8AC3E}">
        <p14:creationId xmlns:p14="http://schemas.microsoft.com/office/powerpoint/2010/main" val="36239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 y="3291844"/>
            <a:ext cx="2624751"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90"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5" y="3107428"/>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4" y="2193130"/>
            <a:ext cx="409764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757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41"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71" y="2609750"/>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91" y="1695452"/>
            <a:ext cx="3685015" cy="892728"/>
          </a:xfrm>
          <a:prstGeom prst="rect">
            <a:avLst/>
          </a:prstGeom>
        </p:spPr>
        <p:txBody>
          <a:bodyPr vert="horz" lIns="121842" tIns="60921" rIns="121842" bIns="60921" rtlCol="0" anchor="b" anchorCtr="0">
            <a:normAutofit/>
          </a:bodyPr>
          <a:lstStyle>
            <a:lvl1pPr algn="l">
              <a:lnSpc>
                <a:spcPct val="85000"/>
              </a:lnSpc>
              <a:defRPr sz="2800" b="1" i="0" spc="0" baseline="0">
                <a:solidFill>
                  <a:schemeClr val="tx1"/>
                </a:solidFill>
                <a:latin typeface="+mn-lt"/>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 y="2832089"/>
            <a:ext cx="3350427" cy="4025915"/>
          </a:xfrm>
          <a:prstGeom prst="rect">
            <a:avLst/>
          </a:prstGeom>
        </p:spPr>
      </p:pic>
    </p:spTree>
    <p:extLst>
      <p:ext uri="{BB962C8B-B14F-4D97-AF65-F5344CB8AC3E}">
        <p14:creationId xmlns:p14="http://schemas.microsoft.com/office/powerpoint/2010/main" val="38790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1" dirty="0">
              <a:solidFill>
                <a:schemeClr val="bg1"/>
              </a:solidFill>
              <a:latin typeface="Arial"/>
              <a:ea typeface="Calibri"/>
              <a:cs typeface="Arial"/>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4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dirty="0"/>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20"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3" y="61800"/>
            <a:ext cx="10515600" cy="418172"/>
          </a:xfrm>
          <a:prstGeom prst="rect">
            <a:avLst/>
          </a:prstGeom>
        </p:spPr>
        <p:txBody>
          <a:bodyPr/>
          <a:lstStyle>
            <a:lvl1pPr algn="l">
              <a:defRPr sz="2200">
                <a:solidFill>
                  <a:schemeClr val="tx1">
                    <a:lumMod val="75000"/>
                  </a:schemeClr>
                </a:solidFill>
              </a:defRPr>
            </a:lvl1pPr>
          </a:lstStyle>
          <a:p>
            <a:r>
              <a:rPr lang="en-US" dirty="0"/>
              <a:t>Title Text Here</a:t>
            </a:r>
          </a:p>
        </p:txBody>
      </p:sp>
    </p:spTree>
    <p:extLst>
      <p:ext uri="{BB962C8B-B14F-4D97-AF65-F5344CB8AC3E}">
        <p14:creationId xmlns:p14="http://schemas.microsoft.com/office/powerpoint/2010/main" val="396586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1" dirty="0">
              <a:solidFill>
                <a:schemeClr val="bg1"/>
              </a:solidFill>
              <a:latin typeface="Arial"/>
              <a:ea typeface="Calibri"/>
              <a:cs typeface="Arial"/>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4"/>
            <a:ext cx="10520421"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mn-lt"/>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1" i="0">
                <a:solidFill>
                  <a:schemeClr val="bg1"/>
                </a:solidFill>
                <a:latin typeface="+mn-lt"/>
                <a:cs typeface="Segoe UI Semibold" panose="020B0502040204020203" pitchFamily="34" charset="0"/>
              </a:defRPr>
            </a:lvl1pPr>
            <a:lvl2pPr marL="40314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mn-lt"/>
                <a:cs typeface="Arial" panose="020B0604020202020204" pitchFamily="34" charset="0"/>
              </a:defRPr>
            </a:lvl1pPr>
          </a:lstStyle>
          <a:p>
            <a:fld id="{B34C5665-60AA-4800-975B-60C3B685C1F4}" type="slidenum">
              <a:rPr lang="en-US" smtClean="0"/>
              <a:pPr/>
              <a:t>‹#›</a:t>
            </a:fld>
            <a:endParaRPr lang="en-US" dirty="0"/>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5"/>
            <a:ext cx="3350427"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3" y="61800"/>
            <a:ext cx="10515600" cy="418172"/>
          </a:xfrm>
          <a:prstGeom prst="rect">
            <a:avLst/>
          </a:prstGeom>
        </p:spPr>
        <p:txBody>
          <a:bodyPr/>
          <a:lstStyle>
            <a:lvl1pPr algn="l">
              <a:defRPr sz="2200">
                <a:solidFill>
                  <a:schemeClr val="tx1">
                    <a:lumMod val="75000"/>
                  </a:schemeClr>
                </a:solidFill>
              </a:defRPr>
            </a:lvl1pPr>
          </a:lstStyle>
          <a:p>
            <a:r>
              <a:rPr lang="en-US" dirty="0"/>
              <a:t>Title Text Here</a:t>
            </a:r>
          </a:p>
        </p:txBody>
      </p:sp>
    </p:spTree>
    <p:extLst>
      <p:ext uri="{BB962C8B-B14F-4D97-AF65-F5344CB8AC3E}">
        <p14:creationId xmlns:p14="http://schemas.microsoft.com/office/powerpoint/2010/main" val="360078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p15:clr>
            <a:srgbClr val="FBAE40"/>
          </p15:clr>
        </p15:guide>
        <p15:guide id="3" pos="62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Body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BB7A2F-7D8A-434D-B178-A026C15C838E}"/>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11" name="Text Placeholder 2">
            <a:extLst>
              <a:ext uri="{FF2B5EF4-FFF2-40B4-BE49-F238E27FC236}">
                <a16:creationId xmlns:a16="http://schemas.microsoft.com/office/drawing/2014/main" id="{96F94066-C734-3345-A586-10FED1669E83}"/>
              </a:ext>
            </a:extLst>
          </p:cNvPr>
          <p:cNvSpPr>
            <a:spLocks noGrp="1"/>
          </p:cNvSpPr>
          <p:nvPr>
            <p:ph type="body" sz="quarter" idx="15" hasCustomPrompt="1"/>
          </p:nvPr>
        </p:nvSpPr>
        <p:spPr>
          <a:xfrm>
            <a:off x="618605"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14" name="Text Placeholder 6">
            <a:extLst>
              <a:ext uri="{FF2B5EF4-FFF2-40B4-BE49-F238E27FC236}">
                <a16:creationId xmlns:a16="http://schemas.microsoft.com/office/drawing/2014/main" id="{2C3DB569-E95B-7C47-B116-75BB65B428DF}"/>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9" name="Text Placeholder 3">
            <a:extLst>
              <a:ext uri="{FF2B5EF4-FFF2-40B4-BE49-F238E27FC236}">
                <a16:creationId xmlns:a16="http://schemas.microsoft.com/office/drawing/2014/main" id="{6E7C457B-B27C-C447-99CF-384911610F5B}"/>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47" indent="0">
              <a:buNone/>
              <a:defRPr/>
            </a:lvl2pPr>
          </a:lstStyle>
          <a:p>
            <a:pPr lvl="0"/>
            <a:r>
              <a:rPr lang="en-US" dirty="0"/>
              <a:t>Click to edit tracker</a:t>
            </a:r>
          </a:p>
        </p:txBody>
      </p:sp>
      <p:sp>
        <p:nvSpPr>
          <p:cNvPr id="13" name="Slide Number Placeholder 16">
            <a:extLst>
              <a:ext uri="{FF2B5EF4-FFF2-40B4-BE49-F238E27FC236}">
                <a16:creationId xmlns:a16="http://schemas.microsoft.com/office/drawing/2014/main" id="{8BF8974C-D96A-0F4D-A5D2-7B875B9A68D8}"/>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19" name="Graphic 18">
            <a:extLst>
              <a:ext uri="{FF2B5EF4-FFF2-40B4-BE49-F238E27FC236}">
                <a16:creationId xmlns:a16="http://schemas.microsoft.com/office/drawing/2014/main" id="{20EE9D51-7F14-4AA5-93F0-77FD075EB85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sp>
        <p:nvSpPr>
          <p:cNvPr id="23" name="Text Placeholder 2">
            <a:extLst>
              <a:ext uri="{FF2B5EF4-FFF2-40B4-BE49-F238E27FC236}">
                <a16:creationId xmlns:a16="http://schemas.microsoft.com/office/drawing/2014/main" id="{14B60405-E0A3-4FC2-B6FE-1982DE5E60BD}"/>
              </a:ext>
            </a:extLst>
          </p:cNvPr>
          <p:cNvSpPr>
            <a:spLocks noGrp="1"/>
          </p:cNvSpPr>
          <p:nvPr>
            <p:ph type="body" sz="quarter" idx="22" hasCustomPrompt="1"/>
          </p:nvPr>
        </p:nvSpPr>
        <p:spPr>
          <a:xfrm>
            <a:off x="6253020" y="1386844"/>
            <a:ext cx="5320379"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cxnSp>
        <p:nvCxnSpPr>
          <p:cNvPr id="24" name="Straight Connector 23">
            <a:extLst>
              <a:ext uri="{FF2B5EF4-FFF2-40B4-BE49-F238E27FC236}">
                <a16:creationId xmlns:a16="http://schemas.microsoft.com/office/drawing/2014/main" id="{47B127FE-7F1E-41B5-8047-AAC2400D06AF}"/>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B65034-77BF-4527-9624-D0640DC78DC7}"/>
              </a:ext>
            </a:extLst>
          </p:cNvPr>
          <p:cNvSpPr>
            <a:spLocks noGrp="1"/>
          </p:cNvSpPr>
          <p:nvPr>
            <p:ph type="title" hasCustomPrompt="1"/>
          </p:nvPr>
        </p:nvSpPr>
        <p:spPr>
          <a:xfrm>
            <a:off x="240763"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743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userDrawn="1">
          <p15:clr>
            <a:srgbClr val="FBAE40"/>
          </p15:clr>
        </p15:guide>
        <p15:guide id="3" pos="62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ody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4A5B02-60D6-49E2-ABD4-F9719FFCD509}"/>
              </a:ext>
            </a:extLst>
          </p:cNvPr>
          <p:cNvSpPr/>
          <p:nvPr userDrawn="1"/>
        </p:nvSpPr>
        <p:spPr>
          <a:xfrm>
            <a:off x="0" y="6240481"/>
            <a:ext cx="12192000" cy="629919"/>
          </a:xfrm>
          <a:prstGeom prst="rect">
            <a:avLst/>
          </a:prstGeom>
          <a:gradFill>
            <a:gsLst>
              <a:gs pos="49000">
                <a:schemeClr val="accent5"/>
              </a:gs>
              <a:gs pos="0">
                <a:schemeClr val="accent2"/>
              </a:gs>
              <a:gs pos="100000">
                <a:schemeClr val="accent3"/>
              </a:gs>
            </a:gsLst>
            <a:lin ang="0" scaled="0"/>
          </a:grad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52" fontAlgn="auto" hangingPunct="0">
              <a:lnSpc>
                <a:spcPct val="80000"/>
              </a:lnSpc>
              <a:spcBef>
                <a:spcPts val="0"/>
              </a:spcBef>
              <a:spcAft>
                <a:spcPts val="0"/>
              </a:spcAft>
            </a:pPr>
            <a:endParaRPr lang="en-US" sz="1800" b="0" i="0">
              <a:solidFill>
                <a:schemeClr val="bg1"/>
              </a:solidFill>
              <a:latin typeface="Gotham Pro" panose="02000503040000020004" pitchFamily="2" charset="0"/>
              <a:ea typeface="Calibri"/>
              <a:cs typeface="Gotham Pro" panose="02000503040000020004" pitchFamily="2" charset="0"/>
            </a:endParaRPr>
          </a:p>
        </p:txBody>
      </p:sp>
      <p:sp>
        <p:nvSpPr>
          <p:cNvPr id="4" name="Text Placeholder 2">
            <a:extLst>
              <a:ext uri="{FF2B5EF4-FFF2-40B4-BE49-F238E27FC236}">
                <a16:creationId xmlns:a16="http://schemas.microsoft.com/office/drawing/2014/main" id="{2CA357A9-E721-493B-9A71-314E540516A4}"/>
              </a:ext>
            </a:extLst>
          </p:cNvPr>
          <p:cNvSpPr>
            <a:spLocks noGrp="1"/>
          </p:cNvSpPr>
          <p:nvPr>
            <p:ph type="body" sz="quarter" idx="15" hasCustomPrompt="1"/>
          </p:nvPr>
        </p:nvSpPr>
        <p:spPr>
          <a:xfrm>
            <a:off x="618604" y="1386844"/>
            <a:ext cx="10520421" cy="4594859"/>
          </a:xfrm>
          <a:prstGeom prst="rect">
            <a:avLst/>
          </a:prstGeom>
        </p:spPr>
        <p:txBody>
          <a:bodyPr/>
          <a:lstStyle>
            <a:lvl1pPr marL="285744" indent="-285744">
              <a:buClr>
                <a:schemeClr val="accent2">
                  <a:lumMod val="75000"/>
                </a:schemeClr>
              </a:buClr>
              <a:buFont typeface="Wingdings" panose="05000000000000000000" pitchFamily="2" charset="2"/>
              <a:buChar char="§"/>
              <a:defRPr sz="1600" b="0" i="0">
                <a:solidFill>
                  <a:schemeClr val="tx1">
                    <a:lumMod val="50000"/>
                  </a:schemeClr>
                </a:solidFill>
                <a:latin typeface="Gotham Pro" panose="02000503040000020004" pitchFamily="2" charset="0"/>
                <a:cs typeface="Segoe UI" panose="020B0502040204020203" pitchFamily="34" charset="0"/>
              </a:defRPr>
            </a:lvl1pPr>
          </a:lstStyle>
          <a:p>
            <a:pPr lvl="0"/>
            <a:r>
              <a:rPr lang="en-US" dirty="0"/>
              <a:t>Click to edit text</a:t>
            </a:r>
          </a:p>
          <a:p>
            <a:pPr lvl="0"/>
            <a:r>
              <a:rPr lang="en-US" dirty="0"/>
              <a:t>Click to edit text</a:t>
            </a:r>
          </a:p>
          <a:p>
            <a:pPr lvl="0"/>
            <a:endParaRPr lang="en-US" dirty="0"/>
          </a:p>
        </p:txBody>
      </p:sp>
      <p:sp>
        <p:nvSpPr>
          <p:cNvPr id="5" name="Text Placeholder 6">
            <a:extLst>
              <a:ext uri="{FF2B5EF4-FFF2-40B4-BE49-F238E27FC236}">
                <a16:creationId xmlns:a16="http://schemas.microsoft.com/office/drawing/2014/main" id="{75022790-B1A1-4A5C-AB7A-AEAEB6494693}"/>
              </a:ext>
            </a:extLst>
          </p:cNvPr>
          <p:cNvSpPr>
            <a:spLocks noGrp="1"/>
          </p:cNvSpPr>
          <p:nvPr>
            <p:ph type="body" sz="quarter" idx="20" hasCustomPrompt="1"/>
          </p:nvPr>
        </p:nvSpPr>
        <p:spPr>
          <a:xfrm>
            <a:off x="240763" y="511961"/>
            <a:ext cx="10898264" cy="308860"/>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buNone/>
              <a:defRPr sz="2800"/>
            </a:lvl2pPr>
            <a:lvl3pPr marL="745991" indent="0">
              <a:buNone/>
              <a:defRPr sz="2000"/>
            </a:lvl3pPr>
            <a:lvl4pPr marL="1068188" indent="0">
              <a:buNone/>
              <a:defRPr sz="1800"/>
            </a:lvl4pPr>
            <a:lvl5pPr marL="1409439" indent="0">
              <a:buNone/>
              <a:defRPr sz="1800"/>
            </a:lvl5pPr>
          </a:lstStyle>
          <a:p>
            <a:pPr lvl="0"/>
            <a:r>
              <a:rPr lang="en-US" dirty="0"/>
              <a:t>Subtitle Text Here</a:t>
            </a:r>
          </a:p>
        </p:txBody>
      </p:sp>
      <p:sp>
        <p:nvSpPr>
          <p:cNvPr id="6" name="Text Placeholder 3">
            <a:extLst>
              <a:ext uri="{FF2B5EF4-FFF2-40B4-BE49-F238E27FC236}">
                <a16:creationId xmlns:a16="http://schemas.microsoft.com/office/drawing/2014/main" id="{D1E9E4A7-BFC0-4625-821B-81B693782B94}"/>
              </a:ext>
            </a:extLst>
          </p:cNvPr>
          <p:cNvSpPr>
            <a:spLocks noGrp="1"/>
          </p:cNvSpPr>
          <p:nvPr>
            <p:ph type="body" sz="quarter" idx="21" hasCustomPrompt="1"/>
          </p:nvPr>
        </p:nvSpPr>
        <p:spPr>
          <a:xfrm>
            <a:off x="868225" y="6352090"/>
            <a:ext cx="1699329" cy="289762"/>
          </a:xfrm>
          <a:prstGeom prst="rect">
            <a:avLst/>
          </a:prstGeom>
        </p:spPr>
        <p:txBody>
          <a:bodyPr anchor="ctr"/>
          <a:lstStyle>
            <a:lvl1pPr marL="0" indent="0" algn="l">
              <a:buNone/>
              <a:defRPr sz="900" b="0" i="0">
                <a:solidFill>
                  <a:schemeClr val="bg1"/>
                </a:solidFill>
                <a:latin typeface="Gotham Pro" panose="02000503040000020004" pitchFamily="2" charset="0"/>
                <a:cs typeface="Segoe UI Semibold" panose="020B0502040204020203" pitchFamily="34" charset="0"/>
              </a:defRPr>
            </a:lvl1pPr>
            <a:lvl2pPr marL="403147" indent="0">
              <a:buNone/>
              <a:defRPr/>
            </a:lvl2pPr>
          </a:lstStyle>
          <a:p>
            <a:pPr lvl="0"/>
            <a:r>
              <a:rPr lang="en-US" dirty="0"/>
              <a:t>Click to edit tracker</a:t>
            </a:r>
          </a:p>
        </p:txBody>
      </p:sp>
      <p:sp>
        <p:nvSpPr>
          <p:cNvPr id="7" name="Slide Number Placeholder 16">
            <a:extLst>
              <a:ext uri="{FF2B5EF4-FFF2-40B4-BE49-F238E27FC236}">
                <a16:creationId xmlns:a16="http://schemas.microsoft.com/office/drawing/2014/main" id="{74885FFB-B2AE-4727-B438-0018A97505B1}"/>
              </a:ext>
            </a:extLst>
          </p:cNvPr>
          <p:cNvSpPr>
            <a:spLocks noGrp="1"/>
          </p:cNvSpPr>
          <p:nvPr>
            <p:ph type="sldNum" sz="quarter" idx="4"/>
          </p:nvPr>
        </p:nvSpPr>
        <p:spPr>
          <a:xfrm>
            <a:off x="355050" y="6335095"/>
            <a:ext cx="366793" cy="308860"/>
          </a:xfrm>
          <a:prstGeom prst="rect">
            <a:avLst/>
          </a:prstGeom>
        </p:spPr>
        <p:txBody>
          <a:bodyPr anchor="ctr"/>
          <a:lstStyle>
            <a:lvl1pPr algn="ctr">
              <a:defRPr sz="800" b="0" i="0">
                <a:solidFill>
                  <a:schemeClr val="bg1"/>
                </a:solidFill>
                <a:latin typeface="Gotham Pro" panose="02000503040000020004" pitchFamily="2" charset="0"/>
                <a:cs typeface="Gotham Pro" panose="02000503040000020004" pitchFamily="2" charset="0"/>
              </a:defRPr>
            </a:lvl1pPr>
          </a:lstStyle>
          <a:p>
            <a:fld id="{B34C5665-60AA-4800-975B-60C3B685C1F4}" type="slidenum">
              <a:rPr lang="en-US" smtClean="0"/>
              <a:pPr/>
              <a:t>‹#›</a:t>
            </a:fld>
            <a:endParaRPr lang="en-US"/>
          </a:p>
        </p:txBody>
      </p:sp>
      <p:pic>
        <p:nvPicPr>
          <p:cNvPr id="9" name="Graphic 8">
            <a:extLst>
              <a:ext uri="{FF2B5EF4-FFF2-40B4-BE49-F238E27FC236}">
                <a16:creationId xmlns:a16="http://schemas.microsoft.com/office/drawing/2014/main" id="{0B40A4BF-37AA-4F4F-BCD1-677927D1AC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062"/>
          <a:stretch/>
        </p:blipFill>
        <p:spPr>
          <a:xfrm>
            <a:off x="11235204" y="-15254"/>
            <a:ext cx="904696" cy="890455"/>
          </a:xfrm>
          <a:prstGeom prst="rect">
            <a:avLst/>
          </a:prstGeom>
        </p:spPr>
      </p:pic>
      <p:cxnSp>
        <p:nvCxnSpPr>
          <p:cNvPr id="11" name="Straight Connector 10">
            <a:extLst>
              <a:ext uri="{FF2B5EF4-FFF2-40B4-BE49-F238E27FC236}">
                <a16:creationId xmlns:a16="http://schemas.microsoft.com/office/drawing/2014/main" id="{9CFF023E-82AC-4683-91F7-F357AC82E852}"/>
              </a:ext>
            </a:extLst>
          </p:cNvPr>
          <p:cNvCxnSpPr>
            <a:cxnSpLocks/>
          </p:cNvCxnSpPr>
          <p:nvPr userDrawn="1"/>
        </p:nvCxnSpPr>
        <p:spPr>
          <a:xfrm>
            <a:off x="240761" y="884800"/>
            <a:ext cx="11746739"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7E63D06F-EBD7-4ACE-8A5A-FE29A53A9D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49" y="2844485"/>
            <a:ext cx="3350427" cy="4025915"/>
          </a:xfrm>
          <a:prstGeom prst="rect">
            <a:avLst/>
          </a:prstGeom>
        </p:spPr>
      </p:pic>
      <p:sp>
        <p:nvSpPr>
          <p:cNvPr id="14" name="Title 1">
            <a:extLst>
              <a:ext uri="{FF2B5EF4-FFF2-40B4-BE49-F238E27FC236}">
                <a16:creationId xmlns:a16="http://schemas.microsoft.com/office/drawing/2014/main" id="{2CC74E7F-702F-4E54-83EE-9E79880A8921}"/>
              </a:ext>
            </a:extLst>
          </p:cNvPr>
          <p:cNvSpPr>
            <a:spLocks noGrp="1"/>
          </p:cNvSpPr>
          <p:nvPr>
            <p:ph type="title" hasCustomPrompt="1"/>
          </p:nvPr>
        </p:nvSpPr>
        <p:spPr>
          <a:xfrm>
            <a:off x="240763" y="61800"/>
            <a:ext cx="10515600" cy="418172"/>
          </a:xfrm>
          <a:prstGeom prst="rect">
            <a:avLst/>
          </a:prstGeom>
        </p:spPr>
        <p:txBody>
          <a:bodyPr/>
          <a:lstStyle>
            <a:lvl1pPr algn="l">
              <a:defRPr sz="2200" b="0" i="0">
                <a:solidFill>
                  <a:schemeClr val="tx1">
                    <a:lumMod val="75000"/>
                  </a:schemeClr>
                </a:solidFill>
                <a:latin typeface="Gotham Pro" panose="02000503040000020004" pitchFamily="2" charset="0"/>
                <a:cs typeface="Gotham Pro" panose="02000503040000020004" pitchFamily="2" charset="0"/>
              </a:defRPr>
            </a:lvl1pPr>
          </a:lstStyle>
          <a:p>
            <a:r>
              <a:rPr lang="en-US" dirty="0"/>
              <a:t>Title Text Here</a:t>
            </a:r>
          </a:p>
        </p:txBody>
      </p:sp>
    </p:spTree>
    <p:extLst>
      <p:ext uri="{BB962C8B-B14F-4D97-AF65-F5344CB8AC3E}">
        <p14:creationId xmlns:p14="http://schemas.microsoft.com/office/powerpoint/2010/main" val="315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451" userDrawn="1">
          <p15:clr>
            <a:srgbClr val="FBAE40"/>
          </p15:clr>
        </p15:guide>
        <p15:guide id="3" pos="62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41" b="0" i="0">
                <a:solidFill>
                  <a:schemeClr val="tx1"/>
                </a:solidFill>
                <a:latin typeface="Gotham Pro" panose="02000503040000020004" pitchFamily="2" charset="0"/>
                <a:cs typeface="Gotham Pro" panose="02000503040000020004" pitchFamily="2"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latin typeface="Gotham Pro" panose="02000503040000020004"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b="0" i="0">
                <a:solidFill>
                  <a:schemeClr val="tx1">
                    <a:tint val="75000"/>
                  </a:schemeClr>
                </a:solidFill>
                <a:latin typeface="Gotham Pro" panose="02000503040000020004" pitchFamily="2" charset="0"/>
              </a:defRPr>
            </a:lvl1pPr>
          </a:lstStyle>
          <a:p>
            <a:endParaRPr lang="en-US"/>
          </a:p>
        </p:txBody>
      </p:sp>
      <p:sp>
        <p:nvSpPr>
          <p:cNvPr id="5" name="Holder 5"/>
          <p:cNvSpPr>
            <a:spLocks noGrp="1"/>
          </p:cNvSpPr>
          <p:nvPr>
            <p:ph type="dt" sz="half" idx="6"/>
          </p:nvPr>
        </p:nvSpPr>
        <p:spPr/>
        <p:txBody>
          <a:bodyPr lIns="0" tIns="0" rIns="0" bIns="0"/>
          <a:lstStyle>
            <a:lvl1pPr algn="l">
              <a:defRPr b="0" i="0">
                <a:solidFill>
                  <a:schemeClr val="tx1">
                    <a:tint val="75000"/>
                  </a:schemeClr>
                </a:solidFill>
                <a:latin typeface="Gotham Pro" panose="02000503040000020004" pitchFamily="2" charset="0"/>
              </a:defRPr>
            </a:lvl1pPr>
          </a:lstStyle>
          <a:p>
            <a:fld id="{1D8BD707-D9CF-40AE-B4C6-C98DA3205C09}" type="datetimeFigureOut">
              <a:rPr lang="en-US" smtClean="0"/>
              <a:pPr/>
              <a:t>10/23/2023</a:t>
            </a:fld>
            <a:endParaRPr lang="en-US"/>
          </a:p>
        </p:txBody>
      </p:sp>
      <p:sp>
        <p:nvSpPr>
          <p:cNvPr id="6" name="Holder 6"/>
          <p:cNvSpPr>
            <a:spLocks noGrp="1"/>
          </p:cNvSpPr>
          <p:nvPr>
            <p:ph type="sldNum" sz="quarter" idx="7"/>
          </p:nvPr>
        </p:nvSpPr>
        <p:spPr/>
        <p:txBody>
          <a:bodyPr lIns="0" tIns="0" rIns="0" bIns="0"/>
          <a:lstStyle>
            <a:lvl1pPr>
              <a:defRPr sz="882" b="0" i="0">
                <a:solidFill>
                  <a:schemeClr val="bg1"/>
                </a:solidFill>
                <a:latin typeface="Gotham Pro" panose="02000503040000020004" pitchFamily="2" charset="0"/>
                <a:cs typeface="Gotham Pro" panose="02000503040000020004" pitchFamily="2" charset="0"/>
              </a:defRPr>
            </a:lvl1pPr>
          </a:lstStyle>
          <a:p>
            <a:pPr marL="33619"/>
            <a:fld id="{81D60167-4931-47E6-BA6A-407CBD079E47}" type="slidenum">
              <a:rPr lang="en-US" spc="-22" smtClean="0"/>
              <a:pPr marL="33619"/>
              <a:t>‹#›</a:t>
            </a:fld>
            <a:endParaRPr lang="en-US" spc="-22"/>
          </a:p>
        </p:txBody>
      </p:sp>
    </p:spTree>
    <p:extLst>
      <p:ext uri="{BB962C8B-B14F-4D97-AF65-F5344CB8AC3E}">
        <p14:creationId xmlns:p14="http://schemas.microsoft.com/office/powerpoint/2010/main" val="105586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r Divider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A003B3B1-F10D-044E-9DB9-B62AC057B6DA}"/>
              </a:ext>
            </a:extLst>
          </p:cNvPr>
          <p:cNvSpPr>
            <a:spLocks noGrp="1"/>
          </p:cNvSpPr>
          <p:nvPr>
            <p:ph type="title" hasCustomPrompt="1"/>
          </p:nvPr>
        </p:nvSpPr>
        <p:spPr>
          <a:xfrm>
            <a:off x="594313" y="1602223"/>
            <a:ext cx="3208944" cy="1841956"/>
          </a:xfrm>
          <a:prstGeom prst="rect">
            <a:avLst/>
          </a:prstGeom>
        </p:spPr>
        <p:txBody>
          <a:bodyPr vert="horz" lIns="91390" tIns="45695" rIns="91390" bIns="45695" rtlCol="0" anchor="b" anchorCtr="0">
            <a:noAutofit/>
          </a:bodyPr>
          <a:lstStyle>
            <a:lvl1pPr algn="l">
              <a:lnSpc>
                <a:spcPct val="90000"/>
              </a:lnSpc>
              <a:defRPr sz="3200" b="0" i="0">
                <a:solidFill>
                  <a:schemeClr val="tx1"/>
                </a:solidFill>
                <a:latin typeface="Gotham Pro" panose="02000503040000020004" pitchFamily="2" charset="0"/>
                <a:cs typeface="Segoe UI Semibold" panose="020B0502040204020203" pitchFamily="34" charset="0"/>
              </a:defRPr>
            </a:lvl1pPr>
          </a:lstStyle>
          <a:p>
            <a:r>
              <a:rPr lang="en-US" dirty="0"/>
              <a:t>Click To Edit Title</a:t>
            </a:r>
          </a:p>
        </p:txBody>
      </p:sp>
      <p:sp>
        <p:nvSpPr>
          <p:cNvPr id="9" name="Text Placeholder 2">
            <a:extLst>
              <a:ext uri="{FF2B5EF4-FFF2-40B4-BE49-F238E27FC236}">
                <a16:creationId xmlns:a16="http://schemas.microsoft.com/office/drawing/2014/main" id="{C3939A5B-B1C1-1041-A6C1-8F0FF171A6D7}"/>
              </a:ext>
            </a:extLst>
          </p:cNvPr>
          <p:cNvSpPr>
            <a:spLocks noGrp="1"/>
          </p:cNvSpPr>
          <p:nvPr>
            <p:ph type="body" sz="quarter" idx="11" hasCustomPrompt="1"/>
          </p:nvPr>
        </p:nvSpPr>
        <p:spPr>
          <a:xfrm>
            <a:off x="594312" y="3500623"/>
            <a:ext cx="3209363" cy="845599"/>
          </a:xfrm>
          <a:prstGeom prst="rect">
            <a:avLst/>
          </a:prstGeom>
        </p:spPr>
        <p:txBody>
          <a:bodyPr/>
          <a:lstStyle>
            <a:lvl1pPr marL="0" indent="0">
              <a:lnSpc>
                <a:spcPct val="85000"/>
              </a:lnSpc>
              <a:buNone/>
              <a:defRPr sz="1600" b="0" i="0" spc="0">
                <a:solidFill>
                  <a:schemeClr val="accent2">
                    <a:lumMod val="75000"/>
                  </a:schemeClr>
                </a:solidFill>
                <a:latin typeface="Gotham Pro" panose="02000503040000020004" pitchFamily="2" charset="0"/>
                <a:cs typeface="Segoe UI" panose="020B0502040204020203" pitchFamily="34" charset="0"/>
              </a:defRPr>
            </a:lvl1pPr>
          </a:lstStyle>
          <a:p>
            <a:pPr lvl="0"/>
            <a:r>
              <a:rPr lang="en-US" dirty="0"/>
              <a:t>Edit Master Text Styles</a:t>
            </a:r>
          </a:p>
        </p:txBody>
      </p:sp>
      <p:pic>
        <p:nvPicPr>
          <p:cNvPr id="10" name="Graphic 9">
            <a:extLst>
              <a:ext uri="{FF2B5EF4-FFF2-40B4-BE49-F238E27FC236}">
                <a16:creationId xmlns:a16="http://schemas.microsoft.com/office/drawing/2014/main" id="{1018F351-85CF-4A10-B9B6-B0B7DA3DE5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12" y="5629275"/>
            <a:ext cx="3235853" cy="953498"/>
          </a:xfrm>
          <a:prstGeom prst="rect">
            <a:avLst/>
          </a:prstGeom>
        </p:spPr>
      </p:pic>
      <p:pic>
        <p:nvPicPr>
          <p:cNvPr id="11" name="Picture 10" descr="Background pattern&#10;&#10;Description automatically generated">
            <a:extLst>
              <a:ext uri="{FF2B5EF4-FFF2-40B4-BE49-F238E27FC236}">
                <a16:creationId xmlns:a16="http://schemas.microsoft.com/office/drawing/2014/main" id="{1D580E1B-218F-42AA-9BA7-A869FE6D3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4081" y="0"/>
            <a:ext cx="8467919" cy="6858000"/>
          </a:xfrm>
          <a:prstGeom prst="rect">
            <a:avLst/>
          </a:prstGeom>
        </p:spPr>
      </p:pic>
    </p:spTree>
    <p:extLst>
      <p:ext uri="{BB962C8B-B14F-4D97-AF65-F5344CB8AC3E}">
        <p14:creationId xmlns:p14="http://schemas.microsoft.com/office/powerpoint/2010/main" val="4565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12">
          <p15:clr>
            <a:srgbClr val="FBAE40"/>
          </p15:clr>
        </p15:guide>
        <p15:guide id="3" pos="2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B361CDF5-BCA8-49EC-95E1-CE4F189F8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3291840"/>
            <a:ext cx="2624750" cy="3587675"/>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488" y="504825"/>
            <a:ext cx="4016337" cy="118348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863362" y="3107424"/>
            <a:ext cx="408286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848582" y="2193130"/>
            <a:ext cx="409764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77322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Title or Divider Slide">
    <p:bg>
      <p:bgPr>
        <a:solidFill>
          <a:schemeClr val="bg1"/>
        </a:solidFill>
        <a:effectLst/>
      </p:bgPr>
    </p:bg>
    <p:spTree>
      <p:nvGrpSpPr>
        <p:cNvPr id="1" name=""/>
        <p:cNvGrpSpPr/>
        <p:nvPr/>
      </p:nvGrpSpPr>
      <p:grpSpPr>
        <a:xfrm>
          <a:off x="0" y="0"/>
          <a:ext cx="0" cy="0"/>
          <a:chOff x="0" y="0"/>
          <a:chExt cx="0" cy="0"/>
        </a:xfrm>
      </p:grpSpPr>
      <p:pic>
        <p:nvPicPr>
          <p:cNvPr id="10" name="Picture Placeholder 13" descr="A picture containing indoor, glass, drinking, beverage&#10;&#10;Description automatically generated">
            <a:extLst>
              <a:ext uri="{FF2B5EF4-FFF2-40B4-BE49-F238E27FC236}">
                <a16:creationId xmlns:a16="http://schemas.microsoft.com/office/drawing/2014/main" id="{0AAB8E68-5BEF-41BC-A6A7-C5DE93B8C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 t="1276" r="1111" b="1834"/>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AEF5982A-BD09-4FCD-948D-8068CAFA8E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38" y="304801"/>
            <a:ext cx="3685015" cy="1085850"/>
          </a:xfrm>
          <a:prstGeom prst="rect">
            <a:avLst/>
          </a:prstGeom>
        </p:spPr>
      </p:pic>
      <p:sp>
        <p:nvSpPr>
          <p:cNvPr id="24" name="Text Placeholder 6">
            <a:extLst>
              <a:ext uri="{FF2B5EF4-FFF2-40B4-BE49-F238E27FC236}">
                <a16:creationId xmlns:a16="http://schemas.microsoft.com/office/drawing/2014/main" id="{FA4D7BC5-C38D-4038-A6BE-E847B7900309}"/>
              </a:ext>
            </a:extLst>
          </p:cNvPr>
          <p:cNvSpPr>
            <a:spLocks noGrp="1"/>
          </p:cNvSpPr>
          <p:nvPr>
            <p:ph type="body" sz="quarter" idx="20" hasCustomPrompt="1"/>
          </p:nvPr>
        </p:nvSpPr>
        <p:spPr>
          <a:xfrm>
            <a:off x="694268" y="2609746"/>
            <a:ext cx="3685015" cy="422803"/>
          </a:xfrm>
          <a:prstGeom prst="rect">
            <a:avLst/>
          </a:prstGeom>
        </p:spPr>
        <p:txBody>
          <a:bodyPr/>
          <a:lstStyle>
            <a:lvl1pPr marL="0" indent="0" algn="l">
              <a:lnSpc>
                <a:spcPct val="85000"/>
              </a:lnSpc>
              <a:spcBef>
                <a:spcPts val="0"/>
              </a:spcBef>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57" indent="0">
              <a:buNone/>
              <a:defRPr sz="2800"/>
            </a:lvl2pPr>
            <a:lvl3pPr marL="746009" indent="0">
              <a:buNone/>
              <a:defRPr sz="2000"/>
            </a:lvl3pPr>
            <a:lvl4pPr marL="1068214" indent="0">
              <a:buNone/>
              <a:defRPr sz="1800"/>
            </a:lvl4pPr>
            <a:lvl5pPr marL="1409475" indent="0">
              <a:buNone/>
              <a:defRPr sz="1800"/>
            </a:lvl5pPr>
          </a:lstStyle>
          <a:p>
            <a:pPr lvl="0"/>
            <a:r>
              <a:rPr lang="en-US" dirty="0"/>
              <a:t>Subtitle Text Here</a:t>
            </a:r>
          </a:p>
        </p:txBody>
      </p:sp>
      <p:sp>
        <p:nvSpPr>
          <p:cNvPr id="25" name="Title Placeholder 1">
            <a:extLst>
              <a:ext uri="{FF2B5EF4-FFF2-40B4-BE49-F238E27FC236}">
                <a16:creationId xmlns:a16="http://schemas.microsoft.com/office/drawing/2014/main" id="{0BFC9E58-53D8-435B-82BD-239ACCD52DE7}"/>
              </a:ext>
            </a:extLst>
          </p:cNvPr>
          <p:cNvSpPr>
            <a:spLocks noGrp="1"/>
          </p:cNvSpPr>
          <p:nvPr>
            <p:ph type="title"/>
          </p:nvPr>
        </p:nvSpPr>
        <p:spPr>
          <a:xfrm>
            <a:off x="679488" y="1695452"/>
            <a:ext cx="3685015" cy="892728"/>
          </a:xfrm>
          <a:prstGeom prst="rect">
            <a:avLst/>
          </a:prstGeom>
        </p:spPr>
        <p:txBody>
          <a:bodyPr vert="horz" lIns="121842" tIns="60921" rIns="121842" bIns="60921" rtlCol="0" anchor="b" anchorCtr="0">
            <a:normAutofit/>
          </a:bodyPr>
          <a:lstStyle>
            <a:lvl1pPr algn="l">
              <a:lnSpc>
                <a:spcPct val="85000"/>
              </a:lnSpc>
              <a:defRPr sz="2800" b="0" i="0" spc="0" baseline="0">
                <a:solidFill>
                  <a:schemeClr val="tx1"/>
                </a:solidFill>
                <a:latin typeface="Gotham Pro" panose="02000503040000020004" pitchFamily="2" charset="0"/>
                <a:cs typeface="Segoe UI Semibold" panose="020B0502040204020203"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CBEC56F3-D932-49A0-A36D-8F2989A990F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0" y="2832085"/>
            <a:ext cx="3350426" cy="4025915"/>
          </a:xfrm>
          <a:prstGeom prst="rect">
            <a:avLst/>
          </a:prstGeom>
        </p:spPr>
      </p:pic>
    </p:spTree>
    <p:extLst>
      <p:ext uri="{BB962C8B-B14F-4D97-AF65-F5344CB8AC3E}">
        <p14:creationId xmlns:p14="http://schemas.microsoft.com/office/powerpoint/2010/main" val="409106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0.emf"/><Relationship Id="rId4" Type="http://schemas.openxmlformats.org/officeDocument/2006/relationships/slideLayout" Target="../slideLayouts/slideLayout15.xml"/><Relationship Id="rId9"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765530"/>
      </p:ext>
    </p:extLst>
  </p:cSld>
  <p:clrMap bg1="lt1" tx1="dk1" bg2="lt2" tx2="dk2" accent1="accent1" accent2="accent2" accent3="accent3" accent4="accent4" accent5="accent5" accent6="accent6" hlink="hlink" folHlink="folHlink"/>
  <p:sldLayoutIdLst>
    <p:sldLayoutId id="2147484006" r:id="rId1"/>
    <p:sldLayoutId id="2147483999" r:id="rId2"/>
    <p:sldLayoutId id="2147484033" r:id="rId3"/>
    <p:sldLayoutId id="2147484010" r:id="rId4"/>
    <p:sldLayoutId id="2147484011" r:id="rId5"/>
    <p:sldLayoutId id="21474841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64" rtl="0" eaLnBrk="1" latinLnBrk="0" hangingPunct="1">
        <a:spcBef>
          <a:spcPct val="0"/>
        </a:spcBef>
        <a:buNone/>
        <a:defRPr sz="5903" b="1" i="0" kern="1200">
          <a:solidFill>
            <a:schemeClr val="bg2"/>
          </a:solidFill>
          <a:latin typeface="Arial"/>
          <a:ea typeface="+mj-ea"/>
          <a:cs typeface="Arial"/>
        </a:defRPr>
      </a:lvl1pPr>
    </p:titleStyle>
    <p:bodyStyle>
      <a:lvl1pPr marL="288871" indent="-288871" algn="l" defTabSz="121876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5984" indent="-342838" algn="l" defTabSz="121876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64" rtl="0" eaLnBrk="1" latinLnBrk="0" hangingPunct="1">
        <a:defRPr sz="2401" kern="1200">
          <a:solidFill>
            <a:schemeClr val="tx1"/>
          </a:solidFill>
          <a:latin typeface="+mn-lt"/>
          <a:ea typeface="+mn-ea"/>
          <a:cs typeface="+mn-cs"/>
        </a:defRPr>
      </a:lvl1pPr>
      <a:lvl2pPr marL="609383" algn="l" defTabSz="1218764" rtl="0" eaLnBrk="1" latinLnBrk="0" hangingPunct="1">
        <a:defRPr sz="2401" kern="1200">
          <a:solidFill>
            <a:schemeClr val="tx1"/>
          </a:solidFill>
          <a:latin typeface="+mn-lt"/>
          <a:ea typeface="+mn-ea"/>
          <a:cs typeface="+mn-cs"/>
        </a:defRPr>
      </a:lvl2pPr>
      <a:lvl3pPr marL="1218764" algn="l" defTabSz="1218764" rtl="0" eaLnBrk="1" latinLnBrk="0" hangingPunct="1">
        <a:defRPr sz="2401" kern="1200">
          <a:solidFill>
            <a:schemeClr val="tx1"/>
          </a:solidFill>
          <a:latin typeface="+mn-lt"/>
          <a:ea typeface="+mn-ea"/>
          <a:cs typeface="+mn-cs"/>
        </a:defRPr>
      </a:lvl3pPr>
      <a:lvl4pPr marL="1828145" algn="l" defTabSz="1218764" rtl="0" eaLnBrk="1" latinLnBrk="0" hangingPunct="1">
        <a:defRPr sz="2401" kern="1200">
          <a:solidFill>
            <a:schemeClr val="tx1"/>
          </a:solidFill>
          <a:latin typeface="+mn-lt"/>
          <a:ea typeface="+mn-ea"/>
          <a:cs typeface="+mn-cs"/>
        </a:defRPr>
      </a:lvl4pPr>
      <a:lvl5pPr marL="2437528" algn="l" defTabSz="1218764" rtl="0" eaLnBrk="1" latinLnBrk="0" hangingPunct="1">
        <a:defRPr sz="2401" kern="1200">
          <a:solidFill>
            <a:schemeClr val="tx1"/>
          </a:solidFill>
          <a:latin typeface="+mn-lt"/>
          <a:ea typeface="+mn-ea"/>
          <a:cs typeface="+mn-cs"/>
        </a:defRPr>
      </a:lvl5pPr>
      <a:lvl6pPr marL="3046906" algn="l" defTabSz="1218764" rtl="0" eaLnBrk="1" latinLnBrk="0" hangingPunct="1">
        <a:defRPr sz="2401" kern="1200">
          <a:solidFill>
            <a:schemeClr val="tx1"/>
          </a:solidFill>
          <a:latin typeface="+mn-lt"/>
          <a:ea typeface="+mn-ea"/>
          <a:cs typeface="+mn-cs"/>
        </a:defRPr>
      </a:lvl6pPr>
      <a:lvl7pPr marL="3656291" algn="l" defTabSz="1218764" rtl="0" eaLnBrk="1" latinLnBrk="0" hangingPunct="1">
        <a:defRPr sz="2401" kern="1200">
          <a:solidFill>
            <a:schemeClr val="tx1"/>
          </a:solidFill>
          <a:latin typeface="+mn-lt"/>
          <a:ea typeface="+mn-ea"/>
          <a:cs typeface="+mn-cs"/>
        </a:defRPr>
      </a:lvl7pPr>
      <a:lvl8pPr marL="4265671" algn="l" defTabSz="1218764" rtl="0" eaLnBrk="1" latinLnBrk="0" hangingPunct="1">
        <a:defRPr sz="2401" kern="1200">
          <a:solidFill>
            <a:schemeClr val="tx1"/>
          </a:solidFill>
          <a:latin typeface="+mn-lt"/>
          <a:ea typeface="+mn-ea"/>
          <a:cs typeface="+mn-cs"/>
        </a:defRPr>
      </a:lvl8pPr>
      <a:lvl9pPr marL="4875050" algn="l" defTabSz="1218764"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04670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54" r:id="rId4"/>
    <p:sldLayoutId id="214748405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94" rtl="0" eaLnBrk="1" latinLnBrk="0" hangingPunct="1">
        <a:spcBef>
          <a:spcPct val="0"/>
        </a:spcBef>
        <a:buNone/>
        <a:defRPr sz="5902" b="1" i="0" kern="1200">
          <a:solidFill>
            <a:schemeClr val="bg2"/>
          </a:solidFill>
          <a:latin typeface="Arial"/>
          <a:ea typeface="+mj-ea"/>
          <a:cs typeface="Arial"/>
        </a:defRPr>
      </a:lvl1pPr>
    </p:titleStyle>
    <p:bodyStyle>
      <a:lvl1pPr marL="288879" indent="-288879" algn="l" defTabSz="121879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6003" indent="-342846" algn="l" defTabSz="121879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39" indent="-282530" algn="l" defTabSz="121879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81"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42"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680"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1078"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476"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872"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94" rtl="0" eaLnBrk="1" latinLnBrk="0" hangingPunct="1">
        <a:defRPr sz="2401" kern="1200">
          <a:solidFill>
            <a:schemeClr val="tx1"/>
          </a:solidFill>
          <a:latin typeface="+mn-lt"/>
          <a:ea typeface="+mn-ea"/>
          <a:cs typeface="+mn-cs"/>
        </a:defRPr>
      </a:lvl1pPr>
      <a:lvl2pPr marL="609398" algn="l" defTabSz="1218794" rtl="0" eaLnBrk="1" latinLnBrk="0" hangingPunct="1">
        <a:defRPr sz="2401" kern="1200">
          <a:solidFill>
            <a:schemeClr val="tx1"/>
          </a:solidFill>
          <a:latin typeface="+mn-lt"/>
          <a:ea typeface="+mn-ea"/>
          <a:cs typeface="+mn-cs"/>
        </a:defRPr>
      </a:lvl2pPr>
      <a:lvl3pPr marL="1218794" algn="l" defTabSz="1218794" rtl="0" eaLnBrk="1" latinLnBrk="0" hangingPunct="1">
        <a:defRPr sz="2401" kern="1200">
          <a:solidFill>
            <a:schemeClr val="tx1"/>
          </a:solidFill>
          <a:latin typeface="+mn-lt"/>
          <a:ea typeface="+mn-ea"/>
          <a:cs typeface="+mn-cs"/>
        </a:defRPr>
      </a:lvl3pPr>
      <a:lvl4pPr marL="1828191" algn="l" defTabSz="1218794" rtl="0" eaLnBrk="1" latinLnBrk="0" hangingPunct="1">
        <a:defRPr sz="2401" kern="1200">
          <a:solidFill>
            <a:schemeClr val="tx1"/>
          </a:solidFill>
          <a:latin typeface="+mn-lt"/>
          <a:ea typeface="+mn-ea"/>
          <a:cs typeface="+mn-cs"/>
        </a:defRPr>
      </a:lvl4pPr>
      <a:lvl5pPr marL="2437589" algn="l" defTabSz="1218794" rtl="0" eaLnBrk="1" latinLnBrk="0" hangingPunct="1">
        <a:defRPr sz="2401" kern="1200">
          <a:solidFill>
            <a:schemeClr val="tx1"/>
          </a:solidFill>
          <a:latin typeface="+mn-lt"/>
          <a:ea typeface="+mn-ea"/>
          <a:cs typeface="+mn-cs"/>
        </a:defRPr>
      </a:lvl5pPr>
      <a:lvl6pPr marL="3046982" algn="l" defTabSz="1218794" rtl="0" eaLnBrk="1" latinLnBrk="0" hangingPunct="1">
        <a:defRPr sz="2401" kern="1200">
          <a:solidFill>
            <a:schemeClr val="tx1"/>
          </a:solidFill>
          <a:latin typeface="+mn-lt"/>
          <a:ea typeface="+mn-ea"/>
          <a:cs typeface="+mn-cs"/>
        </a:defRPr>
      </a:lvl6pPr>
      <a:lvl7pPr marL="3656383" algn="l" defTabSz="1218794" rtl="0" eaLnBrk="1" latinLnBrk="0" hangingPunct="1">
        <a:defRPr sz="2401" kern="1200">
          <a:solidFill>
            <a:schemeClr val="tx1"/>
          </a:solidFill>
          <a:latin typeface="+mn-lt"/>
          <a:ea typeface="+mn-ea"/>
          <a:cs typeface="+mn-cs"/>
        </a:defRPr>
      </a:lvl7pPr>
      <a:lvl8pPr marL="4265777" algn="l" defTabSz="1218794" rtl="0" eaLnBrk="1" latinLnBrk="0" hangingPunct="1">
        <a:defRPr sz="2401" kern="1200">
          <a:solidFill>
            <a:schemeClr val="tx1"/>
          </a:solidFill>
          <a:latin typeface="+mn-lt"/>
          <a:ea typeface="+mn-ea"/>
          <a:cs typeface="+mn-cs"/>
        </a:defRPr>
      </a:lvl8pPr>
      <a:lvl9pPr marL="4875172" algn="l" defTabSz="1218794"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77BF25-32E8-4610-87CD-4731A864BFD2}"/>
              </a:ext>
            </a:extLst>
          </p:cNvPr>
          <p:cNvGraphicFramePr>
            <a:graphicFrameLocks noChangeAspect="1"/>
          </p:cNvGraphicFramePr>
          <p:nvPr userDrawn="1">
            <p:custDataLst>
              <p:tags r:id="rId8"/>
            </p:custDataLst>
            <p:extLst>
              <p:ext uri="{D42A27DB-BD31-4B8C-83A1-F6EECF244321}">
                <p14:modId xmlns:p14="http://schemas.microsoft.com/office/powerpoint/2010/main" val="1113379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706" imgH="470" progId="TCLayout.ActiveDocument.1">
                  <p:embed/>
                </p:oleObj>
              </mc:Choice>
              <mc:Fallback>
                <p:oleObj name="think-cell Slide" r:id="rId9" imgW="706" imgH="470" progId="TCLayout.ActiveDocument.1">
                  <p:embed/>
                  <p:pic>
                    <p:nvPicPr>
                      <p:cNvPr id="3" name="Object 2" hidden="1">
                        <a:extLst>
                          <a:ext uri="{FF2B5EF4-FFF2-40B4-BE49-F238E27FC236}">
                            <a16:creationId xmlns:a16="http://schemas.microsoft.com/office/drawing/2014/main" id="{D977BF25-32E8-4610-87CD-4731A864BFD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GS Doctop Placeholder" hidden="1">
            <a:extLst>
              <a:ext uri="{FF2B5EF4-FFF2-40B4-BE49-F238E27FC236}">
                <a16:creationId xmlns:a16="http://schemas.microsoft.com/office/drawing/2014/main" id="{13431E1B-BB17-4DE0-90DB-352C76213120}"/>
              </a:ext>
            </a:extLst>
          </p:cNvPr>
          <p:cNvSpPr txBox="1"/>
          <p:nvPr userDrawn="1"/>
        </p:nvSpPr>
        <p:spPr>
          <a:xfrm>
            <a:off x="546100" y="0"/>
            <a:ext cx="5651500" cy="338554"/>
          </a:xfrm>
          <a:prstGeom prst="rect">
            <a:avLst/>
          </a:prstGeom>
          <a:noFill/>
        </p:spPr>
        <p:txBody>
          <a:bodyPr vert="horz" rtlCol="0">
            <a:spAutoFit/>
          </a:bodyPr>
          <a:lstStyle/>
          <a:p>
            <a:pPr algn="l"/>
            <a:r>
              <a:rPr lang="en-US" sz="800" b="0" i="0" err="1">
                <a:latin typeface="Gotham Pro" panose="02000503040000020004" pitchFamily="2" charset="0"/>
              </a:rPr>
              <a:t>ibdroot</a:t>
            </a:r>
            <a:r>
              <a:rPr lang="en-US" sz="800" b="0" i="0">
                <a:latin typeface="Gotham Pro" panose="02000503040000020004" pitchFamily="2" charset="0"/>
              </a:rPr>
              <a:t>\projects\IBD-NY\dowsers2022\688391_1\03. Presentations\2022.08.22 - Aardvark DD Sessions\DD-Aardvark-08.22.2022-vGS02.pptx</a:t>
            </a:r>
          </a:p>
        </p:txBody>
      </p:sp>
    </p:spTree>
    <p:extLst>
      <p:ext uri="{BB962C8B-B14F-4D97-AF65-F5344CB8AC3E}">
        <p14:creationId xmlns:p14="http://schemas.microsoft.com/office/powerpoint/2010/main" val="40917301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9" r:id="rId4"/>
    <p:sldLayoutId id="2147484070" r:id="rId5"/>
    <p:sldLayoutId id="214748407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64" rtl="0" eaLnBrk="1" latinLnBrk="0" hangingPunct="1">
        <a:spcBef>
          <a:spcPct val="0"/>
        </a:spcBef>
        <a:buNone/>
        <a:defRPr sz="5903" b="1" i="0" kern="1200">
          <a:solidFill>
            <a:schemeClr val="bg2"/>
          </a:solidFill>
          <a:latin typeface="Arial"/>
          <a:ea typeface="+mj-ea"/>
          <a:cs typeface="Arial"/>
        </a:defRPr>
      </a:lvl1pPr>
    </p:titleStyle>
    <p:bodyStyle>
      <a:lvl1pPr marL="288871" indent="-288871" algn="l" defTabSz="121876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5984" indent="-342838" algn="l" defTabSz="121876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64" rtl="0" eaLnBrk="1" latinLnBrk="0" hangingPunct="1">
        <a:defRPr sz="2401" kern="1200">
          <a:solidFill>
            <a:schemeClr val="tx1"/>
          </a:solidFill>
          <a:latin typeface="+mn-lt"/>
          <a:ea typeface="+mn-ea"/>
          <a:cs typeface="+mn-cs"/>
        </a:defRPr>
      </a:lvl1pPr>
      <a:lvl2pPr marL="609383" algn="l" defTabSz="1218764" rtl="0" eaLnBrk="1" latinLnBrk="0" hangingPunct="1">
        <a:defRPr sz="2401" kern="1200">
          <a:solidFill>
            <a:schemeClr val="tx1"/>
          </a:solidFill>
          <a:latin typeface="+mn-lt"/>
          <a:ea typeface="+mn-ea"/>
          <a:cs typeface="+mn-cs"/>
        </a:defRPr>
      </a:lvl2pPr>
      <a:lvl3pPr marL="1218764" algn="l" defTabSz="1218764" rtl="0" eaLnBrk="1" latinLnBrk="0" hangingPunct="1">
        <a:defRPr sz="2401" kern="1200">
          <a:solidFill>
            <a:schemeClr val="tx1"/>
          </a:solidFill>
          <a:latin typeface="+mn-lt"/>
          <a:ea typeface="+mn-ea"/>
          <a:cs typeface="+mn-cs"/>
        </a:defRPr>
      </a:lvl3pPr>
      <a:lvl4pPr marL="1828145" algn="l" defTabSz="1218764" rtl="0" eaLnBrk="1" latinLnBrk="0" hangingPunct="1">
        <a:defRPr sz="2401" kern="1200">
          <a:solidFill>
            <a:schemeClr val="tx1"/>
          </a:solidFill>
          <a:latin typeface="+mn-lt"/>
          <a:ea typeface="+mn-ea"/>
          <a:cs typeface="+mn-cs"/>
        </a:defRPr>
      </a:lvl4pPr>
      <a:lvl5pPr marL="2437528" algn="l" defTabSz="1218764" rtl="0" eaLnBrk="1" latinLnBrk="0" hangingPunct="1">
        <a:defRPr sz="2401" kern="1200">
          <a:solidFill>
            <a:schemeClr val="tx1"/>
          </a:solidFill>
          <a:latin typeface="+mn-lt"/>
          <a:ea typeface="+mn-ea"/>
          <a:cs typeface="+mn-cs"/>
        </a:defRPr>
      </a:lvl5pPr>
      <a:lvl6pPr marL="3046906" algn="l" defTabSz="1218764" rtl="0" eaLnBrk="1" latinLnBrk="0" hangingPunct="1">
        <a:defRPr sz="2401" kern="1200">
          <a:solidFill>
            <a:schemeClr val="tx1"/>
          </a:solidFill>
          <a:latin typeface="+mn-lt"/>
          <a:ea typeface="+mn-ea"/>
          <a:cs typeface="+mn-cs"/>
        </a:defRPr>
      </a:lvl6pPr>
      <a:lvl7pPr marL="3656291" algn="l" defTabSz="1218764" rtl="0" eaLnBrk="1" latinLnBrk="0" hangingPunct="1">
        <a:defRPr sz="2401" kern="1200">
          <a:solidFill>
            <a:schemeClr val="tx1"/>
          </a:solidFill>
          <a:latin typeface="+mn-lt"/>
          <a:ea typeface="+mn-ea"/>
          <a:cs typeface="+mn-cs"/>
        </a:defRPr>
      </a:lvl7pPr>
      <a:lvl8pPr marL="4265671" algn="l" defTabSz="1218764" rtl="0" eaLnBrk="1" latinLnBrk="0" hangingPunct="1">
        <a:defRPr sz="2401" kern="1200">
          <a:solidFill>
            <a:schemeClr val="tx1"/>
          </a:solidFill>
          <a:latin typeface="+mn-lt"/>
          <a:ea typeface="+mn-ea"/>
          <a:cs typeface="+mn-cs"/>
        </a:defRPr>
      </a:lvl8pPr>
      <a:lvl9pPr marL="4875050" algn="l" defTabSz="1218764" rtl="0" eaLnBrk="1" latinLnBrk="0" hangingPunct="1">
        <a:defRPr sz="24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06314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43" r:id="rId4"/>
    <p:sldLayoutId id="21474841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94" rtl="0" eaLnBrk="1" latinLnBrk="0" hangingPunct="1">
        <a:spcBef>
          <a:spcPct val="0"/>
        </a:spcBef>
        <a:buNone/>
        <a:defRPr sz="5902" b="1" i="0" kern="1200">
          <a:solidFill>
            <a:schemeClr val="bg2"/>
          </a:solidFill>
          <a:latin typeface="Arial"/>
          <a:ea typeface="+mj-ea"/>
          <a:cs typeface="Arial"/>
        </a:defRPr>
      </a:lvl1pPr>
    </p:titleStyle>
    <p:bodyStyle>
      <a:lvl1pPr marL="288879" indent="-288879" algn="l" defTabSz="121879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6003" indent="-342846" algn="l" defTabSz="121879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39" indent="-282530" algn="l" defTabSz="121879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81"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42"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680"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1078"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476"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872"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94" rtl="0" eaLnBrk="1" latinLnBrk="0" hangingPunct="1">
        <a:defRPr sz="2401" kern="1200">
          <a:solidFill>
            <a:schemeClr val="tx1"/>
          </a:solidFill>
          <a:latin typeface="+mn-lt"/>
          <a:ea typeface="+mn-ea"/>
          <a:cs typeface="+mn-cs"/>
        </a:defRPr>
      </a:lvl1pPr>
      <a:lvl2pPr marL="609398" algn="l" defTabSz="1218794" rtl="0" eaLnBrk="1" latinLnBrk="0" hangingPunct="1">
        <a:defRPr sz="2401" kern="1200">
          <a:solidFill>
            <a:schemeClr val="tx1"/>
          </a:solidFill>
          <a:latin typeface="+mn-lt"/>
          <a:ea typeface="+mn-ea"/>
          <a:cs typeface="+mn-cs"/>
        </a:defRPr>
      </a:lvl2pPr>
      <a:lvl3pPr marL="1218794" algn="l" defTabSz="1218794" rtl="0" eaLnBrk="1" latinLnBrk="0" hangingPunct="1">
        <a:defRPr sz="2401" kern="1200">
          <a:solidFill>
            <a:schemeClr val="tx1"/>
          </a:solidFill>
          <a:latin typeface="+mn-lt"/>
          <a:ea typeface="+mn-ea"/>
          <a:cs typeface="+mn-cs"/>
        </a:defRPr>
      </a:lvl3pPr>
      <a:lvl4pPr marL="1828191" algn="l" defTabSz="1218794" rtl="0" eaLnBrk="1" latinLnBrk="0" hangingPunct="1">
        <a:defRPr sz="2401" kern="1200">
          <a:solidFill>
            <a:schemeClr val="tx1"/>
          </a:solidFill>
          <a:latin typeface="+mn-lt"/>
          <a:ea typeface="+mn-ea"/>
          <a:cs typeface="+mn-cs"/>
        </a:defRPr>
      </a:lvl4pPr>
      <a:lvl5pPr marL="2437589" algn="l" defTabSz="1218794" rtl="0" eaLnBrk="1" latinLnBrk="0" hangingPunct="1">
        <a:defRPr sz="2401" kern="1200">
          <a:solidFill>
            <a:schemeClr val="tx1"/>
          </a:solidFill>
          <a:latin typeface="+mn-lt"/>
          <a:ea typeface="+mn-ea"/>
          <a:cs typeface="+mn-cs"/>
        </a:defRPr>
      </a:lvl5pPr>
      <a:lvl6pPr marL="3046982" algn="l" defTabSz="1218794" rtl="0" eaLnBrk="1" latinLnBrk="0" hangingPunct="1">
        <a:defRPr sz="2401" kern="1200">
          <a:solidFill>
            <a:schemeClr val="tx1"/>
          </a:solidFill>
          <a:latin typeface="+mn-lt"/>
          <a:ea typeface="+mn-ea"/>
          <a:cs typeface="+mn-cs"/>
        </a:defRPr>
      </a:lvl6pPr>
      <a:lvl7pPr marL="3656383" algn="l" defTabSz="1218794" rtl="0" eaLnBrk="1" latinLnBrk="0" hangingPunct="1">
        <a:defRPr sz="2401" kern="1200">
          <a:solidFill>
            <a:schemeClr val="tx1"/>
          </a:solidFill>
          <a:latin typeface="+mn-lt"/>
          <a:ea typeface="+mn-ea"/>
          <a:cs typeface="+mn-cs"/>
        </a:defRPr>
      </a:lvl7pPr>
      <a:lvl8pPr marL="4265777" algn="l" defTabSz="1218794" rtl="0" eaLnBrk="1" latinLnBrk="0" hangingPunct="1">
        <a:defRPr sz="2401" kern="1200">
          <a:solidFill>
            <a:schemeClr val="tx1"/>
          </a:solidFill>
          <a:latin typeface="+mn-lt"/>
          <a:ea typeface="+mn-ea"/>
          <a:cs typeface="+mn-cs"/>
        </a:defRPr>
      </a:lvl8pPr>
      <a:lvl9pPr marL="4875172" algn="l" defTabSz="1218794" rtl="0" eaLnBrk="1" latinLnBrk="0" hangingPunct="1">
        <a:defRPr sz="24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29097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66" r:id="rId4"/>
    <p:sldLayoutId id="214748416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94" rtl="0" eaLnBrk="1" latinLnBrk="0" hangingPunct="1">
        <a:spcBef>
          <a:spcPct val="0"/>
        </a:spcBef>
        <a:buNone/>
        <a:defRPr sz="5902" b="1" i="0" kern="1200">
          <a:solidFill>
            <a:schemeClr val="bg2"/>
          </a:solidFill>
          <a:latin typeface="Arial"/>
          <a:ea typeface="+mj-ea"/>
          <a:cs typeface="Arial"/>
        </a:defRPr>
      </a:lvl1pPr>
    </p:titleStyle>
    <p:bodyStyle>
      <a:lvl1pPr marL="288879" indent="-288879" algn="l" defTabSz="121879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6003" indent="-342846" algn="l" defTabSz="121879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39" indent="-282530" algn="l" defTabSz="121879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81"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42"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680"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1078"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476"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872"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94" rtl="0" eaLnBrk="1" latinLnBrk="0" hangingPunct="1">
        <a:defRPr sz="2401" kern="1200">
          <a:solidFill>
            <a:schemeClr val="tx1"/>
          </a:solidFill>
          <a:latin typeface="+mn-lt"/>
          <a:ea typeface="+mn-ea"/>
          <a:cs typeface="+mn-cs"/>
        </a:defRPr>
      </a:lvl1pPr>
      <a:lvl2pPr marL="609398" algn="l" defTabSz="1218794" rtl="0" eaLnBrk="1" latinLnBrk="0" hangingPunct="1">
        <a:defRPr sz="2401" kern="1200">
          <a:solidFill>
            <a:schemeClr val="tx1"/>
          </a:solidFill>
          <a:latin typeface="+mn-lt"/>
          <a:ea typeface="+mn-ea"/>
          <a:cs typeface="+mn-cs"/>
        </a:defRPr>
      </a:lvl2pPr>
      <a:lvl3pPr marL="1218794" algn="l" defTabSz="1218794" rtl="0" eaLnBrk="1" latinLnBrk="0" hangingPunct="1">
        <a:defRPr sz="2401" kern="1200">
          <a:solidFill>
            <a:schemeClr val="tx1"/>
          </a:solidFill>
          <a:latin typeface="+mn-lt"/>
          <a:ea typeface="+mn-ea"/>
          <a:cs typeface="+mn-cs"/>
        </a:defRPr>
      </a:lvl3pPr>
      <a:lvl4pPr marL="1828191" algn="l" defTabSz="1218794" rtl="0" eaLnBrk="1" latinLnBrk="0" hangingPunct="1">
        <a:defRPr sz="2401" kern="1200">
          <a:solidFill>
            <a:schemeClr val="tx1"/>
          </a:solidFill>
          <a:latin typeface="+mn-lt"/>
          <a:ea typeface="+mn-ea"/>
          <a:cs typeface="+mn-cs"/>
        </a:defRPr>
      </a:lvl4pPr>
      <a:lvl5pPr marL="2437589" algn="l" defTabSz="1218794" rtl="0" eaLnBrk="1" latinLnBrk="0" hangingPunct="1">
        <a:defRPr sz="2401" kern="1200">
          <a:solidFill>
            <a:schemeClr val="tx1"/>
          </a:solidFill>
          <a:latin typeface="+mn-lt"/>
          <a:ea typeface="+mn-ea"/>
          <a:cs typeface="+mn-cs"/>
        </a:defRPr>
      </a:lvl5pPr>
      <a:lvl6pPr marL="3046982" algn="l" defTabSz="1218794" rtl="0" eaLnBrk="1" latinLnBrk="0" hangingPunct="1">
        <a:defRPr sz="2401" kern="1200">
          <a:solidFill>
            <a:schemeClr val="tx1"/>
          </a:solidFill>
          <a:latin typeface="+mn-lt"/>
          <a:ea typeface="+mn-ea"/>
          <a:cs typeface="+mn-cs"/>
        </a:defRPr>
      </a:lvl6pPr>
      <a:lvl7pPr marL="3656383" algn="l" defTabSz="1218794" rtl="0" eaLnBrk="1" latinLnBrk="0" hangingPunct="1">
        <a:defRPr sz="2401" kern="1200">
          <a:solidFill>
            <a:schemeClr val="tx1"/>
          </a:solidFill>
          <a:latin typeface="+mn-lt"/>
          <a:ea typeface="+mn-ea"/>
          <a:cs typeface="+mn-cs"/>
        </a:defRPr>
      </a:lvl7pPr>
      <a:lvl8pPr marL="4265777" algn="l" defTabSz="1218794" rtl="0" eaLnBrk="1" latinLnBrk="0" hangingPunct="1">
        <a:defRPr sz="2401" kern="1200">
          <a:solidFill>
            <a:schemeClr val="tx1"/>
          </a:solidFill>
          <a:latin typeface="+mn-lt"/>
          <a:ea typeface="+mn-ea"/>
          <a:cs typeface="+mn-cs"/>
        </a:defRPr>
      </a:lvl8pPr>
      <a:lvl9pPr marL="4875172" algn="l" defTabSz="1218794" rtl="0" eaLnBrk="1" latinLnBrk="0" hangingPunct="1">
        <a:defRPr sz="24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03776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94" rtl="0" eaLnBrk="1" latinLnBrk="0" hangingPunct="1">
        <a:spcBef>
          <a:spcPct val="0"/>
        </a:spcBef>
        <a:buNone/>
        <a:defRPr sz="5902" b="1" i="0" kern="1200">
          <a:solidFill>
            <a:schemeClr val="bg2"/>
          </a:solidFill>
          <a:latin typeface="Arial"/>
          <a:ea typeface="+mj-ea"/>
          <a:cs typeface="Arial"/>
        </a:defRPr>
      </a:lvl1pPr>
    </p:titleStyle>
    <p:bodyStyle>
      <a:lvl1pPr marL="288879" indent="-288879" algn="l" defTabSz="121879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6003" indent="-342846" algn="l" defTabSz="121879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39" indent="-282530" algn="l" defTabSz="121879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81"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42" indent="-303167" algn="l" defTabSz="121879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680"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1078"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476"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872" indent="-304701" algn="l" defTabSz="121879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94" rtl="0" eaLnBrk="1" latinLnBrk="0" hangingPunct="1">
        <a:defRPr sz="2401" kern="1200">
          <a:solidFill>
            <a:schemeClr val="tx1"/>
          </a:solidFill>
          <a:latin typeface="+mn-lt"/>
          <a:ea typeface="+mn-ea"/>
          <a:cs typeface="+mn-cs"/>
        </a:defRPr>
      </a:lvl1pPr>
      <a:lvl2pPr marL="609398" algn="l" defTabSz="1218794" rtl="0" eaLnBrk="1" latinLnBrk="0" hangingPunct="1">
        <a:defRPr sz="2401" kern="1200">
          <a:solidFill>
            <a:schemeClr val="tx1"/>
          </a:solidFill>
          <a:latin typeface="+mn-lt"/>
          <a:ea typeface="+mn-ea"/>
          <a:cs typeface="+mn-cs"/>
        </a:defRPr>
      </a:lvl2pPr>
      <a:lvl3pPr marL="1218794" algn="l" defTabSz="1218794" rtl="0" eaLnBrk="1" latinLnBrk="0" hangingPunct="1">
        <a:defRPr sz="2401" kern="1200">
          <a:solidFill>
            <a:schemeClr val="tx1"/>
          </a:solidFill>
          <a:latin typeface="+mn-lt"/>
          <a:ea typeface="+mn-ea"/>
          <a:cs typeface="+mn-cs"/>
        </a:defRPr>
      </a:lvl3pPr>
      <a:lvl4pPr marL="1828191" algn="l" defTabSz="1218794" rtl="0" eaLnBrk="1" latinLnBrk="0" hangingPunct="1">
        <a:defRPr sz="2401" kern="1200">
          <a:solidFill>
            <a:schemeClr val="tx1"/>
          </a:solidFill>
          <a:latin typeface="+mn-lt"/>
          <a:ea typeface="+mn-ea"/>
          <a:cs typeface="+mn-cs"/>
        </a:defRPr>
      </a:lvl4pPr>
      <a:lvl5pPr marL="2437589" algn="l" defTabSz="1218794" rtl="0" eaLnBrk="1" latinLnBrk="0" hangingPunct="1">
        <a:defRPr sz="2401" kern="1200">
          <a:solidFill>
            <a:schemeClr val="tx1"/>
          </a:solidFill>
          <a:latin typeface="+mn-lt"/>
          <a:ea typeface="+mn-ea"/>
          <a:cs typeface="+mn-cs"/>
        </a:defRPr>
      </a:lvl5pPr>
      <a:lvl6pPr marL="3046982" algn="l" defTabSz="1218794" rtl="0" eaLnBrk="1" latinLnBrk="0" hangingPunct="1">
        <a:defRPr sz="2401" kern="1200">
          <a:solidFill>
            <a:schemeClr val="tx1"/>
          </a:solidFill>
          <a:latin typeface="+mn-lt"/>
          <a:ea typeface="+mn-ea"/>
          <a:cs typeface="+mn-cs"/>
        </a:defRPr>
      </a:lvl6pPr>
      <a:lvl7pPr marL="3656383" algn="l" defTabSz="1218794" rtl="0" eaLnBrk="1" latinLnBrk="0" hangingPunct="1">
        <a:defRPr sz="2401" kern="1200">
          <a:solidFill>
            <a:schemeClr val="tx1"/>
          </a:solidFill>
          <a:latin typeface="+mn-lt"/>
          <a:ea typeface="+mn-ea"/>
          <a:cs typeface="+mn-cs"/>
        </a:defRPr>
      </a:lvl7pPr>
      <a:lvl8pPr marL="4265777" algn="l" defTabSz="1218794" rtl="0" eaLnBrk="1" latinLnBrk="0" hangingPunct="1">
        <a:defRPr sz="2401" kern="1200">
          <a:solidFill>
            <a:schemeClr val="tx1"/>
          </a:solidFill>
          <a:latin typeface="+mn-lt"/>
          <a:ea typeface="+mn-ea"/>
          <a:cs typeface="+mn-cs"/>
        </a:defRPr>
      </a:lvl8pPr>
      <a:lvl9pPr marL="4875172" algn="l" defTabSz="1218794" rtl="0" eaLnBrk="1" latinLnBrk="0" hangingPunct="1">
        <a:defRPr sz="24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14490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764" rtl="0" eaLnBrk="1" latinLnBrk="0" hangingPunct="1">
        <a:spcBef>
          <a:spcPct val="0"/>
        </a:spcBef>
        <a:buNone/>
        <a:defRPr sz="5903" b="1" i="0" kern="1200">
          <a:solidFill>
            <a:schemeClr val="bg2"/>
          </a:solidFill>
          <a:latin typeface="Arial"/>
          <a:ea typeface="+mj-ea"/>
          <a:cs typeface="Arial"/>
        </a:defRPr>
      </a:lvl1pPr>
    </p:titleStyle>
    <p:bodyStyle>
      <a:lvl1pPr marL="288871" indent="-288871" algn="l" defTabSz="121876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5984" indent="-342838" algn="l" defTabSz="121876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8764" rtl="0" eaLnBrk="1" latinLnBrk="0" hangingPunct="1">
        <a:defRPr sz="2401" kern="1200">
          <a:solidFill>
            <a:schemeClr val="tx1"/>
          </a:solidFill>
          <a:latin typeface="+mn-lt"/>
          <a:ea typeface="+mn-ea"/>
          <a:cs typeface="+mn-cs"/>
        </a:defRPr>
      </a:lvl1pPr>
      <a:lvl2pPr marL="609383" algn="l" defTabSz="1218764" rtl="0" eaLnBrk="1" latinLnBrk="0" hangingPunct="1">
        <a:defRPr sz="2401" kern="1200">
          <a:solidFill>
            <a:schemeClr val="tx1"/>
          </a:solidFill>
          <a:latin typeface="+mn-lt"/>
          <a:ea typeface="+mn-ea"/>
          <a:cs typeface="+mn-cs"/>
        </a:defRPr>
      </a:lvl2pPr>
      <a:lvl3pPr marL="1218764" algn="l" defTabSz="1218764" rtl="0" eaLnBrk="1" latinLnBrk="0" hangingPunct="1">
        <a:defRPr sz="2401" kern="1200">
          <a:solidFill>
            <a:schemeClr val="tx1"/>
          </a:solidFill>
          <a:latin typeface="+mn-lt"/>
          <a:ea typeface="+mn-ea"/>
          <a:cs typeface="+mn-cs"/>
        </a:defRPr>
      </a:lvl3pPr>
      <a:lvl4pPr marL="1828145" algn="l" defTabSz="1218764" rtl="0" eaLnBrk="1" latinLnBrk="0" hangingPunct="1">
        <a:defRPr sz="2401" kern="1200">
          <a:solidFill>
            <a:schemeClr val="tx1"/>
          </a:solidFill>
          <a:latin typeface="+mn-lt"/>
          <a:ea typeface="+mn-ea"/>
          <a:cs typeface="+mn-cs"/>
        </a:defRPr>
      </a:lvl4pPr>
      <a:lvl5pPr marL="2437528" algn="l" defTabSz="1218764" rtl="0" eaLnBrk="1" latinLnBrk="0" hangingPunct="1">
        <a:defRPr sz="2401" kern="1200">
          <a:solidFill>
            <a:schemeClr val="tx1"/>
          </a:solidFill>
          <a:latin typeface="+mn-lt"/>
          <a:ea typeface="+mn-ea"/>
          <a:cs typeface="+mn-cs"/>
        </a:defRPr>
      </a:lvl5pPr>
      <a:lvl6pPr marL="3046906" algn="l" defTabSz="1218764" rtl="0" eaLnBrk="1" latinLnBrk="0" hangingPunct="1">
        <a:defRPr sz="2401" kern="1200">
          <a:solidFill>
            <a:schemeClr val="tx1"/>
          </a:solidFill>
          <a:latin typeface="+mn-lt"/>
          <a:ea typeface="+mn-ea"/>
          <a:cs typeface="+mn-cs"/>
        </a:defRPr>
      </a:lvl6pPr>
      <a:lvl7pPr marL="3656291" algn="l" defTabSz="1218764" rtl="0" eaLnBrk="1" latinLnBrk="0" hangingPunct="1">
        <a:defRPr sz="2401" kern="1200">
          <a:solidFill>
            <a:schemeClr val="tx1"/>
          </a:solidFill>
          <a:latin typeface="+mn-lt"/>
          <a:ea typeface="+mn-ea"/>
          <a:cs typeface="+mn-cs"/>
        </a:defRPr>
      </a:lvl7pPr>
      <a:lvl8pPr marL="4265671" algn="l" defTabSz="1218764" rtl="0" eaLnBrk="1" latinLnBrk="0" hangingPunct="1">
        <a:defRPr sz="2401" kern="1200">
          <a:solidFill>
            <a:schemeClr val="tx1"/>
          </a:solidFill>
          <a:latin typeface="+mn-lt"/>
          <a:ea typeface="+mn-ea"/>
          <a:cs typeface="+mn-cs"/>
        </a:defRPr>
      </a:lvl8pPr>
      <a:lvl9pPr marL="4875050" algn="l" defTabSz="1218764"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1.jpg"/><Relationship Id="rId18" Type="http://schemas.openxmlformats.org/officeDocument/2006/relationships/image" Target="../media/image65.jpg"/><Relationship Id="rId3" Type="http://schemas.openxmlformats.org/officeDocument/2006/relationships/image" Target="../media/image54.png"/><Relationship Id="rId21" Type="http://schemas.openxmlformats.org/officeDocument/2006/relationships/image" Target="../media/image18.png"/><Relationship Id="rId7" Type="http://schemas.openxmlformats.org/officeDocument/2006/relationships/image" Target="../media/image58.jpg"/><Relationship Id="rId12" Type="http://schemas.openxmlformats.org/officeDocument/2006/relationships/image" Target="../media/image60.jpg"/><Relationship Id="rId17" Type="http://schemas.openxmlformats.org/officeDocument/2006/relationships/image" Target="../media/image64.jpg"/><Relationship Id="rId2" Type="http://schemas.openxmlformats.org/officeDocument/2006/relationships/notesSlide" Target="../notesSlides/notesSlide10.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8.svg"/><Relationship Id="rId5" Type="http://schemas.openxmlformats.org/officeDocument/2006/relationships/image" Target="../media/image56.png"/><Relationship Id="rId15" Type="http://schemas.openxmlformats.org/officeDocument/2006/relationships/image" Target="../media/image32.emf"/><Relationship Id="rId10" Type="http://schemas.openxmlformats.org/officeDocument/2006/relationships/image" Target="../media/image1.png"/><Relationship Id="rId19" Type="http://schemas.openxmlformats.org/officeDocument/2006/relationships/image" Target="../media/image66.png"/><Relationship Id="rId4" Type="http://schemas.openxmlformats.org/officeDocument/2006/relationships/image" Target="../media/image55.jpg"/><Relationship Id="rId9" Type="http://schemas.openxmlformats.org/officeDocument/2006/relationships/image" Target="../media/image59.png"/><Relationship Id="rId14" Type="http://schemas.openxmlformats.org/officeDocument/2006/relationships/image" Target="../media/image62.jp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9.svg"/></Relationships>
</file>

<file path=ppt/slides/_rels/slide12.xml.rels><?xml version="1.0" encoding="UTF-8" standalone="yes"?>
<Relationships xmlns="http://schemas.openxmlformats.org/package/2006/relationships"><Relationship Id="rId3" Type="http://schemas.openxmlformats.org/officeDocument/2006/relationships/hyperlink" Target="mailto:cthompson@nexuscircular.com"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emf"/><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epa.gov/facts-and-figures-about-materials-waste-and-recycling/plastics-material-specific-data#:~:text=EPA%20used%20data%20from%20the%20American%20Chemistry%20Council,specific%20types%20of%20plastic%20containers%20is%20more%20significan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9.jpeg"/><Relationship Id="rId18" Type="http://schemas.openxmlformats.org/officeDocument/2006/relationships/image" Target="../media/image52.jpeg"/><Relationship Id="rId3" Type="http://schemas.openxmlformats.org/officeDocument/2006/relationships/image" Target="../media/image41.jpeg"/><Relationship Id="rId7" Type="http://schemas.openxmlformats.org/officeDocument/2006/relationships/image" Target="../media/image37.png"/><Relationship Id="rId12" Type="http://schemas.openxmlformats.org/officeDocument/2006/relationships/image" Target="../media/image48.jpe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34.jpeg"/><Relationship Id="rId10" Type="http://schemas.openxmlformats.org/officeDocument/2006/relationships/image" Target="../media/image46.png"/><Relationship Id="rId19" Type="http://schemas.openxmlformats.org/officeDocument/2006/relationships/image" Target="../media/image53.jpeg"/><Relationship Id="rId4" Type="http://schemas.openxmlformats.org/officeDocument/2006/relationships/image" Target="../media/image42.png"/><Relationship Id="rId9" Type="http://schemas.openxmlformats.org/officeDocument/2006/relationships/image" Target="../media/image45.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7">
            <a:extLst>
              <a:ext uri="{FF2B5EF4-FFF2-40B4-BE49-F238E27FC236}">
                <a16:creationId xmlns:a16="http://schemas.microsoft.com/office/drawing/2014/main" id="{6232274E-178D-9DC9-27F8-583A3FA38F82}"/>
              </a:ext>
            </a:extLst>
          </p:cNvPr>
          <p:cNvSpPr txBox="1">
            <a:spLocks/>
          </p:cNvSpPr>
          <p:nvPr/>
        </p:nvSpPr>
        <p:spPr>
          <a:xfrm>
            <a:off x="594314" y="3439663"/>
            <a:ext cx="3209363" cy="845599"/>
          </a:xfrm>
          <a:prstGeom prst="rect">
            <a:avLst/>
          </a:prstGeom>
        </p:spPr>
        <p:txBody>
          <a:bodyPr lIns="91440" tIns="45720" rIns="91440" bIns="45720" anchor="t"/>
          <a:lstStyle>
            <a:lvl1pPr marL="288871" indent="-288871" algn="l" defTabSz="1218764" rtl="0" eaLnBrk="1" latinLnBrk="0" hangingPunct="1">
              <a:spcBef>
                <a:spcPts val="600"/>
              </a:spcBef>
              <a:buClr>
                <a:schemeClr val="tx2">
                  <a:lumMod val="50000"/>
                </a:schemeClr>
              </a:buClr>
              <a:buFont typeface="Arial" pitchFamily="34" charset="0"/>
              <a:buChar char="•"/>
              <a:defRPr sz="3201" kern="1200">
                <a:solidFill>
                  <a:srgbClr val="404040"/>
                </a:solidFill>
                <a:latin typeface="+mn-lt"/>
                <a:ea typeface="+mn-ea"/>
                <a:cs typeface="+mn-cs"/>
              </a:defRPr>
            </a:lvl1pPr>
            <a:lvl2pPr marL="745984" indent="-342838" algn="l" defTabSz="121876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0" indent="0">
              <a:buNone/>
            </a:pPr>
            <a:r>
              <a:rPr lang="en-US" sz="1600" b="1" dirty="0">
                <a:solidFill>
                  <a:schemeClr val="accent2">
                    <a:lumMod val="75000"/>
                  </a:schemeClr>
                </a:solidFill>
                <a:latin typeface="Gotham Pro Medium" panose="02000503040000020004"/>
              </a:rPr>
              <a:t>32</a:t>
            </a:r>
            <a:r>
              <a:rPr lang="en-US" sz="1600" b="1" baseline="30000" dirty="0">
                <a:solidFill>
                  <a:schemeClr val="accent2">
                    <a:lumMod val="75000"/>
                  </a:schemeClr>
                </a:solidFill>
                <a:latin typeface="Gotham Pro Medium" panose="02000503040000020004"/>
              </a:rPr>
              <a:t>nd</a:t>
            </a:r>
            <a:r>
              <a:rPr lang="en-US" sz="1600" b="1" dirty="0">
                <a:solidFill>
                  <a:schemeClr val="accent2">
                    <a:lumMod val="75000"/>
                  </a:schemeClr>
                </a:solidFill>
                <a:latin typeface="Gotham Pro Medium" panose="02000503040000020004"/>
              </a:rPr>
              <a:t> Annual GRC Conference      October 23, 2023</a:t>
            </a:r>
          </a:p>
        </p:txBody>
      </p:sp>
      <p:graphicFrame>
        <p:nvGraphicFramePr>
          <p:cNvPr id="2" name="Table 1">
            <a:extLst>
              <a:ext uri="{FF2B5EF4-FFF2-40B4-BE49-F238E27FC236}">
                <a16:creationId xmlns:a16="http://schemas.microsoft.com/office/drawing/2014/main" id="{72C7ADE1-FF73-5082-4D92-031783C37565}"/>
              </a:ext>
            </a:extLst>
          </p:cNvPr>
          <p:cNvGraphicFramePr>
            <a:graphicFrameLocks noGrp="1"/>
          </p:cNvGraphicFramePr>
          <p:nvPr>
            <p:extLst>
              <p:ext uri="{D42A27DB-BD31-4B8C-83A1-F6EECF244321}">
                <p14:modId xmlns:p14="http://schemas.microsoft.com/office/powerpoint/2010/main" val="3236835136"/>
              </p:ext>
            </p:extLst>
          </p:nvPr>
        </p:nvGraphicFramePr>
        <p:xfrm>
          <a:off x="594314" y="2686817"/>
          <a:ext cx="4953046" cy="609600"/>
        </p:xfrm>
        <a:graphic>
          <a:graphicData uri="http://schemas.openxmlformats.org/drawingml/2006/table">
            <a:tbl>
              <a:tblPr/>
              <a:tblGrid>
                <a:gridCol w="4953046">
                  <a:extLst>
                    <a:ext uri="{9D8B030D-6E8A-4147-A177-3AD203B41FA5}">
                      <a16:colId xmlns:a16="http://schemas.microsoft.com/office/drawing/2014/main" val="2132948947"/>
                    </a:ext>
                  </a:extLst>
                </a:gridCol>
              </a:tblGrid>
              <a:tr h="0">
                <a:tc>
                  <a:txBody>
                    <a:bodyPr/>
                    <a:lstStyle/>
                    <a:p>
                      <a:r>
                        <a:rPr lang="en-US" sz="2000" b="1" i="1" kern="1200" dirty="0">
                          <a:solidFill>
                            <a:schemeClr val="tx1"/>
                          </a:solidFill>
                          <a:effectLst/>
                          <a:latin typeface="Gotham Pro Medium" panose="02000503040000020004"/>
                          <a:ea typeface="+mn-ea"/>
                          <a:cs typeface="+mn-cs"/>
                        </a:rPr>
                        <a:t>Accelerating Plastic Circularity through</a:t>
                      </a:r>
                    </a:p>
                    <a:p>
                      <a:r>
                        <a:rPr lang="en-US" sz="2000" b="1" i="1" kern="1200" dirty="0">
                          <a:solidFill>
                            <a:schemeClr val="tx1"/>
                          </a:solidFill>
                          <a:effectLst/>
                          <a:latin typeface="Gotham Pro Medium" panose="02000503040000020004"/>
                          <a:ea typeface="+mn-ea"/>
                          <a:cs typeface="+mn-cs"/>
                        </a:rPr>
                        <a:t>Pyrolysis-based Advanced Recycling</a:t>
                      </a:r>
                    </a:p>
                  </a:txBody>
                  <a:tcPr marL="47625" marR="47625" marT="0" marB="0">
                    <a:lnL>
                      <a:noFill/>
                    </a:lnL>
                    <a:lnR>
                      <a:noFill/>
                    </a:lnR>
                    <a:lnT>
                      <a:noFill/>
                    </a:lnT>
                    <a:lnB>
                      <a:noFill/>
                    </a:lnB>
                  </a:tcPr>
                </a:tc>
                <a:extLst>
                  <a:ext uri="{0D108BD9-81ED-4DB2-BD59-A6C34878D82A}">
                    <a16:rowId xmlns:a16="http://schemas.microsoft.com/office/drawing/2014/main" val="3398299399"/>
                  </a:ext>
                </a:extLst>
              </a:tr>
            </a:tbl>
          </a:graphicData>
        </a:graphic>
      </p:graphicFrame>
    </p:spTree>
    <p:extLst>
      <p:ext uri="{BB962C8B-B14F-4D97-AF65-F5344CB8AC3E}">
        <p14:creationId xmlns:p14="http://schemas.microsoft.com/office/powerpoint/2010/main" val="261436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object 58">
            <a:extLst>
              <a:ext uri="{FF2B5EF4-FFF2-40B4-BE49-F238E27FC236}">
                <a16:creationId xmlns:a16="http://schemas.microsoft.com/office/drawing/2014/main" id="{5A21C669-5248-B1AD-E507-CADD80296239}"/>
              </a:ext>
            </a:extLst>
          </p:cNvPr>
          <p:cNvGrpSpPr/>
          <p:nvPr/>
        </p:nvGrpSpPr>
        <p:grpSpPr>
          <a:xfrm>
            <a:off x="2001316" y="2648851"/>
            <a:ext cx="8028565" cy="2422151"/>
            <a:chOff x="462915" y="2942844"/>
            <a:chExt cx="9099041" cy="2745105"/>
          </a:xfrm>
        </p:grpSpPr>
        <p:sp>
          <p:nvSpPr>
            <p:cNvPr id="76" name="object 60">
              <a:extLst>
                <a:ext uri="{FF2B5EF4-FFF2-40B4-BE49-F238E27FC236}">
                  <a16:creationId xmlns:a16="http://schemas.microsoft.com/office/drawing/2014/main" id="{5F88849E-6BCA-846E-23EF-FBA0084B3244}"/>
                </a:ext>
              </a:extLst>
            </p:cNvPr>
            <p:cNvSpPr/>
            <p:nvPr/>
          </p:nvSpPr>
          <p:spPr>
            <a:xfrm>
              <a:off x="462915" y="2942844"/>
              <a:ext cx="680085" cy="2745105"/>
            </a:xfrm>
            <a:custGeom>
              <a:avLst/>
              <a:gdLst/>
              <a:ahLst/>
              <a:cxnLst/>
              <a:rect l="l" t="t" r="r" b="b"/>
              <a:pathLst>
                <a:path w="680085" h="2745104">
                  <a:moveTo>
                    <a:pt x="679704" y="2744723"/>
                  </a:moveTo>
                  <a:lnTo>
                    <a:pt x="297370" y="2744723"/>
                  </a:lnTo>
                  <a:lnTo>
                    <a:pt x="249134" y="2740832"/>
                  </a:lnTo>
                  <a:lnTo>
                    <a:pt x="203377" y="2729564"/>
                  </a:lnTo>
                  <a:lnTo>
                    <a:pt x="160710" y="2711532"/>
                  </a:lnTo>
                  <a:lnTo>
                    <a:pt x="121745" y="2687349"/>
                  </a:lnTo>
                  <a:lnTo>
                    <a:pt x="87096" y="2657627"/>
                  </a:lnTo>
                  <a:lnTo>
                    <a:pt x="57374" y="2622978"/>
                  </a:lnTo>
                  <a:lnTo>
                    <a:pt x="33191" y="2584013"/>
                  </a:lnTo>
                  <a:lnTo>
                    <a:pt x="15159" y="2541346"/>
                  </a:lnTo>
                  <a:lnTo>
                    <a:pt x="3891" y="2495589"/>
                  </a:lnTo>
                  <a:lnTo>
                    <a:pt x="0" y="2447353"/>
                  </a:lnTo>
                  <a:lnTo>
                    <a:pt x="0" y="382333"/>
                  </a:lnTo>
                  <a:lnTo>
                    <a:pt x="3891" y="334097"/>
                  </a:lnTo>
                  <a:lnTo>
                    <a:pt x="15159" y="288340"/>
                  </a:lnTo>
                  <a:lnTo>
                    <a:pt x="33191" y="245673"/>
                  </a:lnTo>
                  <a:lnTo>
                    <a:pt x="57374" y="206708"/>
                  </a:lnTo>
                  <a:lnTo>
                    <a:pt x="87096" y="172059"/>
                  </a:lnTo>
                  <a:lnTo>
                    <a:pt x="121745" y="142337"/>
                  </a:lnTo>
                  <a:lnTo>
                    <a:pt x="160710" y="118154"/>
                  </a:lnTo>
                  <a:lnTo>
                    <a:pt x="203377" y="100122"/>
                  </a:lnTo>
                  <a:lnTo>
                    <a:pt x="249134" y="88854"/>
                  </a:lnTo>
                  <a:lnTo>
                    <a:pt x="297370" y="84962"/>
                  </a:lnTo>
                  <a:lnTo>
                    <a:pt x="509778" y="84962"/>
                  </a:lnTo>
                  <a:lnTo>
                    <a:pt x="509778" y="0"/>
                  </a:lnTo>
                  <a:lnTo>
                    <a:pt x="679704" y="169925"/>
                  </a:lnTo>
                  <a:lnTo>
                    <a:pt x="509778" y="339851"/>
                  </a:lnTo>
                  <a:lnTo>
                    <a:pt x="509778" y="254888"/>
                  </a:lnTo>
                  <a:lnTo>
                    <a:pt x="297370" y="254888"/>
                  </a:lnTo>
                  <a:lnTo>
                    <a:pt x="247764" y="264904"/>
                  </a:lnTo>
                  <a:lnTo>
                    <a:pt x="207254" y="292217"/>
                  </a:lnTo>
                  <a:lnTo>
                    <a:pt x="179941" y="332727"/>
                  </a:lnTo>
                  <a:lnTo>
                    <a:pt x="169926" y="382333"/>
                  </a:lnTo>
                  <a:lnTo>
                    <a:pt x="169926" y="2447353"/>
                  </a:lnTo>
                  <a:lnTo>
                    <a:pt x="179941" y="2496959"/>
                  </a:lnTo>
                  <a:lnTo>
                    <a:pt x="207254" y="2537469"/>
                  </a:lnTo>
                  <a:lnTo>
                    <a:pt x="247764" y="2564782"/>
                  </a:lnTo>
                  <a:lnTo>
                    <a:pt x="297370" y="2574797"/>
                  </a:lnTo>
                  <a:lnTo>
                    <a:pt x="679704" y="2574797"/>
                  </a:lnTo>
                  <a:lnTo>
                    <a:pt x="679704" y="2744723"/>
                  </a:lnTo>
                  <a:close/>
                </a:path>
              </a:pathLst>
            </a:custGeom>
            <a:solidFill>
              <a:schemeClr val="accent5"/>
            </a:solidFill>
            <a:ln w="9144">
              <a:no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62">
              <a:extLst>
                <a:ext uri="{FF2B5EF4-FFF2-40B4-BE49-F238E27FC236}">
                  <a16:creationId xmlns:a16="http://schemas.microsoft.com/office/drawing/2014/main" id="{E609CFAF-AA37-A038-1124-359A6A1B6706}"/>
                </a:ext>
              </a:extLst>
            </p:cNvPr>
            <p:cNvSpPr/>
            <p:nvPr/>
          </p:nvSpPr>
          <p:spPr>
            <a:xfrm>
              <a:off x="3857144" y="3035955"/>
              <a:ext cx="373380" cy="317500"/>
            </a:xfrm>
            <a:custGeom>
              <a:avLst/>
              <a:gdLst/>
              <a:ahLst/>
              <a:cxnLst/>
              <a:rect l="l" t="t" r="r" b="b"/>
              <a:pathLst>
                <a:path w="373379" h="317500">
                  <a:moveTo>
                    <a:pt x="0" y="79248"/>
                  </a:moveTo>
                  <a:lnTo>
                    <a:pt x="214884" y="79248"/>
                  </a:lnTo>
                  <a:lnTo>
                    <a:pt x="214884" y="0"/>
                  </a:lnTo>
                  <a:lnTo>
                    <a:pt x="373380" y="158496"/>
                  </a:lnTo>
                  <a:lnTo>
                    <a:pt x="214884" y="316992"/>
                  </a:lnTo>
                  <a:lnTo>
                    <a:pt x="214884" y="237744"/>
                  </a:lnTo>
                  <a:lnTo>
                    <a:pt x="0" y="237744"/>
                  </a:lnTo>
                  <a:lnTo>
                    <a:pt x="0" y="79248"/>
                  </a:lnTo>
                  <a:close/>
                </a:path>
              </a:pathLst>
            </a:custGeom>
            <a:solidFill>
              <a:schemeClr val="accent5"/>
            </a:solidFill>
            <a:ln w="25908">
              <a:no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64">
              <a:extLst>
                <a:ext uri="{FF2B5EF4-FFF2-40B4-BE49-F238E27FC236}">
                  <a16:creationId xmlns:a16="http://schemas.microsoft.com/office/drawing/2014/main" id="{353811C3-0122-BD5C-141F-B1B1C0B47B3B}"/>
                </a:ext>
              </a:extLst>
            </p:cNvPr>
            <p:cNvSpPr/>
            <p:nvPr/>
          </p:nvSpPr>
          <p:spPr>
            <a:xfrm>
              <a:off x="6545070" y="3034683"/>
              <a:ext cx="373380" cy="317500"/>
            </a:xfrm>
            <a:custGeom>
              <a:avLst/>
              <a:gdLst/>
              <a:ahLst/>
              <a:cxnLst/>
              <a:rect l="l" t="t" r="r" b="b"/>
              <a:pathLst>
                <a:path w="373379" h="317500">
                  <a:moveTo>
                    <a:pt x="0" y="79248"/>
                  </a:moveTo>
                  <a:lnTo>
                    <a:pt x="214884" y="79248"/>
                  </a:lnTo>
                  <a:lnTo>
                    <a:pt x="214884" y="0"/>
                  </a:lnTo>
                  <a:lnTo>
                    <a:pt x="373380" y="158496"/>
                  </a:lnTo>
                  <a:lnTo>
                    <a:pt x="214884" y="316992"/>
                  </a:lnTo>
                  <a:lnTo>
                    <a:pt x="214884" y="237744"/>
                  </a:lnTo>
                  <a:lnTo>
                    <a:pt x="0" y="237744"/>
                  </a:lnTo>
                  <a:lnTo>
                    <a:pt x="0" y="79248"/>
                  </a:lnTo>
                  <a:close/>
                </a:path>
              </a:pathLst>
            </a:custGeom>
            <a:solidFill>
              <a:schemeClr val="accent5"/>
            </a:solidFill>
            <a:ln w="25908">
              <a:no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65">
              <a:extLst>
                <a:ext uri="{FF2B5EF4-FFF2-40B4-BE49-F238E27FC236}">
                  <a16:creationId xmlns:a16="http://schemas.microsoft.com/office/drawing/2014/main" id="{8818DD3A-7F96-B6D6-F2CB-73B297E51AD1}"/>
                </a:ext>
              </a:extLst>
            </p:cNvPr>
            <p:cNvSpPr/>
            <p:nvPr/>
          </p:nvSpPr>
          <p:spPr>
            <a:xfrm>
              <a:off x="8881871" y="2942844"/>
              <a:ext cx="680085" cy="2745105"/>
            </a:xfrm>
            <a:custGeom>
              <a:avLst/>
              <a:gdLst/>
              <a:ahLst/>
              <a:cxnLst/>
              <a:rect l="l" t="t" r="r" b="b"/>
              <a:pathLst>
                <a:path w="680084" h="2745104">
                  <a:moveTo>
                    <a:pt x="382333" y="0"/>
                  </a:moveTo>
                  <a:lnTo>
                    <a:pt x="0" y="0"/>
                  </a:lnTo>
                  <a:lnTo>
                    <a:pt x="0" y="169926"/>
                  </a:lnTo>
                  <a:lnTo>
                    <a:pt x="382333" y="169926"/>
                  </a:lnTo>
                  <a:lnTo>
                    <a:pt x="431939" y="179941"/>
                  </a:lnTo>
                  <a:lnTo>
                    <a:pt x="472449" y="207254"/>
                  </a:lnTo>
                  <a:lnTo>
                    <a:pt x="499762" y="247764"/>
                  </a:lnTo>
                  <a:lnTo>
                    <a:pt x="509778" y="297370"/>
                  </a:lnTo>
                  <a:lnTo>
                    <a:pt x="509778" y="2362390"/>
                  </a:lnTo>
                  <a:lnTo>
                    <a:pt x="499762" y="2411996"/>
                  </a:lnTo>
                  <a:lnTo>
                    <a:pt x="472449" y="2452506"/>
                  </a:lnTo>
                  <a:lnTo>
                    <a:pt x="431939" y="2479819"/>
                  </a:lnTo>
                  <a:lnTo>
                    <a:pt x="382333" y="2489835"/>
                  </a:lnTo>
                  <a:lnTo>
                    <a:pt x="169926" y="2489835"/>
                  </a:lnTo>
                  <a:lnTo>
                    <a:pt x="169926" y="2404872"/>
                  </a:lnTo>
                  <a:lnTo>
                    <a:pt x="0" y="2574798"/>
                  </a:lnTo>
                  <a:lnTo>
                    <a:pt x="169926" y="2744724"/>
                  </a:lnTo>
                  <a:lnTo>
                    <a:pt x="169926" y="2659761"/>
                  </a:lnTo>
                  <a:lnTo>
                    <a:pt x="382333" y="2659761"/>
                  </a:lnTo>
                  <a:lnTo>
                    <a:pt x="430569" y="2655869"/>
                  </a:lnTo>
                  <a:lnTo>
                    <a:pt x="476326" y="2644601"/>
                  </a:lnTo>
                  <a:lnTo>
                    <a:pt x="518993" y="2626569"/>
                  </a:lnTo>
                  <a:lnTo>
                    <a:pt x="557958" y="2602386"/>
                  </a:lnTo>
                  <a:lnTo>
                    <a:pt x="592607" y="2572664"/>
                  </a:lnTo>
                  <a:lnTo>
                    <a:pt x="622329" y="2538015"/>
                  </a:lnTo>
                  <a:lnTo>
                    <a:pt x="646512" y="2499050"/>
                  </a:lnTo>
                  <a:lnTo>
                    <a:pt x="664544" y="2456383"/>
                  </a:lnTo>
                  <a:lnTo>
                    <a:pt x="675812" y="2410626"/>
                  </a:lnTo>
                  <a:lnTo>
                    <a:pt x="679704" y="2362390"/>
                  </a:lnTo>
                  <a:lnTo>
                    <a:pt x="679704" y="297370"/>
                  </a:lnTo>
                  <a:lnTo>
                    <a:pt x="675812" y="249134"/>
                  </a:lnTo>
                  <a:lnTo>
                    <a:pt x="664544" y="203377"/>
                  </a:lnTo>
                  <a:lnTo>
                    <a:pt x="646512" y="160710"/>
                  </a:lnTo>
                  <a:lnTo>
                    <a:pt x="622329" y="121745"/>
                  </a:lnTo>
                  <a:lnTo>
                    <a:pt x="592607" y="87096"/>
                  </a:lnTo>
                  <a:lnTo>
                    <a:pt x="557958" y="57374"/>
                  </a:lnTo>
                  <a:lnTo>
                    <a:pt x="518993" y="33191"/>
                  </a:lnTo>
                  <a:lnTo>
                    <a:pt x="476326" y="15159"/>
                  </a:lnTo>
                  <a:lnTo>
                    <a:pt x="430569" y="3891"/>
                  </a:lnTo>
                  <a:lnTo>
                    <a:pt x="382333" y="0"/>
                  </a:lnTo>
                  <a:close/>
                </a:path>
              </a:pathLst>
            </a:custGeom>
            <a:solidFill>
              <a:schemeClr val="accent5"/>
            </a:solidFill>
            <a:ln>
              <a:no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302B1B29-5F91-7F55-8663-82ACEF2521B6}"/>
              </a:ext>
            </a:extLst>
          </p:cNvPr>
          <p:cNvSpPr>
            <a:spLocks noGrp="1"/>
          </p:cNvSpPr>
          <p:nvPr>
            <p:ph type="sldNum" sz="quarter" idx="4"/>
          </p:nvPr>
        </p:nvSpPr>
        <p:spPr>
          <a:xfrm>
            <a:off x="-276733" y="6279676"/>
            <a:ext cx="366793" cy="3088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FFFFFF"/>
              </a:solidFill>
              <a:effectLst/>
              <a:uLnTx/>
              <a:uFillTx/>
              <a:latin typeface="Gotham Pro" panose="02000503040000020004" pitchFamily="2" charset="0"/>
              <a:ea typeface="+mn-ea"/>
            </a:endParaRPr>
          </a:p>
        </p:txBody>
      </p:sp>
      <p:sp>
        <p:nvSpPr>
          <p:cNvPr id="54" name="object 9">
            <a:extLst>
              <a:ext uri="{FF2B5EF4-FFF2-40B4-BE49-F238E27FC236}">
                <a16:creationId xmlns:a16="http://schemas.microsoft.com/office/drawing/2014/main" id="{8C11C7B4-FC67-2984-10CD-057715F18EED}"/>
              </a:ext>
            </a:extLst>
          </p:cNvPr>
          <p:cNvSpPr txBox="1"/>
          <p:nvPr/>
        </p:nvSpPr>
        <p:spPr>
          <a:xfrm>
            <a:off x="7895769" y="5644562"/>
            <a:ext cx="1286073" cy="319092"/>
          </a:xfrm>
          <a:prstGeom prst="rect">
            <a:avLst/>
          </a:prstGeom>
        </p:spPr>
        <p:txBody>
          <a:bodyPr vert="horz" wrap="square" lIns="0" tIns="11206" rIns="0" bIns="0" rtlCol="0">
            <a:spAutoFit/>
          </a:bodyPr>
          <a:lstStyle/>
          <a:p>
            <a:pPr marL="35300" marR="4483" lvl="0" indent="-24654" algn="ctr" defTabSz="806867" rtl="0" eaLnBrk="1" fontAlgn="auto" latinLnBrk="0" hangingPunct="1">
              <a:lnSpc>
                <a:spcPct val="100000"/>
              </a:lnSpc>
              <a:spcBef>
                <a:spcPts val="88"/>
              </a:spcBef>
              <a:spcAft>
                <a:spcPts val="0"/>
              </a:spcAft>
              <a:buClrTx/>
              <a:buSzTx/>
              <a:buFontTx/>
              <a:buNone/>
              <a:tabLst/>
              <a:defRPr/>
            </a:pP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CRACKER</a:t>
            </a:r>
            <a:r>
              <a:rPr kumimoji="0" lang="en-US" sz="1000" b="1" i="0" u="none" strike="noStrike" kern="1200" cap="none" spc="-35"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a:t>
            </a:r>
            <a:r>
              <a:rPr kumimoji="0" lang="en-US" sz="1000" b="1" i="0" u="none" strike="noStrike" kern="1200" cap="none" spc="-4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PLASTIC </a:t>
            </a:r>
            <a:r>
              <a:rPr kumimoji="0" lang="en-US" sz="1000" b="1" i="0" u="none" strike="noStrike" kern="1200" cap="none" spc="-256"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RESIN</a:t>
            </a:r>
            <a:r>
              <a:rPr kumimoji="0" lang="en-US" sz="1000" b="1" i="0" u="none" strike="noStrike" kern="1200" cap="none" spc="-4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PRODUCER</a:t>
            </a:r>
            <a:endPar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endParaRPr>
          </a:p>
        </p:txBody>
      </p:sp>
      <p:sp>
        <p:nvSpPr>
          <p:cNvPr id="55" name="object 10">
            <a:extLst>
              <a:ext uri="{FF2B5EF4-FFF2-40B4-BE49-F238E27FC236}">
                <a16:creationId xmlns:a16="http://schemas.microsoft.com/office/drawing/2014/main" id="{EB7F1317-C71A-72B3-609D-32D49CF4BE31}"/>
              </a:ext>
            </a:extLst>
          </p:cNvPr>
          <p:cNvSpPr txBox="1"/>
          <p:nvPr/>
        </p:nvSpPr>
        <p:spPr>
          <a:xfrm>
            <a:off x="4889039" y="5657742"/>
            <a:ext cx="1396993" cy="319092"/>
          </a:xfrm>
          <a:prstGeom prst="rect">
            <a:avLst/>
          </a:prstGeom>
        </p:spPr>
        <p:txBody>
          <a:bodyPr vert="horz" wrap="square" lIns="0" tIns="11206" rIns="0" bIns="0" rtlCol="0">
            <a:spAutoFit/>
          </a:bodyPr>
          <a:lstStyle/>
          <a:p>
            <a:pPr marL="11206" marR="4483" lvl="0" indent="82928" algn="ctr" defTabSz="806867" rtl="0" eaLnBrk="1" fontAlgn="auto" latinLnBrk="0" hangingPunct="1">
              <a:lnSpc>
                <a:spcPct val="100000"/>
              </a:lnSpc>
              <a:spcBef>
                <a:spcPts val="88"/>
              </a:spcBef>
              <a:spcAft>
                <a:spcPts val="0"/>
              </a:spcAft>
              <a:buClrTx/>
              <a:buSzTx/>
              <a:buFontTx/>
              <a:buNone/>
              <a:tabLst/>
              <a:defRPr/>
            </a:pP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PACKAGING </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M</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ANU</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F</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AC</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T</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U</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R</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I</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NG</a:t>
            </a:r>
            <a:endPar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endParaRPr>
          </a:p>
        </p:txBody>
      </p:sp>
      <p:sp>
        <p:nvSpPr>
          <p:cNvPr id="58" name="object 13">
            <a:extLst>
              <a:ext uri="{FF2B5EF4-FFF2-40B4-BE49-F238E27FC236}">
                <a16:creationId xmlns:a16="http://schemas.microsoft.com/office/drawing/2014/main" id="{96C69D8F-8A85-00A5-F8AF-EFB972FCAF2B}"/>
              </a:ext>
            </a:extLst>
          </p:cNvPr>
          <p:cNvSpPr/>
          <p:nvPr/>
        </p:nvSpPr>
        <p:spPr>
          <a:xfrm>
            <a:off x="6738316" y="4865970"/>
            <a:ext cx="331134" cy="280147"/>
          </a:xfrm>
          <a:custGeom>
            <a:avLst/>
            <a:gdLst/>
            <a:ahLst/>
            <a:cxnLst/>
            <a:rect l="l" t="t" r="r" b="b"/>
            <a:pathLst>
              <a:path w="375285" h="317500">
                <a:moveTo>
                  <a:pt x="374903" y="237744"/>
                </a:moveTo>
                <a:lnTo>
                  <a:pt x="158495" y="237744"/>
                </a:lnTo>
                <a:lnTo>
                  <a:pt x="158495" y="316992"/>
                </a:lnTo>
                <a:lnTo>
                  <a:pt x="0" y="158496"/>
                </a:lnTo>
                <a:lnTo>
                  <a:pt x="158495" y="0"/>
                </a:lnTo>
                <a:lnTo>
                  <a:pt x="158495" y="79248"/>
                </a:lnTo>
                <a:lnTo>
                  <a:pt x="374903" y="79248"/>
                </a:lnTo>
                <a:lnTo>
                  <a:pt x="374903" y="237744"/>
                </a:lnTo>
                <a:close/>
              </a:path>
            </a:pathLst>
          </a:custGeom>
          <a:solidFill>
            <a:schemeClr val="accent5"/>
          </a:solidFill>
          <a:ln w="25908">
            <a:solidFill>
              <a:schemeClr val="accent5"/>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pic>
        <p:nvPicPr>
          <p:cNvPr id="59" name="object 14">
            <a:extLst>
              <a:ext uri="{FF2B5EF4-FFF2-40B4-BE49-F238E27FC236}">
                <a16:creationId xmlns:a16="http://schemas.microsoft.com/office/drawing/2014/main" id="{E20FCF8F-FDFB-DF70-8D56-721CC4C3551C}"/>
              </a:ext>
            </a:extLst>
          </p:cNvPr>
          <p:cNvPicPr/>
          <p:nvPr/>
        </p:nvPicPr>
        <p:blipFill>
          <a:blip r:embed="rId3" cstate="print"/>
          <a:stretch>
            <a:fillRect/>
          </a:stretch>
        </p:blipFill>
        <p:spPr>
          <a:xfrm>
            <a:off x="2941156" y="4484435"/>
            <a:ext cx="751452" cy="946479"/>
          </a:xfrm>
          <a:prstGeom prst="rect">
            <a:avLst/>
          </a:prstGeom>
        </p:spPr>
      </p:pic>
      <p:sp>
        <p:nvSpPr>
          <p:cNvPr id="60" name="object 15">
            <a:extLst>
              <a:ext uri="{FF2B5EF4-FFF2-40B4-BE49-F238E27FC236}">
                <a16:creationId xmlns:a16="http://schemas.microsoft.com/office/drawing/2014/main" id="{32EC1AF2-390E-CDA6-B999-6F4AFAD0BEFC}"/>
              </a:ext>
            </a:extLst>
          </p:cNvPr>
          <p:cNvSpPr txBox="1"/>
          <p:nvPr/>
        </p:nvSpPr>
        <p:spPr>
          <a:xfrm>
            <a:off x="6429511" y="4089548"/>
            <a:ext cx="1088428" cy="476941"/>
          </a:xfrm>
          <a:prstGeom prst="rect">
            <a:avLst/>
          </a:prstGeom>
          <a:noFill/>
          <a:ln w="9144">
            <a:noFill/>
          </a:ln>
        </p:spPr>
        <p:txBody>
          <a:bodyPr vert="horz" wrap="square" lIns="0" tIns="15128" rIns="0" bIns="0" rtlCol="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000" b="1" i="1"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ADVANCED RECYCLED VIRGIN RESINS</a:t>
            </a:r>
          </a:p>
        </p:txBody>
      </p:sp>
      <p:sp>
        <p:nvSpPr>
          <p:cNvPr id="61" name="object 16">
            <a:extLst>
              <a:ext uri="{FF2B5EF4-FFF2-40B4-BE49-F238E27FC236}">
                <a16:creationId xmlns:a16="http://schemas.microsoft.com/office/drawing/2014/main" id="{F52CC4B2-5FEA-1DA0-428C-742352B4959A}"/>
              </a:ext>
            </a:extLst>
          </p:cNvPr>
          <p:cNvSpPr txBox="1"/>
          <p:nvPr/>
        </p:nvSpPr>
        <p:spPr>
          <a:xfrm>
            <a:off x="3800222" y="4094694"/>
            <a:ext cx="1058324" cy="644218"/>
          </a:xfrm>
          <a:prstGeom prst="rect">
            <a:avLst/>
          </a:prstGeom>
          <a:noFill/>
          <a:ln w="9144">
            <a:noFill/>
          </a:ln>
        </p:spPr>
        <p:txBody>
          <a:bodyPr vert="horz" wrap="square" lIns="0" tIns="15688" rIns="0" bIns="0" rtlCol="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000" b="1" i="1"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PACKAGING WITH </a:t>
            </a:r>
          </a:p>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000" b="1" i="1"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RECYCLED CONTENT</a:t>
            </a:r>
          </a:p>
          <a:p>
            <a:pPr marL="0" marR="0" lvl="0" indent="0" algn="ctr" defTabSz="806867" rtl="0" eaLnBrk="1" fontAlgn="auto" latinLnBrk="0" hangingPunct="1">
              <a:lnSpc>
                <a:spcPct val="100000"/>
              </a:lnSpc>
              <a:spcBef>
                <a:spcPts val="124"/>
              </a:spcBef>
              <a:spcAft>
                <a:spcPts val="0"/>
              </a:spcAft>
              <a:buClrTx/>
              <a:buSzTx/>
              <a:buFontTx/>
              <a:buNone/>
              <a:tabLst/>
              <a:defRPr/>
            </a:pPr>
            <a:endParaRPr kumimoji="0" lang="en-US" sz="10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endParaRPr>
          </a:p>
        </p:txBody>
      </p:sp>
      <p:sp>
        <p:nvSpPr>
          <p:cNvPr id="64" name="object 21">
            <a:extLst>
              <a:ext uri="{FF2B5EF4-FFF2-40B4-BE49-F238E27FC236}">
                <a16:creationId xmlns:a16="http://schemas.microsoft.com/office/drawing/2014/main" id="{C17460E4-7A9B-5F2E-CA2C-9581B78DCA74}"/>
              </a:ext>
            </a:extLst>
          </p:cNvPr>
          <p:cNvSpPr/>
          <p:nvPr/>
        </p:nvSpPr>
        <p:spPr>
          <a:xfrm>
            <a:off x="4133792" y="4876146"/>
            <a:ext cx="329453" cy="280147"/>
          </a:xfrm>
          <a:custGeom>
            <a:avLst/>
            <a:gdLst/>
            <a:ahLst/>
            <a:cxnLst/>
            <a:rect l="l" t="t" r="r" b="b"/>
            <a:pathLst>
              <a:path w="373379" h="317500">
                <a:moveTo>
                  <a:pt x="373380" y="237744"/>
                </a:moveTo>
                <a:lnTo>
                  <a:pt x="158496" y="237744"/>
                </a:lnTo>
                <a:lnTo>
                  <a:pt x="158496" y="316992"/>
                </a:lnTo>
                <a:lnTo>
                  <a:pt x="0" y="158496"/>
                </a:lnTo>
                <a:lnTo>
                  <a:pt x="158496" y="0"/>
                </a:lnTo>
                <a:lnTo>
                  <a:pt x="158496" y="79248"/>
                </a:lnTo>
                <a:lnTo>
                  <a:pt x="373380" y="79248"/>
                </a:lnTo>
                <a:lnTo>
                  <a:pt x="373380" y="237744"/>
                </a:lnTo>
                <a:close/>
              </a:path>
            </a:pathLst>
          </a:custGeom>
          <a:solidFill>
            <a:schemeClr val="accent5"/>
          </a:solidFill>
          <a:ln w="25908">
            <a:solidFill>
              <a:schemeClr val="accent5"/>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29">
            <a:extLst>
              <a:ext uri="{FF2B5EF4-FFF2-40B4-BE49-F238E27FC236}">
                <a16:creationId xmlns:a16="http://schemas.microsoft.com/office/drawing/2014/main" id="{93D172BB-9076-D79E-4189-B8B21D9660C4}"/>
              </a:ext>
            </a:extLst>
          </p:cNvPr>
          <p:cNvSpPr txBox="1"/>
          <p:nvPr/>
        </p:nvSpPr>
        <p:spPr>
          <a:xfrm>
            <a:off x="7190876" y="5906750"/>
            <a:ext cx="115981" cy="215089"/>
          </a:xfrm>
          <a:prstGeom prst="rect">
            <a:avLst/>
          </a:prstGeom>
        </p:spPr>
        <p:txBody>
          <a:bodyPr vert="horz" wrap="square" lIns="0" tIns="11206" rIns="0" bIns="0" rtlCol="0">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sz="1324" b="0" i="0" u="none" strike="noStrike" kern="1200" cap="none" spc="0" normalizeH="0" baseline="0" noProof="0">
                <a:ln>
                  <a:noFill/>
                </a:ln>
                <a:solidFill>
                  <a:srgbClr val="FFFFFF"/>
                </a:solidFill>
                <a:effectLst/>
                <a:uLnTx/>
                <a:uFillTx/>
                <a:latin typeface="Gotham Pro" panose="02000503040000020004" pitchFamily="2" charset="0"/>
                <a:ea typeface="+mn-ea"/>
                <a:cs typeface="Gotham Pro" panose="02000503040000020004" pitchFamily="2" charset="0"/>
              </a:rPr>
              <a:t>4</a:t>
            </a:r>
            <a:endParaRPr kumimoji="0" sz="1324" b="0" i="0" u="none" strike="noStrike" kern="1200" cap="none" spc="0" normalizeH="0" baseline="0" noProof="0">
              <a:ln>
                <a:noFill/>
              </a:ln>
              <a:solidFill>
                <a:prstClr val="black"/>
              </a:solidFill>
              <a:effectLst/>
              <a:uLnTx/>
              <a:uFillTx/>
              <a:latin typeface="Gotham Pro" panose="02000503040000020004" pitchFamily="2" charset="0"/>
              <a:ea typeface="+mn-ea"/>
              <a:cs typeface="Gotham Pro" panose="02000503040000020004" pitchFamily="2" charset="0"/>
            </a:endParaRPr>
          </a:p>
        </p:txBody>
      </p:sp>
      <p:sp>
        <p:nvSpPr>
          <p:cNvPr id="69" name="object 35">
            <a:extLst>
              <a:ext uri="{FF2B5EF4-FFF2-40B4-BE49-F238E27FC236}">
                <a16:creationId xmlns:a16="http://schemas.microsoft.com/office/drawing/2014/main" id="{449839E0-8F50-16DB-A0C5-E1AF04B37AE3}"/>
              </a:ext>
            </a:extLst>
          </p:cNvPr>
          <p:cNvSpPr txBox="1"/>
          <p:nvPr/>
        </p:nvSpPr>
        <p:spPr>
          <a:xfrm>
            <a:off x="5239694" y="1562430"/>
            <a:ext cx="115981" cy="215089"/>
          </a:xfrm>
          <a:prstGeom prst="rect">
            <a:avLst/>
          </a:prstGeom>
        </p:spPr>
        <p:txBody>
          <a:bodyPr vert="horz" wrap="square" lIns="0" tIns="11206" rIns="0" bIns="0" rtlCol="0">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sz="1324" b="0" i="0" u="none" strike="noStrike" kern="1200" cap="none" spc="0" normalizeH="0" baseline="0" noProof="0">
                <a:ln>
                  <a:noFill/>
                </a:ln>
                <a:solidFill>
                  <a:srgbClr val="FFFFFF"/>
                </a:solidFill>
                <a:effectLst/>
                <a:uLnTx/>
                <a:uFillTx/>
                <a:latin typeface="Gotham Pro" panose="02000503040000020004" pitchFamily="2" charset="0"/>
                <a:ea typeface="+mn-ea"/>
                <a:cs typeface="Gotham Pro" panose="02000503040000020004" pitchFamily="2" charset="0"/>
              </a:rPr>
              <a:t>2</a:t>
            </a:r>
            <a:endParaRPr kumimoji="0" sz="1324" b="0" i="0" u="none" strike="noStrike" kern="1200" cap="none" spc="0" normalizeH="0" baseline="0" noProof="0">
              <a:ln>
                <a:noFill/>
              </a:ln>
              <a:solidFill>
                <a:prstClr val="black"/>
              </a:solidFill>
              <a:effectLst/>
              <a:uLnTx/>
              <a:uFillTx/>
              <a:latin typeface="Gotham Pro" panose="02000503040000020004" pitchFamily="2" charset="0"/>
              <a:ea typeface="+mn-ea"/>
              <a:cs typeface="Gotham Pro" panose="02000503040000020004" pitchFamily="2" charset="0"/>
            </a:endParaRPr>
          </a:p>
        </p:txBody>
      </p:sp>
      <p:sp>
        <p:nvSpPr>
          <p:cNvPr id="71" name="object 46">
            <a:extLst>
              <a:ext uri="{FF2B5EF4-FFF2-40B4-BE49-F238E27FC236}">
                <a16:creationId xmlns:a16="http://schemas.microsoft.com/office/drawing/2014/main" id="{6BAADA71-D13E-9683-D630-B1B4499088FF}"/>
              </a:ext>
            </a:extLst>
          </p:cNvPr>
          <p:cNvSpPr txBox="1"/>
          <p:nvPr/>
        </p:nvSpPr>
        <p:spPr>
          <a:xfrm>
            <a:off x="4773058" y="5906750"/>
            <a:ext cx="115981" cy="215089"/>
          </a:xfrm>
          <a:prstGeom prst="rect">
            <a:avLst/>
          </a:prstGeom>
        </p:spPr>
        <p:txBody>
          <a:bodyPr vert="horz" wrap="square" lIns="0" tIns="11206" rIns="0" bIns="0" rtlCol="0">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sz="1324" b="0" i="0" u="none" strike="noStrike" kern="1200" cap="none" spc="0" normalizeH="0" baseline="0" noProof="0">
                <a:ln>
                  <a:noFill/>
                </a:ln>
                <a:solidFill>
                  <a:srgbClr val="FFFFFF"/>
                </a:solidFill>
                <a:effectLst/>
                <a:uLnTx/>
                <a:uFillTx/>
                <a:latin typeface="Gotham Pro" panose="02000503040000020004" pitchFamily="2" charset="0"/>
                <a:ea typeface="+mn-ea"/>
                <a:cs typeface="Gotham Pro" panose="02000503040000020004" pitchFamily="2" charset="0"/>
              </a:rPr>
              <a:t>5</a:t>
            </a:r>
            <a:endParaRPr kumimoji="0" sz="1324" b="0" i="0" u="none" strike="noStrike" kern="1200" cap="none" spc="0" normalizeH="0" baseline="0" noProof="0">
              <a:ln>
                <a:noFill/>
              </a:ln>
              <a:solidFill>
                <a:prstClr val="black"/>
              </a:solidFill>
              <a:effectLst/>
              <a:uLnTx/>
              <a:uFillTx/>
              <a:latin typeface="Gotham Pro" panose="02000503040000020004" pitchFamily="2" charset="0"/>
              <a:ea typeface="+mn-ea"/>
              <a:cs typeface="Gotham Pro" panose="02000503040000020004" pitchFamily="2" charset="0"/>
            </a:endParaRPr>
          </a:p>
        </p:txBody>
      </p:sp>
      <p:sp>
        <p:nvSpPr>
          <p:cNvPr id="72" name="object 51">
            <a:extLst>
              <a:ext uri="{FF2B5EF4-FFF2-40B4-BE49-F238E27FC236}">
                <a16:creationId xmlns:a16="http://schemas.microsoft.com/office/drawing/2014/main" id="{DB2984A5-356A-9D3C-D574-0A256DFCE8BA}"/>
              </a:ext>
            </a:extLst>
          </p:cNvPr>
          <p:cNvSpPr txBox="1"/>
          <p:nvPr/>
        </p:nvSpPr>
        <p:spPr>
          <a:xfrm>
            <a:off x="2554650" y="5906750"/>
            <a:ext cx="115981" cy="215089"/>
          </a:xfrm>
          <a:prstGeom prst="rect">
            <a:avLst/>
          </a:prstGeom>
        </p:spPr>
        <p:txBody>
          <a:bodyPr vert="horz" wrap="square" lIns="0" tIns="11206" rIns="0" bIns="0" rtlCol="0">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sz="1324" b="0" i="0" u="none" strike="noStrike" kern="1200" cap="none" spc="0" normalizeH="0" baseline="0" noProof="0">
                <a:ln>
                  <a:noFill/>
                </a:ln>
                <a:solidFill>
                  <a:srgbClr val="FFFFFF"/>
                </a:solidFill>
                <a:effectLst/>
                <a:uLnTx/>
                <a:uFillTx/>
                <a:latin typeface="Gotham Pro" panose="02000503040000020004" pitchFamily="2" charset="0"/>
                <a:ea typeface="+mn-ea"/>
                <a:cs typeface="Gotham Pro" panose="02000503040000020004" pitchFamily="2" charset="0"/>
              </a:rPr>
              <a:t>6</a:t>
            </a:r>
            <a:endParaRPr kumimoji="0" sz="1324" b="0" i="0" u="none" strike="noStrike" kern="1200" cap="none" spc="0" normalizeH="0" baseline="0" noProof="0">
              <a:ln>
                <a:noFill/>
              </a:ln>
              <a:solidFill>
                <a:prstClr val="black"/>
              </a:solidFill>
              <a:effectLst/>
              <a:uLnTx/>
              <a:uFillTx/>
              <a:latin typeface="Gotham Pro" panose="02000503040000020004" pitchFamily="2" charset="0"/>
              <a:ea typeface="+mn-ea"/>
              <a:cs typeface="Gotham Pro" panose="02000503040000020004" pitchFamily="2" charset="0"/>
            </a:endParaRPr>
          </a:p>
        </p:txBody>
      </p:sp>
      <p:sp>
        <p:nvSpPr>
          <p:cNvPr id="73" name="object 56">
            <a:extLst>
              <a:ext uri="{FF2B5EF4-FFF2-40B4-BE49-F238E27FC236}">
                <a16:creationId xmlns:a16="http://schemas.microsoft.com/office/drawing/2014/main" id="{8EA13151-F45C-EC2F-B66C-D39423582A4C}"/>
              </a:ext>
            </a:extLst>
          </p:cNvPr>
          <p:cNvSpPr txBox="1"/>
          <p:nvPr/>
        </p:nvSpPr>
        <p:spPr>
          <a:xfrm>
            <a:off x="2573033" y="3945419"/>
            <a:ext cx="115981" cy="215089"/>
          </a:xfrm>
          <a:prstGeom prst="rect">
            <a:avLst/>
          </a:prstGeom>
        </p:spPr>
        <p:txBody>
          <a:bodyPr vert="horz" wrap="square" lIns="0" tIns="11206" rIns="0" bIns="0" rtlCol="0">
            <a:spAutoFit/>
          </a:bodyPr>
          <a:lstStyle/>
          <a:p>
            <a:pPr marL="11206" marR="0" lvl="0" indent="0" algn="l" defTabSz="806867" rtl="0" eaLnBrk="1" fontAlgn="auto" latinLnBrk="0" hangingPunct="1">
              <a:lnSpc>
                <a:spcPct val="100000"/>
              </a:lnSpc>
              <a:spcBef>
                <a:spcPts val="88"/>
              </a:spcBef>
              <a:spcAft>
                <a:spcPts val="0"/>
              </a:spcAft>
              <a:buClrTx/>
              <a:buSzTx/>
              <a:buFontTx/>
              <a:buNone/>
              <a:tabLst/>
              <a:defRPr/>
            </a:pPr>
            <a:r>
              <a:rPr kumimoji="0" sz="1324" b="0" i="0" u="none" strike="noStrike" kern="1200" cap="none" spc="0" normalizeH="0" baseline="0" noProof="0">
                <a:ln>
                  <a:noFill/>
                </a:ln>
                <a:solidFill>
                  <a:srgbClr val="FFFFFF"/>
                </a:solidFill>
                <a:effectLst/>
                <a:uLnTx/>
                <a:uFillTx/>
                <a:latin typeface="Gotham Pro" panose="02000503040000020004" pitchFamily="2" charset="0"/>
                <a:ea typeface="+mn-ea"/>
                <a:cs typeface="Gotham Pro" panose="02000503040000020004" pitchFamily="2" charset="0"/>
              </a:rPr>
              <a:t>7</a:t>
            </a:r>
            <a:endParaRPr kumimoji="0" sz="1324" b="0" i="0" u="none" strike="noStrike" kern="1200" cap="none" spc="0" normalizeH="0" baseline="0" noProof="0">
              <a:ln>
                <a:noFill/>
              </a:ln>
              <a:solidFill>
                <a:prstClr val="black"/>
              </a:solidFill>
              <a:effectLst/>
              <a:uLnTx/>
              <a:uFillTx/>
              <a:latin typeface="Gotham Pro" panose="02000503040000020004" pitchFamily="2" charset="0"/>
              <a:ea typeface="+mn-ea"/>
              <a:cs typeface="Gotham Pro" panose="02000503040000020004" pitchFamily="2" charset="0"/>
            </a:endParaRPr>
          </a:p>
        </p:txBody>
      </p:sp>
      <p:sp>
        <p:nvSpPr>
          <p:cNvPr id="83" name="object 67">
            <a:extLst>
              <a:ext uri="{FF2B5EF4-FFF2-40B4-BE49-F238E27FC236}">
                <a16:creationId xmlns:a16="http://schemas.microsoft.com/office/drawing/2014/main" id="{D0918CA1-540F-D7E9-FF7A-62723ABD3D4F}"/>
              </a:ext>
            </a:extLst>
          </p:cNvPr>
          <p:cNvSpPr txBox="1"/>
          <p:nvPr/>
        </p:nvSpPr>
        <p:spPr>
          <a:xfrm>
            <a:off x="2880945" y="5659759"/>
            <a:ext cx="997399" cy="319092"/>
          </a:xfrm>
          <a:prstGeom prst="rect">
            <a:avLst/>
          </a:prstGeom>
        </p:spPr>
        <p:txBody>
          <a:bodyPr vert="horz" wrap="square" lIns="0" tIns="11206" rIns="0" bIns="0" rtlCol="0">
            <a:spAutoFit/>
          </a:bodyPr>
          <a:lstStyle/>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END</a:t>
            </a:r>
            <a:r>
              <a:rPr kumimoji="0" lang="en-US" sz="1000" b="1" i="0" u="none" strike="noStrike" kern="1200" cap="none" spc="-31"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USERS</a:t>
            </a:r>
            <a:r>
              <a:rPr kumimoji="0" lang="en-US" sz="1000" b="1" i="0" u="none" strike="noStrike" kern="1200" cap="none" spc="-4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256"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a:t>
            </a:r>
            <a:r>
              <a:rPr kumimoji="0" lang="en-US" sz="1000" b="1" i="0" u="none" strike="noStrike" kern="1200" cap="none" spc="-9"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C</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ONSU</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M</a:t>
            </a:r>
            <a:r>
              <a:rPr kumimoji="0" lang="en-US" sz="1000" b="1" i="0" u="none" strike="noStrike" kern="1200" cap="none" spc="-4"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E</a:t>
            </a: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RS</a:t>
            </a:r>
          </a:p>
        </p:txBody>
      </p:sp>
      <p:sp>
        <p:nvSpPr>
          <p:cNvPr id="87" name="object 72">
            <a:extLst>
              <a:ext uri="{FF2B5EF4-FFF2-40B4-BE49-F238E27FC236}">
                <a16:creationId xmlns:a16="http://schemas.microsoft.com/office/drawing/2014/main" id="{868A9D84-3D15-94D1-9065-A837FE1C76D4}"/>
              </a:ext>
            </a:extLst>
          </p:cNvPr>
          <p:cNvSpPr/>
          <p:nvPr/>
        </p:nvSpPr>
        <p:spPr>
          <a:xfrm>
            <a:off x="2604028" y="1369438"/>
            <a:ext cx="6825778" cy="2357717"/>
          </a:xfrm>
          <a:custGeom>
            <a:avLst/>
            <a:gdLst/>
            <a:ahLst/>
            <a:cxnLst/>
            <a:rect l="l" t="t" r="r" b="b"/>
            <a:pathLst>
              <a:path w="8343900" h="2672079">
                <a:moveTo>
                  <a:pt x="0" y="0"/>
                </a:moveTo>
                <a:lnTo>
                  <a:pt x="8343900" y="0"/>
                </a:lnTo>
                <a:lnTo>
                  <a:pt x="8343900" y="2671572"/>
                </a:lnTo>
                <a:lnTo>
                  <a:pt x="0" y="2671572"/>
                </a:lnTo>
                <a:lnTo>
                  <a:pt x="0" y="0"/>
                </a:lnTo>
                <a:close/>
              </a:path>
            </a:pathLst>
          </a:custGeom>
          <a:ln w="28956">
            <a:solidFill>
              <a:srgbClr val="0092CF"/>
            </a:solidFill>
            <a:prstDash val="sysDash"/>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B7BDC3DE-47A0-EA3A-0412-3D06E55E7DAE}"/>
              </a:ext>
            </a:extLst>
          </p:cNvPr>
          <p:cNvSpPr txBox="1"/>
          <p:nvPr/>
        </p:nvSpPr>
        <p:spPr>
          <a:xfrm>
            <a:off x="2679994" y="3147545"/>
            <a:ext cx="2396699" cy="553998"/>
          </a:xfrm>
          <a:prstGeom prst="rect">
            <a:avLst/>
          </a:prstGeom>
          <a:noFill/>
          <a:ln>
            <a:noFill/>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mn-cs"/>
              </a:rPr>
              <a:t>SINGLE USE AND END OF LIFE PLASTICS: POLYETHYLENE, POLYPROPYLENE AND POLYSTRENE</a:t>
            </a:r>
          </a:p>
        </p:txBody>
      </p:sp>
      <p:sp>
        <p:nvSpPr>
          <p:cNvPr id="92" name="TextBox 91">
            <a:extLst>
              <a:ext uri="{FF2B5EF4-FFF2-40B4-BE49-F238E27FC236}">
                <a16:creationId xmlns:a16="http://schemas.microsoft.com/office/drawing/2014/main" id="{D76E72F8-1108-007F-84DF-93C4C72150F2}"/>
              </a:ext>
            </a:extLst>
          </p:cNvPr>
          <p:cNvSpPr txBox="1"/>
          <p:nvPr/>
        </p:nvSpPr>
        <p:spPr>
          <a:xfrm>
            <a:off x="5219137" y="3302042"/>
            <a:ext cx="1908500" cy="253916"/>
          </a:xfrm>
          <a:prstGeom prst="rect">
            <a:avLst/>
          </a:prstGeom>
          <a:noFill/>
          <a:ln>
            <a:noFill/>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mn-cs"/>
              </a:rPr>
              <a:t>PYROLYSIS TECHNOLOGY</a:t>
            </a:r>
          </a:p>
        </p:txBody>
      </p:sp>
      <p:sp>
        <p:nvSpPr>
          <p:cNvPr id="93" name="TextBox 92">
            <a:extLst>
              <a:ext uri="{FF2B5EF4-FFF2-40B4-BE49-F238E27FC236}">
                <a16:creationId xmlns:a16="http://schemas.microsoft.com/office/drawing/2014/main" id="{1F05EC60-F757-2FCE-02AA-CCBBC06E4712}"/>
              </a:ext>
            </a:extLst>
          </p:cNvPr>
          <p:cNvSpPr txBox="1"/>
          <p:nvPr/>
        </p:nvSpPr>
        <p:spPr>
          <a:xfrm>
            <a:off x="7571223" y="3302042"/>
            <a:ext cx="1610619" cy="253916"/>
          </a:xfrm>
          <a:prstGeom prst="rect">
            <a:avLst/>
          </a:prstGeom>
          <a:noFill/>
          <a:ln>
            <a:noFill/>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mn-cs"/>
              </a:rPr>
              <a:t>PYROLYSIS OIL</a:t>
            </a:r>
          </a:p>
        </p:txBody>
      </p:sp>
      <p:pic>
        <p:nvPicPr>
          <p:cNvPr id="3" name="object 50">
            <a:extLst>
              <a:ext uri="{FF2B5EF4-FFF2-40B4-BE49-F238E27FC236}">
                <a16:creationId xmlns:a16="http://schemas.microsoft.com/office/drawing/2014/main" id="{8BC99CAF-F7CA-5B2C-9BCD-3BBFE291BFEE}"/>
              </a:ext>
            </a:extLst>
          </p:cNvPr>
          <p:cNvPicPr>
            <a:picLocks noChangeAspect="1"/>
          </p:cNvPicPr>
          <p:nvPr/>
        </p:nvPicPr>
        <p:blipFill>
          <a:blip r:embed="rId4" cstate="print"/>
          <a:stretch>
            <a:fillRect/>
          </a:stretch>
        </p:blipFill>
        <p:spPr>
          <a:xfrm>
            <a:off x="8051894" y="4134735"/>
            <a:ext cx="1010508" cy="302761"/>
          </a:xfrm>
          <a:prstGeom prst="rect">
            <a:avLst/>
          </a:prstGeom>
        </p:spPr>
      </p:pic>
      <p:pic>
        <p:nvPicPr>
          <p:cNvPr id="6" name="object 5">
            <a:extLst>
              <a:ext uri="{FF2B5EF4-FFF2-40B4-BE49-F238E27FC236}">
                <a16:creationId xmlns:a16="http://schemas.microsoft.com/office/drawing/2014/main" id="{D817B1FF-EAAB-66B4-0062-40B7158BC5E5}"/>
              </a:ext>
            </a:extLst>
          </p:cNvPr>
          <p:cNvPicPr>
            <a:picLocks noChangeAspect="1"/>
          </p:cNvPicPr>
          <p:nvPr/>
        </p:nvPicPr>
        <p:blipFill>
          <a:blip r:embed="rId5" cstate="print"/>
          <a:stretch>
            <a:fillRect/>
          </a:stretch>
        </p:blipFill>
        <p:spPr>
          <a:xfrm>
            <a:off x="8557148" y="4562228"/>
            <a:ext cx="600075" cy="380102"/>
          </a:xfrm>
          <a:prstGeom prst="rect">
            <a:avLst/>
          </a:prstGeom>
        </p:spPr>
      </p:pic>
      <p:pic>
        <p:nvPicPr>
          <p:cNvPr id="7" name="object 48">
            <a:extLst>
              <a:ext uri="{FF2B5EF4-FFF2-40B4-BE49-F238E27FC236}">
                <a16:creationId xmlns:a16="http://schemas.microsoft.com/office/drawing/2014/main" id="{B2FC00C8-A34E-6F47-F1ED-B963AC9C1A3A}"/>
              </a:ext>
            </a:extLst>
          </p:cNvPr>
          <p:cNvPicPr>
            <a:picLocks noChangeAspect="1"/>
          </p:cNvPicPr>
          <p:nvPr/>
        </p:nvPicPr>
        <p:blipFill>
          <a:blip r:embed="rId6" cstate="print"/>
          <a:stretch>
            <a:fillRect/>
          </a:stretch>
        </p:blipFill>
        <p:spPr>
          <a:xfrm>
            <a:off x="7977911" y="4582244"/>
            <a:ext cx="465392" cy="392819"/>
          </a:xfrm>
          <a:prstGeom prst="rect">
            <a:avLst/>
          </a:prstGeom>
        </p:spPr>
      </p:pic>
      <p:sp>
        <p:nvSpPr>
          <p:cNvPr id="8" name="Title 6">
            <a:extLst>
              <a:ext uri="{FF2B5EF4-FFF2-40B4-BE49-F238E27FC236}">
                <a16:creationId xmlns:a16="http://schemas.microsoft.com/office/drawing/2014/main" id="{E6FAA338-5DBC-A5C1-681E-1E3993711C60}"/>
              </a:ext>
            </a:extLst>
          </p:cNvPr>
          <p:cNvSpPr txBox="1">
            <a:spLocks/>
          </p:cNvSpPr>
          <p:nvPr/>
        </p:nvSpPr>
        <p:spPr>
          <a:xfrm>
            <a:off x="240762" y="61800"/>
            <a:ext cx="11138437" cy="418172"/>
          </a:xfrm>
          <a:prstGeom prst="rect">
            <a:avLst/>
          </a:prstGeom>
        </p:spPr>
        <p:txBody>
          <a:bodyPr lIns="91440" tIns="45720" rIns="91440" bIns="45720" anchor="t"/>
          <a:lstStyle>
            <a:lvl1pPr algn="l" defTabSz="1218764" rtl="0" eaLnBrk="1" latinLnBrk="0" hangingPunct="1">
              <a:spcBef>
                <a:spcPct val="0"/>
              </a:spcBef>
              <a:buNone/>
              <a:defRPr sz="2200" b="0" i="0" kern="1200">
                <a:solidFill>
                  <a:schemeClr val="tx1">
                    <a:lumMod val="75000"/>
                  </a:schemeClr>
                </a:solidFill>
                <a:latin typeface="Gotham Pro" panose="02000503040000020004" pitchFamily="2" charset="0"/>
                <a:ea typeface="+mj-ea"/>
                <a:cs typeface="Gotham Pro" panose="02000503040000020004" pitchFamily="2" charset="0"/>
              </a:defRPr>
            </a:lvl1pPr>
          </a:lstStyle>
          <a:p>
            <a:pPr marL="0" marR="0" lvl="0" indent="0" algn="l" defTabSz="1218764"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NEXUS CIRCULAR’S PYROLYSIS PROCESS IS CLEAN, CIRCULAR, COMMERCIAL AND ECONOMIC</a:t>
            </a:r>
          </a:p>
        </p:txBody>
      </p:sp>
      <p:sp>
        <p:nvSpPr>
          <p:cNvPr id="15" name="TextBox 14">
            <a:extLst>
              <a:ext uri="{FF2B5EF4-FFF2-40B4-BE49-F238E27FC236}">
                <a16:creationId xmlns:a16="http://schemas.microsoft.com/office/drawing/2014/main" id="{1F374E9E-9872-F5CF-C696-E1DE1C48938C}"/>
              </a:ext>
            </a:extLst>
          </p:cNvPr>
          <p:cNvSpPr txBox="1"/>
          <p:nvPr/>
        </p:nvSpPr>
        <p:spPr>
          <a:xfrm>
            <a:off x="12572445" y="31029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pic>
        <p:nvPicPr>
          <p:cNvPr id="17" name="object 70">
            <a:extLst>
              <a:ext uri="{FF2B5EF4-FFF2-40B4-BE49-F238E27FC236}">
                <a16:creationId xmlns:a16="http://schemas.microsoft.com/office/drawing/2014/main" id="{BE1DB3DB-E20F-CC15-E196-EA0C0CD25D87}"/>
              </a:ext>
            </a:extLst>
          </p:cNvPr>
          <p:cNvPicPr/>
          <p:nvPr/>
        </p:nvPicPr>
        <p:blipFill>
          <a:blip r:embed="rId7" cstate="print"/>
          <a:stretch>
            <a:fillRect/>
          </a:stretch>
        </p:blipFill>
        <p:spPr>
          <a:xfrm>
            <a:off x="7749651" y="1862882"/>
            <a:ext cx="1552780" cy="1346028"/>
          </a:xfrm>
          <a:prstGeom prst="rect">
            <a:avLst/>
          </a:prstGeom>
          <a:effectLst>
            <a:softEdge rad="50800"/>
          </a:effectLst>
        </p:spPr>
      </p:pic>
      <p:pic>
        <p:nvPicPr>
          <p:cNvPr id="21" name="object 33">
            <a:extLst>
              <a:ext uri="{FF2B5EF4-FFF2-40B4-BE49-F238E27FC236}">
                <a16:creationId xmlns:a16="http://schemas.microsoft.com/office/drawing/2014/main" id="{EEA11F96-E2AE-4220-8773-CEC2EFE046C0}"/>
              </a:ext>
            </a:extLst>
          </p:cNvPr>
          <p:cNvPicPr>
            <a:picLocks noChangeAspect="1"/>
          </p:cNvPicPr>
          <p:nvPr/>
        </p:nvPicPr>
        <p:blipFill>
          <a:blip r:embed="rId8" cstate="print"/>
          <a:stretch>
            <a:fillRect/>
          </a:stretch>
        </p:blipFill>
        <p:spPr>
          <a:xfrm>
            <a:off x="4855159" y="1016850"/>
            <a:ext cx="1953441" cy="578758"/>
          </a:xfrm>
          <a:prstGeom prst="rect">
            <a:avLst/>
          </a:prstGeom>
          <a:solidFill>
            <a:schemeClr val="bg1"/>
          </a:solidFill>
        </p:spPr>
      </p:pic>
      <p:grpSp>
        <p:nvGrpSpPr>
          <p:cNvPr id="13" name="Group 12">
            <a:extLst>
              <a:ext uri="{FF2B5EF4-FFF2-40B4-BE49-F238E27FC236}">
                <a16:creationId xmlns:a16="http://schemas.microsoft.com/office/drawing/2014/main" id="{0BF2E094-325B-9FE5-9184-4E8496DD83CD}"/>
              </a:ext>
            </a:extLst>
          </p:cNvPr>
          <p:cNvGrpSpPr/>
          <p:nvPr/>
        </p:nvGrpSpPr>
        <p:grpSpPr>
          <a:xfrm>
            <a:off x="5219137" y="1617548"/>
            <a:ext cx="2096511" cy="1561121"/>
            <a:chOff x="654529" y="2161041"/>
            <a:chExt cx="2071547" cy="1697517"/>
          </a:xfrm>
        </p:grpSpPr>
        <p:pic>
          <p:nvPicPr>
            <p:cNvPr id="14" name="Picture 13">
              <a:extLst>
                <a:ext uri="{FF2B5EF4-FFF2-40B4-BE49-F238E27FC236}">
                  <a16:creationId xmlns:a16="http://schemas.microsoft.com/office/drawing/2014/main" id="{1BE9C027-1C82-FB70-88E5-6C474E6686CD}"/>
                </a:ext>
              </a:extLst>
            </p:cNvPr>
            <p:cNvPicPr>
              <a:picLocks noChangeAspect="1"/>
            </p:cNvPicPr>
            <p:nvPr/>
          </p:nvPicPr>
          <p:blipFill>
            <a:blip r:embed="rId9"/>
            <a:stretch>
              <a:fillRect/>
            </a:stretch>
          </p:blipFill>
          <p:spPr>
            <a:xfrm>
              <a:off x="654529" y="2161041"/>
              <a:ext cx="2071547" cy="1697517"/>
            </a:xfrm>
            <a:custGeom>
              <a:avLst/>
              <a:gdLst>
                <a:gd name="connsiteX0" fmla="*/ 0 w 2071546"/>
                <a:gd name="connsiteY0" fmla="*/ 0 h 1697516"/>
                <a:gd name="connsiteX1" fmla="*/ 2090967 w 2071546"/>
                <a:gd name="connsiteY1" fmla="*/ 0 h 1697516"/>
                <a:gd name="connsiteX2" fmla="*/ 2090967 w 2071546"/>
                <a:gd name="connsiteY2" fmla="*/ 1726076 h 1697516"/>
                <a:gd name="connsiteX3" fmla="*/ 0 w 2071546"/>
                <a:gd name="connsiteY3" fmla="*/ 1726076 h 1697516"/>
              </a:gdLst>
              <a:ahLst/>
              <a:cxnLst>
                <a:cxn ang="0">
                  <a:pos x="connsiteX0" y="connsiteY0"/>
                </a:cxn>
                <a:cxn ang="0">
                  <a:pos x="connsiteX1" y="connsiteY1"/>
                </a:cxn>
                <a:cxn ang="0">
                  <a:pos x="connsiteX2" y="connsiteY2"/>
                </a:cxn>
                <a:cxn ang="0">
                  <a:pos x="connsiteX3" y="connsiteY3"/>
                </a:cxn>
              </a:cxnLst>
              <a:rect l="l" t="t" r="r" b="b"/>
              <a:pathLst>
                <a:path w="2071546" h="1697516">
                  <a:moveTo>
                    <a:pt x="0" y="0"/>
                  </a:moveTo>
                  <a:lnTo>
                    <a:pt x="2090967" y="0"/>
                  </a:lnTo>
                  <a:lnTo>
                    <a:pt x="2090967" y="1726076"/>
                  </a:lnTo>
                  <a:lnTo>
                    <a:pt x="0" y="1726076"/>
                  </a:lnTo>
                  <a:close/>
                </a:path>
              </a:pathLst>
            </a:custGeom>
            <a:ln/>
          </p:spPr>
        </p:pic>
        <p:sp>
          <p:nvSpPr>
            <p:cNvPr id="16" name="Rectangle 15">
              <a:extLst>
                <a:ext uri="{FF2B5EF4-FFF2-40B4-BE49-F238E27FC236}">
                  <a16:creationId xmlns:a16="http://schemas.microsoft.com/office/drawing/2014/main" id="{D76776A8-3F1C-F203-3FCD-D02F470AF084}"/>
                </a:ext>
              </a:extLst>
            </p:cNvPr>
            <p:cNvSpPr/>
            <p:nvPr/>
          </p:nvSpPr>
          <p:spPr>
            <a:xfrm>
              <a:off x="945573" y="2769590"/>
              <a:ext cx="565572" cy="461983"/>
            </a:xfrm>
            <a:prstGeom prst="rect">
              <a:avLst/>
            </a:prstGeom>
            <a:solidFill>
              <a:schemeClr val="bg1"/>
            </a:solid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pic>
          <p:nvPicPr>
            <p:cNvPr id="18" name="Graphic 17">
              <a:extLst>
                <a:ext uri="{FF2B5EF4-FFF2-40B4-BE49-F238E27FC236}">
                  <a16:creationId xmlns:a16="http://schemas.microsoft.com/office/drawing/2014/main" id="{EF7D4EFD-12D8-493E-0939-3026817B601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0062"/>
            <a:stretch/>
          </p:blipFill>
          <p:spPr>
            <a:xfrm>
              <a:off x="964264" y="2759925"/>
              <a:ext cx="521636" cy="478966"/>
            </a:xfrm>
            <a:prstGeom prst="rect">
              <a:avLst/>
            </a:prstGeom>
          </p:spPr>
        </p:pic>
      </p:grpSp>
      <p:sp>
        <p:nvSpPr>
          <p:cNvPr id="9" name="TextBox 8">
            <a:extLst>
              <a:ext uri="{FF2B5EF4-FFF2-40B4-BE49-F238E27FC236}">
                <a16:creationId xmlns:a16="http://schemas.microsoft.com/office/drawing/2014/main" id="{70F61933-B9DB-B8DC-DB78-32EAF947F3F6}"/>
              </a:ext>
            </a:extLst>
          </p:cNvPr>
          <p:cNvSpPr txBox="1"/>
          <p:nvPr/>
        </p:nvSpPr>
        <p:spPr>
          <a:xfrm>
            <a:off x="240763" y="508184"/>
            <a:ext cx="11297773" cy="303416"/>
          </a:xfrm>
          <a:prstGeom prst="rect">
            <a:avLst/>
          </a:prstGeom>
          <a:noFill/>
        </p:spPr>
        <p:txBody>
          <a:bodyPr wrap="square">
            <a:spAutoFit/>
          </a:bodyPr>
          <a:lstStyle/>
          <a:p>
            <a:pPr marL="0" marR="0" lvl="0" indent="0" algn="l" defTabSz="1218764" rtl="0" eaLnBrk="1" fontAlgn="auto" latinLnBrk="0" hangingPunct="1">
              <a:lnSpc>
                <a:spcPct val="85000"/>
              </a:lnSpc>
              <a:spcBef>
                <a:spcPts val="0"/>
              </a:spcBef>
              <a:spcAft>
                <a:spcPts val="0"/>
              </a:spcAft>
              <a:buClr>
                <a:srgbClr val="808285">
                  <a:lumMod val="50000"/>
                </a:srgbClr>
              </a:buClr>
              <a:buSzTx/>
              <a:buFont typeface="Arial" pitchFamily="34" charset="0"/>
              <a:buNone/>
              <a:tabLst/>
              <a:defRPr/>
            </a:pPr>
            <a:r>
              <a:rPr kumimoji="0" lang="en-US" sz="1600" b="0" i="0" u="none" strike="noStrike" kern="1200" cap="none" spc="0" normalizeH="0" baseline="0" noProof="0" dirty="0">
                <a:ln>
                  <a:noFill/>
                </a:ln>
                <a:solidFill>
                  <a:srgbClr val="3CB2E3">
                    <a:lumMod val="75000"/>
                  </a:srgbClr>
                </a:solidFill>
                <a:effectLst/>
                <a:uLnTx/>
                <a:uFillTx/>
                <a:latin typeface="Gotham Pro Medium" panose="02000503040000020004"/>
                <a:ea typeface="+mn-ea"/>
                <a:cs typeface="Gotham Pro" panose="02000503040000020004" pitchFamily="2" charset="0"/>
              </a:rPr>
              <a:t>Enabling the circular plastic economy where plastic resources are recycled and returned to the supply chain, again and again</a:t>
            </a:r>
          </a:p>
        </p:txBody>
      </p:sp>
      <p:pic>
        <p:nvPicPr>
          <p:cNvPr id="2" name="object 5">
            <a:extLst>
              <a:ext uri="{FF2B5EF4-FFF2-40B4-BE49-F238E27FC236}">
                <a16:creationId xmlns:a16="http://schemas.microsoft.com/office/drawing/2014/main" id="{3C5D33C7-0142-8292-1B7D-BDE3F033742B}"/>
              </a:ext>
            </a:extLst>
          </p:cNvPr>
          <p:cNvPicPr/>
          <p:nvPr/>
        </p:nvPicPr>
        <p:blipFill>
          <a:blip r:embed="rId12" cstate="print"/>
          <a:stretch>
            <a:fillRect/>
          </a:stretch>
        </p:blipFill>
        <p:spPr>
          <a:xfrm>
            <a:off x="3084915" y="1601937"/>
            <a:ext cx="595072" cy="641750"/>
          </a:xfrm>
          <a:prstGeom prst="rect">
            <a:avLst/>
          </a:prstGeom>
        </p:spPr>
      </p:pic>
      <p:pic>
        <p:nvPicPr>
          <p:cNvPr id="10" name="object 12">
            <a:extLst>
              <a:ext uri="{FF2B5EF4-FFF2-40B4-BE49-F238E27FC236}">
                <a16:creationId xmlns:a16="http://schemas.microsoft.com/office/drawing/2014/main" id="{9B1DB60E-0393-BEDB-5735-56B90D00A1D5}"/>
              </a:ext>
            </a:extLst>
          </p:cNvPr>
          <p:cNvPicPr/>
          <p:nvPr/>
        </p:nvPicPr>
        <p:blipFill>
          <a:blip r:embed="rId13" cstate="print"/>
          <a:stretch>
            <a:fillRect/>
          </a:stretch>
        </p:blipFill>
        <p:spPr>
          <a:xfrm>
            <a:off x="3910031" y="2438242"/>
            <a:ext cx="681649" cy="618338"/>
          </a:xfrm>
          <a:prstGeom prst="rect">
            <a:avLst/>
          </a:prstGeom>
          <a:effectLst>
            <a:softEdge rad="38100"/>
          </a:effectLst>
        </p:spPr>
      </p:pic>
      <p:pic>
        <p:nvPicPr>
          <p:cNvPr id="11" name="object 22">
            <a:extLst>
              <a:ext uri="{FF2B5EF4-FFF2-40B4-BE49-F238E27FC236}">
                <a16:creationId xmlns:a16="http://schemas.microsoft.com/office/drawing/2014/main" id="{695CF131-CCC1-DDC1-E24D-47B7A86B58CC}"/>
              </a:ext>
            </a:extLst>
          </p:cNvPr>
          <p:cNvPicPr/>
          <p:nvPr/>
        </p:nvPicPr>
        <p:blipFill>
          <a:blip r:embed="rId14" cstate="print"/>
          <a:stretch>
            <a:fillRect/>
          </a:stretch>
        </p:blipFill>
        <p:spPr>
          <a:xfrm>
            <a:off x="3953320" y="1571878"/>
            <a:ext cx="595072" cy="701867"/>
          </a:xfrm>
          <a:prstGeom prst="rect">
            <a:avLst/>
          </a:prstGeom>
        </p:spPr>
      </p:pic>
      <p:pic>
        <p:nvPicPr>
          <p:cNvPr id="12" name="Picture 11">
            <a:extLst>
              <a:ext uri="{FF2B5EF4-FFF2-40B4-BE49-F238E27FC236}">
                <a16:creationId xmlns:a16="http://schemas.microsoft.com/office/drawing/2014/main" id="{38791339-BF38-CBDF-0A4D-F4EDD0D3ECEB}"/>
              </a:ext>
            </a:extLst>
          </p:cNvPr>
          <p:cNvPicPr>
            <a:picLocks noChangeAspect="1"/>
          </p:cNvPicPr>
          <p:nvPr/>
        </p:nvPicPr>
        <p:blipFill>
          <a:blip r:embed="rId15"/>
          <a:stretch>
            <a:fillRect/>
          </a:stretch>
        </p:blipFill>
        <p:spPr>
          <a:xfrm>
            <a:off x="3041626" y="2350872"/>
            <a:ext cx="681650" cy="717337"/>
          </a:xfrm>
          <a:prstGeom prst="rect">
            <a:avLst/>
          </a:prstGeom>
        </p:spPr>
      </p:pic>
      <p:pic>
        <p:nvPicPr>
          <p:cNvPr id="19" name="Picture 18">
            <a:extLst>
              <a:ext uri="{FF2B5EF4-FFF2-40B4-BE49-F238E27FC236}">
                <a16:creationId xmlns:a16="http://schemas.microsoft.com/office/drawing/2014/main" id="{B56FCF8B-9821-E0ED-E218-C9AF4BE56099}"/>
              </a:ext>
            </a:extLst>
          </p:cNvPr>
          <p:cNvPicPr>
            <a:picLocks noChangeAspect="1"/>
          </p:cNvPicPr>
          <p:nvPr/>
        </p:nvPicPr>
        <p:blipFill>
          <a:blip r:embed="rId16"/>
          <a:stretch>
            <a:fillRect/>
          </a:stretch>
        </p:blipFill>
        <p:spPr>
          <a:xfrm>
            <a:off x="7950896" y="5114223"/>
            <a:ext cx="1177443" cy="316691"/>
          </a:xfrm>
          <a:prstGeom prst="rect">
            <a:avLst/>
          </a:prstGeom>
        </p:spPr>
      </p:pic>
      <p:pic>
        <p:nvPicPr>
          <p:cNvPr id="22" name="object 6">
            <a:extLst>
              <a:ext uri="{FF2B5EF4-FFF2-40B4-BE49-F238E27FC236}">
                <a16:creationId xmlns:a16="http://schemas.microsoft.com/office/drawing/2014/main" id="{F0D947B8-C711-355B-D685-FB04A65540BD}"/>
              </a:ext>
            </a:extLst>
          </p:cNvPr>
          <p:cNvPicPr/>
          <p:nvPr/>
        </p:nvPicPr>
        <p:blipFill>
          <a:blip r:embed="rId17" cstate="print"/>
          <a:stretch>
            <a:fillRect/>
          </a:stretch>
        </p:blipFill>
        <p:spPr>
          <a:xfrm>
            <a:off x="6631584" y="5368800"/>
            <a:ext cx="660496" cy="554545"/>
          </a:xfrm>
          <a:prstGeom prst="rect">
            <a:avLst/>
          </a:prstGeom>
        </p:spPr>
      </p:pic>
      <p:sp>
        <p:nvSpPr>
          <p:cNvPr id="23" name="object 16">
            <a:extLst>
              <a:ext uri="{FF2B5EF4-FFF2-40B4-BE49-F238E27FC236}">
                <a16:creationId xmlns:a16="http://schemas.microsoft.com/office/drawing/2014/main" id="{48B03558-D9F9-0773-A6C7-7D9F7C9A06BB}"/>
              </a:ext>
            </a:extLst>
          </p:cNvPr>
          <p:cNvSpPr txBox="1"/>
          <p:nvPr/>
        </p:nvSpPr>
        <p:spPr>
          <a:xfrm>
            <a:off x="850678" y="3609631"/>
            <a:ext cx="1135619" cy="477506"/>
          </a:xfrm>
          <a:prstGeom prst="rect">
            <a:avLst/>
          </a:prstGeom>
          <a:noFill/>
          <a:ln w="9144">
            <a:noFill/>
          </a:ln>
        </p:spPr>
        <p:txBody>
          <a:bodyPr vert="horz" wrap="square" lIns="0" tIns="15688" rIns="0" bIns="0" rtlCol="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US" sz="1000" b="1" i="1"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CAN BE CONTINUOUSLY RECYCLED</a:t>
            </a:r>
            <a:endParaRPr kumimoji="0" lang="en-US" sz="10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endParaRPr>
          </a:p>
        </p:txBody>
      </p:sp>
      <p:grpSp>
        <p:nvGrpSpPr>
          <p:cNvPr id="4" name="object 59">
            <a:extLst>
              <a:ext uri="{FF2B5EF4-FFF2-40B4-BE49-F238E27FC236}">
                <a16:creationId xmlns:a16="http://schemas.microsoft.com/office/drawing/2014/main" id="{1095ACCD-F6E8-D278-6407-221C1D3066E7}"/>
              </a:ext>
            </a:extLst>
          </p:cNvPr>
          <p:cNvGrpSpPr>
            <a:grpSpLocks noChangeAspect="1"/>
          </p:cNvGrpSpPr>
          <p:nvPr/>
        </p:nvGrpSpPr>
        <p:grpSpPr>
          <a:xfrm>
            <a:off x="5142535" y="4186205"/>
            <a:ext cx="1030852" cy="1242088"/>
            <a:chOff x="4110390" y="4476887"/>
            <a:chExt cx="1292225" cy="1557020"/>
          </a:xfrm>
        </p:grpSpPr>
        <p:pic>
          <p:nvPicPr>
            <p:cNvPr id="20" name="object 60">
              <a:extLst>
                <a:ext uri="{FF2B5EF4-FFF2-40B4-BE49-F238E27FC236}">
                  <a16:creationId xmlns:a16="http://schemas.microsoft.com/office/drawing/2014/main" id="{F13068BE-0D87-4213-DA3E-DE279A06860D}"/>
                </a:ext>
              </a:extLst>
            </p:cNvPr>
            <p:cNvPicPr/>
            <p:nvPr/>
          </p:nvPicPr>
          <p:blipFill>
            <a:blip r:embed="rId18" cstate="print"/>
            <a:stretch>
              <a:fillRect/>
            </a:stretch>
          </p:blipFill>
          <p:spPr>
            <a:xfrm>
              <a:off x="4430353" y="4476887"/>
              <a:ext cx="568945" cy="867204"/>
            </a:xfrm>
            <a:prstGeom prst="rect">
              <a:avLst/>
            </a:prstGeom>
          </p:spPr>
        </p:pic>
        <p:pic>
          <p:nvPicPr>
            <p:cNvPr id="24" name="object 61">
              <a:extLst>
                <a:ext uri="{FF2B5EF4-FFF2-40B4-BE49-F238E27FC236}">
                  <a16:creationId xmlns:a16="http://schemas.microsoft.com/office/drawing/2014/main" id="{A9B93601-FF84-43B1-CB5E-F2C8A916983E}"/>
                </a:ext>
              </a:extLst>
            </p:cNvPr>
            <p:cNvPicPr/>
            <p:nvPr/>
          </p:nvPicPr>
          <p:blipFill>
            <a:blip r:embed="rId19" cstate="print"/>
            <a:stretch>
              <a:fillRect/>
            </a:stretch>
          </p:blipFill>
          <p:spPr>
            <a:xfrm>
              <a:off x="4756404" y="5430012"/>
              <a:ext cx="646176" cy="603504"/>
            </a:xfrm>
            <a:prstGeom prst="rect">
              <a:avLst/>
            </a:prstGeom>
          </p:spPr>
        </p:pic>
        <p:pic>
          <p:nvPicPr>
            <p:cNvPr id="25" name="object 62">
              <a:extLst>
                <a:ext uri="{FF2B5EF4-FFF2-40B4-BE49-F238E27FC236}">
                  <a16:creationId xmlns:a16="http://schemas.microsoft.com/office/drawing/2014/main" id="{A6A0FD1A-803E-51EC-9210-BD4A352C8CA4}"/>
                </a:ext>
              </a:extLst>
            </p:cNvPr>
            <p:cNvPicPr/>
            <p:nvPr/>
          </p:nvPicPr>
          <p:blipFill>
            <a:blip r:embed="rId20" cstate="print"/>
            <a:stretch>
              <a:fillRect/>
            </a:stretch>
          </p:blipFill>
          <p:spPr>
            <a:xfrm>
              <a:off x="4110390" y="5430012"/>
              <a:ext cx="542241" cy="603504"/>
            </a:xfrm>
            <a:prstGeom prst="rect">
              <a:avLst/>
            </a:prstGeom>
          </p:spPr>
        </p:pic>
      </p:grpSp>
      <p:sp>
        <p:nvSpPr>
          <p:cNvPr id="26" name="Slide Number Placeholder 4">
            <a:extLst>
              <a:ext uri="{FF2B5EF4-FFF2-40B4-BE49-F238E27FC236}">
                <a16:creationId xmlns:a16="http://schemas.microsoft.com/office/drawing/2014/main" id="{22AC148E-9B98-0457-E528-BC080C78356C}"/>
              </a:ext>
            </a:extLst>
          </p:cNvPr>
          <p:cNvSpPr txBox="1">
            <a:spLocks/>
          </p:cNvSpPr>
          <p:nvPr/>
        </p:nvSpPr>
        <p:spPr>
          <a:xfrm>
            <a:off x="355048" y="6335095"/>
            <a:ext cx="366793" cy="308860"/>
          </a:xfrm>
          <a:prstGeom prst="rect">
            <a:avLst/>
          </a:prstGeom>
        </p:spPr>
        <p:txBody>
          <a:bodyPr anchor="ctr"/>
          <a:lstStyle>
            <a:defPPr>
              <a:defRPr lang="en-US"/>
            </a:defPPr>
            <a:lvl1pPr marL="0" algn="ctr" defTabSz="914400" rtl="0" eaLnBrk="1" latinLnBrk="0" hangingPunct="1">
              <a:defRPr sz="800" b="0" i="0" kern="1200">
                <a:solidFill>
                  <a:schemeClr val="bg1"/>
                </a:solidFill>
                <a:latin typeface="Gotham Pro" panose="02000503040000020004" pitchFamily="2" charset="0"/>
                <a:ea typeface="+mn-ea"/>
                <a:cs typeface="Gotham Pro" panose="0200050304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27" name="Rectangle 26">
            <a:extLst>
              <a:ext uri="{FF2B5EF4-FFF2-40B4-BE49-F238E27FC236}">
                <a16:creationId xmlns:a16="http://schemas.microsoft.com/office/drawing/2014/main" id="{5C4D3E2E-B185-4A1F-16AC-F6A2A6516312}"/>
              </a:ext>
            </a:extLst>
          </p:cNvPr>
          <p:cNvSpPr/>
          <p:nvPr/>
        </p:nvSpPr>
        <p:spPr>
          <a:xfrm>
            <a:off x="7749651" y="4006796"/>
            <a:ext cx="1565945" cy="1557425"/>
          </a:xfrm>
          <a:prstGeom prst="rect">
            <a:avLst/>
          </a:prstGeom>
          <a:noFill/>
          <a:ln w="12700" cap="flat">
            <a:solidFill>
              <a:schemeClr val="accent5"/>
            </a:solidFill>
            <a:prstDash val="sysDash"/>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FFFFFF"/>
              </a:solidFill>
              <a:effectLst/>
              <a:uLnTx/>
              <a:uFillTx/>
              <a:latin typeface="Arial"/>
              <a:ea typeface="Calibri"/>
              <a:cs typeface="Arial"/>
            </a:endParaRPr>
          </a:p>
        </p:txBody>
      </p:sp>
      <p:pic>
        <p:nvPicPr>
          <p:cNvPr id="28" name="Picture 27" descr="A blue and black logo&#10;&#10;Description automatically generated">
            <a:extLst>
              <a:ext uri="{FF2B5EF4-FFF2-40B4-BE49-F238E27FC236}">
                <a16:creationId xmlns:a16="http://schemas.microsoft.com/office/drawing/2014/main" id="{DCCF71A6-28C4-DA2E-C0AE-8B3A61D0B4A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22360" y="1515791"/>
            <a:ext cx="1479933" cy="894564"/>
          </a:xfrm>
          <a:prstGeom prst="rect">
            <a:avLst/>
          </a:prstGeom>
        </p:spPr>
      </p:pic>
    </p:spTree>
    <p:extLst>
      <p:ext uri="{BB962C8B-B14F-4D97-AF65-F5344CB8AC3E}">
        <p14:creationId xmlns:p14="http://schemas.microsoft.com/office/powerpoint/2010/main" val="17176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A3642F-FD4D-1F49-033F-403F9B8EF28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Gotham Pro" panose="02000503040000020004" pitchFamily="2" charset="0"/>
              <a:ea typeface="+mn-ea"/>
            </a:endParaRPr>
          </a:p>
        </p:txBody>
      </p:sp>
      <p:sp>
        <p:nvSpPr>
          <p:cNvPr id="4" name="Text Placeholder 3">
            <a:extLst>
              <a:ext uri="{FF2B5EF4-FFF2-40B4-BE49-F238E27FC236}">
                <a16:creationId xmlns:a16="http://schemas.microsoft.com/office/drawing/2014/main" id="{BEDDC8AA-0BF9-EF91-89DC-B5A679DD83E6}"/>
              </a:ext>
            </a:extLst>
          </p:cNvPr>
          <p:cNvSpPr>
            <a:spLocks noGrp="1"/>
          </p:cNvSpPr>
          <p:nvPr>
            <p:ph type="body" sz="quarter" idx="21"/>
          </p:nvPr>
        </p:nvSpPr>
        <p:spPr>
          <a:xfrm>
            <a:off x="868225" y="6352090"/>
            <a:ext cx="5532575" cy="369332"/>
          </a:xfrm>
        </p:spPr>
        <p:txBody>
          <a:bodyPr/>
          <a:lstStyle/>
          <a:p>
            <a:r>
              <a:rPr lang="en-US" sz="800" dirty="0"/>
              <a:t>Source: Figures reflect potential for pyrolysis-based advanced recycling and industry averages</a:t>
            </a:r>
          </a:p>
        </p:txBody>
      </p:sp>
      <p:sp>
        <p:nvSpPr>
          <p:cNvPr id="25" name="TextBox 24">
            <a:extLst>
              <a:ext uri="{FF2B5EF4-FFF2-40B4-BE49-F238E27FC236}">
                <a16:creationId xmlns:a16="http://schemas.microsoft.com/office/drawing/2014/main" id="{A91F6D98-30BE-DCAD-9720-1411EF4DCFFC}"/>
              </a:ext>
            </a:extLst>
          </p:cNvPr>
          <p:cNvSpPr txBox="1"/>
          <p:nvPr/>
        </p:nvSpPr>
        <p:spPr>
          <a:xfrm>
            <a:off x="1723869" y="8094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endParaRPr>
          </a:p>
        </p:txBody>
      </p:sp>
      <p:sp>
        <p:nvSpPr>
          <p:cNvPr id="46" name="Text Placeholder 1">
            <a:extLst>
              <a:ext uri="{FF2B5EF4-FFF2-40B4-BE49-F238E27FC236}">
                <a16:creationId xmlns:a16="http://schemas.microsoft.com/office/drawing/2014/main" id="{B9A6C644-99C0-8D57-6CD4-D384C4FBBF52}"/>
              </a:ext>
            </a:extLst>
          </p:cNvPr>
          <p:cNvSpPr txBox="1">
            <a:spLocks/>
          </p:cNvSpPr>
          <p:nvPr/>
        </p:nvSpPr>
        <p:spPr>
          <a:xfrm>
            <a:off x="3638559" y="1259946"/>
            <a:ext cx="4914882" cy="679393"/>
          </a:xfrm>
          <a:prstGeom prst="rect">
            <a:avLst/>
          </a:prstGeom>
          <a:ln>
            <a:solidFill>
              <a:schemeClr val="accent2">
                <a:lumMod val="75000"/>
              </a:schemeClr>
            </a:solidFill>
          </a:ln>
        </p:spPr>
        <p:txBody>
          <a:bodyPr/>
          <a:lstStyle>
            <a:lvl1pPr marL="285744" indent="-285744" algn="l" defTabSz="1218764" rtl="0" eaLnBrk="1" latinLnBrk="0" hangingPunct="1">
              <a:spcBef>
                <a:spcPts val="600"/>
              </a:spcBef>
              <a:buClr>
                <a:schemeClr val="accent2">
                  <a:lumMod val="75000"/>
                </a:schemeClr>
              </a:buClr>
              <a:buFont typeface="Wingdings" panose="05000000000000000000" pitchFamily="2" charset="2"/>
              <a:buChar char="§"/>
              <a:defRPr sz="1600" b="0" i="0" kern="1200">
                <a:solidFill>
                  <a:schemeClr val="tx1">
                    <a:lumMod val="50000"/>
                  </a:schemeClr>
                </a:solidFill>
                <a:latin typeface="Gotham Pro" panose="02000503040000020004" pitchFamily="2" charset="0"/>
                <a:ea typeface="+mn-ea"/>
                <a:cs typeface="Segoe UI" panose="020B0502040204020203" pitchFamily="34" charset="0"/>
              </a:defRPr>
            </a:lvl1pPr>
            <a:lvl2pPr marL="745984" indent="-342838" algn="l" defTabSz="1218764" rtl="0" eaLnBrk="1" latinLnBrk="0" hangingPunct="1">
              <a:spcBef>
                <a:spcPts val="600"/>
              </a:spcBef>
              <a:buClr>
                <a:schemeClr val="tx2">
                  <a:lumMod val="50000"/>
                </a:schemeClr>
              </a:buClr>
              <a:buFont typeface="Arial" pitchFamily="34" charset="0"/>
              <a:buChar char="–"/>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600"/>
              </a:spcBef>
              <a:spcAft>
                <a:spcPts val="0"/>
              </a:spcAft>
              <a:buClr>
                <a:srgbClr val="3CB2E3">
                  <a:lumMod val="75000"/>
                </a:srgbClr>
              </a:buClr>
              <a:buSzTx/>
              <a:buFont typeface="Wingdings" panose="05000000000000000000" pitchFamily="2" charset="2"/>
              <a:buNone/>
              <a:tabLst/>
              <a:defRPr/>
            </a:pPr>
            <a:r>
              <a:rPr kumimoji="0" lang="en-US" sz="18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NEXUS </a:t>
            </a:r>
            <a:r>
              <a:rPr kumimoji="0" lang="en-US" sz="1800" b="1" i="0" u="none" strike="noStrike" kern="1200" cap="none" spc="-26"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ACCELERATES CIRCULARITY SO PEOPLE                                  AND THE ENVIRONMENT THRIVE.</a:t>
            </a:r>
          </a:p>
        </p:txBody>
      </p:sp>
      <p:pic>
        <p:nvPicPr>
          <p:cNvPr id="49" name="Graphic 48">
            <a:extLst>
              <a:ext uri="{FF2B5EF4-FFF2-40B4-BE49-F238E27FC236}">
                <a16:creationId xmlns:a16="http://schemas.microsoft.com/office/drawing/2014/main" id="{D4975A9D-B5C9-9777-D01E-862279D8A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48" y="2379249"/>
            <a:ext cx="2604136" cy="2409693"/>
          </a:xfrm>
          <a:prstGeom prst="rect">
            <a:avLst/>
          </a:prstGeom>
        </p:spPr>
      </p:pic>
      <p:pic>
        <p:nvPicPr>
          <p:cNvPr id="50" name="Graphic 49">
            <a:extLst>
              <a:ext uri="{FF2B5EF4-FFF2-40B4-BE49-F238E27FC236}">
                <a16:creationId xmlns:a16="http://schemas.microsoft.com/office/drawing/2014/main" id="{785CC225-F0DD-8902-E937-7CD3DE621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5038" y="2336746"/>
            <a:ext cx="2604136" cy="2409693"/>
          </a:xfrm>
          <a:prstGeom prst="rect">
            <a:avLst/>
          </a:prstGeom>
        </p:spPr>
      </p:pic>
      <p:pic>
        <p:nvPicPr>
          <p:cNvPr id="51" name="Graphic 50">
            <a:extLst>
              <a:ext uri="{FF2B5EF4-FFF2-40B4-BE49-F238E27FC236}">
                <a16:creationId xmlns:a16="http://schemas.microsoft.com/office/drawing/2014/main" id="{1A26A06B-639D-5751-A262-76E40D2D31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4228" y="2379248"/>
            <a:ext cx="2604136" cy="2409693"/>
          </a:xfrm>
          <a:prstGeom prst="rect">
            <a:avLst/>
          </a:prstGeom>
        </p:spPr>
      </p:pic>
      <p:pic>
        <p:nvPicPr>
          <p:cNvPr id="52" name="Graphic 51">
            <a:extLst>
              <a:ext uri="{FF2B5EF4-FFF2-40B4-BE49-F238E27FC236}">
                <a16:creationId xmlns:a16="http://schemas.microsoft.com/office/drawing/2014/main" id="{1A6010EF-DF0F-0BA4-B119-9A646CC32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3418" y="2378464"/>
            <a:ext cx="2604136" cy="2409693"/>
          </a:xfrm>
          <a:prstGeom prst="rect">
            <a:avLst/>
          </a:prstGeom>
        </p:spPr>
      </p:pic>
      <p:sp>
        <p:nvSpPr>
          <p:cNvPr id="54" name="TextBox 53">
            <a:extLst>
              <a:ext uri="{FF2B5EF4-FFF2-40B4-BE49-F238E27FC236}">
                <a16:creationId xmlns:a16="http://schemas.microsoft.com/office/drawing/2014/main" id="{E07F367E-B1C2-F4A6-00EE-CB9946CF5067}"/>
              </a:ext>
            </a:extLst>
          </p:cNvPr>
          <p:cNvSpPr txBox="1"/>
          <p:nvPr/>
        </p:nvSpPr>
        <p:spPr>
          <a:xfrm>
            <a:off x="1365777" y="4767124"/>
            <a:ext cx="10642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types of plastics</a:t>
            </a:r>
          </a:p>
        </p:txBody>
      </p:sp>
      <p:sp>
        <p:nvSpPr>
          <p:cNvPr id="55" name="TextBox 54">
            <a:extLst>
              <a:ext uri="{FF2B5EF4-FFF2-40B4-BE49-F238E27FC236}">
                <a16:creationId xmlns:a16="http://schemas.microsoft.com/office/drawing/2014/main" id="{77E3291A-C508-89AF-53A9-E77B39D816DA}"/>
              </a:ext>
            </a:extLst>
          </p:cNvPr>
          <p:cNvSpPr txBox="1"/>
          <p:nvPr/>
        </p:nvSpPr>
        <p:spPr>
          <a:xfrm>
            <a:off x="1504688" y="3339214"/>
            <a:ext cx="6896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4/7</a:t>
            </a:r>
          </a:p>
        </p:txBody>
      </p:sp>
      <p:sp>
        <p:nvSpPr>
          <p:cNvPr id="57" name="TextBox 56">
            <a:extLst>
              <a:ext uri="{FF2B5EF4-FFF2-40B4-BE49-F238E27FC236}">
                <a16:creationId xmlns:a16="http://schemas.microsoft.com/office/drawing/2014/main" id="{57ED183A-646E-289D-42FB-F44EF0D0F7E3}"/>
              </a:ext>
            </a:extLst>
          </p:cNvPr>
          <p:cNvSpPr txBox="1"/>
          <p:nvPr/>
        </p:nvSpPr>
        <p:spPr>
          <a:xfrm>
            <a:off x="3841372" y="4759761"/>
            <a:ext cx="15858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plastic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produced</a:t>
            </a:r>
          </a:p>
        </p:txBody>
      </p:sp>
      <p:sp>
        <p:nvSpPr>
          <p:cNvPr id="58" name="TextBox 57">
            <a:extLst>
              <a:ext uri="{FF2B5EF4-FFF2-40B4-BE49-F238E27FC236}">
                <a16:creationId xmlns:a16="http://schemas.microsoft.com/office/drawing/2014/main" id="{DB30038C-D0B5-B144-B9FC-9A0121DBEB00}"/>
              </a:ext>
            </a:extLst>
          </p:cNvPr>
          <p:cNvSpPr txBox="1"/>
          <p:nvPr/>
        </p:nvSpPr>
        <p:spPr>
          <a:xfrm>
            <a:off x="4141212" y="3315475"/>
            <a:ext cx="9861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~60%</a:t>
            </a:r>
          </a:p>
        </p:txBody>
      </p:sp>
      <p:sp>
        <p:nvSpPr>
          <p:cNvPr id="60" name="TextBox 59">
            <a:extLst>
              <a:ext uri="{FF2B5EF4-FFF2-40B4-BE49-F238E27FC236}">
                <a16:creationId xmlns:a16="http://schemas.microsoft.com/office/drawing/2014/main" id="{76513CFD-1C90-1E25-A917-6CA22FCF6476}"/>
              </a:ext>
            </a:extLst>
          </p:cNvPr>
          <p:cNvSpPr txBox="1"/>
          <p:nvPr/>
        </p:nvSpPr>
        <p:spPr>
          <a:xfrm>
            <a:off x="6413404" y="4763510"/>
            <a:ext cx="18446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of used plastic diverted annually from landfill</a:t>
            </a:r>
          </a:p>
        </p:txBody>
      </p:sp>
      <p:sp>
        <p:nvSpPr>
          <p:cNvPr id="61" name="TextBox 60">
            <a:extLst>
              <a:ext uri="{FF2B5EF4-FFF2-40B4-BE49-F238E27FC236}">
                <a16:creationId xmlns:a16="http://schemas.microsoft.com/office/drawing/2014/main" id="{A13670F9-9702-38C0-0E4C-4B820EA81019}"/>
              </a:ext>
            </a:extLst>
          </p:cNvPr>
          <p:cNvSpPr txBox="1"/>
          <p:nvPr/>
        </p:nvSpPr>
        <p:spPr>
          <a:xfrm>
            <a:off x="6934709" y="3320660"/>
            <a:ext cx="1098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MM+</a:t>
            </a:r>
          </a:p>
        </p:txBody>
      </p:sp>
      <p:sp>
        <p:nvSpPr>
          <p:cNvPr id="62" name="TextBox 61">
            <a:extLst>
              <a:ext uri="{FF2B5EF4-FFF2-40B4-BE49-F238E27FC236}">
                <a16:creationId xmlns:a16="http://schemas.microsoft.com/office/drawing/2014/main" id="{CD4EE946-A3DE-488E-9E50-45044C7A3C14}"/>
              </a:ext>
            </a:extLst>
          </p:cNvPr>
          <p:cNvSpPr txBox="1"/>
          <p:nvPr/>
        </p:nvSpPr>
        <p:spPr>
          <a:xfrm>
            <a:off x="7111709" y="3751786"/>
            <a:ext cx="448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lbs</a:t>
            </a:r>
          </a:p>
        </p:txBody>
      </p:sp>
      <p:sp>
        <p:nvSpPr>
          <p:cNvPr id="64" name="TextBox 63">
            <a:extLst>
              <a:ext uri="{FF2B5EF4-FFF2-40B4-BE49-F238E27FC236}">
                <a16:creationId xmlns:a16="http://schemas.microsoft.com/office/drawing/2014/main" id="{59592D14-2270-C443-AFD0-D829011437B8}"/>
              </a:ext>
            </a:extLst>
          </p:cNvPr>
          <p:cNvSpPr txBox="1"/>
          <p:nvPr/>
        </p:nvSpPr>
        <p:spPr>
          <a:xfrm>
            <a:off x="9027439" y="4746439"/>
            <a:ext cx="22594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potential reduction in CO</a:t>
            </a:r>
            <a:r>
              <a:rPr kumimoji="0" lang="en-US" sz="1600" b="0" i="1" u="none" strike="noStrike" kern="1200" cap="none" spc="0" normalizeH="0" baseline="-2500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2 </a:t>
            </a:r>
            <a:r>
              <a:rPr kumimoji="0" lang="en-US" sz="1600" b="0"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footprint in virgin plastic production</a:t>
            </a:r>
          </a:p>
        </p:txBody>
      </p:sp>
      <p:sp>
        <p:nvSpPr>
          <p:cNvPr id="65" name="TextBox 64">
            <a:extLst>
              <a:ext uri="{FF2B5EF4-FFF2-40B4-BE49-F238E27FC236}">
                <a16:creationId xmlns:a16="http://schemas.microsoft.com/office/drawing/2014/main" id="{54494EE0-1BE3-4876-56C0-A3C5AC30ED41}"/>
              </a:ext>
            </a:extLst>
          </p:cNvPr>
          <p:cNvSpPr txBox="1"/>
          <p:nvPr/>
        </p:nvSpPr>
        <p:spPr>
          <a:xfrm>
            <a:off x="9664074" y="3339214"/>
            <a:ext cx="9861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&gt;50%</a:t>
            </a:r>
          </a:p>
        </p:txBody>
      </p:sp>
      <p:sp>
        <p:nvSpPr>
          <p:cNvPr id="10" name="Text Placeholder 31">
            <a:extLst>
              <a:ext uri="{FF2B5EF4-FFF2-40B4-BE49-F238E27FC236}">
                <a16:creationId xmlns:a16="http://schemas.microsoft.com/office/drawing/2014/main" id="{F717A89E-D857-6647-08F2-598220CDB6CE}"/>
              </a:ext>
            </a:extLst>
          </p:cNvPr>
          <p:cNvSpPr txBox="1">
            <a:spLocks/>
          </p:cNvSpPr>
          <p:nvPr/>
        </p:nvSpPr>
        <p:spPr>
          <a:xfrm>
            <a:off x="240763" y="511961"/>
            <a:ext cx="11220552" cy="308860"/>
          </a:xfrm>
          <a:prstGeom prst="rect">
            <a:avLst/>
          </a:prstGeom>
        </p:spPr>
        <p:txBody>
          <a:bodyPr/>
          <a:lstStyle>
            <a:lvl1pPr marL="0" indent="0" algn="l" defTabSz="1218764" rtl="0" eaLnBrk="1" latinLnBrk="0" hangingPunct="1">
              <a:lnSpc>
                <a:spcPct val="85000"/>
              </a:lnSpc>
              <a:spcBef>
                <a:spcPts val="0"/>
              </a:spcBef>
              <a:buClr>
                <a:schemeClr val="tx2">
                  <a:lumMod val="50000"/>
                </a:schemeClr>
              </a:buClr>
              <a:buFont typeface="Arial" pitchFamily="34" charset="0"/>
              <a:buNone/>
              <a:defRPr kumimoji="0" lang="en-US" sz="1600" b="0" i="0" u="none" strike="noStrike" kern="1200" cap="none" spc="0" normalizeH="0" baseline="0" dirty="0">
                <a:ln>
                  <a:noFill/>
                </a:ln>
                <a:solidFill>
                  <a:schemeClr val="accent2">
                    <a:lumMod val="75000"/>
                  </a:schemeClr>
                </a:solidFill>
                <a:effectLst/>
                <a:uLnTx/>
                <a:uFillTx/>
                <a:latin typeface="Gotham Pro" panose="02000503040000020004" pitchFamily="2" charset="0"/>
                <a:ea typeface="+mn-ea"/>
                <a:cs typeface="Segoe UI"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0" kern="1200">
                <a:solidFill>
                  <a:srgbClr val="404040"/>
                </a:solidFill>
                <a:latin typeface="+mn-lt"/>
                <a:ea typeface="+mn-ea"/>
                <a:cs typeface="+mn-cs"/>
              </a:defRPr>
            </a:lvl2pPr>
            <a:lvl3pPr marL="745991" indent="0" algn="l" defTabSz="1218764" rtl="0" eaLnBrk="1" latinLnBrk="0" hangingPunct="1">
              <a:spcBef>
                <a:spcPts val="600"/>
              </a:spcBef>
              <a:buClr>
                <a:schemeClr val="tx2">
                  <a:lumMod val="50000"/>
                </a:schemeClr>
              </a:buClr>
              <a:buFont typeface="Arial" pitchFamily="34" charset="0"/>
              <a:buNone/>
              <a:tabLst/>
              <a:defRPr sz="2000" kern="1200">
                <a:solidFill>
                  <a:srgbClr val="404040"/>
                </a:solidFill>
                <a:latin typeface="+mn-lt"/>
                <a:ea typeface="+mn-ea"/>
                <a:cs typeface="+mn-cs"/>
              </a:defRPr>
            </a:lvl3pPr>
            <a:lvl4pPr marL="1068188"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4pPr>
            <a:lvl5pPr marL="1409439"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0" marR="0" lvl="0" indent="0" algn="l" defTabSz="1218764" rtl="0" eaLnBrk="1" fontAlgn="auto" latinLnBrk="0" hangingPunct="1">
              <a:lnSpc>
                <a:spcPct val="85000"/>
              </a:lnSpc>
              <a:spcBef>
                <a:spcPts val="0"/>
              </a:spcBef>
              <a:spcAft>
                <a:spcPts val="0"/>
              </a:spcAft>
              <a:buClr>
                <a:srgbClr val="808285">
                  <a:lumMod val="50000"/>
                </a:srgbClr>
              </a:buClr>
              <a:buSzTx/>
              <a:buFont typeface="Arial" pitchFamily="34" charset="0"/>
              <a:buNone/>
              <a:tabLst/>
              <a:defRPr/>
            </a:pPr>
            <a:r>
              <a:rPr kumimoji="0" lang="en-US" sz="1600" b="0" i="0" u="none" strike="noStrike" kern="1200" cap="none" spc="0" normalizeH="0" baseline="0" noProof="0" dirty="0">
                <a:ln>
                  <a:noFill/>
                </a:ln>
                <a:solidFill>
                  <a:srgbClr val="3CB2E3">
                    <a:lumMod val="75000"/>
                  </a:srgbClr>
                </a:solidFill>
                <a:effectLst/>
                <a:uLnTx/>
                <a:uFillTx/>
                <a:latin typeface="Gotham Pro" panose="02000503040000020004" pitchFamily="2" charset="0"/>
                <a:ea typeface="+mn-ea"/>
                <a:cs typeface="Gotham Pro" panose="02000503040000020004" pitchFamily="2" charset="0"/>
              </a:rPr>
              <a:t>Delivering a comprehensive circular solution to the growing plastic waste challenge and enabling the circular plastic economy</a:t>
            </a:r>
          </a:p>
        </p:txBody>
      </p:sp>
      <p:sp>
        <p:nvSpPr>
          <p:cNvPr id="11" name="Title 4">
            <a:extLst>
              <a:ext uri="{FF2B5EF4-FFF2-40B4-BE49-F238E27FC236}">
                <a16:creationId xmlns:a16="http://schemas.microsoft.com/office/drawing/2014/main" id="{421A9B12-2B60-2323-C8BD-042E44AF401C}"/>
              </a:ext>
            </a:extLst>
          </p:cNvPr>
          <p:cNvSpPr>
            <a:spLocks noGrp="1"/>
          </p:cNvSpPr>
          <p:nvPr>
            <p:ph type="title"/>
          </p:nvPr>
        </p:nvSpPr>
        <p:spPr>
          <a:xfrm>
            <a:off x="240763" y="61800"/>
            <a:ext cx="10515600" cy="418172"/>
          </a:xfrm>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NEXUS IS A COMMERCIAL LEADER IN PYROLYSIS-BASED ADVANCED RECYCLING</a:t>
            </a:r>
          </a:p>
        </p:txBody>
      </p:sp>
    </p:spTree>
    <p:extLst>
      <p:ext uri="{BB962C8B-B14F-4D97-AF65-F5344CB8AC3E}">
        <p14:creationId xmlns:p14="http://schemas.microsoft.com/office/powerpoint/2010/main" val="13205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C7ADE1-FF73-5082-4D92-031783C37565}"/>
              </a:ext>
            </a:extLst>
          </p:cNvPr>
          <p:cNvGraphicFramePr>
            <a:graphicFrameLocks noGrp="1"/>
          </p:cNvGraphicFramePr>
          <p:nvPr>
            <p:extLst>
              <p:ext uri="{D42A27DB-BD31-4B8C-83A1-F6EECF244321}">
                <p14:modId xmlns:p14="http://schemas.microsoft.com/office/powerpoint/2010/main" val="1390246941"/>
              </p:ext>
            </p:extLst>
          </p:nvPr>
        </p:nvGraphicFramePr>
        <p:xfrm>
          <a:off x="807674" y="2648557"/>
          <a:ext cx="4912406" cy="1524000"/>
        </p:xfrm>
        <a:graphic>
          <a:graphicData uri="http://schemas.openxmlformats.org/drawingml/2006/table">
            <a:tbl>
              <a:tblPr/>
              <a:tblGrid>
                <a:gridCol w="4912406">
                  <a:extLst>
                    <a:ext uri="{9D8B030D-6E8A-4147-A177-3AD203B41FA5}">
                      <a16:colId xmlns:a16="http://schemas.microsoft.com/office/drawing/2014/main" val="2132948947"/>
                    </a:ext>
                  </a:extLst>
                </a:gridCol>
              </a:tblGrid>
              <a:tr h="0">
                <a:tc>
                  <a:txBody>
                    <a:bodyPr/>
                    <a:lstStyle/>
                    <a:p>
                      <a:r>
                        <a:rPr lang="en-US" sz="2000" b="1" i="1" dirty="0">
                          <a:effectLst/>
                          <a:latin typeface="Gotham Pro Medium" panose="02000503040000020004"/>
                        </a:rPr>
                        <a:t>Thank you!  Questions? </a:t>
                      </a:r>
                    </a:p>
                    <a:p>
                      <a:endParaRPr lang="en-US" sz="2000" b="1" i="1" dirty="0">
                        <a:effectLst/>
                        <a:latin typeface="Gotham Pro Medium" panose="02000503040000020004"/>
                      </a:endParaRPr>
                    </a:p>
                    <a:p>
                      <a:r>
                        <a:rPr lang="en-US" sz="2000" b="1" i="1" dirty="0">
                          <a:effectLst/>
                          <a:latin typeface="Gotham Pro Medium" panose="02000503040000020004"/>
                        </a:rPr>
                        <a:t>Christy Sapp</a:t>
                      </a:r>
                    </a:p>
                    <a:p>
                      <a:r>
                        <a:rPr lang="en-US" sz="2000" b="1" i="1" dirty="0">
                          <a:effectLst/>
                          <a:latin typeface="Gotham Pro Medium" panose="02000503040000020004"/>
                        </a:rPr>
                        <a:t>Strategic Feedstock Sourcing Director</a:t>
                      </a:r>
                    </a:p>
                    <a:p>
                      <a:r>
                        <a:rPr lang="en-US" sz="2000" b="1" i="1" dirty="0">
                          <a:effectLst/>
                          <a:latin typeface="Gotham Pro Medium" panose="02000503040000020004"/>
                          <a:hlinkClick r:id="rId3"/>
                        </a:rPr>
                        <a:t>csapp@nexuscircular.com</a:t>
                      </a:r>
                      <a:endParaRPr lang="en-US" sz="2000" b="1" i="1" dirty="0">
                        <a:effectLst/>
                        <a:latin typeface="Gotham Pro Medium" panose="02000503040000020004"/>
                      </a:endParaRPr>
                    </a:p>
                  </a:txBody>
                  <a:tcPr marL="47625" marR="47625"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98299399"/>
                  </a:ext>
                </a:extLst>
              </a:tr>
            </a:tbl>
          </a:graphicData>
        </a:graphic>
      </p:graphicFrame>
    </p:spTree>
    <p:extLst>
      <p:ext uri="{BB962C8B-B14F-4D97-AF65-F5344CB8AC3E}">
        <p14:creationId xmlns:p14="http://schemas.microsoft.com/office/powerpoint/2010/main" val="372249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1F8ADC-8166-C4ED-006F-9ADAE5658857}"/>
              </a:ext>
            </a:extLst>
          </p:cNvPr>
          <p:cNvSpPr>
            <a:spLocks noGrp="1"/>
          </p:cNvSpPr>
          <p:nvPr>
            <p:ph type="body" sz="quarter" idx="20"/>
          </p:nvPr>
        </p:nvSpPr>
        <p:spPr/>
        <p:txBody>
          <a:bodyPr/>
          <a:lstStyle/>
          <a:p>
            <a:r>
              <a:rPr lang="en-US" dirty="0">
                <a:latin typeface="Gotham Pro Medium" panose="02000503040000020004"/>
                <a:cs typeface="Gotham Pro" panose="02000503040000020004" pitchFamily="2" charset="0"/>
              </a:rPr>
              <a:t>Delivering a comprehensive solution to reducing the accumulation of plastics in our environment</a:t>
            </a:r>
            <a:endParaRPr lang="en-US" dirty="0">
              <a:latin typeface="Gotham Pro Medium" panose="02000503040000020004"/>
            </a:endParaRPr>
          </a:p>
        </p:txBody>
      </p:sp>
      <p:sp>
        <p:nvSpPr>
          <p:cNvPr id="5" name="Slide Number Placeholder 4">
            <a:extLst>
              <a:ext uri="{FF2B5EF4-FFF2-40B4-BE49-F238E27FC236}">
                <a16:creationId xmlns:a16="http://schemas.microsoft.com/office/drawing/2014/main" id="{DAC5C1FD-A508-67CD-FEC7-53F5CA0BB4A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dirty="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7" name="Title 6">
            <a:extLst>
              <a:ext uri="{FF2B5EF4-FFF2-40B4-BE49-F238E27FC236}">
                <a16:creationId xmlns:a16="http://schemas.microsoft.com/office/drawing/2014/main" id="{9CCED7D9-75A0-05EF-275C-18220D2555DC}"/>
              </a:ext>
            </a:extLst>
          </p:cNvPr>
          <p:cNvSpPr>
            <a:spLocks noGrp="1"/>
          </p:cNvSpPr>
          <p:nvPr>
            <p:ph type="title"/>
          </p:nvPr>
        </p:nvSpPr>
        <p:spPr>
          <a:xfrm>
            <a:off x="240761" y="61800"/>
            <a:ext cx="11698397" cy="418172"/>
          </a:xfrm>
        </p:spPr>
        <p:txBody>
          <a:bodyPr/>
          <a:lstStyle/>
          <a:p>
            <a:r>
              <a:rPr lang="en-US" dirty="0">
                <a:solidFill>
                  <a:schemeClr val="bg2">
                    <a:lumMod val="10000"/>
                  </a:schemeClr>
                </a:solidFill>
                <a:latin typeface="Gotham Pro Medium" panose="02000503040000020004"/>
              </a:rPr>
              <a:t>NEXUS CIRCULAR IS A COMMERCIAL LEADER IN PYROLYSIS-BASED ADVANCED RECYCLING</a:t>
            </a:r>
          </a:p>
        </p:txBody>
      </p:sp>
      <p:pic>
        <p:nvPicPr>
          <p:cNvPr id="13" name="Picture 12" descr="A picture containing font, graphics, text, logo&#10;&#10;Description automatically generated">
            <a:extLst>
              <a:ext uri="{FF2B5EF4-FFF2-40B4-BE49-F238E27FC236}">
                <a16:creationId xmlns:a16="http://schemas.microsoft.com/office/drawing/2014/main" id="{773BE4E5-C79D-BD62-6787-A6950B61A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55" y="1206075"/>
            <a:ext cx="2035098" cy="525745"/>
          </a:xfrm>
          <a:prstGeom prst="rect">
            <a:avLst/>
          </a:prstGeom>
        </p:spPr>
      </p:pic>
      <p:grpSp>
        <p:nvGrpSpPr>
          <p:cNvPr id="15" name="Group 14">
            <a:extLst>
              <a:ext uri="{FF2B5EF4-FFF2-40B4-BE49-F238E27FC236}">
                <a16:creationId xmlns:a16="http://schemas.microsoft.com/office/drawing/2014/main" id="{85222CF2-5C9E-1A6F-C2AD-72B458006847}"/>
              </a:ext>
            </a:extLst>
          </p:cNvPr>
          <p:cNvGrpSpPr/>
          <p:nvPr/>
        </p:nvGrpSpPr>
        <p:grpSpPr>
          <a:xfrm>
            <a:off x="539749" y="1994172"/>
            <a:ext cx="1221405" cy="521965"/>
            <a:chOff x="509136" y="2103618"/>
            <a:chExt cx="1221405" cy="521965"/>
          </a:xfrm>
        </p:grpSpPr>
        <p:sp>
          <p:nvSpPr>
            <p:cNvPr id="11" name="TextBox 10">
              <a:extLst>
                <a:ext uri="{FF2B5EF4-FFF2-40B4-BE49-F238E27FC236}">
                  <a16:creationId xmlns:a16="http://schemas.microsoft.com/office/drawing/2014/main" id="{6054FA63-7CE8-D7FC-5EAD-7A9FFEABCF80}"/>
                </a:ext>
              </a:extLst>
            </p:cNvPr>
            <p:cNvSpPr txBox="1"/>
            <p:nvPr/>
          </p:nvSpPr>
          <p:spPr>
            <a:xfrm>
              <a:off x="509136" y="2103618"/>
              <a:ext cx="1077474"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AEAEA">
                      <a:lumMod val="10000"/>
                    </a:srgbClr>
                  </a:solidFill>
                  <a:effectLst/>
                  <a:uLnTx/>
                  <a:uFillTx/>
                  <a:latin typeface="Gotham Pro"/>
                  <a:ea typeface="+mn-ea"/>
                  <a:cs typeface="Gotham Pro Medium" panose="02000503040000020004" pitchFamily="2" charset="0"/>
                </a:rPr>
                <a:t>Headquarters:</a:t>
              </a:r>
            </a:p>
          </p:txBody>
        </p:sp>
        <p:sp>
          <p:nvSpPr>
            <p:cNvPr id="14" name="TextBox 13">
              <a:extLst>
                <a:ext uri="{FF2B5EF4-FFF2-40B4-BE49-F238E27FC236}">
                  <a16:creationId xmlns:a16="http://schemas.microsoft.com/office/drawing/2014/main" id="{02362DB0-A058-0AE1-A4A1-2EE517428A44}"/>
                </a:ext>
              </a:extLst>
            </p:cNvPr>
            <p:cNvSpPr txBox="1"/>
            <p:nvPr/>
          </p:nvSpPr>
          <p:spPr>
            <a:xfrm>
              <a:off x="702567" y="2348584"/>
              <a:ext cx="1027974"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Gotham Pro" panose="02000503040000020004" pitchFamily="2" charset="0"/>
                </a:rPr>
                <a:t>ATLANTA, GA</a:t>
              </a:r>
            </a:p>
          </p:txBody>
        </p:sp>
      </p:grpSp>
      <p:grpSp>
        <p:nvGrpSpPr>
          <p:cNvPr id="16" name="Group 15">
            <a:extLst>
              <a:ext uri="{FF2B5EF4-FFF2-40B4-BE49-F238E27FC236}">
                <a16:creationId xmlns:a16="http://schemas.microsoft.com/office/drawing/2014/main" id="{0C3FFB43-AF1F-58C0-7D9F-619E8DB1A651}"/>
              </a:ext>
            </a:extLst>
          </p:cNvPr>
          <p:cNvGrpSpPr/>
          <p:nvPr/>
        </p:nvGrpSpPr>
        <p:grpSpPr>
          <a:xfrm>
            <a:off x="537039" y="2519439"/>
            <a:ext cx="1061954" cy="527827"/>
            <a:chOff x="491552" y="2097756"/>
            <a:chExt cx="1061954" cy="527827"/>
          </a:xfrm>
        </p:grpSpPr>
        <p:sp>
          <p:nvSpPr>
            <p:cNvPr id="17" name="TextBox 16">
              <a:extLst>
                <a:ext uri="{FF2B5EF4-FFF2-40B4-BE49-F238E27FC236}">
                  <a16:creationId xmlns:a16="http://schemas.microsoft.com/office/drawing/2014/main" id="{5B7BB513-CB11-78D0-206B-D5583A653E64}"/>
                </a:ext>
              </a:extLst>
            </p:cNvPr>
            <p:cNvSpPr txBox="1"/>
            <p:nvPr/>
          </p:nvSpPr>
          <p:spPr>
            <a:xfrm>
              <a:off x="491552" y="2097756"/>
              <a:ext cx="923458"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AEAEA">
                      <a:lumMod val="10000"/>
                    </a:srgbClr>
                  </a:solidFill>
                  <a:effectLst/>
                  <a:uLnTx/>
                  <a:uFillTx/>
                  <a:latin typeface="Gotham Pro"/>
                  <a:ea typeface="+mn-ea"/>
                  <a:cs typeface="Gotham Pro Medium" panose="02000503040000020004" pitchFamily="2" charset="0"/>
                </a:rPr>
                <a:t>Technology:</a:t>
              </a:r>
            </a:p>
          </p:txBody>
        </p:sp>
        <p:sp>
          <p:nvSpPr>
            <p:cNvPr id="18" name="TextBox 17">
              <a:extLst>
                <a:ext uri="{FF2B5EF4-FFF2-40B4-BE49-F238E27FC236}">
                  <a16:creationId xmlns:a16="http://schemas.microsoft.com/office/drawing/2014/main" id="{765E894A-4E14-C72C-F540-BB9956E3D965}"/>
                </a:ext>
              </a:extLst>
            </p:cNvPr>
            <p:cNvSpPr txBox="1"/>
            <p:nvPr/>
          </p:nvSpPr>
          <p:spPr>
            <a:xfrm>
              <a:off x="702567" y="2348584"/>
              <a:ext cx="850939"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Gotham Pro" panose="02000503040000020004" pitchFamily="2" charset="0"/>
                </a:rPr>
                <a:t>PYROLYSIS</a:t>
              </a:r>
            </a:p>
          </p:txBody>
        </p:sp>
      </p:grpSp>
      <p:grpSp>
        <p:nvGrpSpPr>
          <p:cNvPr id="19" name="Group 18">
            <a:extLst>
              <a:ext uri="{FF2B5EF4-FFF2-40B4-BE49-F238E27FC236}">
                <a16:creationId xmlns:a16="http://schemas.microsoft.com/office/drawing/2014/main" id="{3FACA491-A680-4550-C904-2A2ABB008CE4}"/>
              </a:ext>
            </a:extLst>
          </p:cNvPr>
          <p:cNvGrpSpPr/>
          <p:nvPr/>
        </p:nvGrpSpPr>
        <p:grpSpPr>
          <a:xfrm>
            <a:off x="535080" y="3069233"/>
            <a:ext cx="1838796" cy="557135"/>
            <a:chOff x="485690" y="2068448"/>
            <a:chExt cx="1838796" cy="557135"/>
          </a:xfrm>
        </p:grpSpPr>
        <p:sp>
          <p:nvSpPr>
            <p:cNvPr id="20" name="TextBox 19">
              <a:extLst>
                <a:ext uri="{FF2B5EF4-FFF2-40B4-BE49-F238E27FC236}">
                  <a16:creationId xmlns:a16="http://schemas.microsoft.com/office/drawing/2014/main" id="{80519445-4149-56C9-315A-BCB6FE0DB6AD}"/>
                </a:ext>
              </a:extLst>
            </p:cNvPr>
            <p:cNvSpPr txBox="1"/>
            <p:nvPr/>
          </p:nvSpPr>
          <p:spPr>
            <a:xfrm>
              <a:off x="485690" y="2068448"/>
              <a:ext cx="957826"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AEAEA">
                      <a:lumMod val="10000"/>
                    </a:srgbClr>
                  </a:solidFill>
                  <a:effectLst/>
                  <a:uLnTx/>
                  <a:uFillTx/>
                  <a:latin typeface="Gotham Pro"/>
                  <a:ea typeface="+mn-ea"/>
                  <a:cs typeface="Gotham Pro Medium" panose="02000503040000020004" pitchFamily="2" charset="0"/>
                </a:rPr>
                <a:t>Value Chain:</a:t>
              </a:r>
            </a:p>
          </p:txBody>
        </p:sp>
        <p:sp>
          <p:nvSpPr>
            <p:cNvPr id="21" name="TextBox 20">
              <a:extLst>
                <a:ext uri="{FF2B5EF4-FFF2-40B4-BE49-F238E27FC236}">
                  <a16:creationId xmlns:a16="http://schemas.microsoft.com/office/drawing/2014/main" id="{2B00306C-98D8-892B-A661-17E4B8307C12}"/>
                </a:ext>
              </a:extLst>
            </p:cNvPr>
            <p:cNvSpPr txBox="1"/>
            <p:nvPr/>
          </p:nvSpPr>
          <p:spPr>
            <a:xfrm>
              <a:off x="702567" y="2348584"/>
              <a:ext cx="1621919"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Gotham Pro" panose="02000503040000020004" pitchFamily="2" charset="0"/>
                </a:rPr>
                <a:t>PLASTICS-TO-PLASTICS</a:t>
              </a:r>
            </a:p>
          </p:txBody>
        </p:sp>
      </p:grpSp>
      <p:pic>
        <p:nvPicPr>
          <p:cNvPr id="88" name="Picture 2">
            <a:extLst>
              <a:ext uri="{FF2B5EF4-FFF2-40B4-BE49-F238E27FC236}">
                <a16:creationId xmlns:a16="http://schemas.microsoft.com/office/drawing/2014/main" id="{50C14B2D-4251-4D91-A3B8-10ACE7A56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241" y="5358765"/>
            <a:ext cx="1100570" cy="49158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Shape&#10;&#10;Description automatically generated with medium confidence">
            <a:extLst>
              <a:ext uri="{FF2B5EF4-FFF2-40B4-BE49-F238E27FC236}">
                <a16:creationId xmlns:a16="http://schemas.microsoft.com/office/drawing/2014/main" id="{21BD4C29-51E2-F5A8-195D-8C1F85907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0912" y="5438149"/>
            <a:ext cx="1606916" cy="360380"/>
          </a:xfrm>
          <a:prstGeom prst="rect">
            <a:avLst/>
          </a:prstGeom>
        </p:spPr>
      </p:pic>
      <p:pic>
        <p:nvPicPr>
          <p:cNvPr id="90" name="Picture 89">
            <a:extLst>
              <a:ext uri="{FF2B5EF4-FFF2-40B4-BE49-F238E27FC236}">
                <a16:creationId xmlns:a16="http://schemas.microsoft.com/office/drawing/2014/main" id="{B10B851B-37E3-0A12-8AE3-D715C43DE533}"/>
              </a:ext>
            </a:extLst>
          </p:cNvPr>
          <p:cNvPicPr>
            <a:picLocks noChangeAspect="1"/>
          </p:cNvPicPr>
          <p:nvPr/>
        </p:nvPicPr>
        <p:blipFill rotWithShape="1">
          <a:blip r:embed="rId6"/>
          <a:srcRect t="21276" b="21277"/>
          <a:stretch/>
        </p:blipFill>
        <p:spPr>
          <a:xfrm>
            <a:off x="6655842" y="5358765"/>
            <a:ext cx="727815" cy="517229"/>
          </a:xfrm>
          <a:prstGeom prst="rect">
            <a:avLst/>
          </a:prstGeom>
        </p:spPr>
      </p:pic>
      <p:pic>
        <p:nvPicPr>
          <p:cNvPr id="91" name="Picture 90" descr="Logo&#10;&#10;Description automatically generated">
            <a:extLst>
              <a:ext uri="{FF2B5EF4-FFF2-40B4-BE49-F238E27FC236}">
                <a16:creationId xmlns:a16="http://schemas.microsoft.com/office/drawing/2014/main" id="{58884D82-8B3C-8095-2CE6-88C71C0D68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4460" y="5436231"/>
            <a:ext cx="1215764" cy="362298"/>
          </a:xfrm>
          <a:prstGeom prst="rect">
            <a:avLst/>
          </a:prstGeom>
        </p:spPr>
      </p:pic>
      <p:sp>
        <p:nvSpPr>
          <p:cNvPr id="97" name="TextBox 96">
            <a:extLst>
              <a:ext uri="{FF2B5EF4-FFF2-40B4-BE49-F238E27FC236}">
                <a16:creationId xmlns:a16="http://schemas.microsoft.com/office/drawing/2014/main" id="{AD2D878A-BF80-EB8B-CA7F-DB32B02200D1}"/>
              </a:ext>
            </a:extLst>
          </p:cNvPr>
          <p:cNvSpPr txBox="1"/>
          <p:nvPr/>
        </p:nvSpPr>
        <p:spPr>
          <a:xfrm>
            <a:off x="2935836" y="5479840"/>
            <a:ext cx="1378135" cy="27699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Gotham Pro" panose="02000503040000020004" pitchFamily="2" charset="0"/>
              </a:rPr>
              <a:t>INVESTORS</a:t>
            </a:r>
            <a:endParaRPr kumimoji="0" lang="en-US" sz="1200" b="0" i="0" u="none" strike="noStrike" kern="1200" cap="none" spc="0" normalizeH="0" baseline="0" noProof="0" dirty="0">
              <a:ln>
                <a:noFill/>
              </a:ln>
              <a:solidFill>
                <a:srgbClr val="EAEAEA">
                  <a:lumMod val="10000"/>
                </a:srgbClr>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1A6C80B4-4461-AFAA-8E46-65C7C1AC4703}"/>
              </a:ext>
            </a:extLst>
          </p:cNvPr>
          <p:cNvSpPr txBox="1"/>
          <p:nvPr/>
        </p:nvSpPr>
        <p:spPr>
          <a:xfrm>
            <a:off x="2735714" y="2753142"/>
            <a:ext cx="1573628" cy="27699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mn-cs"/>
              </a:rPr>
              <a:t>OUTPUTS</a:t>
            </a:r>
            <a:endParaRPr kumimoji="0" lang="en-US" sz="1200" b="0" i="0" u="none" strike="noStrike" kern="1200" cap="none" spc="0" normalizeH="0" baseline="0" noProof="0" dirty="0">
              <a:ln>
                <a:noFill/>
              </a:ln>
              <a:solidFill>
                <a:srgbClr val="EAEAEA">
                  <a:lumMod val="10000"/>
                </a:srgbClr>
              </a:solidFill>
              <a:effectLst/>
              <a:uLnTx/>
              <a:uFillTx/>
              <a:latin typeface="Arial" panose="020B0604020202020204"/>
              <a:ea typeface="+mn-ea"/>
              <a:cs typeface="+mn-cs"/>
            </a:endParaRPr>
          </a:p>
        </p:txBody>
      </p:sp>
      <p:sp>
        <p:nvSpPr>
          <p:cNvPr id="103" name="TextBox 102">
            <a:extLst>
              <a:ext uri="{FF2B5EF4-FFF2-40B4-BE49-F238E27FC236}">
                <a16:creationId xmlns:a16="http://schemas.microsoft.com/office/drawing/2014/main" id="{2116C0EA-75E2-04BD-4EB5-7474A0964AA4}"/>
              </a:ext>
            </a:extLst>
          </p:cNvPr>
          <p:cNvSpPr txBox="1"/>
          <p:nvPr/>
        </p:nvSpPr>
        <p:spPr>
          <a:xfrm>
            <a:off x="2917956" y="3720837"/>
            <a:ext cx="1413893" cy="101566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mn-cs"/>
              </a:rPr>
              <a:t>FACILITES AND ANNUAL USED PLASTIC PROCESSING CAPACITY</a:t>
            </a:r>
            <a:endParaRPr kumimoji="0" lang="en-US" sz="1200" b="0" i="0" u="none" strike="noStrike" kern="1200" cap="none" spc="0" normalizeH="0" baseline="0" noProof="0" dirty="0">
              <a:ln>
                <a:noFill/>
              </a:ln>
              <a:solidFill>
                <a:srgbClr val="EAEAEA">
                  <a:lumMod val="10000"/>
                </a:srgbClr>
              </a:solidFill>
              <a:effectLst/>
              <a:uLnTx/>
              <a:uFillTx/>
              <a:latin typeface="Arial" panose="020B0604020202020204"/>
              <a:ea typeface="+mn-ea"/>
              <a:cs typeface="Arial" panose="020B0604020202020204"/>
            </a:endParaRPr>
          </a:p>
        </p:txBody>
      </p:sp>
      <p:sp>
        <p:nvSpPr>
          <p:cNvPr id="112" name="TextBox 111">
            <a:extLst>
              <a:ext uri="{FF2B5EF4-FFF2-40B4-BE49-F238E27FC236}">
                <a16:creationId xmlns:a16="http://schemas.microsoft.com/office/drawing/2014/main" id="{8F443AAE-A307-FF69-3C9C-72607FC44A40}"/>
              </a:ext>
            </a:extLst>
          </p:cNvPr>
          <p:cNvSpPr txBox="1"/>
          <p:nvPr/>
        </p:nvSpPr>
        <p:spPr>
          <a:xfrm>
            <a:off x="2994416" y="1301521"/>
            <a:ext cx="1310393" cy="64633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TECHNOLOGY AND END MARKETS </a:t>
            </a:r>
          </a:p>
        </p:txBody>
      </p:sp>
      <p:grpSp>
        <p:nvGrpSpPr>
          <p:cNvPr id="36" name="Group 35">
            <a:extLst>
              <a:ext uri="{FF2B5EF4-FFF2-40B4-BE49-F238E27FC236}">
                <a16:creationId xmlns:a16="http://schemas.microsoft.com/office/drawing/2014/main" id="{630B99E0-D1FC-BC4E-C8F0-F8528286628F}"/>
              </a:ext>
            </a:extLst>
          </p:cNvPr>
          <p:cNvGrpSpPr/>
          <p:nvPr/>
        </p:nvGrpSpPr>
        <p:grpSpPr>
          <a:xfrm>
            <a:off x="533886" y="3663245"/>
            <a:ext cx="761042" cy="521965"/>
            <a:chOff x="509136" y="2103618"/>
            <a:chExt cx="761042" cy="521965"/>
          </a:xfrm>
        </p:grpSpPr>
        <p:sp>
          <p:nvSpPr>
            <p:cNvPr id="39" name="TextBox 38">
              <a:extLst>
                <a:ext uri="{FF2B5EF4-FFF2-40B4-BE49-F238E27FC236}">
                  <a16:creationId xmlns:a16="http://schemas.microsoft.com/office/drawing/2014/main" id="{AEE53F25-E9FC-9510-3E2B-45D3B424A35A}"/>
                </a:ext>
              </a:extLst>
            </p:cNvPr>
            <p:cNvSpPr txBox="1"/>
            <p:nvPr/>
          </p:nvSpPr>
          <p:spPr>
            <a:xfrm>
              <a:off x="509136" y="2103618"/>
              <a:ext cx="761042"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AEAEA">
                      <a:lumMod val="10000"/>
                    </a:srgbClr>
                  </a:solidFill>
                  <a:effectLst/>
                  <a:uLnTx/>
                  <a:uFillTx/>
                  <a:latin typeface="Gotham Pro"/>
                  <a:ea typeface="+mn-ea"/>
                  <a:cs typeface="Gotham Pro Medium" panose="02000503040000020004" pitchFamily="2" charset="0"/>
                </a:rPr>
                <a:t>Founded:</a:t>
              </a:r>
            </a:p>
          </p:txBody>
        </p:sp>
        <p:sp>
          <p:nvSpPr>
            <p:cNvPr id="45" name="TextBox 44">
              <a:extLst>
                <a:ext uri="{FF2B5EF4-FFF2-40B4-BE49-F238E27FC236}">
                  <a16:creationId xmlns:a16="http://schemas.microsoft.com/office/drawing/2014/main" id="{558DCB97-2854-3AAA-6D17-070BE3C39998}"/>
                </a:ext>
              </a:extLst>
            </p:cNvPr>
            <p:cNvSpPr txBox="1"/>
            <p:nvPr/>
          </p:nvSpPr>
          <p:spPr>
            <a:xfrm>
              <a:off x="702567" y="2348584"/>
              <a:ext cx="498855"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mn-cs"/>
                </a:rPr>
                <a:t>2008</a:t>
              </a:r>
            </a:p>
          </p:txBody>
        </p:sp>
      </p:grpSp>
      <p:grpSp>
        <p:nvGrpSpPr>
          <p:cNvPr id="48" name="Group 47">
            <a:extLst>
              <a:ext uri="{FF2B5EF4-FFF2-40B4-BE49-F238E27FC236}">
                <a16:creationId xmlns:a16="http://schemas.microsoft.com/office/drawing/2014/main" id="{B4F6CD2B-30E6-3092-13E0-CF46AEA92E8E}"/>
              </a:ext>
            </a:extLst>
          </p:cNvPr>
          <p:cNvGrpSpPr/>
          <p:nvPr/>
        </p:nvGrpSpPr>
        <p:grpSpPr>
          <a:xfrm>
            <a:off x="537038" y="4183383"/>
            <a:ext cx="1214820" cy="527827"/>
            <a:chOff x="491552" y="2097756"/>
            <a:chExt cx="1214820" cy="527827"/>
          </a:xfrm>
        </p:grpSpPr>
        <p:sp>
          <p:nvSpPr>
            <p:cNvPr id="49" name="TextBox 48">
              <a:extLst>
                <a:ext uri="{FF2B5EF4-FFF2-40B4-BE49-F238E27FC236}">
                  <a16:creationId xmlns:a16="http://schemas.microsoft.com/office/drawing/2014/main" id="{56542096-EBFE-0C46-C0FD-F5B063FDC395}"/>
                </a:ext>
              </a:extLst>
            </p:cNvPr>
            <p:cNvSpPr txBox="1"/>
            <p:nvPr/>
          </p:nvSpPr>
          <p:spPr>
            <a:xfrm>
              <a:off x="491552" y="2097756"/>
              <a:ext cx="1214820"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AEAEA">
                      <a:lumMod val="10000"/>
                    </a:srgbClr>
                  </a:solidFill>
                  <a:effectLst/>
                  <a:uLnTx/>
                  <a:uFillTx/>
                  <a:latin typeface="Gotham Pro"/>
                  <a:ea typeface="+mn-ea"/>
                  <a:cs typeface="Gotham Pro Medium" panose="02000503040000020004" pitchFamily="2" charset="0"/>
                </a:rPr>
                <a:t>Commercialized:</a:t>
              </a:r>
            </a:p>
          </p:txBody>
        </p:sp>
        <p:sp>
          <p:nvSpPr>
            <p:cNvPr id="50" name="TextBox 49">
              <a:extLst>
                <a:ext uri="{FF2B5EF4-FFF2-40B4-BE49-F238E27FC236}">
                  <a16:creationId xmlns:a16="http://schemas.microsoft.com/office/drawing/2014/main" id="{6BF856AB-6041-BEEC-EBE3-36694C35C0FD}"/>
                </a:ext>
              </a:extLst>
            </p:cNvPr>
            <p:cNvSpPr txBox="1"/>
            <p:nvPr/>
          </p:nvSpPr>
          <p:spPr>
            <a:xfrm>
              <a:off x="702567" y="2348584"/>
              <a:ext cx="498855"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a:ea typeface="+mn-ea"/>
                  <a:cs typeface="+mn-cs"/>
                </a:rPr>
                <a:t>2018</a:t>
              </a:r>
            </a:p>
          </p:txBody>
        </p:sp>
      </p:grpSp>
      <p:sp>
        <p:nvSpPr>
          <p:cNvPr id="75" name="TextBox 74">
            <a:extLst>
              <a:ext uri="{FF2B5EF4-FFF2-40B4-BE49-F238E27FC236}">
                <a16:creationId xmlns:a16="http://schemas.microsoft.com/office/drawing/2014/main" id="{019FEAC0-9107-F330-A4BB-051BD9052B09}"/>
              </a:ext>
            </a:extLst>
          </p:cNvPr>
          <p:cNvSpPr txBox="1"/>
          <p:nvPr/>
        </p:nvSpPr>
        <p:spPr>
          <a:xfrm>
            <a:off x="4680005" y="2619672"/>
            <a:ext cx="10720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Pyrolysis Oil: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82% Yield</a:t>
            </a:r>
          </a:p>
        </p:txBody>
      </p:sp>
      <p:sp>
        <p:nvSpPr>
          <p:cNvPr id="77" name="TextBox 76">
            <a:extLst>
              <a:ext uri="{FF2B5EF4-FFF2-40B4-BE49-F238E27FC236}">
                <a16:creationId xmlns:a16="http://schemas.microsoft.com/office/drawing/2014/main" id="{A0E467E8-550A-A6EC-7A49-A576E2625D4C}"/>
              </a:ext>
            </a:extLst>
          </p:cNvPr>
          <p:cNvSpPr txBox="1"/>
          <p:nvPr/>
        </p:nvSpPr>
        <p:spPr>
          <a:xfrm>
            <a:off x="7278318" y="2624459"/>
            <a:ext cx="1606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Process Gas: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13% Yield</a:t>
            </a:r>
          </a:p>
        </p:txBody>
      </p:sp>
      <p:pic>
        <p:nvPicPr>
          <p:cNvPr id="79" name="Picture 2">
            <a:extLst>
              <a:ext uri="{FF2B5EF4-FFF2-40B4-BE49-F238E27FC236}">
                <a16:creationId xmlns:a16="http://schemas.microsoft.com/office/drawing/2014/main" id="{54C6DBA8-23C9-26FB-8FF6-072CF5DA6DB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43" t="6574" r="21892" b="6604"/>
          <a:stretch/>
        </p:blipFill>
        <p:spPr bwMode="auto">
          <a:xfrm>
            <a:off x="5808642" y="2605521"/>
            <a:ext cx="436070" cy="51722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A982E457-C679-9188-E768-0CEB507D49EB}"/>
              </a:ext>
            </a:extLst>
          </p:cNvPr>
          <p:cNvSpPr txBox="1"/>
          <p:nvPr/>
        </p:nvSpPr>
        <p:spPr>
          <a:xfrm>
            <a:off x="9586546" y="2612963"/>
            <a:ext cx="9489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Inert Solid: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5% Yield</a:t>
            </a:r>
          </a:p>
        </p:txBody>
      </p:sp>
      <p:pic>
        <p:nvPicPr>
          <p:cNvPr id="115" name="Picture 114">
            <a:extLst>
              <a:ext uri="{FF2B5EF4-FFF2-40B4-BE49-F238E27FC236}">
                <a16:creationId xmlns:a16="http://schemas.microsoft.com/office/drawing/2014/main" id="{6CACC1F6-2473-212E-F612-35407FBC04E2}"/>
              </a:ext>
            </a:extLst>
          </p:cNvPr>
          <p:cNvPicPr>
            <a:picLocks noChangeAspect="1"/>
          </p:cNvPicPr>
          <p:nvPr/>
        </p:nvPicPr>
        <p:blipFill rotWithShape="1">
          <a:blip r:embed="rId9"/>
          <a:srcRect l="72363" t="20545" r="16026" b="49540"/>
          <a:stretch/>
        </p:blipFill>
        <p:spPr>
          <a:xfrm>
            <a:off x="8246277" y="2552195"/>
            <a:ext cx="632131" cy="689394"/>
          </a:xfrm>
          <a:prstGeom prst="rect">
            <a:avLst/>
          </a:prstGeom>
        </p:spPr>
      </p:pic>
      <p:pic>
        <p:nvPicPr>
          <p:cNvPr id="117" name="Picture 116">
            <a:extLst>
              <a:ext uri="{FF2B5EF4-FFF2-40B4-BE49-F238E27FC236}">
                <a16:creationId xmlns:a16="http://schemas.microsoft.com/office/drawing/2014/main" id="{73378F35-7454-2FBB-CB21-11CE7B54B505}"/>
              </a:ext>
            </a:extLst>
          </p:cNvPr>
          <p:cNvPicPr>
            <a:picLocks noChangeAspect="1"/>
          </p:cNvPicPr>
          <p:nvPr/>
        </p:nvPicPr>
        <p:blipFill rotWithShape="1">
          <a:blip r:embed="rId9"/>
          <a:srcRect l="73501" t="75717" r="14798" b="6633"/>
          <a:stretch/>
        </p:blipFill>
        <p:spPr>
          <a:xfrm>
            <a:off x="10454265" y="2669651"/>
            <a:ext cx="692076" cy="441901"/>
          </a:xfrm>
          <a:prstGeom prst="rect">
            <a:avLst/>
          </a:prstGeom>
        </p:spPr>
      </p:pic>
      <p:sp>
        <p:nvSpPr>
          <p:cNvPr id="29" name="TextBox 28">
            <a:extLst>
              <a:ext uri="{FF2B5EF4-FFF2-40B4-BE49-F238E27FC236}">
                <a16:creationId xmlns:a16="http://schemas.microsoft.com/office/drawing/2014/main" id="{3E4F5905-6CC0-5405-347E-68489E9A2CE9}"/>
              </a:ext>
            </a:extLst>
          </p:cNvPr>
          <p:cNvSpPr txBox="1"/>
          <p:nvPr/>
        </p:nvSpPr>
        <p:spPr>
          <a:xfrm>
            <a:off x="4643014" y="1306070"/>
            <a:ext cx="708616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AEAEA">
                    <a:lumMod val="10000"/>
                  </a:srgbClr>
                </a:solidFill>
                <a:latin typeface="Gotham Pro"/>
                <a:cs typeface="Gotham Pro" panose="02000503040000020004" pitchFamily="2" charset="0"/>
              </a:rPr>
              <a:t>H</a:t>
            </a:r>
            <a:r>
              <a:rPr kumimoji="0" lang="en-US" sz="1200" b="0" i="0" u="none" strike="noStrike" kern="1200" cap="none" spc="0" normalizeH="0" baseline="0" noProof="0" dirty="0" err="1">
                <a:ln>
                  <a:noFill/>
                </a:ln>
                <a:solidFill>
                  <a:srgbClr val="EAEAEA">
                    <a:lumMod val="10000"/>
                  </a:srgbClr>
                </a:solidFill>
                <a:effectLst/>
                <a:uLnTx/>
                <a:uFillTx/>
                <a:latin typeface="Gotham Pro"/>
                <a:ea typeface="+mn-ea"/>
                <a:cs typeface="Gotham Pro" panose="02000503040000020004" pitchFamily="2" charset="0"/>
              </a:rPr>
              <a:t>ard</a:t>
            </a:r>
            <a:r>
              <a:rPr kumimoji="0" lang="en-US" sz="1200" b="0" i="0" u="none" strike="noStrike" kern="1200" cap="none" spc="0" normalizeH="0" baseline="0" noProof="0" dirty="0">
                <a:ln>
                  <a:noFill/>
                </a:ln>
                <a:solidFill>
                  <a:srgbClr val="EAEAEA">
                    <a:lumMod val="10000"/>
                  </a:srgbClr>
                </a:solidFill>
                <a:effectLst/>
                <a:uLnTx/>
                <a:uFillTx/>
                <a:latin typeface="Gotham Pro"/>
                <a:ea typeface="+mn-ea"/>
                <a:cs typeface="Gotham Pro" panose="02000503040000020004" pitchFamily="2" charset="0"/>
              </a:rPr>
              <a:t>-to-recycle landfill-bound plastic are converted into its original molecular building blocks. No burning or incineration of plastic. Low emissions process (synthetic minor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Pyrolysis oil is used to create new circular virgin-quality plastics, offsetting fossil-based naphtha resources.  </a:t>
            </a:r>
          </a:p>
        </p:txBody>
      </p:sp>
      <p:cxnSp>
        <p:nvCxnSpPr>
          <p:cNvPr id="25" name="Straight Arrow Connector 24">
            <a:extLst>
              <a:ext uri="{FF2B5EF4-FFF2-40B4-BE49-F238E27FC236}">
                <a16:creationId xmlns:a16="http://schemas.microsoft.com/office/drawing/2014/main" id="{EFDFB009-C7EE-45F2-CA73-EA1F166E53A1}"/>
              </a:ext>
            </a:extLst>
          </p:cNvPr>
          <p:cNvCxnSpPr>
            <a:cxnSpLocks/>
          </p:cNvCxnSpPr>
          <p:nvPr/>
        </p:nvCxnSpPr>
        <p:spPr>
          <a:xfrm flipV="1">
            <a:off x="3057014" y="3355373"/>
            <a:ext cx="8595106" cy="3034"/>
          </a:xfrm>
          <a:prstGeom prst="straightConnector1">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3371642-D9BC-351D-FAB5-A37252C44B98}"/>
              </a:ext>
            </a:extLst>
          </p:cNvPr>
          <p:cNvCxnSpPr>
            <a:cxnSpLocks/>
          </p:cNvCxnSpPr>
          <p:nvPr/>
        </p:nvCxnSpPr>
        <p:spPr>
          <a:xfrm flipV="1">
            <a:off x="3057014" y="5048235"/>
            <a:ext cx="8595106" cy="3033"/>
          </a:xfrm>
          <a:prstGeom prst="straightConnector1">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466BD18-14D3-3576-6234-E35D9801E8F2}"/>
              </a:ext>
            </a:extLst>
          </p:cNvPr>
          <p:cNvCxnSpPr>
            <a:cxnSpLocks/>
          </p:cNvCxnSpPr>
          <p:nvPr/>
        </p:nvCxnSpPr>
        <p:spPr>
          <a:xfrm>
            <a:off x="4486288" y="1016190"/>
            <a:ext cx="22606" cy="5031607"/>
          </a:xfrm>
          <a:prstGeom prst="straightConnector1">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a:extLst>
              <a:ext uri="{FF2B5EF4-FFF2-40B4-BE49-F238E27FC236}">
                <a16:creationId xmlns:a16="http://schemas.microsoft.com/office/drawing/2014/main" id="{93D21190-F4E4-0AD7-A7E0-C39BC368C70B}"/>
              </a:ext>
            </a:extLst>
          </p:cNvPr>
          <p:cNvGraphicFramePr>
            <a:graphicFrameLocks noGrp="1"/>
          </p:cNvGraphicFramePr>
          <p:nvPr>
            <p:extLst>
              <p:ext uri="{D42A27DB-BD31-4B8C-83A1-F6EECF244321}">
                <p14:modId xmlns:p14="http://schemas.microsoft.com/office/powerpoint/2010/main" val="2444340600"/>
              </p:ext>
            </p:extLst>
          </p:nvPr>
        </p:nvGraphicFramePr>
        <p:xfrm>
          <a:off x="4700101" y="3547374"/>
          <a:ext cx="6928904" cy="1181100"/>
        </p:xfrm>
        <a:graphic>
          <a:graphicData uri="http://schemas.openxmlformats.org/drawingml/2006/table">
            <a:tbl>
              <a:tblPr/>
              <a:tblGrid>
                <a:gridCol w="1689705">
                  <a:extLst>
                    <a:ext uri="{9D8B030D-6E8A-4147-A177-3AD203B41FA5}">
                      <a16:colId xmlns:a16="http://schemas.microsoft.com/office/drawing/2014/main" val="2250839768"/>
                    </a:ext>
                  </a:extLst>
                </a:gridCol>
                <a:gridCol w="1328554">
                  <a:extLst>
                    <a:ext uri="{9D8B030D-6E8A-4147-A177-3AD203B41FA5}">
                      <a16:colId xmlns:a16="http://schemas.microsoft.com/office/drawing/2014/main" val="151130674"/>
                    </a:ext>
                  </a:extLst>
                </a:gridCol>
                <a:gridCol w="1342417">
                  <a:extLst>
                    <a:ext uri="{9D8B030D-6E8A-4147-A177-3AD203B41FA5}">
                      <a16:colId xmlns:a16="http://schemas.microsoft.com/office/drawing/2014/main" val="1233322166"/>
                    </a:ext>
                  </a:extLst>
                </a:gridCol>
                <a:gridCol w="1332689">
                  <a:extLst>
                    <a:ext uri="{9D8B030D-6E8A-4147-A177-3AD203B41FA5}">
                      <a16:colId xmlns:a16="http://schemas.microsoft.com/office/drawing/2014/main" val="2326216817"/>
                    </a:ext>
                  </a:extLst>
                </a:gridCol>
                <a:gridCol w="1235539">
                  <a:extLst>
                    <a:ext uri="{9D8B030D-6E8A-4147-A177-3AD203B41FA5}">
                      <a16:colId xmlns:a16="http://schemas.microsoft.com/office/drawing/2014/main" val="3560094520"/>
                    </a:ext>
                  </a:extLst>
                </a:gridCol>
              </a:tblGrid>
              <a:tr h="202548">
                <a:tc>
                  <a:txBody>
                    <a:bodyPr/>
                    <a:lstStyle/>
                    <a:p>
                      <a:pPr algn="ctr" fontAlgn="b"/>
                      <a:endParaRPr lang="en-US" sz="1200" b="1" i="0" u="none" strike="noStrike" dirty="0">
                        <a:solidFill>
                          <a:srgbClr val="000000"/>
                        </a:solidFill>
                        <a:effectLst/>
                        <a:latin typeface="Gotham Pro Medium"/>
                      </a:endParaRPr>
                    </a:p>
                  </a:txBody>
                  <a:tcPr marL="7620" marR="7620" marT="76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00"/>
                          </a:solidFill>
                          <a:effectLst/>
                          <a:latin typeface="Gotham Pro Medium"/>
                        </a:rPr>
                        <a:t>2018-2022</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Gotham Pro Medium"/>
                        </a:rPr>
                        <a:t>2023</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200" b="1" i="0" u="none" strike="noStrike" dirty="0">
                          <a:solidFill>
                            <a:srgbClr val="000000"/>
                          </a:solidFill>
                          <a:effectLst/>
                          <a:latin typeface="Gotham Pro Medium"/>
                        </a:rPr>
                        <a:t>2024</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Gotham Pro Medium"/>
                        </a:rPr>
                        <a:t>2025</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84923068"/>
                  </a:ext>
                </a:extLst>
              </a:tr>
              <a:tr h="202548">
                <a:tc>
                  <a:txBody>
                    <a:bodyPr/>
                    <a:lstStyle/>
                    <a:p>
                      <a:pPr algn="ctr" fontAlgn="b"/>
                      <a:r>
                        <a:rPr lang="en-US" sz="1200" b="0" i="0" u="none" strike="noStrike" dirty="0">
                          <a:solidFill>
                            <a:srgbClr val="000000"/>
                          </a:solidFill>
                          <a:effectLst/>
                          <a:latin typeface="Gotham Pro Medium"/>
                        </a:rPr>
                        <a:t>Atlanta, GA </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200" b="0" i="0" u="none" strike="noStrike" dirty="0">
                          <a:solidFill>
                            <a:srgbClr val="000000"/>
                          </a:solidFill>
                          <a:effectLst/>
                          <a:latin typeface="Gotham Pro Medium"/>
                        </a:rPr>
                        <a:t>7</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0" i="0" u="none" strike="noStrike" dirty="0">
                          <a:solidFill>
                            <a:srgbClr val="000000"/>
                          </a:solidFill>
                          <a:effectLst/>
                          <a:latin typeface="Gotham Pro Medium"/>
                        </a:rPr>
                        <a:t>30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200" b="0" i="0" u="none" strike="noStrike" dirty="0">
                          <a:solidFill>
                            <a:srgbClr val="000000"/>
                          </a:solidFill>
                          <a:effectLst/>
                          <a:latin typeface="Gotham Pro Medium"/>
                        </a:rPr>
                        <a:t>30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0" i="0" u="none" strike="noStrike" dirty="0">
                          <a:solidFill>
                            <a:srgbClr val="000000"/>
                          </a:solidFill>
                          <a:effectLst/>
                          <a:latin typeface="Gotham Pro Medium"/>
                        </a:rPr>
                        <a:t>30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672619378"/>
                  </a:ext>
                </a:extLst>
              </a:tr>
              <a:tr h="202548">
                <a:tc>
                  <a:txBody>
                    <a:bodyPr/>
                    <a:lstStyle/>
                    <a:p>
                      <a:pPr algn="ctr" fontAlgn="b"/>
                      <a:r>
                        <a:rPr lang="en-US" sz="1200" b="0" i="0" u="none" strike="noStrike" dirty="0">
                          <a:solidFill>
                            <a:srgbClr val="000000"/>
                          </a:solidFill>
                          <a:effectLst/>
                          <a:latin typeface="Gotham Pro Medium"/>
                        </a:rPr>
                        <a:t>2</a:t>
                      </a:r>
                      <a:r>
                        <a:rPr lang="en-US" sz="1200" b="0" i="0" u="none" strike="noStrike" baseline="30000" dirty="0">
                          <a:solidFill>
                            <a:srgbClr val="000000"/>
                          </a:solidFill>
                          <a:effectLst/>
                          <a:latin typeface="Gotham Pro Medium"/>
                        </a:rPr>
                        <a:t>nd</a:t>
                      </a:r>
                      <a:r>
                        <a:rPr lang="en-US" sz="1200" b="0" i="0" u="none" strike="noStrike" dirty="0">
                          <a:solidFill>
                            <a:srgbClr val="000000"/>
                          </a:solidFill>
                          <a:effectLst/>
                          <a:latin typeface="Gotham Pro Medium"/>
                        </a:rPr>
                        <a:t> Site in GA – Phase 1*</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endParaRPr lang="en-US" sz="1200" b="0" i="0" u="none" strike="noStrike" dirty="0">
                        <a:solidFill>
                          <a:srgbClr val="000000"/>
                        </a:solidFill>
                        <a:effectLst/>
                        <a:latin typeface="Gotham Pro Medium"/>
                      </a:endParaRP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0" i="0" u="none" strike="noStrike" dirty="0">
                          <a:solidFill>
                            <a:srgbClr val="000000"/>
                          </a:solidFill>
                          <a:effectLst/>
                          <a:latin typeface="Gotham Pro Medium"/>
                        </a:rPr>
                        <a:t>under construction</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200" b="0" i="0" u="none" strike="noStrike" dirty="0">
                          <a:solidFill>
                            <a:srgbClr val="000000"/>
                          </a:solidFill>
                          <a:effectLst/>
                          <a:latin typeface="Gotham Pro Medium"/>
                        </a:rPr>
                        <a:t>180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0" i="0" u="none" strike="noStrike" dirty="0">
                          <a:solidFill>
                            <a:srgbClr val="000000"/>
                          </a:solidFill>
                          <a:effectLst/>
                          <a:latin typeface="Gotham Pro Medium"/>
                        </a:rPr>
                        <a:t>180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07047695"/>
                  </a:ext>
                </a:extLst>
              </a:tr>
              <a:tr h="202548">
                <a:tc>
                  <a:txBody>
                    <a:bodyPr/>
                    <a:lstStyle/>
                    <a:p>
                      <a:pPr algn="ctr" fontAlgn="b"/>
                      <a:r>
                        <a:rPr lang="en-US" sz="1200" b="0" i="0" u="none" strike="noStrike" dirty="0">
                          <a:solidFill>
                            <a:srgbClr val="000000"/>
                          </a:solidFill>
                          <a:effectLst/>
                          <a:latin typeface="Gotham Pro Medium"/>
                        </a:rPr>
                        <a:t>2</a:t>
                      </a:r>
                      <a:r>
                        <a:rPr lang="en-US" sz="1200" b="0" i="0" u="none" strike="noStrike" baseline="30000" dirty="0">
                          <a:solidFill>
                            <a:srgbClr val="000000"/>
                          </a:solidFill>
                          <a:effectLst/>
                          <a:latin typeface="Gotham Pro Medium"/>
                        </a:rPr>
                        <a:t>nd</a:t>
                      </a:r>
                      <a:r>
                        <a:rPr lang="en-US" sz="1200" b="0" i="0" u="none" strike="noStrike" dirty="0">
                          <a:solidFill>
                            <a:srgbClr val="000000"/>
                          </a:solidFill>
                          <a:effectLst/>
                          <a:latin typeface="Gotham Pro Medium"/>
                        </a:rPr>
                        <a:t> Site in GA – Phase 2  </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endParaRPr lang="en-US" sz="1200" b="0" i="0" u="none" strike="noStrike" dirty="0">
                        <a:solidFill>
                          <a:srgbClr val="000000"/>
                        </a:solidFill>
                        <a:effectLst/>
                        <a:latin typeface="Gotham Pro Medium"/>
                      </a:endParaRP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n-US" sz="1200" b="0" i="0" u="none" strike="noStrike" dirty="0">
                        <a:solidFill>
                          <a:srgbClr val="000000"/>
                        </a:solidFill>
                        <a:effectLst/>
                        <a:latin typeface="Gotham Pro Medium"/>
                      </a:endParaRP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200" b="0" i="0" u="none" strike="noStrike" dirty="0">
                          <a:solidFill>
                            <a:srgbClr val="000000"/>
                          </a:solidFill>
                          <a:effectLst/>
                          <a:latin typeface="Gotham Pro Medium"/>
                        </a:rPr>
                        <a:t>under construction</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200" b="0" i="0" u="none" strike="noStrike" dirty="0">
                          <a:solidFill>
                            <a:srgbClr val="000000"/>
                          </a:solidFill>
                          <a:effectLst/>
                          <a:latin typeface="Gotham Pro Medium"/>
                        </a:rPr>
                        <a:t>300</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52645655"/>
                  </a:ext>
                </a:extLst>
              </a:tr>
              <a:tr h="202548">
                <a:tc>
                  <a:txBody>
                    <a:bodyPr/>
                    <a:lstStyle/>
                    <a:p>
                      <a:pPr algn="ctr" fontAlgn="b"/>
                      <a:r>
                        <a:rPr lang="en-US" sz="1200" b="1" i="0" u="none" strike="noStrike" dirty="0">
                          <a:solidFill>
                            <a:srgbClr val="000000"/>
                          </a:solidFill>
                          <a:effectLst/>
                          <a:latin typeface="Gotham Pro Medium"/>
                        </a:rPr>
                        <a:t>Total </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US" sz="1200" b="1" i="0" u="none" strike="noStrike" dirty="0">
                          <a:solidFill>
                            <a:srgbClr val="000000"/>
                          </a:solidFill>
                          <a:effectLst/>
                          <a:latin typeface="Gotham Pro Medium"/>
                        </a:rPr>
                        <a:t>7 MM lbs </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en-US" sz="1200" b="1" i="0" u="none" strike="noStrike" dirty="0">
                          <a:solidFill>
                            <a:srgbClr val="000000"/>
                          </a:solidFill>
                          <a:effectLst/>
                          <a:latin typeface="Gotham Pro Medium"/>
                        </a:rPr>
                        <a:t>30 MM lbs</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200" b="1" i="0" u="none" strike="noStrike" dirty="0">
                          <a:solidFill>
                            <a:srgbClr val="000000"/>
                          </a:solidFill>
                          <a:effectLst/>
                          <a:latin typeface="Gotham Pro Medium"/>
                        </a:rPr>
                        <a:t>210 MM lbs</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r>
                        <a:rPr lang="en-US" sz="1200" b="1" i="0" u="none" strike="noStrike" dirty="0">
                          <a:solidFill>
                            <a:srgbClr val="000000"/>
                          </a:solidFill>
                          <a:effectLst/>
                          <a:latin typeface="Gotham Pro Medium"/>
                        </a:rPr>
                        <a:t>510 MM lbs</a:t>
                      </a:r>
                    </a:p>
                  </a:txBody>
                  <a:tcPr marL="7620" marR="7620" marT="76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7299896"/>
                  </a:ext>
                </a:extLst>
              </a:tr>
            </a:tbl>
          </a:graphicData>
        </a:graphic>
      </p:graphicFrame>
      <p:cxnSp>
        <p:nvCxnSpPr>
          <p:cNvPr id="32" name="Straight Arrow Connector 31">
            <a:extLst>
              <a:ext uri="{FF2B5EF4-FFF2-40B4-BE49-F238E27FC236}">
                <a16:creationId xmlns:a16="http://schemas.microsoft.com/office/drawing/2014/main" id="{25AD1159-5519-C0AB-68E9-A8CA6AA451AA}"/>
              </a:ext>
            </a:extLst>
          </p:cNvPr>
          <p:cNvCxnSpPr>
            <a:cxnSpLocks/>
          </p:cNvCxnSpPr>
          <p:nvPr/>
        </p:nvCxnSpPr>
        <p:spPr>
          <a:xfrm>
            <a:off x="3024171" y="2426885"/>
            <a:ext cx="8595106" cy="3770"/>
          </a:xfrm>
          <a:prstGeom prst="straightConnector1">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E294AD2-BF30-1061-B2EC-88411AB92243}"/>
              </a:ext>
            </a:extLst>
          </p:cNvPr>
          <p:cNvSpPr txBox="1"/>
          <p:nvPr/>
        </p:nvSpPr>
        <p:spPr>
          <a:xfrm>
            <a:off x="4676762" y="4741534"/>
            <a:ext cx="2565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 Fully contracted and financed</a:t>
            </a:r>
          </a:p>
        </p:txBody>
      </p:sp>
      <p:pic>
        <p:nvPicPr>
          <p:cNvPr id="10" name="Picture 9" descr="A blue and black logo&#10;&#10;Description automatically generated">
            <a:extLst>
              <a:ext uri="{FF2B5EF4-FFF2-40B4-BE49-F238E27FC236}">
                <a16:creationId xmlns:a16="http://schemas.microsoft.com/office/drawing/2014/main" id="{454BD694-FAAB-7694-07EF-55E319DD7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899" y="4818410"/>
            <a:ext cx="2012492" cy="1216476"/>
          </a:xfrm>
          <a:prstGeom prst="rect">
            <a:avLst/>
          </a:prstGeom>
        </p:spPr>
      </p:pic>
    </p:spTree>
    <p:extLst>
      <p:ext uri="{BB962C8B-B14F-4D97-AF65-F5344CB8AC3E}">
        <p14:creationId xmlns:p14="http://schemas.microsoft.com/office/powerpoint/2010/main" val="8454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49">
            <a:extLst>
              <a:ext uri="{FF2B5EF4-FFF2-40B4-BE49-F238E27FC236}">
                <a16:creationId xmlns:a16="http://schemas.microsoft.com/office/drawing/2014/main" id="{5B21A0A3-CEE7-E4E5-E42B-991862BB69B1}"/>
              </a:ext>
            </a:extLst>
          </p:cNvPr>
          <p:cNvSpPr txBox="1"/>
          <p:nvPr/>
        </p:nvSpPr>
        <p:spPr>
          <a:xfrm>
            <a:off x="4401993" y="4275064"/>
            <a:ext cx="3661150" cy="195981"/>
          </a:xfrm>
          <a:prstGeom prst="rect">
            <a:avLst/>
          </a:prstGeom>
        </p:spPr>
        <p:txBody>
          <a:bodyPr vert="horz" wrap="square" lIns="0" tIns="11206" rIns="0" bIns="0" rtlCol="0">
            <a:spAutoFit/>
          </a:bodyPr>
          <a:lstStyle/>
          <a:p>
            <a:pPr marL="11206" marR="4483" lvl="0" indent="0" algn="ctr" defTabSz="914400" rtl="0" eaLnBrk="1" fontAlgn="auto" latinLnBrk="0" hangingPunct="1">
              <a:lnSpc>
                <a:spcPct val="100000"/>
              </a:lnSpc>
              <a:spcBef>
                <a:spcPts val="88"/>
              </a:spcBef>
              <a:spcAft>
                <a:spcPts val="0"/>
              </a:spcAft>
              <a:buClrTx/>
              <a:buSzTx/>
              <a:buFontTx/>
              <a:buNone/>
              <a:tabLst/>
              <a:defRPr/>
            </a:pPr>
            <a:r>
              <a:rPr kumimoji="0" sz="1200" b="0" i="0" u="none" strike="noStrike" kern="1200" cap="none" spc="0"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Nexus</a:t>
            </a:r>
            <a:r>
              <a:rPr kumimoji="0" sz="1200" b="0" i="0" u="none" strike="noStrike" kern="1200" cap="none" spc="-57"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 </a:t>
            </a:r>
            <a:r>
              <a:rPr kumimoji="0" sz="1200" b="0" i="0" u="none" strike="noStrike" kern="1200" cap="none" spc="0"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has</a:t>
            </a:r>
            <a:r>
              <a:rPr kumimoji="0" sz="1200" b="0" i="0" u="none" strike="noStrike" kern="1200" cap="none" spc="-57"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 </a:t>
            </a:r>
            <a:r>
              <a:rPr kumimoji="0" sz="1200" b="0" i="0" u="none" strike="noStrike" kern="1200" cap="none" spc="0"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the</a:t>
            </a:r>
            <a:r>
              <a:rPr kumimoji="0" sz="1200" b="0" i="0" u="none" strike="noStrike" kern="1200" cap="none" spc="-62"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 </a:t>
            </a:r>
            <a:r>
              <a:rPr kumimoji="0" sz="1200" b="0" i="0" u="none" strike="noStrike" kern="1200" cap="none" spc="0"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only</a:t>
            </a:r>
            <a:r>
              <a:rPr kumimoji="0" sz="1200" b="0" i="0" u="none" strike="noStrike" kern="1200" cap="none" spc="-49"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 </a:t>
            </a:r>
            <a:r>
              <a:rPr kumimoji="0" sz="1200" b="0" i="0" u="none" strike="noStrike" kern="1200" cap="none" spc="-9"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rPr>
              <a:t>technology that:</a:t>
            </a:r>
            <a:endParaRPr kumimoji="0" sz="1200" b="0" i="0" u="none" strike="noStrike" kern="1200" cap="none" spc="0" normalizeH="0" baseline="0" noProof="0">
              <a:ln>
                <a:noFill/>
              </a:ln>
              <a:solidFill>
                <a:srgbClr val="58595B"/>
              </a:solidFill>
              <a:effectLst/>
              <a:uLnTx/>
              <a:uFillTx/>
              <a:latin typeface="Gotham Pro Medium" panose="02000503040000020004" pitchFamily="2" charset="0"/>
              <a:ea typeface="+mn-ea"/>
              <a:cs typeface="Gotham Pro Medium" panose="02000503040000020004" pitchFamily="2" charset="0"/>
            </a:endParaRPr>
          </a:p>
        </p:txBody>
      </p:sp>
      <p:sp>
        <p:nvSpPr>
          <p:cNvPr id="17" name="object 21">
            <a:extLst>
              <a:ext uri="{FF2B5EF4-FFF2-40B4-BE49-F238E27FC236}">
                <a16:creationId xmlns:a16="http://schemas.microsoft.com/office/drawing/2014/main" id="{D9FD3FB3-2007-CFA0-DE64-B4799172EC66}"/>
              </a:ext>
            </a:extLst>
          </p:cNvPr>
          <p:cNvSpPr txBox="1"/>
          <p:nvPr/>
        </p:nvSpPr>
        <p:spPr>
          <a:xfrm>
            <a:off x="1358312" y="3335270"/>
            <a:ext cx="1987350" cy="288314"/>
          </a:xfrm>
          <a:prstGeom prst="rect">
            <a:avLst/>
          </a:prstGeom>
        </p:spPr>
        <p:txBody>
          <a:bodyPr vert="horz" wrap="square" lIns="0" tIns="11206" rIns="0" bIns="0" rtlCol="0">
            <a:spAutoFit/>
          </a:bodyPr>
          <a:lstStyle/>
          <a:p>
            <a:pPr marL="53791" marR="0" lvl="0" indent="0" algn="l" defTabSz="914400" rtl="0" eaLnBrk="1" fontAlgn="auto" latinLnBrk="0" hangingPunct="1">
              <a:lnSpc>
                <a:spcPct val="100000"/>
              </a:lnSpc>
              <a:spcBef>
                <a:spcPts val="88"/>
              </a:spcBef>
              <a:spcAft>
                <a:spcPts val="0"/>
              </a:spcAft>
              <a:buClrTx/>
              <a:buSzTx/>
              <a:buFontTx/>
              <a:buNone/>
              <a:tabLst/>
              <a:defRPr/>
            </a:pP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Very few </a:t>
            </a:r>
            <a:r>
              <a:rPr kumimoji="0" lang="en-US"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c</a:t>
            </a:r>
            <a:r>
              <a:rPr kumimoji="0"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ompanies</a:t>
            </a:r>
            <a:endParaRPr kumimoji="0"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endParaRPr>
          </a:p>
        </p:txBody>
      </p:sp>
      <p:sp>
        <p:nvSpPr>
          <p:cNvPr id="10" name="object 21">
            <a:extLst>
              <a:ext uri="{FF2B5EF4-FFF2-40B4-BE49-F238E27FC236}">
                <a16:creationId xmlns:a16="http://schemas.microsoft.com/office/drawing/2014/main" id="{52AEE7B5-90DA-EB25-ED0B-D25E4EBC9A9B}"/>
              </a:ext>
            </a:extLst>
          </p:cNvPr>
          <p:cNvSpPr txBox="1"/>
          <p:nvPr/>
        </p:nvSpPr>
        <p:spPr>
          <a:xfrm>
            <a:off x="1358312" y="4043291"/>
            <a:ext cx="2231397" cy="288314"/>
          </a:xfrm>
          <a:prstGeom prst="rect">
            <a:avLst/>
          </a:prstGeom>
        </p:spPr>
        <p:txBody>
          <a:bodyPr vert="horz" wrap="square" lIns="0" tIns="11206" rIns="0" bIns="0" rtlCol="0">
            <a:spAutoFit/>
          </a:bodyPr>
          <a:lstStyle/>
          <a:p>
            <a:pPr marL="53791" marR="0" lvl="0" indent="0" algn="l" defTabSz="914400" rtl="0" eaLnBrk="1" fontAlgn="auto" latinLnBrk="0" hangingPunct="1">
              <a:lnSpc>
                <a:spcPct val="100000"/>
              </a:lnSpc>
              <a:spcBef>
                <a:spcPts val="88"/>
              </a:spcBef>
              <a:spcAft>
                <a:spcPts val="0"/>
              </a:spcAft>
              <a:buClrTx/>
              <a:buSzTx/>
              <a:buFontTx/>
              <a:buNone/>
              <a:tabLst/>
              <a:defRPr/>
            </a:pP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Handful</a:t>
            </a:r>
            <a:r>
              <a:rPr kumimoji="0" sz="1800" b="1" i="1" u="none" strike="noStrike" kern="1200" cap="none" spc="-35"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 </a:t>
            </a:r>
            <a:r>
              <a:rPr kumimoji="0" sz="1800" b="1" i="1" u="none" strike="noStrike" kern="1200" cap="none" spc="-22"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of</a:t>
            </a: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 </a:t>
            </a:r>
            <a:r>
              <a:rPr kumimoji="0" lang="en-US"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c</a:t>
            </a:r>
            <a:r>
              <a:rPr kumimoji="0"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ompanies</a:t>
            </a:r>
            <a:endParaRPr kumimoji="0"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endParaRPr>
          </a:p>
        </p:txBody>
      </p:sp>
      <p:sp>
        <p:nvSpPr>
          <p:cNvPr id="9" name="object 21">
            <a:extLst>
              <a:ext uri="{FF2B5EF4-FFF2-40B4-BE49-F238E27FC236}">
                <a16:creationId xmlns:a16="http://schemas.microsoft.com/office/drawing/2014/main" id="{76F26D05-31ED-F0EA-F7C1-439E214D72DA}"/>
              </a:ext>
            </a:extLst>
          </p:cNvPr>
          <p:cNvSpPr txBox="1"/>
          <p:nvPr/>
        </p:nvSpPr>
        <p:spPr>
          <a:xfrm>
            <a:off x="1356342" y="5005663"/>
            <a:ext cx="1902980" cy="288314"/>
          </a:xfrm>
          <a:prstGeom prst="rect">
            <a:avLst/>
          </a:prstGeom>
        </p:spPr>
        <p:txBody>
          <a:bodyPr vert="horz" wrap="square" lIns="0" tIns="11206" rIns="0" bIns="0" rtlCol="0">
            <a:spAutoFit/>
          </a:bodyPr>
          <a:lstStyle/>
          <a:p>
            <a:pPr marL="53791" marR="0" lvl="0" indent="0" algn="l" defTabSz="914400" rtl="0" eaLnBrk="1" fontAlgn="auto" latinLnBrk="0" hangingPunct="1">
              <a:lnSpc>
                <a:spcPct val="100000"/>
              </a:lnSpc>
              <a:spcBef>
                <a:spcPts val="88"/>
              </a:spcBef>
              <a:spcAft>
                <a:spcPts val="0"/>
              </a:spcAft>
              <a:buClrTx/>
              <a:buSzTx/>
              <a:buFontTx/>
              <a:buNone/>
              <a:tabLst/>
              <a:defRPr/>
            </a:pPr>
            <a:r>
              <a:rPr kumimoji="0" lang="en-US" sz="1800" b="1" i="1" u="none" strike="noStrike" kern="1200" cap="none" spc="-22"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Many </a:t>
            </a:r>
            <a:r>
              <a:rPr kumimoji="0" lang="en-US"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c</a:t>
            </a:r>
            <a:r>
              <a:rPr kumimoji="0" sz="1800" b="1" i="1"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ompanies</a:t>
            </a:r>
            <a:endParaRPr kumimoji="0"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endParaRPr>
          </a:p>
        </p:txBody>
      </p:sp>
      <p:grpSp>
        <p:nvGrpSpPr>
          <p:cNvPr id="145" name="Group 24">
            <a:extLst>
              <a:ext uri="{FF2B5EF4-FFF2-40B4-BE49-F238E27FC236}">
                <a16:creationId xmlns:a16="http://schemas.microsoft.com/office/drawing/2014/main" id="{29668639-AE9C-E4DC-2862-C25AF588C890}"/>
              </a:ext>
            </a:extLst>
          </p:cNvPr>
          <p:cNvGrpSpPr/>
          <p:nvPr/>
        </p:nvGrpSpPr>
        <p:grpSpPr>
          <a:xfrm rot="10800000">
            <a:off x="3520064" y="4928243"/>
            <a:ext cx="5249907" cy="1108014"/>
            <a:chOff x="-11638" y="-2776915"/>
            <a:chExt cx="6344774" cy="6350000"/>
          </a:xfrm>
          <a:solidFill>
            <a:schemeClr val="accent4"/>
          </a:solidFill>
        </p:grpSpPr>
        <p:sp>
          <p:nvSpPr>
            <p:cNvPr id="150" name="Freeform 25">
              <a:extLst>
                <a:ext uri="{FF2B5EF4-FFF2-40B4-BE49-F238E27FC236}">
                  <a16:creationId xmlns:a16="http://schemas.microsoft.com/office/drawing/2014/main" id="{55B66C7B-9BCA-46A4-0252-A6E7FB2ECFFB}"/>
                </a:ext>
              </a:extLst>
            </p:cNvPr>
            <p:cNvSpPr/>
            <p:nvPr/>
          </p:nvSpPr>
          <p:spPr>
            <a:xfrm rot="10800000">
              <a:off x="-11638" y="-2776915"/>
              <a:ext cx="634477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46" name="Group 26">
            <a:extLst>
              <a:ext uri="{FF2B5EF4-FFF2-40B4-BE49-F238E27FC236}">
                <a16:creationId xmlns:a16="http://schemas.microsoft.com/office/drawing/2014/main" id="{39605BEC-66F8-7FF8-B35E-E886A5289A49}"/>
              </a:ext>
            </a:extLst>
          </p:cNvPr>
          <p:cNvGrpSpPr/>
          <p:nvPr/>
        </p:nvGrpSpPr>
        <p:grpSpPr>
          <a:xfrm rot="10800000">
            <a:off x="3508471" y="4776291"/>
            <a:ext cx="5254231" cy="747058"/>
            <a:chOff x="0" y="0"/>
            <a:chExt cx="1512646" cy="212902"/>
          </a:xfrm>
          <a:solidFill>
            <a:schemeClr val="accent4"/>
          </a:solidFill>
        </p:grpSpPr>
        <p:sp>
          <p:nvSpPr>
            <p:cNvPr id="149" name="Freeform 27">
              <a:extLst>
                <a:ext uri="{FF2B5EF4-FFF2-40B4-BE49-F238E27FC236}">
                  <a16:creationId xmlns:a16="http://schemas.microsoft.com/office/drawing/2014/main" id="{A6EA248C-2B32-0693-D207-C03B0BCDED2B}"/>
                </a:ext>
              </a:extLst>
            </p:cNvPr>
            <p:cNvSpPr/>
            <p:nvPr/>
          </p:nvSpPr>
          <p:spPr>
            <a:xfrm>
              <a:off x="0" y="0"/>
              <a:ext cx="1512646" cy="212902"/>
            </a:xfrm>
            <a:custGeom>
              <a:avLst/>
              <a:gdLst/>
              <a:ahLst/>
              <a:cxnLst/>
              <a:rect l="l" t="t" r="r" b="b"/>
              <a:pathLst>
                <a:path w="1512646" h="182922">
                  <a:moveTo>
                    <a:pt x="0" y="0"/>
                  </a:moveTo>
                  <a:lnTo>
                    <a:pt x="1512646" y="0"/>
                  </a:lnTo>
                  <a:lnTo>
                    <a:pt x="1512646" y="182922"/>
                  </a:lnTo>
                  <a:lnTo>
                    <a:pt x="0" y="182922"/>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23" name="Rectangle 22">
            <a:extLst>
              <a:ext uri="{FF2B5EF4-FFF2-40B4-BE49-F238E27FC236}">
                <a16:creationId xmlns:a16="http://schemas.microsoft.com/office/drawing/2014/main" id="{73A82768-C26B-F3AB-35AF-44748C8AE82D}"/>
              </a:ext>
            </a:extLst>
          </p:cNvPr>
          <p:cNvSpPr/>
          <p:nvPr/>
        </p:nvSpPr>
        <p:spPr>
          <a:xfrm>
            <a:off x="355049" y="4797792"/>
            <a:ext cx="3180929" cy="687897"/>
          </a:xfrm>
          <a:prstGeom prst="rect">
            <a:avLst/>
          </a:prstGeom>
          <a:noFill/>
          <a:ln w="12700" cap="flat">
            <a:solidFill>
              <a:schemeClr val="accent4"/>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1" i="1" u="none" strike="noStrike" kern="1200" cap="none" spc="0" normalizeH="0" baseline="0" noProof="0">
              <a:ln>
                <a:noFill/>
              </a:ln>
              <a:solidFill>
                <a:srgbClr val="EAEAEA">
                  <a:lumMod val="10000"/>
                </a:srgbClr>
              </a:solidFill>
              <a:effectLst/>
              <a:uLnTx/>
              <a:uFillTx/>
              <a:latin typeface="Arial"/>
              <a:ea typeface="Calibri"/>
              <a:cs typeface="Arial"/>
            </a:endParaRPr>
          </a:p>
        </p:txBody>
      </p:sp>
      <p:sp>
        <p:nvSpPr>
          <p:cNvPr id="32" name="Rectangle 31">
            <a:extLst>
              <a:ext uri="{FF2B5EF4-FFF2-40B4-BE49-F238E27FC236}">
                <a16:creationId xmlns:a16="http://schemas.microsoft.com/office/drawing/2014/main" id="{95C02FA2-7E0D-8112-C441-27A67314808A}"/>
              </a:ext>
            </a:extLst>
          </p:cNvPr>
          <p:cNvSpPr/>
          <p:nvPr/>
        </p:nvSpPr>
        <p:spPr>
          <a:xfrm>
            <a:off x="355050" y="3982658"/>
            <a:ext cx="3430877" cy="464050"/>
          </a:xfrm>
          <a:prstGeom prst="rect">
            <a:avLst/>
          </a:prstGeom>
          <a:noFill/>
          <a:ln w="12700" cap="flat">
            <a:solidFill>
              <a:schemeClr val="accent3"/>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1" i="1" u="none" strike="noStrike" kern="1200" cap="none" spc="0" normalizeH="0" baseline="0" noProof="0">
              <a:ln>
                <a:noFill/>
              </a:ln>
              <a:solidFill>
                <a:srgbClr val="EAEAEA">
                  <a:lumMod val="10000"/>
                </a:srgbClr>
              </a:solidFill>
              <a:effectLst/>
              <a:uLnTx/>
              <a:uFillTx/>
              <a:latin typeface="Arial"/>
              <a:ea typeface="Calibri"/>
              <a:cs typeface="Arial"/>
            </a:endParaRPr>
          </a:p>
        </p:txBody>
      </p:sp>
      <p:sp>
        <p:nvSpPr>
          <p:cNvPr id="36" name="Rectangle 35">
            <a:extLst>
              <a:ext uri="{FF2B5EF4-FFF2-40B4-BE49-F238E27FC236}">
                <a16:creationId xmlns:a16="http://schemas.microsoft.com/office/drawing/2014/main" id="{720FF2B1-C693-A115-4258-1237D938B19D}"/>
              </a:ext>
            </a:extLst>
          </p:cNvPr>
          <p:cNvSpPr/>
          <p:nvPr/>
        </p:nvSpPr>
        <p:spPr>
          <a:xfrm>
            <a:off x="355050" y="3255172"/>
            <a:ext cx="3849417" cy="414892"/>
          </a:xfrm>
          <a:prstGeom prst="rect">
            <a:avLst/>
          </a:prstGeom>
          <a:noFill/>
          <a:ln w="12700" cap="flat">
            <a:solidFill>
              <a:schemeClr val="accent5"/>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1" i="1" u="none" strike="noStrike" kern="1200" cap="none" spc="0" normalizeH="0" baseline="0" noProof="0">
              <a:ln>
                <a:noFill/>
              </a:ln>
              <a:solidFill>
                <a:srgbClr val="EAEAEA">
                  <a:lumMod val="10000"/>
                </a:srgbClr>
              </a:solidFill>
              <a:effectLst/>
              <a:uLnTx/>
              <a:uFillTx/>
              <a:latin typeface="Arial"/>
              <a:ea typeface="Calibri"/>
              <a:cs typeface="Arial"/>
            </a:endParaRPr>
          </a:p>
        </p:txBody>
      </p:sp>
      <p:sp>
        <p:nvSpPr>
          <p:cNvPr id="148" name="Freeform 29">
            <a:extLst>
              <a:ext uri="{FF2B5EF4-FFF2-40B4-BE49-F238E27FC236}">
                <a16:creationId xmlns:a16="http://schemas.microsoft.com/office/drawing/2014/main" id="{FE07D78E-6FC5-331E-3FDD-F7FA9ABCE8B1}"/>
              </a:ext>
            </a:extLst>
          </p:cNvPr>
          <p:cNvSpPr/>
          <p:nvPr/>
        </p:nvSpPr>
        <p:spPr>
          <a:xfrm rot="10800000">
            <a:off x="3520064" y="4424557"/>
            <a:ext cx="5230787" cy="71004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endParaRPr>
          </a:p>
        </p:txBody>
      </p:sp>
      <p:sp>
        <p:nvSpPr>
          <p:cNvPr id="153" name="TextBox 44">
            <a:extLst>
              <a:ext uri="{FF2B5EF4-FFF2-40B4-BE49-F238E27FC236}">
                <a16:creationId xmlns:a16="http://schemas.microsoft.com/office/drawing/2014/main" id="{4F6BE7DE-66FB-95AD-E4D8-206231EA48D4}"/>
              </a:ext>
            </a:extLst>
          </p:cNvPr>
          <p:cNvSpPr txBox="1"/>
          <p:nvPr/>
        </p:nvSpPr>
        <p:spPr>
          <a:xfrm>
            <a:off x="5049653" y="5424121"/>
            <a:ext cx="2190728" cy="276999"/>
          </a:xfrm>
          <a:prstGeom prst="rect">
            <a:avLst/>
          </a:prstGeom>
        </p:spPr>
        <p:txBody>
          <a:bodyPr wrap="square" lIns="0" tIns="0" rIns="0" bIns="0" rtlCol="0" anchor="t">
            <a:spAutoFit/>
          </a:bodyPr>
          <a:lstStyle/>
          <a:p>
            <a:pPr marL="11206" marR="0" lvl="0" indent="0" algn="ctr" defTabSz="914400" rtl="0" eaLnBrk="1" fontAlgn="auto" latinLnBrk="0" hangingPunct="1">
              <a:lnSpc>
                <a:spcPct val="100000"/>
              </a:lnSpc>
              <a:spcBef>
                <a:spcPts val="93"/>
              </a:spcBef>
              <a:spcAft>
                <a:spcPts val="0"/>
              </a:spcAft>
              <a:buClrTx/>
              <a:buSzTx/>
              <a:buFontTx/>
              <a:buNone/>
              <a:tabLst/>
              <a:defRPr/>
            </a:pPr>
            <a:r>
              <a:rPr kumimoji="0" lang="en-US" sz="1800" b="1" i="0" u="none" strike="noStrike" kern="1200" cap="none" spc="0"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rPr>
              <a:t>Lab</a:t>
            </a:r>
            <a:r>
              <a:rPr kumimoji="0" lang="en-US" sz="1800" b="1" i="0" u="none" strike="noStrike" kern="1200" cap="none" spc="-26"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rPr>
              <a:t> </a:t>
            </a:r>
            <a:r>
              <a:rPr kumimoji="0" lang="en-US" sz="1800" b="1" i="0" u="none" strike="noStrike" kern="1200" cap="none" spc="-9"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rPr>
              <a:t>Scale</a:t>
            </a:r>
            <a:endParaRPr kumimoji="0" lang="en-US" sz="1800" b="1" i="0" u="none" strike="noStrike" kern="1200" cap="none" spc="0"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endParaRPr>
          </a:p>
        </p:txBody>
      </p:sp>
      <p:grpSp>
        <p:nvGrpSpPr>
          <p:cNvPr id="137" name="Group 16">
            <a:extLst>
              <a:ext uri="{FF2B5EF4-FFF2-40B4-BE49-F238E27FC236}">
                <a16:creationId xmlns:a16="http://schemas.microsoft.com/office/drawing/2014/main" id="{65F8C31A-1D00-FF92-9089-3FDD89939CB7}"/>
              </a:ext>
            </a:extLst>
          </p:cNvPr>
          <p:cNvGrpSpPr/>
          <p:nvPr/>
        </p:nvGrpSpPr>
        <p:grpSpPr>
          <a:xfrm rot="10800000">
            <a:off x="3785126" y="3741652"/>
            <a:ext cx="4618222" cy="1142396"/>
            <a:chOff x="0" y="-590132"/>
            <a:chExt cx="4791055" cy="1595295"/>
          </a:xfrm>
          <a:solidFill>
            <a:srgbClr val="FEC53F"/>
          </a:solidFill>
        </p:grpSpPr>
        <p:grpSp>
          <p:nvGrpSpPr>
            <p:cNvPr id="138" name="Group 17">
              <a:extLst>
                <a:ext uri="{FF2B5EF4-FFF2-40B4-BE49-F238E27FC236}">
                  <a16:creationId xmlns:a16="http://schemas.microsoft.com/office/drawing/2014/main" id="{07AC19F0-F9B8-CC41-5128-F12EE4A8BC20}"/>
                </a:ext>
              </a:extLst>
            </p:cNvPr>
            <p:cNvGrpSpPr/>
            <p:nvPr/>
          </p:nvGrpSpPr>
          <p:grpSpPr>
            <a:xfrm>
              <a:off x="2222" y="-590132"/>
              <a:ext cx="4788832" cy="1232750"/>
              <a:chOff x="2945" y="-4795304"/>
              <a:chExt cx="6347054" cy="6350000"/>
            </a:xfrm>
            <a:grpFill/>
          </p:grpSpPr>
          <p:sp>
            <p:nvSpPr>
              <p:cNvPr id="143" name="Freeform 18">
                <a:extLst>
                  <a:ext uri="{FF2B5EF4-FFF2-40B4-BE49-F238E27FC236}">
                    <a16:creationId xmlns:a16="http://schemas.microsoft.com/office/drawing/2014/main" id="{ACCCF4AA-4CCF-6FA5-2695-A24F5CCD4E6E}"/>
                  </a:ext>
                </a:extLst>
              </p:cNvPr>
              <p:cNvSpPr/>
              <p:nvPr/>
            </p:nvSpPr>
            <p:spPr>
              <a:xfrm>
                <a:off x="2945" y="-4795304"/>
                <a:ext cx="634705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endParaRPr>
              </a:p>
            </p:txBody>
          </p:sp>
        </p:grpSp>
        <p:grpSp>
          <p:nvGrpSpPr>
            <p:cNvPr id="139" name="Group 19">
              <a:extLst>
                <a:ext uri="{FF2B5EF4-FFF2-40B4-BE49-F238E27FC236}">
                  <a16:creationId xmlns:a16="http://schemas.microsoft.com/office/drawing/2014/main" id="{323D7B71-B27B-4785-1286-5BCF441978BB}"/>
                </a:ext>
              </a:extLst>
            </p:cNvPr>
            <p:cNvGrpSpPr/>
            <p:nvPr/>
          </p:nvGrpSpPr>
          <p:grpSpPr>
            <a:xfrm>
              <a:off x="0" y="44932"/>
              <a:ext cx="4791055" cy="579374"/>
              <a:chOff x="0" y="-93413"/>
              <a:chExt cx="1512646" cy="182922"/>
            </a:xfrm>
            <a:grpFill/>
          </p:grpSpPr>
          <p:sp>
            <p:nvSpPr>
              <p:cNvPr id="142" name="Freeform 20">
                <a:extLst>
                  <a:ext uri="{FF2B5EF4-FFF2-40B4-BE49-F238E27FC236}">
                    <a16:creationId xmlns:a16="http://schemas.microsoft.com/office/drawing/2014/main" id="{4C2D81D5-1AA6-CC3D-FA6B-9D19F0965D84}"/>
                  </a:ext>
                </a:extLst>
              </p:cNvPr>
              <p:cNvSpPr/>
              <p:nvPr/>
            </p:nvSpPr>
            <p:spPr>
              <a:xfrm>
                <a:off x="0" y="-93413"/>
                <a:ext cx="1512646" cy="182922"/>
              </a:xfrm>
              <a:custGeom>
                <a:avLst/>
                <a:gdLst/>
                <a:ahLst/>
                <a:cxnLst/>
                <a:rect l="l" t="t" r="r" b="b"/>
                <a:pathLst>
                  <a:path w="1512646" h="182922">
                    <a:moveTo>
                      <a:pt x="0" y="0"/>
                    </a:moveTo>
                    <a:lnTo>
                      <a:pt x="1512646" y="0"/>
                    </a:lnTo>
                    <a:lnTo>
                      <a:pt x="1512646" y="182922"/>
                    </a:lnTo>
                    <a:lnTo>
                      <a:pt x="0" y="182922"/>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40" name="Group 21">
              <a:extLst>
                <a:ext uri="{FF2B5EF4-FFF2-40B4-BE49-F238E27FC236}">
                  <a16:creationId xmlns:a16="http://schemas.microsoft.com/office/drawing/2014/main" id="{8A1E0BD2-5AE9-BEBC-1746-20ABB2BF209A}"/>
                </a:ext>
              </a:extLst>
            </p:cNvPr>
            <p:cNvGrpSpPr/>
            <p:nvPr/>
          </p:nvGrpSpPr>
          <p:grpSpPr>
            <a:xfrm>
              <a:off x="11800" y="323559"/>
              <a:ext cx="4769677" cy="681604"/>
              <a:chOff x="15640" y="3014389"/>
              <a:chExt cx="6321666" cy="6350000"/>
            </a:xfrm>
            <a:grpFill/>
          </p:grpSpPr>
          <p:sp>
            <p:nvSpPr>
              <p:cNvPr id="141" name="Freeform 22">
                <a:extLst>
                  <a:ext uri="{FF2B5EF4-FFF2-40B4-BE49-F238E27FC236}">
                    <a16:creationId xmlns:a16="http://schemas.microsoft.com/office/drawing/2014/main" id="{CBF69BAE-9F73-6A2C-2746-A845518BBA4B}"/>
                  </a:ext>
                </a:extLst>
              </p:cNvPr>
              <p:cNvSpPr/>
              <p:nvPr/>
            </p:nvSpPr>
            <p:spPr>
              <a:xfrm>
                <a:off x="15640" y="3014389"/>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sp>
        <p:nvSpPr>
          <p:cNvPr id="156" name="TextBox 47">
            <a:extLst>
              <a:ext uri="{FF2B5EF4-FFF2-40B4-BE49-F238E27FC236}">
                <a16:creationId xmlns:a16="http://schemas.microsoft.com/office/drawing/2014/main" id="{63DAB10D-C9B1-9952-8FF6-AECBAD64253B}"/>
              </a:ext>
            </a:extLst>
          </p:cNvPr>
          <p:cNvSpPr txBox="1"/>
          <p:nvPr/>
        </p:nvSpPr>
        <p:spPr>
          <a:xfrm>
            <a:off x="4739424" y="4432684"/>
            <a:ext cx="2807112" cy="276999"/>
          </a:xfrm>
          <a:prstGeom prst="rect">
            <a:avLst/>
          </a:prstGeom>
        </p:spPr>
        <p:txBody>
          <a:bodyPr wrap="square" lIns="0" tIns="0" rIns="0" bIns="0" rtlCol="0" anchor="t">
            <a:spAutoFit/>
          </a:bodyPr>
          <a:lstStyle/>
          <a:p>
            <a:pPr marL="11206" marR="0" lvl="0" indent="0" algn="ctr" defTabSz="914400" rtl="0" eaLnBrk="1" fontAlgn="auto" latinLnBrk="0" hangingPunct="1">
              <a:lnSpc>
                <a:spcPct val="100000"/>
              </a:lnSpc>
              <a:spcBef>
                <a:spcPts val="93"/>
              </a:spcBef>
              <a:spcAft>
                <a:spcPts val="0"/>
              </a:spcAft>
              <a:buClrTx/>
              <a:buSzTx/>
              <a:buFontTx/>
              <a:buNone/>
              <a:tabLst/>
              <a:defRPr/>
            </a:pPr>
            <a:r>
              <a:rPr kumimoji="0" lang="en-US" sz="1800" b="1" i="0" u="none" strike="noStrike" kern="1200" cap="none" spc="0"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rPr>
              <a:t>Pilot / Demo</a:t>
            </a:r>
            <a:r>
              <a:rPr kumimoji="0" lang="en-US" sz="1800" b="1" i="0" u="none" strike="noStrike" kern="1200" cap="none" spc="-31"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rPr>
              <a:t>nstration Scale</a:t>
            </a:r>
            <a:endParaRPr kumimoji="0" lang="en-US" sz="1800" b="1" i="0" u="none" strike="noStrike" kern="1200" cap="none" spc="0" normalizeH="0" baseline="0" noProof="0" dirty="0">
              <a:ln>
                <a:noFill/>
              </a:ln>
              <a:solidFill>
                <a:srgbClr val="58595B"/>
              </a:solidFill>
              <a:effectLst/>
              <a:uLnTx/>
              <a:uFillTx/>
              <a:latin typeface="Gotham Pro" panose="02000503040000020004" pitchFamily="2" charset="0"/>
              <a:ea typeface="+mn-ea"/>
              <a:cs typeface="Gotham Pro" panose="02000503040000020004" pitchFamily="2" charset="0"/>
            </a:endParaRPr>
          </a:p>
        </p:txBody>
      </p:sp>
      <p:grpSp>
        <p:nvGrpSpPr>
          <p:cNvPr id="123" name="Group 2">
            <a:extLst>
              <a:ext uri="{FF2B5EF4-FFF2-40B4-BE49-F238E27FC236}">
                <a16:creationId xmlns:a16="http://schemas.microsoft.com/office/drawing/2014/main" id="{FFC4CC4D-D4D8-EDEA-29EF-1B855D0ED665}"/>
              </a:ext>
            </a:extLst>
          </p:cNvPr>
          <p:cNvGrpSpPr/>
          <p:nvPr/>
        </p:nvGrpSpPr>
        <p:grpSpPr>
          <a:xfrm rot="10800000">
            <a:off x="4198551" y="3012827"/>
            <a:ext cx="3880223" cy="1044897"/>
            <a:chOff x="121949" y="-775941"/>
            <a:chExt cx="4361694" cy="1459143"/>
          </a:xfrm>
        </p:grpSpPr>
        <p:grpSp>
          <p:nvGrpSpPr>
            <p:cNvPr id="124" name="Group 3">
              <a:extLst>
                <a:ext uri="{FF2B5EF4-FFF2-40B4-BE49-F238E27FC236}">
                  <a16:creationId xmlns:a16="http://schemas.microsoft.com/office/drawing/2014/main" id="{DD261A3E-6B87-9942-FDBA-B505331E51D9}"/>
                </a:ext>
              </a:extLst>
            </p:cNvPr>
            <p:cNvGrpSpPr/>
            <p:nvPr/>
          </p:nvGrpSpPr>
          <p:grpSpPr>
            <a:xfrm>
              <a:off x="136486" y="-775941"/>
              <a:ext cx="4347157" cy="1118851"/>
              <a:chOff x="199310" y="-6159292"/>
              <a:chExt cx="6348196" cy="6350000"/>
            </a:xfrm>
          </p:grpSpPr>
          <p:sp>
            <p:nvSpPr>
              <p:cNvPr id="129" name="Freeform 4">
                <a:extLst>
                  <a:ext uri="{FF2B5EF4-FFF2-40B4-BE49-F238E27FC236}">
                    <a16:creationId xmlns:a16="http://schemas.microsoft.com/office/drawing/2014/main" id="{A38B8DEF-A38E-A00E-D7AF-A2D4A0D2B837}"/>
                  </a:ext>
                </a:extLst>
              </p:cNvPr>
              <p:cNvSpPr/>
              <p:nvPr/>
            </p:nvSpPr>
            <p:spPr>
              <a:xfrm>
                <a:off x="199310" y="-6159292"/>
                <a:ext cx="634819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25" name="Group 5">
              <a:extLst>
                <a:ext uri="{FF2B5EF4-FFF2-40B4-BE49-F238E27FC236}">
                  <a16:creationId xmlns:a16="http://schemas.microsoft.com/office/drawing/2014/main" id="{BBD74D26-927F-1993-9272-EBE07FC4E757}"/>
                </a:ext>
              </a:extLst>
            </p:cNvPr>
            <p:cNvGrpSpPr/>
            <p:nvPr/>
          </p:nvGrpSpPr>
          <p:grpSpPr>
            <a:xfrm>
              <a:off x="121949" y="-173421"/>
              <a:ext cx="4348392" cy="525844"/>
              <a:chOff x="42421" y="-167927"/>
              <a:chExt cx="1512646" cy="182922"/>
            </a:xfrm>
          </p:grpSpPr>
          <p:sp>
            <p:nvSpPr>
              <p:cNvPr id="128" name="Freeform 6">
                <a:extLst>
                  <a:ext uri="{FF2B5EF4-FFF2-40B4-BE49-F238E27FC236}">
                    <a16:creationId xmlns:a16="http://schemas.microsoft.com/office/drawing/2014/main" id="{0F782022-48EF-2704-930F-897E004D4400}"/>
                  </a:ext>
                </a:extLst>
              </p:cNvPr>
              <p:cNvSpPr/>
              <p:nvPr/>
            </p:nvSpPr>
            <p:spPr>
              <a:xfrm>
                <a:off x="42421" y="-167927"/>
                <a:ext cx="1512646" cy="182922"/>
              </a:xfrm>
              <a:custGeom>
                <a:avLst/>
                <a:gdLst/>
                <a:ahLst/>
                <a:cxnLst/>
                <a:rect l="l" t="t" r="r" b="b"/>
                <a:pathLst>
                  <a:path w="1512646" h="182922">
                    <a:moveTo>
                      <a:pt x="0" y="0"/>
                    </a:moveTo>
                    <a:lnTo>
                      <a:pt x="1512646" y="0"/>
                    </a:lnTo>
                    <a:lnTo>
                      <a:pt x="1512646" y="182922"/>
                    </a:lnTo>
                    <a:lnTo>
                      <a:pt x="0" y="182922"/>
                    </a:lnTo>
                    <a:close/>
                  </a:path>
                </a:pathLst>
              </a:custGeom>
              <a:solidFill>
                <a:schemeClr val="accent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26" name="Group 7">
              <a:extLst>
                <a:ext uri="{FF2B5EF4-FFF2-40B4-BE49-F238E27FC236}">
                  <a16:creationId xmlns:a16="http://schemas.microsoft.com/office/drawing/2014/main" id="{9D2ABFD1-8E0A-6907-8903-08723A1CA20A}"/>
                </a:ext>
              </a:extLst>
            </p:cNvPr>
            <p:cNvGrpSpPr/>
            <p:nvPr/>
          </p:nvGrpSpPr>
          <p:grpSpPr>
            <a:xfrm>
              <a:off x="133448" y="64574"/>
              <a:ext cx="4328988" cy="618628"/>
              <a:chOff x="194874" y="662880"/>
              <a:chExt cx="6321664" cy="6350000"/>
            </a:xfrm>
          </p:grpSpPr>
          <p:sp>
            <p:nvSpPr>
              <p:cNvPr id="127" name="Freeform 8">
                <a:extLst>
                  <a:ext uri="{FF2B5EF4-FFF2-40B4-BE49-F238E27FC236}">
                    <a16:creationId xmlns:a16="http://schemas.microsoft.com/office/drawing/2014/main" id="{5C8E0411-497F-366D-99A9-2C1FD1F1ACAB}"/>
                  </a:ext>
                </a:extLst>
              </p:cNvPr>
              <p:cNvSpPr/>
              <p:nvPr/>
            </p:nvSpPr>
            <p:spPr>
              <a:xfrm>
                <a:off x="194874" y="66288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7D0D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sp>
        <p:nvSpPr>
          <p:cNvPr id="155" name="TextBox 46">
            <a:extLst>
              <a:ext uri="{FF2B5EF4-FFF2-40B4-BE49-F238E27FC236}">
                <a16:creationId xmlns:a16="http://schemas.microsoft.com/office/drawing/2014/main" id="{770A9FB2-A77C-3DBA-48B4-788FBB2B674C}"/>
              </a:ext>
            </a:extLst>
          </p:cNvPr>
          <p:cNvSpPr txBox="1"/>
          <p:nvPr/>
        </p:nvSpPr>
        <p:spPr>
          <a:xfrm>
            <a:off x="4987625" y="3521415"/>
            <a:ext cx="2418709" cy="359073"/>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1800" b="1" i="0" u="none" strike="noStrike" kern="120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Early Stage Commercial</a:t>
            </a:r>
            <a:endParaRPr kumimoji="0" lang="en-US" sz="1800" b="1" i="0" u="none" strike="noStrike" kern="1200" cap="none" spc="0"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endParaRPr>
          </a:p>
        </p:txBody>
      </p:sp>
      <p:sp>
        <p:nvSpPr>
          <p:cNvPr id="6" name="Freeform 31">
            <a:extLst>
              <a:ext uri="{FF2B5EF4-FFF2-40B4-BE49-F238E27FC236}">
                <a16:creationId xmlns:a16="http://schemas.microsoft.com/office/drawing/2014/main" id="{05C9B584-A067-36B9-B1A4-7CB7340EC29C}"/>
              </a:ext>
            </a:extLst>
          </p:cNvPr>
          <p:cNvSpPr/>
          <p:nvPr/>
        </p:nvSpPr>
        <p:spPr>
          <a:xfrm>
            <a:off x="4934794" y="3116314"/>
            <a:ext cx="2285763" cy="20906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194F3E9C-135B-C7D4-6E01-DD5F544E72E6}"/>
              </a:ext>
            </a:extLst>
          </p:cNvPr>
          <p:cNvSpPr>
            <a:spLocks noGrp="1"/>
          </p:cNvSpPr>
          <p:nvPr>
            <p:ph type="body" sz="quarter" idx="20"/>
          </p:nvPr>
        </p:nvSpPr>
        <p:spPr/>
        <p:txBody>
          <a:bodyPr/>
          <a:lstStyle/>
          <a:p>
            <a:r>
              <a:rPr lang="en-US" dirty="0"/>
              <a:t>Nexus is uniquely positioned with a leading technology and a proven commercial process</a:t>
            </a:r>
          </a:p>
        </p:txBody>
      </p:sp>
      <p:sp>
        <p:nvSpPr>
          <p:cNvPr id="5" name="Slide Number Placeholder 4">
            <a:extLst>
              <a:ext uri="{FF2B5EF4-FFF2-40B4-BE49-F238E27FC236}">
                <a16:creationId xmlns:a16="http://schemas.microsoft.com/office/drawing/2014/main" id="{62350419-F3E8-1366-0E83-6A1437FF818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FFFFFF"/>
              </a:solidFill>
              <a:effectLst/>
              <a:uLnTx/>
              <a:uFillTx/>
              <a:latin typeface="Gotham Pro" panose="02000503040000020004" pitchFamily="2" charset="0"/>
              <a:ea typeface="+mn-ea"/>
            </a:endParaRPr>
          </a:p>
        </p:txBody>
      </p:sp>
      <p:sp>
        <p:nvSpPr>
          <p:cNvPr id="7" name="Title 6">
            <a:extLst>
              <a:ext uri="{FF2B5EF4-FFF2-40B4-BE49-F238E27FC236}">
                <a16:creationId xmlns:a16="http://schemas.microsoft.com/office/drawing/2014/main" id="{5E04DA8B-0CAD-A6C5-C32B-E8F82A088A80}"/>
              </a:ext>
            </a:extLst>
          </p:cNvPr>
          <p:cNvSpPr>
            <a:spLocks noGrp="1"/>
          </p:cNvSpPr>
          <p:nvPr>
            <p:ph type="title"/>
          </p:nvPr>
        </p:nvSpPr>
        <p:spPr/>
        <p:txBody>
          <a:bodyPr lIns="91440" tIns="45720" rIns="91440" bIns="45720" anchor="t"/>
          <a:lstStyle/>
          <a:p>
            <a:pPr marL="33619">
              <a:spcBef>
                <a:spcPts val="88"/>
              </a:spcBef>
            </a:pPr>
            <a:r>
              <a:rPr lang="en-US" b="1" dirty="0">
                <a:solidFill>
                  <a:schemeClr val="bg2">
                    <a:lumMod val="10000"/>
                  </a:schemeClr>
                </a:solidFill>
                <a:latin typeface="Gotham Pro Medium" panose="02000503040000020004" pitchFamily="2" charset="0"/>
                <a:cs typeface="Gotham Pro Medium" panose="02000503040000020004" pitchFamily="2" charset="0"/>
              </a:rPr>
              <a:t>LIFE</a:t>
            </a:r>
            <a:r>
              <a:rPr lang="en-US" b="1" spc="-57" dirty="0">
                <a:solidFill>
                  <a:schemeClr val="bg2">
                    <a:lumMod val="10000"/>
                  </a:schemeClr>
                </a:solidFill>
                <a:latin typeface="Gotham Pro Medium" panose="02000503040000020004" pitchFamily="2" charset="0"/>
                <a:cs typeface="Gotham Pro Medium" panose="02000503040000020004" pitchFamily="2" charset="0"/>
              </a:rPr>
              <a:t> </a:t>
            </a:r>
            <a:r>
              <a:rPr lang="en-US" b="1" dirty="0">
                <a:solidFill>
                  <a:schemeClr val="bg2">
                    <a:lumMod val="10000"/>
                  </a:schemeClr>
                </a:solidFill>
                <a:latin typeface="Gotham Pro Medium" panose="02000503040000020004" pitchFamily="2" charset="0"/>
                <a:cs typeface="Gotham Pro Medium" panose="02000503040000020004" pitchFamily="2" charset="0"/>
              </a:rPr>
              <a:t>STAGES</a:t>
            </a:r>
            <a:r>
              <a:rPr lang="en-US" b="1" spc="-53" dirty="0">
                <a:solidFill>
                  <a:schemeClr val="bg2">
                    <a:lumMod val="10000"/>
                  </a:schemeClr>
                </a:solidFill>
                <a:latin typeface="Gotham Pro Medium" panose="02000503040000020004" pitchFamily="2" charset="0"/>
                <a:cs typeface="Gotham Pro Medium" panose="02000503040000020004" pitchFamily="2" charset="0"/>
              </a:rPr>
              <a:t> </a:t>
            </a:r>
            <a:r>
              <a:rPr lang="en-US" b="1" dirty="0">
                <a:solidFill>
                  <a:schemeClr val="bg2">
                    <a:lumMod val="10000"/>
                  </a:schemeClr>
                </a:solidFill>
                <a:latin typeface="Gotham Pro Medium" panose="02000503040000020004" pitchFamily="2" charset="0"/>
                <a:cs typeface="Gotham Pro Medium" panose="02000503040000020004" pitchFamily="2" charset="0"/>
              </a:rPr>
              <a:t>OF</a:t>
            </a:r>
            <a:r>
              <a:rPr lang="en-US" b="1" spc="-53" dirty="0">
                <a:solidFill>
                  <a:schemeClr val="bg2">
                    <a:lumMod val="10000"/>
                  </a:schemeClr>
                </a:solidFill>
                <a:latin typeface="Gotham Pro Medium" panose="02000503040000020004" pitchFamily="2" charset="0"/>
                <a:cs typeface="Gotham Pro Medium" panose="02000503040000020004" pitchFamily="2" charset="0"/>
              </a:rPr>
              <a:t> PYROLYSIS-BASED </a:t>
            </a:r>
            <a:r>
              <a:rPr lang="en-US" b="1" dirty="0">
                <a:solidFill>
                  <a:schemeClr val="bg2">
                    <a:lumMod val="10000"/>
                  </a:schemeClr>
                </a:solidFill>
                <a:latin typeface="Gotham Pro Medium" panose="02000503040000020004" pitchFamily="2" charset="0"/>
                <a:cs typeface="Gotham Pro Medium" panose="02000503040000020004" pitchFamily="2" charset="0"/>
              </a:rPr>
              <a:t>ADVANCED</a:t>
            </a:r>
            <a:r>
              <a:rPr lang="en-US" b="1" spc="-18" dirty="0">
                <a:solidFill>
                  <a:schemeClr val="bg2">
                    <a:lumMod val="10000"/>
                  </a:schemeClr>
                </a:solidFill>
                <a:latin typeface="Gotham Pro Medium" panose="02000503040000020004" pitchFamily="2" charset="0"/>
                <a:cs typeface="Gotham Pro Medium" panose="02000503040000020004" pitchFamily="2" charset="0"/>
              </a:rPr>
              <a:t> </a:t>
            </a:r>
            <a:r>
              <a:rPr lang="en-US" b="1" dirty="0">
                <a:solidFill>
                  <a:schemeClr val="bg2">
                    <a:lumMod val="10000"/>
                  </a:schemeClr>
                </a:solidFill>
                <a:latin typeface="Gotham Pro Medium" panose="02000503040000020004" pitchFamily="2" charset="0"/>
                <a:cs typeface="Gotham Pro Medium" panose="02000503040000020004" pitchFamily="2" charset="0"/>
              </a:rPr>
              <a:t>RECYCLING</a:t>
            </a:r>
            <a:r>
              <a:rPr lang="en-US" b="1" baseline="27777" dirty="0">
                <a:solidFill>
                  <a:schemeClr val="bg2">
                    <a:lumMod val="10000"/>
                  </a:schemeClr>
                </a:solidFill>
                <a:latin typeface="Gotham Pro Medium" panose="02000503040000020004" pitchFamily="2" charset="0"/>
                <a:cs typeface="Gotham Pro Medium" panose="02000503040000020004" pitchFamily="2" charset="0"/>
              </a:rPr>
              <a:t>1</a:t>
            </a:r>
            <a:r>
              <a:rPr lang="en-US" b="1" spc="146" baseline="27777" dirty="0">
                <a:solidFill>
                  <a:schemeClr val="bg2">
                    <a:lumMod val="10000"/>
                  </a:schemeClr>
                </a:solidFill>
                <a:latin typeface="Gotham Pro Medium" panose="02000503040000020004" pitchFamily="2" charset="0"/>
                <a:cs typeface="Gotham Pro Medium" panose="02000503040000020004" pitchFamily="2" charset="0"/>
              </a:rPr>
              <a:t> </a:t>
            </a:r>
            <a:r>
              <a:rPr lang="en-US" b="1" dirty="0">
                <a:solidFill>
                  <a:schemeClr val="bg2">
                    <a:lumMod val="10000"/>
                  </a:schemeClr>
                </a:solidFill>
                <a:latin typeface="Gotham Pro Medium" panose="02000503040000020004" pitchFamily="2" charset="0"/>
                <a:cs typeface="Gotham Pro Medium" panose="02000503040000020004" pitchFamily="2" charset="0"/>
              </a:rPr>
              <a:t>TECHNOLOGY</a:t>
            </a:r>
            <a:r>
              <a:rPr lang="en-US" b="1" spc="-71" dirty="0">
                <a:solidFill>
                  <a:schemeClr val="bg2">
                    <a:lumMod val="10000"/>
                  </a:schemeClr>
                </a:solidFill>
                <a:latin typeface="Gotham Pro Medium" panose="02000503040000020004" pitchFamily="2" charset="0"/>
                <a:cs typeface="Gotham Pro Medium" panose="02000503040000020004" pitchFamily="2" charset="0"/>
              </a:rPr>
              <a:t> </a:t>
            </a:r>
            <a:r>
              <a:rPr lang="en-US" b="1" spc="-9" dirty="0">
                <a:solidFill>
                  <a:schemeClr val="bg2">
                    <a:lumMod val="10000"/>
                  </a:schemeClr>
                </a:solidFill>
                <a:latin typeface="Gotham Pro Medium" panose="02000503040000020004" pitchFamily="2" charset="0"/>
                <a:cs typeface="Gotham Pro Medium" panose="02000503040000020004" pitchFamily="2" charset="0"/>
              </a:rPr>
              <a:t>COMPANIES</a:t>
            </a:r>
            <a:endParaRPr lang="en-US" b="1" dirty="0">
              <a:solidFill>
                <a:schemeClr val="bg2">
                  <a:lumMod val="10000"/>
                </a:schemeClr>
              </a:solidFill>
              <a:latin typeface="Gotham Pro Medium" panose="02000503040000020004" pitchFamily="2" charset="0"/>
              <a:cs typeface="Gotham Pro Medium" panose="02000503040000020004" pitchFamily="2" charset="0"/>
            </a:endParaRPr>
          </a:p>
        </p:txBody>
      </p:sp>
      <p:pic>
        <p:nvPicPr>
          <p:cNvPr id="21" name="object 36">
            <a:extLst>
              <a:ext uri="{FF2B5EF4-FFF2-40B4-BE49-F238E27FC236}">
                <a16:creationId xmlns:a16="http://schemas.microsoft.com/office/drawing/2014/main" id="{23831D7F-0017-A1BB-737C-0FF2DEA6F872}"/>
              </a:ext>
            </a:extLst>
          </p:cNvPr>
          <p:cNvPicPr/>
          <p:nvPr/>
        </p:nvPicPr>
        <p:blipFill>
          <a:blip r:embed="rId3" cstate="print"/>
          <a:stretch>
            <a:fillRect/>
          </a:stretch>
        </p:blipFill>
        <p:spPr>
          <a:xfrm>
            <a:off x="1097280" y="1532450"/>
            <a:ext cx="2687846" cy="763335"/>
          </a:xfrm>
          <a:prstGeom prst="rect">
            <a:avLst/>
          </a:prstGeom>
        </p:spPr>
      </p:pic>
      <p:grpSp>
        <p:nvGrpSpPr>
          <p:cNvPr id="13" name="Group 12">
            <a:extLst>
              <a:ext uri="{FF2B5EF4-FFF2-40B4-BE49-F238E27FC236}">
                <a16:creationId xmlns:a16="http://schemas.microsoft.com/office/drawing/2014/main" id="{24D62643-9446-7D82-D108-D5D6B8134BDC}"/>
              </a:ext>
            </a:extLst>
          </p:cNvPr>
          <p:cNvGrpSpPr/>
          <p:nvPr/>
        </p:nvGrpSpPr>
        <p:grpSpPr>
          <a:xfrm>
            <a:off x="4552649" y="1443640"/>
            <a:ext cx="3099144" cy="1045251"/>
            <a:chOff x="4552649" y="1726668"/>
            <a:chExt cx="3099144" cy="1045251"/>
          </a:xfrm>
        </p:grpSpPr>
        <p:grpSp>
          <p:nvGrpSpPr>
            <p:cNvPr id="131" name="Group 10">
              <a:extLst>
                <a:ext uri="{FF2B5EF4-FFF2-40B4-BE49-F238E27FC236}">
                  <a16:creationId xmlns:a16="http://schemas.microsoft.com/office/drawing/2014/main" id="{A7D1F804-862D-0865-7552-FAAD0C3162A3}"/>
                </a:ext>
              </a:extLst>
            </p:cNvPr>
            <p:cNvGrpSpPr/>
            <p:nvPr/>
          </p:nvGrpSpPr>
          <p:grpSpPr>
            <a:xfrm rot="10800000">
              <a:off x="4552649" y="1970708"/>
              <a:ext cx="3086702" cy="801211"/>
              <a:chOff x="286913" y="-736324"/>
              <a:chExt cx="6325566" cy="6349996"/>
            </a:xfrm>
          </p:grpSpPr>
          <p:sp>
            <p:nvSpPr>
              <p:cNvPr id="136" name="Freeform 11">
                <a:extLst>
                  <a:ext uri="{FF2B5EF4-FFF2-40B4-BE49-F238E27FC236}">
                    <a16:creationId xmlns:a16="http://schemas.microsoft.com/office/drawing/2014/main" id="{A020DE34-90AB-95BD-3F15-831B378330A6}"/>
                  </a:ext>
                </a:extLst>
              </p:cNvPr>
              <p:cNvSpPr/>
              <p:nvPr/>
            </p:nvSpPr>
            <p:spPr>
              <a:xfrm rot="10800000">
                <a:off x="286913" y="-736324"/>
                <a:ext cx="6325566" cy="634999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32" name="Group 12">
              <a:extLst>
                <a:ext uri="{FF2B5EF4-FFF2-40B4-BE49-F238E27FC236}">
                  <a16:creationId xmlns:a16="http://schemas.microsoft.com/office/drawing/2014/main" id="{EE234A04-A22D-81BC-3067-D1EA7ECC8600}"/>
                </a:ext>
              </a:extLst>
            </p:cNvPr>
            <p:cNvGrpSpPr/>
            <p:nvPr/>
          </p:nvGrpSpPr>
          <p:grpSpPr>
            <a:xfrm rot="10800000">
              <a:off x="4558672" y="1965383"/>
              <a:ext cx="3080058" cy="376558"/>
              <a:chOff x="58647" y="151676"/>
              <a:chExt cx="1503582" cy="182922"/>
            </a:xfrm>
          </p:grpSpPr>
          <p:sp>
            <p:nvSpPr>
              <p:cNvPr id="135" name="Freeform 13">
                <a:extLst>
                  <a:ext uri="{FF2B5EF4-FFF2-40B4-BE49-F238E27FC236}">
                    <a16:creationId xmlns:a16="http://schemas.microsoft.com/office/drawing/2014/main" id="{07F6E3BD-D378-AB66-18F3-AE43493BFD4D}"/>
                  </a:ext>
                </a:extLst>
              </p:cNvPr>
              <p:cNvSpPr/>
              <p:nvPr/>
            </p:nvSpPr>
            <p:spPr>
              <a:xfrm rot="10800000">
                <a:off x="58647" y="151676"/>
                <a:ext cx="1503582" cy="182922"/>
              </a:xfrm>
              <a:custGeom>
                <a:avLst/>
                <a:gdLst/>
                <a:ahLst/>
                <a:cxnLst/>
                <a:rect l="l" t="t" r="r" b="b"/>
                <a:pathLst>
                  <a:path w="1512646" h="182922">
                    <a:moveTo>
                      <a:pt x="0" y="0"/>
                    </a:moveTo>
                    <a:lnTo>
                      <a:pt x="1512646" y="0"/>
                    </a:lnTo>
                    <a:lnTo>
                      <a:pt x="1512646" y="182922"/>
                    </a:lnTo>
                    <a:lnTo>
                      <a:pt x="0" y="182922"/>
                    </a:lnTo>
                    <a:close/>
                  </a:path>
                </a:pathLst>
              </a:custGeom>
              <a:solidFill>
                <a:schemeClr val="accent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33" name="Group 14">
              <a:extLst>
                <a:ext uri="{FF2B5EF4-FFF2-40B4-BE49-F238E27FC236}">
                  <a16:creationId xmlns:a16="http://schemas.microsoft.com/office/drawing/2014/main" id="{849C9478-C647-611E-9FF0-81DACE4A2377}"/>
                </a:ext>
              </a:extLst>
            </p:cNvPr>
            <p:cNvGrpSpPr/>
            <p:nvPr/>
          </p:nvGrpSpPr>
          <p:grpSpPr>
            <a:xfrm rot="10800000">
              <a:off x="4566995" y="1726668"/>
              <a:ext cx="3084798" cy="443001"/>
              <a:chOff x="236485" y="3913866"/>
              <a:chExt cx="6321664" cy="6350000"/>
            </a:xfrm>
          </p:grpSpPr>
          <p:sp>
            <p:nvSpPr>
              <p:cNvPr id="134" name="Freeform 15">
                <a:extLst>
                  <a:ext uri="{FF2B5EF4-FFF2-40B4-BE49-F238E27FC236}">
                    <a16:creationId xmlns:a16="http://schemas.microsoft.com/office/drawing/2014/main" id="{9DB84E18-873B-DE02-231A-4F4CABB2AA8F}"/>
                  </a:ext>
                </a:extLst>
              </p:cNvPr>
              <p:cNvSpPr/>
              <p:nvPr/>
            </p:nvSpPr>
            <p:spPr>
              <a:xfrm rot="10800000">
                <a:off x="236485" y="3913866"/>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7D0D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endParaRPr>
              </a:p>
            </p:txBody>
          </p:sp>
        </p:grpSp>
        <p:sp>
          <p:nvSpPr>
            <p:cNvPr id="154" name="TextBox 45">
              <a:extLst>
                <a:ext uri="{FF2B5EF4-FFF2-40B4-BE49-F238E27FC236}">
                  <a16:creationId xmlns:a16="http://schemas.microsoft.com/office/drawing/2014/main" id="{C59B2C5B-8813-F930-334A-4D5BB5766EAB}"/>
                </a:ext>
              </a:extLst>
            </p:cNvPr>
            <p:cNvSpPr txBox="1"/>
            <p:nvPr/>
          </p:nvSpPr>
          <p:spPr>
            <a:xfrm>
              <a:off x="5221935" y="2222049"/>
              <a:ext cx="1722488" cy="356764"/>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1800" b="1" i="0" u="none" strike="noStrike" kern="120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Commercial</a:t>
              </a:r>
              <a:endParaRPr kumimoji="0" lang="en-US" sz="1800" b="1" i="0" u="none" strike="noStrike" kern="1200" cap="none" spc="0"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endParaRPr>
            </a:p>
          </p:txBody>
        </p:sp>
        <p:sp>
          <p:nvSpPr>
            <p:cNvPr id="22" name="Freeform 31">
              <a:extLst>
                <a:ext uri="{FF2B5EF4-FFF2-40B4-BE49-F238E27FC236}">
                  <a16:creationId xmlns:a16="http://schemas.microsoft.com/office/drawing/2014/main" id="{AA3B1A21-CD9D-D97F-8EBB-9987E903D1A2}"/>
                </a:ext>
              </a:extLst>
            </p:cNvPr>
            <p:cNvSpPr/>
            <p:nvPr/>
          </p:nvSpPr>
          <p:spPr>
            <a:xfrm>
              <a:off x="5222550" y="1846697"/>
              <a:ext cx="1723718" cy="13282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11" name="object 50">
            <a:extLst>
              <a:ext uri="{FF2B5EF4-FFF2-40B4-BE49-F238E27FC236}">
                <a16:creationId xmlns:a16="http://schemas.microsoft.com/office/drawing/2014/main" id="{A4FCC8D6-5EDF-F964-741F-A2E777A196BE}"/>
              </a:ext>
            </a:extLst>
          </p:cNvPr>
          <p:cNvSpPr txBox="1"/>
          <p:nvPr/>
        </p:nvSpPr>
        <p:spPr>
          <a:xfrm>
            <a:off x="8401206" y="1421684"/>
            <a:ext cx="3620273" cy="1034673"/>
          </a:xfrm>
          <a:prstGeom prst="rect">
            <a:avLst/>
          </a:prstGeom>
        </p:spPr>
        <p:txBody>
          <a:bodyPr vert="horz" wrap="square" lIns="0" tIns="11206" rIns="0" bIns="0" rtlCol="0">
            <a:spAutoFit/>
          </a:bodyPr>
          <a:lstStyle/>
          <a:p>
            <a:pPr marL="263913" marR="0" lvl="0" indent="-253266" algn="l" defTabSz="914400" rtl="0" eaLnBrk="1" fontAlgn="auto" latinLnBrk="0" hangingPunct="1">
              <a:lnSpc>
                <a:spcPct val="100000"/>
              </a:lnSpc>
              <a:spcBef>
                <a:spcPts val="88"/>
              </a:spcBef>
              <a:spcAft>
                <a:spcPts val="0"/>
              </a:spcAft>
              <a:buClr>
                <a:srgbClr val="3CB2E3"/>
              </a:buClr>
              <a:buSzPct val="129166"/>
              <a:buFont typeface="Wingdings"/>
              <a:buChar char=""/>
              <a:tabLst>
                <a:tab pos="263913" algn="l"/>
                <a:tab pos="264473" algn="l"/>
              </a:tabLst>
              <a:defRPr/>
            </a:pPr>
            <a:r>
              <a:rPr kumimoji="0" lang="en-US" sz="16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High yields </a:t>
            </a:r>
          </a:p>
          <a:p>
            <a:pPr marL="263913" marR="0" lvl="0" indent="-253266" algn="l" defTabSz="914400" rtl="0" eaLnBrk="1" fontAlgn="auto" latinLnBrk="0" hangingPunct="1">
              <a:lnSpc>
                <a:spcPct val="100000"/>
              </a:lnSpc>
              <a:spcBef>
                <a:spcPts val="88"/>
              </a:spcBef>
              <a:spcAft>
                <a:spcPts val="0"/>
              </a:spcAft>
              <a:buClr>
                <a:srgbClr val="3CB2E3"/>
              </a:buClr>
              <a:buSzPct val="129166"/>
              <a:buFont typeface="Wingdings"/>
              <a:buChar char=""/>
              <a:tabLst>
                <a:tab pos="263913" algn="l"/>
                <a:tab pos="264473" algn="l"/>
              </a:tabLst>
              <a:defRPr/>
            </a:pPr>
            <a:r>
              <a:rPr kumimoji="0" lang="en-US" sz="1600" b="1" i="0"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High </a:t>
            </a:r>
            <a:r>
              <a:rPr kumimoji="0" lang="en-US" sz="1600" b="1" i="0" u="none" strike="noStrike" kern="1200" cap="none" spc="-26"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quality oil</a:t>
            </a:r>
            <a:r>
              <a:rPr kumimoji="0" lang="en-US" sz="1600" b="1" i="0" u="none" strike="noStrike" kern="1200" cap="none" spc="-18"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 </a:t>
            </a:r>
          </a:p>
          <a:p>
            <a:pPr marL="263913" marR="0" lvl="0" indent="-253266" algn="l" defTabSz="914400" rtl="0" eaLnBrk="1" fontAlgn="auto" latinLnBrk="0" hangingPunct="1">
              <a:lnSpc>
                <a:spcPct val="100000"/>
              </a:lnSpc>
              <a:spcBef>
                <a:spcPts val="88"/>
              </a:spcBef>
              <a:spcAft>
                <a:spcPts val="0"/>
              </a:spcAft>
              <a:buClr>
                <a:srgbClr val="3CB2E3"/>
              </a:buClr>
              <a:buSzPct val="129166"/>
              <a:buFont typeface="Wingdings"/>
              <a:buChar char=""/>
              <a:tabLst>
                <a:tab pos="263913" algn="l"/>
                <a:tab pos="264473" algn="l"/>
              </a:tabLst>
              <a:defRPr/>
            </a:pPr>
            <a:r>
              <a:rPr kumimoji="0" lang="en-US" sz="1600" b="1" i="0" u="none" strike="noStrike" kern="1200" cap="none" spc="-26"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O</a:t>
            </a:r>
            <a:r>
              <a:rPr kumimoji="0" lang="en-US" sz="16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ptimized </a:t>
            </a:r>
            <a:r>
              <a:rPr kumimoji="0" lang="en-US" sz="1600" b="1" i="0" u="none" strike="noStrike" kern="1200" cap="none" spc="-9"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feedstock form</a:t>
            </a:r>
          </a:p>
          <a:p>
            <a:pPr marL="263913" marR="0" lvl="0" indent="-253266" algn="l" defTabSz="914400" rtl="0" eaLnBrk="1" fontAlgn="auto" latinLnBrk="0" hangingPunct="1">
              <a:lnSpc>
                <a:spcPct val="100000"/>
              </a:lnSpc>
              <a:spcBef>
                <a:spcPts val="88"/>
              </a:spcBef>
              <a:spcAft>
                <a:spcPts val="0"/>
              </a:spcAft>
              <a:buClr>
                <a:srgbClr val="3CB2E3"/>
              </a:buClr>
              <a:buSzPct val="129166"/>
              <a:buFont typeface="Wingdings"/>
              <a:buChar char=""/>
              <a:tabLst>
                <a:tab pos="263913" algn="l"/>
                <a:tab pos="264473" algn="l"/>
              </a:tabLst>
              <a:defRPr/>
            </a:pPr>
            <a:r>
              <a:rPr kumimoji="0" lang="en-US" sz="16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Consistent continuous production</a:t>
            </a:r>
          </a:p>
        </p:txBody>
      </p:sp>
      <p:sp>
        <p:nvSpPr>
          <p:cNvPr id="15" name="Text Placeholder 15">
            <a:extLst>
              <a:ext uri="{FF2B5EF4-FFF2-40B4-BE49-F238E27FC236}">
                <a16:creationId xmlns:a16="http://schemas.microsoft.com/office/drawing/2014/main" id="{A427473E-2DD8-E01E-56B1-04047D706201}"/>
              </a:ext>
            </a:extLst>
          </p:cNvPr>
          <p:cNvSpPr txBox="1">
            <a:spLocks/>
          </p:cNvSpPr>
          <p:nvPr/>
        </p:nvSpPr>
        <p:spPr>
          <a:xfrm>
            <a:off x="721843" y="6296159"/>
            <a:ext cx="8337623" cy="467718"/>
          </a:xfrm>
          <a:prstGeom prst="rect">
            <a:avLst/>
          </a:prstGeom>
        </p:spPr>
        <p:txBody>
          <a:bodyPr anchor="ctr"/>
          <a:lstStyle>
            <a:lvl1pPr marL="0" indent="0" algn="l" defTabSz="1218764" rtl="0" eaLnBrk="1" latinLnBrk="0" hangingPunct="1">
              <a:spcBef>
                <a:spcPts val="600"/>
              </a:spcBef>
              <a:buClr>
                <a:schemeClr val="tx2">
                  <a:lumMod val="50000"/>
                </a:schemeClr>
              </a:buClr>
              <a:buFont typeface="Arial" pitchFamily="34" charset="0"/>
              <a:buNone/>
              <a:defRPr sz="900" b="0" i="0" kern="1200">
                <a:solidFill>
                  <a:schemeClr val="bg1"/>
                </a:solidFill>
                <a:latin typeface="Gotham Pro" panose="02000503040000020004" pitchFamily="2" charset="0"/>
                <a:ea typeface="+mn-ea"/>
                <a:cs typeface="Segoe UI Semibold"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0" marR="0" lvl="0" indent="0" algn="l" defTabSz="1218764" rtl="0" eaLnBrk="1" fontAlgn="auto" latinLnBrk="0" hangingPunct="1">
              <a:lnSpc>
                <a:spcPct val="100000"/>
              </a:lnSpc>
              <a:spcBef>
                <a:spcPts val="600"/>
              </a:spcBef>
              <a:spcAft>
                <a:spcPts val="0"/>
              </a:spcAft>
              <a:buClr>
                <a:srgbClr val="808285">
                  <a:lumMod val="50000"/>
                </a:srgbClr>
              </a:buClr>
              <a:buSzTx/>
              <a:buFont typeface="Arial" pitchFamily="34" charset="0"/>
              <a:buNone/>
              <a:tabLst/>
              <a:defRPr/>
            </a:pPr>
            <a:r>
              <a:rPr kumimoji="0" lang="en-US" sz="800" b="0" i="0" u="none" strike="noStrike" kern="1200" cap="none" spc="0" normalizeH="0" baseline="30000" noProof="0" dirty="0">
                <a:ln>
                  <a:noFill/>
                </a:ln>
                <a:solidFill>
                  <a:srgbClr val="FFFFFF"/>
                </a:solidFill>
                <a:effectLst/>
                <a:uLnTx/>
                <a:uFillTx/>
                <a:latin typeface="Gotham Pro" panose="02000503040000020004" pitchFamily="2" charset="0"/>
                <a:ea typeface="+mn-ea"/>
                <a:cs typeface="Segoe UI Semibold" panose="020B0502040204020203" pitchFamily="34" charset="0"/>
              </a:rPr>
              <a:t>1</a:t>
            </a:r>
            <a:r>
              <a:rPr kumimoji="0" lang="en-US" sz="800" b="0" i="0" u="none" strike="noStrike" kern="1200" cap="none" spc="0" normalizeH="0" baseline="0" noProof="0" dirty="0">
                <a:ln>
                  <a:noFill/>
                </a:ln>
                <a:solidFill>
                  <a:srgbClr val="FFFFFF"/>
                </a:solidFill>
                <a:effectLst/>
                <a:uLnTx/>
                <a:uFillTx/>
                <a:latin typeface="Gotham Pro" panose="02000503040000020004" pitchFamily="2" charset="0"/>
                <a:ea typeface="+mn-ea"/>
                <a:cs typeface="Segoe UI Semibold" panose="020B0502040204020203" pitchFamily="34" charset="0"/>
              </a:rPr>
              <a:t> Closed Loop Report, Accelerating Circular Supply Chains for Plastics, April 2019 noted an average of 17 years from lab scale to commercial scale for advanced recycling technology companies</a:t>
            </a:r>
          </a:p>
        </p:txBody>
      </p:sp>
    </p:spTree>
    <p:extLst>
      <p:ext uri="{BB962C8B-B14F-4D97-AF65-F5344CB8AC3E}">
        <p14:creationId xmlns:p14="http://schemas.microsoft.com/office/powerpoint/2010/main" val="22332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FEF6E46-75EE-2F38-7C3E-AC23A3685B1A}"/>
              </a:ext>
            </a:extLst>
          </p:cNvPr>
          <p:cNvSpPr/>
          <p:nvPr/>
        </p:nvSpPr>
        <p:spPr>
          <a:xfrm>
            <a:off x="1888394" y="1604948"/>
            <a:ext cx="6036406" cy="1363057"/>
          </a:xfrm>
          <a:prstGeom prst="roundRect">
            <a:avLst/>
          </a:prstGeom>
          <a:solidFill>
            <a:srgbClr val="92D050">
              <a:alpha val="26199"/>
            </a:srgbClr>
          </a:solidFill>
          <a:ln w="28575" cap="flat">
            <a:solidFill>
              <a:srgbClr val="00B050"/>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5E463B"/>
              </a:solidFill>
              <a:latin typeface="Gotham Pro" panose="02000503040000020004" pitchFamily="2" charset="0"/>
              <a:ea typeface="Calibri"/>
              <a:cs typeface="Gotham Pro" panose="02000503040000020004" pitchFamily="2" charset="0"/>
            </a:endParaRPr>
          </a:p>
        </p:txBody>
      </p:sp>
      <p:sp>
        <p:nvSpPr>
          <p:cNvPr id="2" name="Rounded Rectangle 1">
            <a:extLst>
              <a:ext uri="{FF2B5EF4-FFF2-40B4-BE49-F238E27FC236}">
                <a16:creationId xmlns:a16="http://schemas.microsoft.com/office/drawing/2014/main" id="{8B9EA56D-D48D-0275-2E8E-EAC0642A766C}"/>
              </a:ext>
            </a:extLst>
          </p:cNvPr>
          <p:cNvSpPr/>
          <p:nvPr/>
        </p:nvSpPr>
        <p:spPr>
          <a:xfrm>
            <a:off x="8839200" y="1591682"/>
            <a:ext cx="3085203" cy="1363057"/>
          </a:xfrm>
          <a:prstGeom prst="roundRect">
            <a:avLst/>
          </a:prstGeom>
          <a:solidFill>
            <a:srgbClr val="D7202C">
              <a:alpha val="26199"/>
            </a:srgbClr>
          </a:solidFill>
          <a:ln w="12700" cap="flat">
            <a:solidFill>
              <a:srgbClr val="C00000"/>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5E463B"/>
              </a:solidFill>
              <a:latin typeface="Gotham Pro" panose="02000503040000020004" pitchFamily="2" charset="0"/>
              <a:ea typeface="Calibri"/>
              <a:cs typeface="Gotham Pro" panose="02000503040000020004" pitchFamily="2" charset="0"/>
            </a:endParaRPr>
          </a:p>
        </p:txBody>
      </p:sp>
      <p:sp>
        <p:nvSpPr>
          <p:cNvPr id="8" name="Rounded Rectangle 7">
            <a:extLst>
              <a:ext uri="{FF2B5EF4-FFF2-40B4-BE49-F238E27FC236}">
                <a16:creationId xmlns:a16="http://schemas.microsoft.com/office/drawing/2014/main" id="{2B5EE753-FCFE-11FF-A444-C2CA31C6EDF0}"/>
              </a:ext>
            </a:extLst>
          </p:cNvPr>
          <p:cNvSpPr/>
          <p:nvPr/>
        </p:nvSpPr>
        <p:spPr>
          <a:xfrm>
            <a:off x="436677" y="1653406"/>
            <a:ext cx="3012103" cy="1265097"/>
          </a:xfrm>
          <a:prstGeom prst="roundRect">
            <a:avLst/>
          </a:prstGeom>
          <a:solidFill>
            <a:srgbClr val="7030A0">
              <a:alpha val="9621"/>
            </a:srgbClr>
          </a:solidFill>
          <a:ln w="12700" cap="flat">
            <a:solidFill>
              <a:srgbClr val="7030A0"/>
            </a:solid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latin typeface="Gotham Pro" panose="02000503040000020004" pitchFamily="2" charset="0"/>
              <a:ea typeface="Calibri"/>
              <a:cs typeface="Gotham Pro" panose="02000503040000020004" pitchFamily="2" charset="0"/>
            </a:endParaRPr>
          </a:p>
        </p:txBody>
      </p:sp>
      <p:sp>
        <p:nvSpPr>
          <p:cNvPr id="5" name="Slide Number Placeholder 4">
            <a:extLst>
              <a:ext uri="{FF2B5EF4-FFF2-40B4-BE49-F238E27FC236}">
                <a16:creationId xmlns:a16="http://schemas.microsoft.com/office/drawing/2014/main" id="{D041C0DB-75AF-0892-7D47-AB07B7A4D26A}"/>
              </a:ext>
            </a:extLst>
          </p:cNvPr>
          <p:cNvSpPr>
            <a:spLocks noGrp="1"/>
          </p:cNvSpPr>
          <p:nvPr>
            <p:ph type="sldNum" sz="quarter" idx="4"/>
          </p:nvPr>
        </p:nvSpPr>
        <p:spPr/>
        <p:txBody>
          <a:bodyPr/>
          <a:lstStyle/>
          <a:p>
            <a:fld id="{B34C5665-60AA-4800-975B-60C3B685C1F4}" type="slidenum">
              <a:rPr lang="en-US" smtClean="0"/>
              <a:pPr/>
              <a:t>4</a:t>
            </a:fld>
            <a:endParaRPr lang="en-US"/>
          </a:p>
        </p:txBody>
      </p:sp>
      <p:sp>
        <p:nvSpPr>
          <p:cNvPr id="7" name="Title 6">
            <a:extLst>
              <a:ext uri="{FF2B5EF4-FFF2-40B4-BE49-F238E27FC236}">
                <a16:creationId xmlns:a16="http://schemas.microsoft.com/office/drawing/2014/main" id="{731E7441-20CC-FE57-3CF4-DE556119F6B7}"/>
              </a:ext>
            </a:extLst>
          </p:cNvPr>
          <p:cNvSpPr>
            <a:spLocks noGrp="1"/>
          </p:cNvSpPr>
          <p:nvPr>
            <p:ph type="title"/>
          </p:nvPr>
        </p:nvSpPr>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OVERVIEW OF PLASTIC TYPES AND RECYCLING TECHNOLOGIES</a:t>
            </a:r>
          </a:p>
        </p:txBody>
      </p:sp>
      <p:grpSp>
        <p:nvGrpSpPr>
          <p:cNvPr id="73" name="Group 72">
            <a:extLst>
              <a:ext uri="{FF2B5EF4-FFF2-40B4-BE49-F238E27FC236}">
                <a16:creationId xmlns:a16="http://schemas.microsoft.com/office/drawing/2014/main" id="{8FCD78D6-4B17-9251-54BE-209C7EAFDCCA}"/>
              </a:ext>
            </a:extLst>
          </p:cNvPr>
          <p:cNvGrpSpPr/>
          <p:nvPr/>
        </p:nvGrpSpPr>
        <p:grpSpPr>
          <a:xfrm>
            <a:off x="10678291" y="4088465"/>
            <a:ext cx="962187" cy="1479502"/>
            <a:chOff x="10076741" y="4088463"/>
            <a:chExt cx="962187" cy="1479502"/>
          </a:xfrm>
        </p:grpSpPr>
        <p:pic>
          <p:nvPicPr>
            <p:cNvPr id="50" name="Picture 49">
              <a:extLst>
                <a:ext uri="{FF2B5EF4-FFF2-40B4-BE49-F238E27FC236}">
                  <a16:creationId xmlns:a16="http://schemas.microsoft.com/office/drawing/2014/main" id="{011F463C-1BFE-42BF-41DB-59297B244830}"/>
                </a:ext>
              </a:extLst>
            </p:cNvPr>
            <p:cNvPicPr>
              <a:picLocks noChangeAspect="1"/>
            </p:cNvPicPr>
            <p:nvPr/>
          </p:nvPicPr>
          <p:blipFill rotWithShape="1">
            <a:blip r:embed="rId3"/>
            <a:srcRect l="88149" t="53544" r="5251" b="16011"/>
            <a:stretch/>
          </p:blipFill>
          <p:spPr>
            <a:xfrm>
              <a:off x="10076741" y="4088463"/>
              <a:ext cx="962187" cy="1479502"/>
            </a:xfrm>
            <a:prstGeom prst="rect">
              <a:avLst/>
            </a:prstGeom>
          </p:spPr>
        </p:pic>
        <p:grpSp>
          <p:nvGrpSpPr>
            <p:cNvPr id="72" name="Group 71">
              <a:extLst>
                <a:ext uri="{FF2B5EF4-FFF2-40B4-BE49-F238E27FC236}">
                  <a16:creationId xmlns:a16="http://schemas.microsoft.com/office/drawing/2014/main" id="{A7558E97-7AFC-CB52-7622-E45A81E29B51}"/>
                </a:ext>
              </a:extLst>
            </p:cNvPr>
            <p:cNvGrpSpPr/>
            <p:nvPr/>
          </p:nvGrpSpPr>
          <p:grpSpPr>
            <a:xfrm>
              <a:off x="10346778" y="4471792"/>
              <a:ext cx="464627" cy="407403"/>
              <a:chOff x="10346778" y="4471792"/>
              <a:chExt cx="464627" cy="407403"/>
            </a:xfrm>
          </p:grpSpPr>
          <p:sp>
            <p:nvSpPr>
              <p:cNvPr id="70" name="Rectangle 69">
                <a:extLst>
                  <a:ext uri="{FF2B5EF4-FFF2-40B4-BE49-F238E27FC236}">
                    <a16:creationId xmlns:a16="http://schemas.microsoft.com/office/drawing/2014/main" id="{F8670BB6-F47F-A02C-2FC1-CBCE715DEA07}"/>
                  </a:ext>
                </a:extLst>
              </p:cNvPr>
              <p:cNvSpPr/>
              <p:nvPr/>
            </p:nvSpPr>
            <p:spPr>
              <a:xfrm>
                <a:off x="10346778" y="4471792"/>
                <a:ext cx="464627" cy="407403"/>
              </a:xfrm>
              <a:prstGeom prst="rect">
                <a:avLst/>
              </a:prstGeom>
              <a:solidFill>
                <a:srgbClr val="C2C4C4"/>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71" name="TextBox 70">
                <a:extLst>
                  <a:ext uri="{FF2B5EF4-FFF2-40B4-BE49-F238E27FC236}">
                    <a16:creationId xmlns:a16="http://schemas.microsoft.com/office/drawing/2014/main" id="{8B6FA674-91C5-DAFC-CBFF-07CA70539AF6}"/>
                  </a:ext>
                </a:extLst>
              </p:cNvPr>
              <p:cNvSpPr txBox="1"/>
              <p:nvPr/>
            </p:nvSpPr>
            <p:spPr>
              <a:xfrm>
                <a:off x="10417309" y="4540641"/>
                <a:ext cx="309700" cy="338554"/>
              </a:xfrm>
              <a:prstGeom prst="rect">
                <a:avLst/>
              </a:prstGeom>
              <a:solidFill>
                <a:srgbClr val="C2C4C4"/>
              </a:solid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7</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6" name="Picture 85" descr="A picture containing timeline&#10;&#10;Description automatically generated">
            <a:extLst>
              <a:ext uri="{FF2B5EF4-FFF2-40B4-BE49-F238E27FC236}">
                <a16:creationId xmlns:a16="http://schemas.microsoft.com/office/drawing/2014/main" id="{8CEB6009-A631-1017-054D-4C912B074516}"/>
              </a:ext>
            </a:extLst>
          </p:cNvPr>
          <p:cNvPicPr>
            <a:picLocks noChangeAspect="1"/>
          </p:cNvPicPr>
          <p:nvPr/>
        </p:nvPicPr>
        <p:blipFill rotWithShape="1">
          <a:blip r:embed="rId4">
            <a:extLst>
              <a:ext uri="{28A0092B-C50C-407E-A947-70E740481C1C}">
                <a14:useLocalDpi xmlns:a14="http://schemas.microsoft.com/office/drawing/2010/main" val="0"/>
              </a:ext>
            </a:extLst>
          </a:blip>
          <a:srcRect l="86086" t="47844" r="4539" b="30171"/>
          <a:stretch/>
        </p:blipFill>
        <p:spPr>
          <a:xfrm>
            <a:off x="10678291" y="2996284"/>
            <a:ext cx="1040589" cy="1080221"/>
          </a:xfrm>
          <a:prstGeom prst="rect">
            <a:avLst/>
          </a:prstGeom>
        </p:spPr>
      </p:pic>
      <p:grpSp>
        <p:nvGrpSpPr>
          <p:cNvPr id="111" name="Group 110">
            <a:extLst>
              <a:ext uri="{FF2B5EF4-FFF2-40B4-BE49-F238E27FC236}">
                <a16:creationId xmlns:a16="http://schemas.microsoft.com/office/drawing/2014/main" id="{4D5FA04B-CA88-11D8-3B39-42C72A696E36}"/>
              </a:ext>
            </a:extLst>
          </p:cNvPr>
          <p:cNvGrpSpPr/>
          <p:nvPr/>
        </p:nvGrpSpPr>
        <p:grpSpPr>
          <a:xfrm>
            <a:off x="551522" y="1925893"/>
            <a:ext cx="1215606" cy="3642069"/>
            <a:chOff x="1005819" y="1925896"/>
            <a:chExt cx="1215606" cy="3642069"/>
          </a:xfrm>
        </p:grpSpPr>
        <p:pic>
          <p:nvPicPr>
            <p:cNvPr id="82" name="Picture 81" descr="A picture containing timeline&#10;&#10;Description automatically generated">
              <a:extLst>
                <a:ext uri="{FF2B5EF4-FFF2-40B4-BE49-F238E27FC236}">
                  <a16:creationId xmlns:a16="http://schemas.microsoft.com/office/drawing/2014/main" id="{C53E7EDE-02B1-68A8-FF14-939FCF984871}"/>
                </a:ext>
              </a:extLst>
            </p:cNvPr>
            <p:cNvPicPr>
              <a:picLocks noChangeAspect="1"/>
            </p:cNvPicPr>
            <p:nvPr/>
          </p:nvPicPr>
          <p:blipFill rotWithShape="1">
            <a:blip r:embed="rId4">
              <a:extLst>
                <a:ext uri="{28A0092B-C50C-407E-A947-70E740481C1C}">
                  <a14:useLocalDpi xmlns:a14="http://schemas.microsoft.com/office/drawing/2010/main" val="0"/>
                </a:ext>
              </a:extLst>
            </a:blip>
            <a:srcRect l="4144" t="45414" r="86272" b="30693"/>
            <a:stretch/>
          </p:blipFill>
          <p:spPr>
            <a:xfrm>
              <a:off x="1092985" y="2950824"/>
              <a:ext cx="1063699" cy="1173924"/>
            </a:xfrm>
            <a:prstGeom prst="rect">
              <a:avLst/>
            </a:prstGeom>
          </p:spPr>
        </p:pic>
        <p:grpSp>
          <p:nvGrpSpPr>
            <p:cNvPr id="80" name="Group 79">
              <a:extLst>
                <a:ext uri="{FF2B5EF4-FFF2-40B4-BE49-F238E27FC236}">
                  <a16:creationId xmlns:a16="http://schemas.microsoft.com/office/drawing/2014/main" id="{93EA2967-AA3F-35DF-A632-C23A57C726F5}"/>
                </a:ext>
              </a:extLst>
            </p:cNvPr>
            <p:cNvGrpSpPr/>
            <p:nvPr/>
          </p:nvGrpSpPr>
          <p:grpSpPr>
            <a:xfrm>
              <a:off x="1153072" y="4088463"/>
              <a:ext cx="921657" cy="1479502"/>
              <a:chOff x="1153072" y="4088463"/>
              <a:chExt cx="921657" cy="1479502"/>
            </a:xfrm>
          </p:grpSpPr>
          <p:pic>
            <p:nvPicPr>
              <p:cNvPr id="41" name="Picture 40">
                <a:extLst>
                  <a:ext uri="{FF2B5EF4-FFF2-40B4-BE49-F238E27FC236}">
                    <a16:creationId xmlns:a16="http://schemas.microsoft.com/office/drawing/2014/main" id="{1F2FFC54-692C-3A58-8991-C7955132F1C3}"/>
                  </a:ext>
                </a:extLst>
              </p:cNvPr>
              <p:cNvPicPr>
                <a:picLocks noChangeAspect="1"/>
              </p:cNvPicPr>
              <p:nvPr/>
            </p:nvPicPr>
            <p:blipFill rotWithShape="1">
              <a:blip r:embed="rId3"/>
              <a:srcRect l="2774" t="53544" r="90904" b="16011"/>
              <a:stretch/>
            </p:blipFill>
            <p:spPr>
              <a:xfrm>
                <a:off x="1153072" y="4088463"/>
                <a:ext cx="921657" cy="1479502"/>
              </a:xfrm>
              <a:prstGeom prst="rect">
                <a:avLst/>
              </a:prstGeom>
            </p:spPr>
          </p:pic>
          <p:grpSp>
            <p:nvGrpSpPr>
              <p:cNvPr id="53" name="Group 52">
                <a:extLst>
                  <a:ext uri="{FF2B5EF4-FFF2-40B4-BE49-F238E27FC236}">
                    <a16:creationId xmlns:a16="http://schemas.microsoft.com/office/drawing/2014/main" id="{FB49116D-E6E8-E7A1-A717-35AE45121CD2}"/>
                  </a:ext>
                </a:extLst>
              </p:cNvPr>
              <p:cNvGrpSpPr/>
              <p:nvPr/>
            </p:nvGrpSpPr>
            <p:grpSpPr>
              <a:xfrm>
                <a:off x="1363936" y="4553198"/>
                <a:ext cx="464627" cy="338554"/>
                <a:chOff x="1363936" y="4553198"/>
                <a:chExt cx="464627" cy="338554"/>
              </a:xfrm>
            </p:grpSpPr>
            <p:sp>
              <p:nvSpPr>
                <p:cNvPr id="52" name="Rectangle 51">
                  <a:extLst>
                    <a:ext uri="{FF2B5EF4-FFF2-40B4-BE49-F238E27FC236}">
                      <a16:creationId xmlns:a16="http://schemas.microsoft.com/office/drawing/2014/main" id="{B2BB245F-513D-BA4A-C7E7-732A7D97D051}"/>
                    </a:ext>
                  </a:extLst>
                </p:cNvPr>
                <p:cNvSpPr/>
                <p:nvPr/>
              </p:nvSpPr>
              <p:spPr>
                <a:xfrm>
                  <a:off x="1363936" y="4553198"/>
                  <a:ext cx="464627" cy="338554"/>
                </a:xfrm>
                <a:prstGeom prst="rect">
                  <a:avLst/>
                </a:prstGeom>
                <a:solidFill>
                  <a:srgbClr val="5E463B"/>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51" name="TextBox 50">
                  <a:extLst>
                    <a:ext uri="{FF2B5EF4-FFF2-40B4-BE49-F238E27FC236}">
                      <a16:creationId xmlns:a16="http://schemas.microsoft.com/office/drawing/2014/main" id="{47B5461A-478F-92DB-CE86-86A108089D4E}"/>
                    </a:ext>
                  </a:extLst>
                </p:cNvPr>
                <p:cNvSpPr txBox="1"/>
                <p:nvPr/>
              </p:nvSpPr>
              <p:spPr>
                <a:xfrm>
                  <a:off x="1476032" y="4553198"/>
                  <a:ext cx="266420" cy="338554"/>
                </a:xfrm>
                <a:prstGeom prst="rect">
                  <a:avLst/>
                </a:prstGeom>
                <a:no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1</a:t>
                  </a:r>
                  <a:endParaRPr lang="en-US">
                    <a:solidFill>
                      <a:schemeClr val="bg1"/>
                    </a:solidFill>
                    <a:latin typeface="Gotham Pro Medium" panose="02000503040000020004" pitchFamily="2" charset="0"/>
                    <a:cs typeface="Gotham Pro Medium" panose="02000503040000020004" pitchFamily="2" charset="0"/>
                  </a:endParaRPr>
                </a:p>
              </p:txBody>
            </p:sp>
          </p:grpSp>
        </p:grpSp>
        <p:grpSp>
          <p:nvGrpSpPr>
            <p:cNvPr id="91" name="Group 90">
              <a:extLst>
                <a:ext uri="{FF2B5EF4-FFF2-40B4-BE49-F238E27FC236}">
                  <a16:creationId xmlns:a16="http://schemas.microsoft.com/office/drawing/2014/main" id="{0C8DE23C-83D4-BAD8-8EE5-0C85D385EAC3}"/>
                </a:ext>
              </a:extLst>
            </p:cNvPr>
            <p:cNvGrpSpPr/>
            <p:nvPr/>
          </p:nvGrpSpPr>
          <p:grpSpPr>
            <a:xfrm>
              <a:off x="1005819" y="1925896"/>
              <a:ext cx="1215606" cy="3642069"/>
              <a:chOff x="1005819" y="1925896"/>
              <a:chExt cx="1215606" cy="3642069"/>
            </a:xfrm>
          </p:grpSpPr>
          <p:sp>
            <p:nvSpPr>
              <p:cNvPr id="88" name="TextBox 87">
                <a:extLst>
                  <a:ext uri="{FF2B5EF4-FFF2-40B4-BE49-F238E27FC236}">
                    <a16:creationId xmlns:a16="http://schemas.microsoft.com/office/drawing/2014/main" id="{6618A3BE-D5E7-2D02-CF8A-C39C28C353E9}"/>
                  </a:ext>
                </a:extLst>
              </p:cNvPr>
              <p:cNvSpPr txBox="1"/>
              <p:nvPr/>
            </p:nvSpPr>
            <p:spPr>
              <a:xfrm>
                <a:off x="1005819" y="1925896"/>
                <a:ext cx="1215606" cy="369332"/>
              </a:xfrm>
              <a:prstGeom prst="rect">
                <a:avLst/>
              </a:prstGeom>
              <a:solidFill>
                <a:srgbClr val="5E463B"/>
              </a:solidFill>
            </p:spPr>
            <p:txBody>
              <a:bodyPr wrap="square" rtlCol="0">
                <a:spAutoFit/>
              </a:bodyPr>
              <a:lstStyle/>
              <a:p>
                <a:pPr algn="ctr"/>
                <a:r>
                  <a:rPr lang="en-US" dirty="0">
                    <a:solidFill>
                      <a:schemeClr val="bg1"/>
                    </a:solidFill>
                    <a:latin typeface="Gotham Pro Medium" panose="02000503040000020004" pitchFamily="2" charset="0"/>
                    <a:cs typeface="Gotham Pro Medium" panose="02000503040000020004" pitchFamily="2" charset="0"/>
                  </a:rPr>
                  <a:t>PET</a:t>
                </a:r>
              </a:p>
            </p:txBody>
          </p:sp>
          <p:sp>
            <p:nvSpPr>
              <p:cNvPr id="90" name="Rectangle 89">
                <a:extLst>
                  <a:ext uri="{FF2B5EF4-FFF2-40B4-BE49-F238E27FC236}">
                    <a16:creationId xmlns:a16="http://schemas.microsoft.com/office/drawing/2014/main" id="{045615BD-CC9F-1D2A-9802-602F01DD4E9F}"/>
                  </a:ext>
                </a:extLst>
              </p:cNvPr>
              <p:cNvSpPr/>
              <p:nvPr/>
            </p:nvSpPr>
            <p:spPr>
              <a:xfrm>
                <a:off x="1012240" y="1925896"/>
                <a:ext cx="1209185" cy="3642069"/>
              </a:xfrm>
              <a:prstGeom prst="rect">
                <a:avLst/>
              </a:prstGeom>
              <a:noFill/>
              <a:ln w="12700" cap="flat">
                <a:solidFill>
                  <a:srgbClr val="5E463B"/>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grpSp>
      <p:grpSp>
        <p:nvGrpSpPr>
          <p:cNvPr id="112" name="Group 111">
            <a:extLst>
              <a:ext uri="{FF2B5EF4-FFF2-40B4-BE49-F238E27FC236}">
                <a16:creationId xmlns:a16="http://schemas.microsoft.com/office/drawing/2014/main" id="{62AFB03D-3B54-C60B-716F-ADBB94366AD1}"/>
              </a:ext>
            </a:extLst>
          </p:cNvPr>
          <p:cNvGrpSpPr/>
          <p:nvPr/>
        </p:nvGrpSpPr>
        <p:grpSpPr>
          <a:xfrm>
            <a:off x="2074974" y="1925892"/>
            <a:ext cx="1215606" cy="3642070"/>
            <a:chOff x="2529271" y="1925895"/>
            <a:chExt cx="1215606" cy="3642070"/>
          </a:xfrm>
        </p:grpSpPr>
        <p:grpSp>
          <p:nvGrpSpPr>
            <p:cNvPr id="79" name="Group 78">
              <a:extLst>
                <a:ext uri="{FF2B5EF4-FFF2-40B4-BE49-F238E27FC236}">
                  <a16:creationId xmlns:a16="http://schemas.microsoft.com/office/drawing/2014/main" id="{16C3CA83-7EDC-9C78-F21D-5B476FF195F0}"/>
                </a:ext>
              </a:extLst>
            </p:cNvPr>
            <p:cNvGrpSpPr/>
            <p:nvPr/>
          </p:nvGrpSpPr>
          <p:grpSpPr>
            <a:xfrm>
              <a:off x="2644976" y="4088463"/>
              <a:ext cx="971856" cy="1479502"/>
              <a:chOff x="2644976" y="4088463"/>
              <a:chExt cx="971856" cy="1479502"/>
            </a:xfrm>
          </p:grpSpPr>
          <p:pic>
            <p:nvPicPr>
              <p:cNvPr id="45" name="Picture 44">
                <a:extLst>
                  <a:ext uri="{FF2B5EF4-FFF2-40B4-BE49-F238E27FC236}">
                    <a16:creationId xmlns:a16="http://schemas.microsoft.com/office/drawing/2014/main" id="{653F29EA-2A40-CEBB-AE6F-9AD26EAFD11D}"/>
                  </a:ext>
                </a:extLst>
              </p:cNvPr>
              <p:cNvPicPr>
                <a:picLocks noChangeAspect="1"/>
              </p:cNvPicPr>
              <p:nvPr/>
            </p:nvPicPr>
            <p:blipFill rotWithShape="1">
              <a:blip r:embed="rId3"/>
              <a:srcRect l="13403" t="53544" r="79931" b="16011"/>
              <a:stretch/>
            </p:blipFill>
            <p:spPr>
              <a:xfrm>
                <a:off x="2644976" y="4088463"/>
                <a:ext cx="971856" cy="1479502"/>
              </a:xfrm>
              <a:prstGeom prst="rect">
                <a:avLst/>
              </a:prstGeom>
            </p:spPr>
          </p:pic>
          <p:grpSp>
            <p:nvGrpSpPr>
              <p:cNvPr id="54" name="Group 53">
                <a:extLst>
                  <a:ext uri="{FF2B5EF4-FFF2-40B4-BE49-F238E27FC236}">
                    <a16:creationId xmlns:a16="http://schemas.microsoft.com/office/drawing/2014/main" id="{81F1C9D0-A1D4-D883-83B9-F7D3AC39FAEE}"/>
                  </a:ext>
                </a:extLst>
              </p:cNvPr>
              <p:cNvGrpSpPr/>
              <p:nvPr/>
            </p:nvGrpSpPr>
            <p:grpSpPr>
              <a:xfrm>
                <a:off x="2886154" y="4553198"/>
                <a:ext cx="464627" cy="338554"/>
                <a:chOff x="1363936" y="4553198"/>
                <a:chExt cx="464627" cy="338554"/>
              </a:xfrm>
              <a:solidFill>
                <a:srgbClr val="FEC53F"/>
              </a:solidFill>
            </p:grpSpPr>
            <p:sp>
              <p:nvSpPr>
                <p:cNvPr id="55" name="Rectangle 54">
                  <a:extLst>
                    <a:ext uri="{FF2B5EF4-FFF2-40B4-BE49-F238E27FC236}">
                      <a16:creationId xmlns:a16="http://schemas.microsoft.com/office/drawing/2014/main" id="{07FAC4A6-1CCB-461E-2695-64299FBE1324}"/>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56" name="TextBox 55">
                  <a:extLst>
                    <a:ext uri="{FF2B5EF4-FFF2-40B4-BE49-F238E27FC236}">
                      <a16:creationId xmlns:a16="http://schemas.microsoft.com/office/drawing/2014/main" id="{2049E94B-9F8C-5862-A564-A860A0B8428B}"/>
                    </a:ext>
                  </a:extLst>
                </p:cNvPr>
                <p:cNvSpPr txBox="1"/>
                <p:nvPr/>
              </p:nvSpPr>
              <p:spPr>
                <a:xfrm>
                  <a:off x="1434467" y="4553198"/>
                  <a:ext cx="309700" cy="338554"/>
                </a:xfrm>
                <a:prstGeom prst="rect">
                  <a:avLst/>
                </a:prstGeom>
                <a:grp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2</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1" name="Picture 80" descr="A picture containing timeline&#10;&#10;Description automatically generated">
              <a:extLst>
                <a:ext uri="{FF2B5EF4-FFF2-40B4-BE49-F238E27FC236}">
                  <a16:creationId xmlns:a16="http://schemas.microsoft.com/office/drawing/2014/main" id="{3C9B343F-89A6-8B5D-B8E2-5D75D880695C}"/>
                </a:ext>
              </a:extLst>
            </p:cNvPr>
            <p:cNvPicPr>
              <a:picLocks noChangeAspect="1"/>
            </p:cNvPicPr>
            <p:nvPr/>
          </p:nvPicPr>
          <p:blipFill rotWithShape="1">
            <a:blip r:embed="rId4">
              <a:extLst>
                <a:ext uri="{28A0092B-C50C-407E-A947-70E740481C1C}">
                  <a14:useLocalDpi xmlns:a14="http://schemas.microsoft.com/office/drawing/2010/main" val="0"/>
                </a:ext>
              </a:extLst>
            </a:blip>
            <a:srcRect l="18162" t="46449" r="72254" b="30747"/>
            <a:stretch/>
          </p:blipFill>
          <p:spPr>
            <a:xfrm>
              <a:off x="2616954" y="2996289"/>
              <a:ext cx="1063699" cy="1120454"/>
            </a:xfrm>
            <a:prstGeom prst="rect">
              <a:avLst/>
            </a:prstGeom>
          </p:spPr>
        </p:pic>
        <p:grpSp>
          <p:nvGrpSpPr>
            <p:cNvPr id="93" name="Group 92">
              <a:extLst>
                <a:ext uri="{FF2B5EF4-FFF2-40B4-BE49-F238E27FC236}">
                  <a16:creationId xmlns:a16="http://schemas.microsoft.com/office/drawing/2014/main" id="{12D9FBAB-0287-C746-FAA3-D77B026ADB5E}"/>
                </a:ext>
              </a:extLst>
            </p:cNvPr>
            <p:cNvGrpSpPr/>
            <p:nvPr/>
          </p:nvGrpSpPr>
          <p:grpSpPr>
            <a:xfrm>
              <a:off x="2529271" y="1925895"/>
              <a:ext cx="1215606" cy="3642069"/>
              <a:chOff x="1005819" y="1925896"/>
              <a:chExt cx="1215606" cy="3642069"/>
            </a:xfrm>
          </p:grpSpPr>
          <p:sp>
            <p:nvSpPr>
              <p:cNvPr id="94" name="TextBox 93">
                <a:extLst>
                  <a:ext uri="{FF2B5EF4-FFF2-40B4-BE49-F238E27FC236}">
                    <a16:creationId xmlns:a16="http://schemas.microsoft.com/office/drawing/2014/main" id="{A23BDEAA-069B-0773-6D25-5688BE8BA96D}"/>
                  </a:ext>
                </a:extLst>
              </p:cNvPr>
              <p:cNvSpPr txBox="1"/>
              <p:nvPr/>
            </p:nvSpPr>
            <p:spPr>
              <a:xfrm>
                <a:off x="1005819" y="1925896"/>
                <a:ext cx="1215606" cy="369332"/>
              </a:xfrm>
              <a:prstGeom prst="rect">
                <a:avLst/>
              </a:prstGeom>
              <a:solidFill>
                <a:srgbClr val="FEC53F"/>
              </a:solidFill>
            </p:spPr>
            <p:txBody>
              <a:bodyPr wrap="square" rtlCol="0">
                <a:spAutoFit/>
              </a:bodyPr>
              <a:lstStyle/>
              <a:p>
                <a:pPr algn="ctr"/>
                <a:r>
                  <a:rPr lang="en-US" dirty="0">
                    <a:solidFill>
                      <a:schemeClr val="bg1"/>
                    </a:solidFill>
                    <a:latin typeface="Gotham Pro Medium" panose="02000503040000020004" pitchFamily="2" charset="0"/>
                    <a:cs typeface="Gotham Pro Medium" panose="02000503040000020004" pitchFamily="2" charset="0"/>
                  </a:rPr>
                  <a:t>HDPE</a:t>
                </a:r>
              </a:p>
            </p:txBody>
          </p:sp>
          <p:sp>
            <p:nvSpPr>
              <p:cNvPr id="95" name="Rectangle 94">
                <a:extLst>
                  <a:ext uri="{FF2B5EF4-FFF2-40B4-BE49-F238E27FC236}">
                    <a16:creationId xmlns:a16="http://schemas.microsoft.com/office/drawing/2014/main" id="{842B9BD0-13D5-2B5D-2512-7F9F820C4997}"/>
                  </a:ext>
                </a:extLst>
              </p:cNvPr>
              <p:cNvSpPr/>
              <p:nvPr/>
            </p:nvSpPr>
            <p:spPr>
              <a:xfrm>
                <a:off x="1012240" y="1925896"/>
                <a:ext cx="1209185" cy="3642069"/>
              </a:xfrm>
              <a:prstGeom prst="rect">
                <a:avLst/>
              </a:prstGeom>
              <a:noFill/>
              <a:ln w="12700" cap="flat">
                <a:solidFill>
                  <a:srgbClr val="FEC53F"/>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grpSp>
      <p:grpSp>
        <p:nvGrpSpPr>
          <p:cNvPr id="113" name="Group 112">
            <a:extLst>
              <a:ext uri="{FF2B5EF4-FFF2-40B4-BE49-F238E27FC236}">
                <a16:creationId xmlns:a16="http://schemas.microsoft.com/office/drawing/2014/main" id="{5AD8C703-879D-5553-9439-EB0A99D7F39A}"/>
              </a:ext>
            </a:extLst>
          </p:cNvPr>
          <p:cNvGrpSpPr/>
          <p:nvPr/>
        </p:nvGrpSpPr>
        <p:grpSpPr>
          <a:xfrm>
            <a:off x="3478015" y="1925891"/>
            <a:ext cx="1215606" cy="3642071"/>
            <a:chOff x="3932312" y="1925894"/>
            <a:chExt cx="1215606" cy="3642071"/>
          </a:xfrm>
        </p:grpSpPr>
        <p:grpSp>
          <p:nvGrpSpPr>
            <p:cNvPr id="78" name="Group 77">
              <a:extLst>
                <a:ext uri="{FF2B5EF4-FFF2-40B4-BE49-F238E27FC236}">
                  <a16:creationId xmlns:a16="http://schemas.microsoft.com/office/drawing/2014/main" id="{EBE351AE-EA9C-EC5F-F2B3-A1BC58A4CBC4}"/>
                </a:ext>
              </a:extLst>
            </p:cNvPr>
            <p:cNvGrpSpPr/>
            <p:nvPr/>
          </p:nvGrpSpPr>
          <p:grpSpPr>
            <a:xfrm>
              <a:off x="4047926" y="4088463"/>
              <a:ext cx="1004776" cy="1479502"/>
              <a:chOff x="4047926" y="4088463"/>
              <a:chExt cx="1004776" cy="1479502"/>
            </a:xfrm>
          </p:grpSpPr>
          <p:pic>
            <p:nvPicPr>
              <p:cNvPr id="46" name="Picture 45">
                <a:extLst>
                  <a:ext uri="{FF2B5EF4-FFF2-40B4-BE49-F238E27FC236}">
                    <a16:creationId xmlns:a16="http://schemas.microsoft.com/office/drawing/2014/main" id="{4E248FA8-B471-979D-1428-61C9E6CB6745}"/>
                  </a:ext>
                </a:extLst>
              </p:cNvPr>
              <p:cNvPicPr>
                <a:picLocks noChangeAspect="1"/>
              </p:cNvPicPr>
              <p:nvPr/>
            </p:nvPicPr>
            <p:blipFill rotWithShape="1">
              <a:blip r:embed="rId3"/>
              <a:srcRect l="24017" t="53544" r="69091" b="16011"/>
              <a:stretch/>
            </p:blipFill>
            <p:spPr>
              <a:xfrm>
                <a:off x="4047926" y="4088463"/>
                <a:ext cx="1004776" cy="1479502"/>
              </a:xfrm>
              <a:prstGeom prst="rect">
                <a:avLst/>
              </a:prstGeom>
            </p:spPr>
          </p:pic>
          <p:grpSp>
            <p:nvGrpSpPr>
              <p:cNvPr id="57" name="Group 56">
                <a:extLst>
                  <a:ext uri="{FF2B5EF4-FFF2-40B4-BE49-F238E27FC236}">
                    <a16:creationId xmlns:a16="http://schemas.microsoft.com/office/drawing/2014/main" id="{13609B09-A861-552F-3F85-47DDECE655CB}"/>
                  </a:ext>
                </a:extLst>
              </p:cNvPr>
              <p:cNvGrpSpPr/>
              <p:nvPr/>
            </p:nvGrpSpPr>
            <p:grpSpPr>
              <a:xfrm>
                <a:off x="4304681" y="4553198"/>
                <a:ext cx="464627" cy="338554"/>
                <a:chOff x="1363936" y="4553198"/>
                <a:chExt cx="464627" cy="338554"/>
              </a:xfrm>
              <a:solidFill>
                <a:srgbClr val="63A14F"/>
              </a:solidFill>
            </p:grpSpPr>
            <p:sp>
              <p:nvSpPr>
                <p:cNvPr id="58" name="Rectangle 57">
                  <a:extLst>
                    <a:ext uri="{FF2B5EF4-FFF2-40B4-BE49-F238E27FC236}">
                      <a16:creationId xmlns:a16="http://schemas.microsoft.com/office/drawing/2014/main" id="{4A42DEBA-3B78-C360-0802-5DC784A5551A}"/>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59" name="TextBox 58">
                  <a:extLst>
                    <a:ext uri="{FF2B5EF4-FFF2-40B4-BE49-F238E27FC236}">
                      <a16:creationId xmlns:a16="http://schemas.microsoft.com/office/drawing/2014/main" id="{748D1763-4E01-1FB7-E414-B758740EC3D8}"/>
                    </a:ext>
                  </a:extLst>
                </p:cNvPr>
                <p:cNvSpPr txBox="1"/>
                <p:nvPr/>
              </p:nvSpPr>
              <p:spPr>
                <a:xfrm>
                  <a:off x="1434467" y="4553198"/>
                  <a:ext cx="324128" cy="338554"/>
                </a:xfrm>
                <a:prstGeom prst="rect">
                  <a:avLst/>
                </a:prstGeom>
                <a:grp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4</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3" name="Picture 82" descr="A picture containing timeline&#10;&#10;Description automatically generated">
              <a:extLst>
                <a:ext uri="{FF2B5EF4-FFF2-40B4-BE49-F238E27FC236}">
                  <a16:creationId xmlns:a16="http://schemas.microsoft.com/office/drawing/2014/main" id="{CAC12145-F0F6-77D1-AF77-2A04804EBBAF}"/>
                </a:ext>
              </a:extLst>
            </p:cNvPr>
            <p:cNvPicPr>
              <a:picLocks noChangeAspect="1"/>
            </p:cNvPicPr>
            <p:nvPr/>
          </p:nvPicPr>
          <p:blipFill rotWithShape="1">
            <a:blip r:embed="rId4">
              <a:extLst>
                <a:ext uri="{28A0092B-C50C-407E-A947-70E740481C1C}">
                  <a14:useLocalDpi xmlns:a14="http://schemas.microsoft.com/office/drawing/2010/main" val="0"/>
                </a:ext>
              </a:extLst>
            </a:blip>
            <a:srcRect l="45135" t="46373" r="45281" b="30303"/>
            <a:stretch/>
          </p:blipFill>
          <p:spPr>
            <a:xfrm>
              <a:off x="3999937" y="2996288"/>
              <a:ext cx="1063699" cy="1145961"/>
            </a:xfrm>
            <a:prstGeom prst="rect">
              <a:avLst/>
            </a:prstGeom>
          </p:spPr>
        </p:pic>
        <p:grpSp>
          <p:nvGrpSpPr>
            <p:cNvPr id="96" name="Group 95">
              <a:extLst>
                <a:ext uri="{FF2B5EF4-FFF2-40B4-BE49-F238E27FC236}">
                  <a16:creationId xmlns:a16="http://schemas.microsoft.com/office/drawing/2014/main" id="{CE7D8BBF-FB62-A798-0ECB-EB2801EFEEB7}"/>
                </a:ext>
              </a:extLst>
            </p:cNvPr>
            <p:cNvGrpSpPr/>
            <p:nvPr/>
          </p:nvGrpSpPr>
          <p:grpSpPr>
            <a:xfrm>
              <a:off x="3932312" y="1925894"/>
              <a:ext cx="1215606" cy="3642069"/>
              <a:chOff x="1005819" y="1925896"/>
              <a:chExt cx="1215606" cy="3642069"/>
            </a:xfrm>
          </p:grpSpPr>
          <p:sp>
            <p:nvSpPr>
              <p:cNvPr id="97" name="TextBox 96">
                <a:extLst>
                  <a:ext uri="{FF2B5EF4-FFF2-40B4-BE49-F238E27FC236}">
                    <a16:creationId xmlns:a16="http://schemas.microsoft.com/office/drawing/2014/main" id="{E737F569-99D5-87B2-0E3A-28CCA6070BB4}"/>
                  </a:ext>
                </a:extLst>
              </p:cNvPr>
              <p:cNvSpPr txBox="1"/>
              <p:nvPr/>
            </p:nvSpPr>
            <p:spPr>
              <a:xfrm>
                <a:off x="1005819" y="1925896"/>
                <a:ext cx="1215606" cy="369332"/>
              </a:xfrm>
              <a:prstGeom prst="rect">
                <a:avLst/>
              </a:prstGeom>
              <a:solidFill>
                <a:srgbClr val="63A14F"/>
              </a:solidFill>
              <a:ln>
                <a:solidFill>
                  <a:srgbClr val="63A14F"/>
                </a:solidFill>
              </a:ln>
            </p:spPr>
            <p:txBody>
              <a:bodyPr wrap="square" rtlCol="0">
                <a:spAutoFit/>
              </a:bodyPr>
              <a:lstStyle/>
              <a:p>
                <a:pPr algn="ctr"/>
                <a:r>
                  <a:rPr lang="en-US">
                    <a:solidFill>
                      <a:schemeClr val="bg1"/>
                    </a:solidFill>
                    <a:latin typeface="Gotham Pro Medium" panose="02000503040000020004" pitchFamily="2" charset="0"/>
                    <a:cs typeface="Gotham Pro Medium" panose="02000503040000020004" pitchFamily="2" charset="0"/>
                  </a:rPr>
                  <a:t>LDPE</a:t>
                </a:r>
              </a:p>
            </p:txBody>
          </p:sp>
          <p:sp>
            <p:nvSpPr>
              <p:cNvPr id="98" name="Rectangle 97">
                <a:extLst>
                  <a:ext uri="{FF2B5EF4-FFF2-40B4-BE49-F238E27FC236}">
                    <a16:creationId xmlns:a16="http://schemas.microsoft.com/office/drawing/2014/main" id="{DDA95EC0-2E54-B956-5A50-43AC360E4A2D}"/>
                  </a:ext>
                </a:extLst>
              </p:cNvPr>
              <p:cNvSpPr/>
              <p:nvPr/>
            </p:nvSpPr>
            <p:spPr>
              <a:xfrm>
                <a:off x="1012240" y="1925896"/>
                <a:ext cx="1209185" cy="3642069"/>
              </a:xfrm>
              <a:prstGeom prst="rect">
                <a:avLst/>
              </a:prstGeom>
              <a:noFill/>
              <a:ln w="12700" cap="flat">
                <a:solidFill>
                  <a:srgbClr val="63A14F"/>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grpSp>
      <p:grpSp>
        <p:nvGrpSpPr>
          <p:cNvPr id="114" name="Group 113">
            <a:extLst>
              <a:ext uri="{FF2B5EF4-FFF2-40B4-BE49-F238E27FC236}">
                <a16:creationId xmlns:a16="http://schemas.microsoft.com/office/drawing/2014/main" id="{3DB2C534-E5BC-6136-69FF-439A34F26A8B}"/>
              </a:ext>
            </a:extLst>
          </p:cNvPr>
          <p:cNvGrpSpPr/>
          <p:nvPr/>
        </p:nvGrpSpPr>
        <p:grpSpPr>
          <a:xfrm>
            <a:off x="5001386" y="1927845"/>
            <a:ext cx="1215606" cy="3642069"/>
            <a:chOff x="5455683" y="1927848"/>
            <a:chExt cx="1215606" cy="3642069"/>
          </a:xfrm>
        </p:grpSpPr>
        <p:grpSp>
          <p:nvGrpSpPr>
            <p:cNvPr id="77" name="Group 76">
              <a:extLst>
                <a:ext uri="{FF2B5EF4-FFF2-40B4-BE49-F238E27FC236}">
                  <a16:creationId xmlns:a16="http://schemas.microsoft.com/office/drawing/2014/main" id="{ED5A8779-8EBF-CB1F-E9A4-7958FBA92BC7}"/>
                </a:ext>
              </a:extLst>
            </p:cNvPr>
            <p:cNvGrpSpPr/>
            <p:nvPr/>
          </p:nvGrpSpPr>
          <p:grpSpPr>
            <a:xfrm>
              <a:off x="5590149" y="4088463"/>
              <a:ext cx="981793" cy="1479502"/>
              <a:chOff x="5590149" y="4088463"/>
              <a:chExt cx="981793" cy="1479502"/>
            </a:xfrm>
          </p:grpSpPr>
          <p:pic>
            <p:nvPicPr>
              <p:cNvPr id="47" name="Picture 46">
                <a:extLst>
                  <a:ext uri="{FF2B5EF4-FFF2-40B4-BE49-F238E27FC236}">
                    <a16:creationId xmlns:a16="http://schemas.microsoft.com/office/drawing/2014/main" id="{6FE77D28-4B74-3E28-19ED-B89603058349}"/>
                  </a:ext>
                </a:extLst>
              </p:cNvPr>
              <p:cNvPicPr>
                <a:picLocks noChangeAspect="1"/>
              </p:cNvPicPr>
              <p:nvPr/>
            </p:nvPicPr>
            <p:blipFill rotWithShape="1">
              <a:blip r:embed="rId3"/>
              <a:srcRect l="34651" t="53544" r="58614" b="16011"/>
              <a:stretch/>
            </p:blipFill>
            <p:spPr>
              <a:xfrm>
                <a:off x="5590149" y="4088463"/>
                <a:ext cx="981793" cy="1479502"/>
              </a:xfrm>
              <a:prstGeom prst="rect">
                <a:avLst/>
              </a:prstGeom>
            </p:spPr>
          </p:pic>
          <p:grpSp>
            <p:nvGrpSpPr>
              <p:cNvPr id="60" name="Group 59">
                <a:extLst>
                  <a:ext uri="{FF2B5EF4-FFF2-40B4-BE49-F238E27FC236}">
                    <a16:creationId xmlns:a16="http://schemas.microsoft.com/office/drawing/2014/main" id="{2E8CF2C3-1851-81F6-8714-2EB7031E825D}"/>
                  </a:ext>
                </a:extLst>
              </p:cNvPr>
              <p:cNvGrpSpPr/>
              <p:nvPr/>
            </p:nvGrpSpPr>
            <p:grpSpPr>
              <a:xfrm>
                <a:off x="5851886" y="4553198"/>
                <a:ext cx="464627" cy="338554"/>
                <a:chOff x="1363936" y="4553198"/>
                <a:chExt cx="464627" cy="338554"/>
              </a:xfrm>
              <a:solidFill>
                <a:srgbClr val="1D89CB"/>
              </a:solidFill>
            </p:grpSpPr>
            <p:sp>
              <p:nvSpPr>
                <p:cNvPr id="61" name="Rectangle 60">
                  <a:extLst>
                    <a:ext uri="{FF2B5EF4-FFF2-40B4-BE49-F238E27FC236}">
                      <a16:creationId xmlns:a16="http://schemas.microsoft.com/office/drawing/2014/main" id="{DEF758F3-2EA1-753B-E447-BBCC530E4221}"/>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62" name="TextBox 61">
                  <a:extLst>
                    <a:ext uri="{FF2B5EF4-FFF2-40B4-BE49-F238E27FC236}">
                      <a16:creationId xmlns:a16="http://schemas.microsoft.com/office/drawing/2014/main" id="{A97811FE-F797-5406-32E4-92951EB72C44}"/>
                    </a:ext>
                  </a:extLst>
                </p:cNvPr>
                <p:cNvSpPr txBox="1"/>
                <p:nvPr/>
              </p:nvSpPr>
              <p:spPr>
                <a:xfrm>
                  <a:off x="1434467" y="4553198"/>
                  <a:ext cx="312906" cy="338554"/>
                </a:xfrm>
                <a:prstGeom prst="rect">
                  <a:avLst/>
                </a:prstGeom>
                <a:grp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5</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4" name="Picture 83" descr="A picture containing timeline&#10;&#10;Description automatically generated">
              <a:extLst>
                <a:ext uri="{FF2B5EF4-FFF2-40B4-BE49-F238E27FC236}">
                  <a16:creationId xmlns:a16="http://schemas.microsoft.com/office/drawing/2014/main" id="{19CF6503-1273-F133-451C-8A4EB48E2DAB}"/>
                </a:ext>
              </a:extLst>
            </p:cNvPr>
            <p:cNvPicPr>
              <a:picLocks noChangeAspect="1"/>
            </p:cNvPicPr>
            <p:nvPr/>
          </p:nvPicPr>
          <p:blipFill rotWithShape="1">
            <a:blip r:embed="rId4">
              <a:extLst>
                <a:ext uri="{28A0092B-C50C-407E-A947-70E740481C1C}">
                  <a14:useLocalDpi xmlns:a14="http://schemas.microsoft.com/office/drawing/2010/main" val="0"/>
                </a:ext>
              </a:extLst>
            </a:blip>
            <a:srcRect l="58518" t="46675" r="31898" b="29653"/>
            <a:stretch/>
          </p:blipFill>
          <p:spPr>
            <a:xfrm>
              <a:off x="5525455" y="2996288"/>
              <a:ext cx="1063699" cy="1163084"/>
            </a:xfrm>
            <a:prstGeom prst="rect">
              <a:avLst/>
            </a:prstGeom>
          </p:spPr>
        </p:pic>
        <p:grpSp>
          <p:nvGrpSpPr>
            <p:cNvPr id="99" name="Group 98">
              <a:extLst>
                <a:ext uri="{FF2B5EF4-FFF2-40B4-BE49-F238E27FC236}">
                  <a16:creationId xmlns:a16="http://schemas.microsoft.com/office/drawing/2014/main" id="{058EFE3E-E2FD-89E9-595C-42B4C726FC38}"/>
                </a:ext>
              </a:extLst>
            </p:cNvPr>
            <p:cNvGrpSpPr/>
            <p:nvPr/>
          </p:nvGrpSpPr>
          <p:grpSpPr>
            <a:xfrm>
              <a:off x="5455683" y="1927848"/>
              <a:ext cx="1215606" cy="3642069"/>
              <a:chOff x="1005819" y="1925896"/>
              <a:chExt cx="1215606" cy="3642069"/>
            </a:xfrm>
          </p:grpSpPr>
          <p:sp>
            <p:nvSpPr>
              <p:cNvPr id="100" name="TextBox 99">
                <a:extLst>
                  <a:ext uri="{FF2B5EF4-FFF2-40B4-BE49-F238E27FC236}">
                    <a16:creationId xmlns:a16="http://schemas.microsoft.com/office/drawing/2014/main" id="{618D8F15-77DD-D62F-25DF-8255191931B7}"/>
                  </a:ext>
                </a:extLst>
              </p:cNvPr>
              <p:cNvSpPr txBox="1"/>
              <p:nvPr/>
            </p:nvSpPr>
            <p:spPr>
              <a:xfrm>
                <a:off x="1005819" y="1925896"/>
                <a:ext cx="1215606" cy="369332"/>
              </a:xfrm>
              <a:prstGeom prst="rect">
                <a:avLst/>
              </a:prstGeom>
              <a:solidFill>
                <a:srgbClr val="1D89CC"/>
              </a:solidFill>
              <a:ln>
                <a:solidFill>
                  <a:srgbClr val="1D89CC"/>
                </a:solidFill>
              </a:ln>
            </p:spPr>
            <p:txBody>
              <a:bodyPr wrap="square" rtlCol="0">
                <a:spAutoFit/>
              </a:bodyPr>
              <a:lstStyle/>
              <a:p>
                <a:pPr algn="ctr"/>
                <a:r>
                  <a:rPr lang="en-US">
                    <a:solidFill>
                      <a:schemeClr val="bg1"/>
                    </a:solidFill>
                    <a:latin typeface="Gotham Pro Medium" panose="02000503040000020004" pitchFamily="2" charset="0"/>
                    <a:cs typeface="Gotham Pro Medium" panose="02000503040000020004" pitchFamily="2" charset="0"/>
                  </a:rPr>
                  <a:t>PP</a:t>
                </a:r>
              </a:p>
            </p:txBody>
          </p:sp>
          <p:sp>
            <p:nvSpPr>
              <p:cNvPr id="101" name="Rectangle 100">
                <a:extLst>
                  <a:ext uri="{FF2B5EF4-FFF2-40B4-BE49-F238E27FC236}">
                    <a16:creationId xmlns:a16="http://schemas.microsoft.com/office/drawing/2014/main" id="{C8B58DD3-43E3-5AB4-B477-58145F92AAD2}"/>
                  </a:ext>
                </a:extLst>
              </p:cNvPr>
              <p:cNvSpPr/>
              <p:nvPr/>
            </p:nvSpPr>
            <p:spPr>
              <a:xfrm>
                <a:off x="1012240" y="1925896"/>
                <a:ext cx="1209185" cy="3642069"/>
              </a:xfrm>
              <a:prstGeom prst="rect">
                <a:avLst/>
              </a:prstGeom>
              <a:noFill/>
              <a:ln w="12700" cap="flat">
                <a:solidFill>
                  <a:srgbClr val="1D89CC"/>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grpSp>
      <p:grpSp>
        <p:nvGrpSpPr>
          <p:cNvPr id="115" name="Group 114">
            <a:extLst>
              <a:ext uri="{FF2B5EF4-FFF2-40B4-BE49-F238E27FC236}">
                <a16:creationId xmlns:a16="http://schemas.microsoft.com/office/drawing/2014/main" id="{CD5A05B0-C1FC-263B-4CB8-A07C3DC11189}"/>
              </a:ext>
            </a:extLst>
          </p:cNvPr>
          <p:cNvGrpSpPr/>
          <p:nvPr/>
        </p:nvGrpSpPr>
        <p:grpSpPr>
          <a:xfrm>
            <a:off x="6474171" y="1925890"/>
            <a:ext cx="1215606" cy="3642072"/>
            <a:chOff x="6928468" y="1925893"/>
            <a:chExt cx="1215606" cy="3642072"/>
          </a:xfrm>
        </p:grpSpPr>
        <p:grpSp>
          <p:nvGrpSpPr>
            <p:cNvPr id="76" name="Group 75">
              <a:extLst>
                <a:ext uri="{FF2B5EF4-FFF2-40B4-BE49-F238E27FC236}">
                  <a16:creationId xmlns:a16="http://schemas.microsoft.com/office/drawing/2014/main" id="{36375C7E-1FEC-C1BD-9DA5-3B965B91C42F}"/>
                </a:ext>
              </a:extLst>
            </p:cNvPr>
            <p:cNvGrpSpPr/>
            <p:nvPr/>
          </p:nvGrpSpPr>
          <p:grpSpPr>
            <a:xfrm>
              <a:off x="7073652" y="4088463"/>
              <a:ext cx="979371" cy="1479502"/>
              <a:chOff x="7073652" y="4088463"/>
              <a:chExt cx="979371" cy="1479502"/>
            </a:xfrm>
          </p:grpSpPr>
          <p:pic>
            <p:nvPicPr>
              <p:cNvPr id="48" name="Picture 47">
                <a:extLst>
                  <a:ext uri="{FF2B5EF4-FFF2-40B4-BE49-F238E27FC236}">
                    <a16:creationId xmlns:a16="http://schemas.microsoft.com/office/drawing/2014/main" id="{B2E630C2-A633-CC0B-F9FA-6FBF307E360B}"/>
                  </a:ext>
                </a:extLst>
              </p:cNvPr>
              <p:cNvPicPr>
                <a:picLocks noChangeAspect="1"/>
              </p:cNvPicPr>
              <p:nvPr/>
            </p:nvPicPr>
            <p:blipFill rotWithShape="1">
              <a:blip r:embed="rId3"/>
              <a:srcRect l="45340" t="53544" r="47942" b="16011"/>
              <a:stretch/>
            </p:blipFill>
            <p:spPr>
              <a:xfrm>
                <a:off x="7073652" y="4088463"/>
                <a:ext cx="979371" cy="1479502"/>
              </a:xfrm>
              <a:prstGeom prst="rect">
                <a:avLst/>
              </a:prstGeom>
            </p:spPr>
          </p:pic>
          <p:grpSp>
            <p:nvGrpSpPr>
              <p:cNvPr id="63" name="Group 62">
                <a:extLst>
                  <a:ext uri="{FF2B5EF4-FFF2-40B4-BE49-F238E27FC236}">
                    <a16:creationId xmlns:a16="http://schemas.microsoft.com/office/drawing/2014/main" id="{722691E1-750A-D527-3DA4-6A3F48D86B11}"/>
                  </a:ext>
                </a:extLst>
              </p:cNvPr>
              <p:cNvGrpSpPr/>
              <p:nvPr/>
            </p:nvGrpSpPr>
            <p:grpSpPr>
              <a:xfrm>
                <a:off x="7316500" y="4553198"/>
                <a:ext cx="464627" cy="338554"/>
                <a:chOff x="1363936" y="4553198"/>
                <a:chExt cx="464627" cy="338554"/>
              </a:xfrm>
              <a:solidFill>
                <a:srgbClr val="126092"/>
              </a:solidFill>
            </p:grpSpPr>
            <p:sp>
              <p:nvSpPr>
                <p:cNvPr id="64" name="Rectangle 63">
                  <a:extLst>
                    <a:ext uri="{FF2B5EF4-FFF2-40B4-BE49-F238E27FC236}">
                      <a16:creationId xmlns:a16="http://schemas.microsoft.com/office/drawing/2014/main" id="{70518A45-318C-40AD-C6C4-D8357B91E9AC}"/>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65" name="TextBox 64">
                  <a:extLst>
                    <a:ext uri="{FF2B5EF4-FFF2-40B4-BE49-F238E27FC236}">
                      <a16:creationId xmlns:a16="http://schemas.microsoft.com/office/drawing/2014/main" id="{20C66725-12C2-364F-7EA1-495DA081F1C3}"/>
                    </a:ext>
                  </a:extLst>
                </p:cNvPr>
                <p:cNvSpPr txBox="1"/>
                <p:nvPr/>
              </p:nvSpPr>
              <p:spPr>
                <a:xfrm>
                  <a:off x="1434467" y="4553198"/>
                  <a:ext cx="319318" cy="338554"/>
                </a:xfrm>
                <a:prstGeom prst="rect">
                  <a:avLst/>
                </a:prstGeom>
                <a:grpFill/>
              </p:spPr>
              <p:txBody>
                <a:bodyPr wrap="none" rtlCol="0">
                  <a:spAutoFit/>
                </a:bodyPr>
                <a:lstStyle/>
                <a:p>
                  <a:r>
                    <a:rPr lang="en-US" sz="1600">
                      <a:solidFill>
                        <a:schemeClr val="bg1"/>
                      </a:solidFill>
                      <a:latin typeface="Gotham Pro Medium" panose="02000503040000020004" pitchFamily="2" charset="0"/>
                      <a:cs typeface="Gotham Pro Medium" panose="02000503040000020004" pitchFamily="2" charset="0"/>
                    </a:rPr>
                    <a:t>6</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5" name="Picture 84" descr="A picture containing timeline&#10;&#10;Description automatically generated">
              <a:extLst>
                <a:ext uri="{FF2B5EF4-FFF2-40B4-BE49-F238E27FC236}">
                  <a16:creationId xmlns:a16="http://schemas.microsoft.com/office/drawing/2014/main" id="{DC3A4B7C-089F-4F17-8078-0E2DCCF23F6C}"/>
                </a:ext>
              </a:extLst>
            </p:cNvPr>
            <p:cNvPicPr>
              <a:picLocks noChangeAspect="1"/>
            </p:cNvPicPr>
            <p:nvPr/>
          </p:nvPicPr>
          <p:blipFill rotWithShape="1">
            <a:blip r:embed="rId4">
              <a:extLst>
                <a:ext uri="{28A0092B-C50C-407E-A947-70E740481C1C}">
                  <a14:useLocalDpi xmlns:a14="http://schemas.microsoft.com/office/drawing/2010/main" val="0"/>
                </a:ext>
              </a:extLst>
            </a:blip>
            <a:srcRect l="72370" t="48317" r="18046" b="29888"/>
            <a:stretch/>
          </p:blipFill>
          <p:spPr>
            <a:xfrm>
              <a:off x="7011023" y="3075103"/>
              <a:ext cx="1063699" cy="1070826"/>
            </a:xfrm>
            <a:prstGeom prst="rect">
              <a:avLst/>
            </a:prstGeom>
          </p:spPr>
        </p:pic>
        <p:grpSp>
          <p:nvGrpSpPr>
            <p:cNvPr id="102" name="Group 101">
              <a:extLst>
                <a:ext uri="{FF2B5EF4-FFF2-40B4-BE49-F238E27FC236}">
                  <a16:creationId xmlns:a16="http://schemas.microsoft.com/office/drawing/2014/main" id="{5FC0E5BB-5EE2-3A15-9D66-074D2ED47CCE}"/>
                </a:ext>
              </a:extLst>
            </p:cNvPr>
            <p:cNvGrpSpPr/>
            <p:nvPr/>
          </p:nvGrpSpPr>
          <p:grpSpPr>
            <a:xfrm>
              <a:off x="6928468" y="1925893"/>
              <a:ext cx="1215606" cy="3642069"/>
              <a:chOff x="1005819" y="1925896"/>
              <a:chExt cx="1215606" cy="3642069"/>
            </a:xfrm>
          </p:grpSpPr>
          <p:sp>
            <p:nvSpPr>
              <p:cNvPr id="103" name="TextBox 102">
                <a:extLst>
                  <a:ext uri="{FF2B5EF4-FFF2-40B4-BE49-F238E27FC236}">
                    <a16:creationId xmlns:a16="http://schemas.microsoft.com/office/drawing/2014/main" id="{6C5D2C59-0FE8-A147-D96D-131FDB2DAC21}"/>
                  </a:ext>
                </a:extLst>
              </p:cNvPr>
              <p:cNvSpPr txBox="1"/>
              <p:nvPr/>
            </p:nvSpPr>
            <p:spPr>
              <a:xfrm>
                <a:off x="1005819" y="1925896"/>
                <a:ext cx="1215606" cy="369332"/>
              </a:xfrm>
              <a:prstGeom prst="rect">
                <a:avLst/>
              </a:prstGeom>
              <a:solidFill>
                <a:srgbClr val="126092"/>
              </a:solidFill>
              <a:ln>
                <a:solidFill>
                  <a:srgbClr val="126092"/>
                </a:solidFill>
              </a:ln>
            </p:spPr>
            <p:txBody>
              <a:bodyPr wrap="square" rtlCol="0">
                <a:spAutoFit/>
              </a:bodyPr>
              <a:lstStyle/>
              <a:p>
                <a:pPr algn="ctr"/>
                <a:r>
                  <a:rPr lang="en-US">
                    <a:solidFill>
                      <a:schemeClr val="bg1"/>
                    </a:solidFill>
                    <a:latin typeface="Gotham Pro Medium" panose="02000503040000020004" pitchFamily="2" charset="0"/>
                    <a:cs typeface="Gotham Pro Medium" panose="02000503040000020004" pitchFamily="2" charset="0"/>
                  </a:rPr>
                  <a:t>PS</a:t>
                </a:r>
              </a:p>
            </p:txBody>
          </p:sp>
          <p:sp>
            <p:nvSpPr>
              <p:cNvPr id="104" name="Rectangle 103">
                <a:extLst>
                  <a:ext uri="{FF2B5EF4-FFF2-40B4-BE49-F238E27FC236}">
                    <a16:creationId xmlns:a16="http://schemas.microsoft.com/office/drawing/2014/main" id="{A3C50C15-4257-69BF-E91E-31D298BB8F26}"/>
                  </a:ext>
                </a:extLst>
              </p:cNvPr>
              <p:cNvSpPr/>
              <p:nvPr/>
            </p:nvSpPr>
            <p:spPr>
              <a:xfrm>
                <a:off x="1012240" y="1925896"/>
                <a:ext cx="1209185" cy="3642069"/>
              </a:xfrm>
              <a:prstGeom prst="rect">
                <a:avLst/>
              </a:prstGeom>
              <a:noFill/>
              <a:ln w="12700" cap="flat">
                <a:solidFill>
                  <a:srgbClr val="1D89CC"/>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grpSp>
      <p:grpSp>
        <p:nvGrpSpPr>
          <p:cNvPr id="108" name="Group 107">
            <a:extLst>
              <a:ext uri="{FF2B5EF4-FFF2-40B4-BE49-F238E27FC236}">
                <a16:creationId xmlns:a16="http://schemas.microsoft.com/office/drawing/2014/main" id="{20193150-1BA8-E186-9A6A-07DEF01B9017}"/>
              </a:ext>
            </a:extLst>
          </p:cNvPr>
          <p:cNvGrpSpPr/>
          <p:nvPr/>
        </p:nvGrpSpPr>
        <p:grpSpPr>
          <a:xfrm>
            <a:off x="10597872" y="1925893"/>
            <a:ext cx="1215606" cy="3642069"/>
            <a:chOff x="1005819" y="1925896"/>
            <a:chExt cx="1215606" cy="3642069"/>
          </a:xfrm>
        </p:grpSpPr>
        <p:sp>
          <p:nvSpPr>
            <p:cNvPr id="109" name="TextBox 108">
              <a:extLst>
                <a:ext uri="{FF2B5EF4-FFF2-40B4-BE49-F238E27FC236}">
                  <a16:creationId xmlns:a16="http://schemas.microsoft.com/office/drawing/2014/main" id="{35F6C175-D249-F00B-A058-858E96373344}"/>
                </a:ext>
              </a:extLst>
            </p:cNvPr>
            <p:cNvSpPr txBox="1"/>
            <p:nvPr/>
          </p:nvSpPr>
          <p:spPr>
            <a:xfrm>
              <a:off x="1005819" y="1925896"/>
              <a:ext cx="1215606" cy="369332"/>
            </a:xfrm>
            <a:prstGeom prst="rect">
              <a:avLst/>
            </a:prstGeom>
            <a:solidFill>
              <a:srgbClr val="C2C4C4"/>
            </a:solidFill>
            <a:ln>
              <a:solidFill>
                <a:srgbClr val="C2C4C4"/>
              </a:solidFill>
            </a:ln>
          </p:spPr>
          <p:txBody>
            <a:bodyPr wrap="square" rtlCol="0">
              <a:spAutoFit/>
            </a:bodyPr>
            <a:lstStyle/>
            <a:p>
              <a:pPr algn="ctr"/>
              <a:r>
                <a:rPr lang="en-US">
                  <a:solidFill>
                    <a:schemeClr val="bg1"/>
                  </a:solidFill>
                  <a:latin typeface="Gotham Pro Medium" panose="02000503040000020004" pitchFamily="2" charset="0"/>
                  <a:cs typeface="Gotham Pro Medium" panose="02000503040000020004" pitchFamily="2" charset="0"/>
                </a:rPr>
                <a:t>MIXED</a:t>
              </a:r>
            </a:p>
          </p:txBody>
        </p:sp>
        <p:sp>
          <p:nvSpPr>
            <p:cNvPr id="110" name="Rectangle 109">
              <a:extLst>
                <a:ext uri="{FF2B5EF4-FFF2-40B4-BE49-F238E27FC236}">
                  <a16:creationId xmlns:a16="http://schemas.microsoft.com/office/drawing/2014/main" id="{B3F4BCE1-8C55-BE4E-5D55-59CCDC91839B}"/>
                </a:ext>
              </a:extLst>
            </p:cNvPr>
            <p:cNvSpPr/>
            <p:nvPr/>
          </p:nvSpPr>
          <p:spPr>
            <a:xfrm>
              <a:off x="1012240" y="1925896"/>
              <a:ext cx="1209185" cy="3642069"/>
            </a:xfrm>
            <a:prstGeom prst="rect">
              <a:avLst/>
            </a:prstGeom>
            <a:noFill/>
            <a:ln w="12700" cap="flat">
              <a:solidFill>
                <a:srgbClr val="C2C4C4"/>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sp>
        <p:nvSpPr>
          <p:cNvPr id="6" name="TextBox 5">
            <a:extLst>
              <a:ext uri="{FF2B5EF4-FFF2-40B4-BE49-F238E27FC236}">
                <a16:creationId xmlns:a16="http://schemas.microsoft.com/office/drawing/2014/main" id="{38DB7750-8824-0945-7163-A06054130101}"/>
              </a:ext>
            </a:extLst>
          </p:cNvPr>
          <p:cNvSpPr txBox="1"/>
          <p:nvPr/>
        </p:nvSpPr>
        <p:spPr>
          <a:xfrm>
            <a:off x="8706463" y="1061271"/>
            <a:ext cx="3532093" cy="523220"/>
          </a:xfrm>
          <a:prstGeom prst="rect">
            <a:avLst/>
          </a:prstGeom>
          <a:noFill/>
        </p:spPr>
        <p:txBody>
          <a:bodyPr wrap="square">
            <a:spAutoFit/>
          </a:bodyPr>
          <a:lstStyle/>
          <a:p>
            <a:pPr algn="ctr">
              <a:defRPr/>
            </a:pPr>
            <a:r>
              <a:rPr lang="en-US" sz="1400" b="1" dirty="0">
                <a:solidFill>
                  <a:srgbClr val="C00000"/>
                </a:solidFill>
                <a:latin typeface="Gotham Pro Medium" panose="02000503040000020004" pitchFamily="2" charset="0"/>
                <a:cs typeface="Gotham Pro Medium" panose="02000503040000020004" pitchFamily="2" charset="0"/>
              </a:rPr>
              <a:t>NOT RECYCLED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Gotham Pro Medium" panose="02000503040000020004" pitchFamily="2" charset="0"/>
                <a:cs typeface="Gotham Pro Medium" panose="02000503040000020004" pitchFamily="2" charset="0"/>
              </a:rPr>
              <a:t>~ 30% of plastics produced</a:t>
            </a:r>
            <a:r>
              <a:rPr kumimoji="0" lang="en-US" sz="1400" b="1" u="none" strike="noStrike" kern="1200" cap="none" spc="0" normalizeH="0" baseline="0" noProof="0" dirty="0">
                <a:ln>
                  <a:noFill/>
                </a:ln>
                <a:solidFill>
                  <a:srgbClr val="C00000"/>
                </a:solidFill>
                <a:effectLst/>
                <a:uLnTx/>
                <a:uFillTx/>
                <a:latin typeface="Gotham Pro Medium" panose="02000503040000020004" pitchFamily="2" charset="0"/>
                <a:cs typeface="Gotham Pro Medium" panose="02000503040000020004" pitchFamily="2" charset="0"/>
              </a:rPr>
              <a:t> </a:t>
            </a:r>
          </a:p>
        </p:txBody>
      </p:sp>
      <p:sp>
        <p:nvSpPr>
          <p:cNvPr id="9" name="TextBox 8">
            <a:extLst>
              <a:ext uri="{FF2B5EF4-FFF2-40B4-BE49-F238E27FC236}">
                <a16:creationId xmlns:a16="http://schemas.microsoft.com/office/drawing/2014/main" id="{658860CE-ACE0-E430-5CEA-7B0E9D5271EE}"/>
              </a:ext>
            </a:extLst>
          </p:cNvPr>
          <p:cNvSpPr txBox="1"/>
          <p:nvPr/>
        </p:nvSpPr>
        <p:spPr>
          <a:xfrm>
            <a:off x="1652384" y="5829373"/>
            <a:ext cx="3592791"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5E463B"/>
                </a:solidFill>
                <a:effectLst/>
                <a:uLnTx/>
                <a:uFillTx/>
                <a:latin typeface="Gotham Pro Medium" panose="02000503040000020004" pitchFamily="2" charset="0"/>
                <a:cs typeface="Gotham Pro Medium" panose="02000503040000020004" pitchFamily="2" charset="0"/>
              </a:rPr>
              <a:t>ADVANCED RECYCLING – METHANOLYSIS</a:t>
            </a:r>
          </a:p>
        </p:txBody>
      </p:sp>
      <p:sp>
        <p:nvSpPr>
          <p:cNvPr id="11" name="TextBox 10">
            <a:extLst>
              <a:ext uri="{FF2B5EF4-FFF2-40B4-BE49-F238E27FC236}">
                <a16:creationId xmlns:a16="http://schemas.microsoft.com/office/drawing/2014/main" id="{80B3D285-3A04-7447-9C04-8C94FDD7ED52}"/>
              </a:ext>
            </a:extLst>
          </p:cNvPr>
          <p:cNvSpPr txBox="1"/>
          <p:nvPr/>
        </p:nvSpPr>
        <p:spPr>
          <a:xfrm>
            <a:off x="267597" y="1092167"/>
            <a:ext cx="3278227" cy="523220"/>
          </a:xfrm>
          <a:prstGeom prst="rect">
            <a:avLst/>
          </a:prstGeom>
          <a:noFill/>
        </p:spPr>
        <p:txBody>
          <a:bodyPr wrap="square">
            <a:spAutoFit/>
          </a:bodyPr>
          <a:lstStyle/>
          <a:p>
            <a:pPr algn="ctr">
              <a:defRPr/>
            </a:pPr>
            <a:r>
              <a:rPr kumimoji="0" lang="en-US" sz="1400" b="1" u="none" strike="noStrike" kern="1200" cap="none" spc="0" normalizeH="0" baseline="0" noProof="0" dirty="0">
                <a:ln>
                  <a:noFill/>
                </a:ln>
                <a:solidFill>
                  <a:srgbClr val="7030A0"/>
                </a:solidFill>
                <a:effectLst/>
                <a:uLnTx/>
                <a:uFillTx/>
                <a:latin typeface="Gotham Pro Medium" panose="02000503040000020004" pitchFamily="2" charset="0"/>
                <a:cs typeface="Gotham Pro Medium" panose="02000503040000020004" pitchFamily="2" charset="0"/>
              </a:rPr>
              <a:t>MECHANICAL RECYCLING </a:t>
            </a:r>
          </a:p>
          <a:p>
            <a:pPr algn="ctr">
              <a:defRPr/>
            </a:pPr>
            <a:r>
              <a:rPr lang="en-US" sz="1400" b="1" dirty="0">
                <a:solidFill>
                  <a:srgbClr val="7030A0"/>
                </a:solidFill>
                <a:latin typeface="Gotham Pro Medium" panose="02000503040000020004" pitchFamily="2" charset="0"/>
                <a:cs typeface="Gotham Pro Medium" panose="02000503040000020004" pitchFamily="2" charset="0"/>
              </a:rPr>
              <a:t>~ 20% of plastics produced</a:t>
            </a:r>
            <a:endParaRPr kumimoji="0" lang="en-US" sz="1400" b="1" u="none" strike="noStrike" kern="1200" cap="none" spc="0" normalizeH="0" baseline="0" noProof="0" dirty="0">
              <a:ln>
                <a:noFill/>
              </a:ln>
              <a:solidFill>
                <a:srgbClr val="7030A0"/>
              </a:solidFill>
              <a:effectLst/>
              <a:uLnTx/>
              <a:uFillTx/>
              <a:latin typeface="Gotham Pro Medium" panose="02000503040000020004" pitchFamily="2" charset="0"/>
              <a:cs typeface="Gotham Pro Medium" panose="02000503040000020004" pitchFamily="2" charset="0"/>
            </a:endParaRPr>
          </a:p>
        </p:txBody>
      </p:sp>
      <p:sp>
        <p:nvSpPr>
          <p:cNvPr id="13" name="TextBox 12">
            <a:extLst>
              <a:ext uri="{FF2B5EF4-FFF2-40B4-BE49-F238E27FC236}">
                <a16:creationId xmlns:a16="http://schemas.microsoft.com/office/drawing/2014/main" id="{669B9194-3352-51D7-A756-D9443C1521B2}"/>
              </a:ext>
            </a:extLst>
          </p:cNvPr>
          <p:cNvSpPr txBox="1"/>
          <p:nvPr/>
        </p:nvSpPr>
        <p:spPr>
          <a:xfrm>
            <a:off x="3262578" y="1092113"/>
            <a:ext cx="4854634" cy="523220"/>
          </a:xfrm>
          <a:prstGeom prst="rect">
            <a:avLst/>
          </a:prstGeom>
          <a:noFill/>
        </p:spPr>
        <p:txBody>
          <a:bodyPr wrap="square">
            <a:spAutoFit/>
          </a:bodyPr>
          <a:lstStyle/>
          <a:p>
            <a:pPr algn="ctr">
              <a:defRPr/>
            </a:pPr>
            <a:r>
              <a:rPr kumimoji="0" lang="en-US" sz="1400" b="1" u="none" strike="noStrike" kern="1200" cap="none" spc="0" normalizeH="0" baseline="0" noProof="0" dirty="0">
                <a:ln>
                  <a:noFill/>
                </a:ln>
                <a:solidFill>
                  <a:srgbClr val="00B050"/>
                </a:solidFill>
                <a:effectLst/>
                <a:uLnTx/>
                <a:uFillTx/>
                <a:latin typeface="Gotham Pro Medium" panose="02000503040000020004" pitchFamily="2" charset="0"/>
                <a:cs typeface="Gotham Pro Medium" panose="02000503040000020004" pitchFamily="2" charset="0"/>
              </a:rPr>
              <a:t>ADVANCED RECYCLING – PYROLYSIS</a:t>
            </a:r>
          </a:p>
          <a:p>
            <a:pPr algn="ctr">
              <a:defRPr/>
            </a:pPr>
            <a:r>
              <a:rPr lang="en-US" sz="1400" b="1" dirty="0">
                <a:solidFill>
                  <a:srgbClr val="00B050"/>
                </a:solidFill>
                <a:latin typeface="Gotham Pro Medium" panose="02000503040000020004" pitchFamily="2" charset="0"/>
                <a:cs typeface="Gotham Pro Medium" panose="02000503040000020004" pitchFamily="2" charset="0"/>
              </a:rPr>
              <a:t>~ 60% of plastics produced</a:t>
            </a:r>
            <a:endParaRPr kumimoji="0" lang="en-US" sz="1400" b="1" u="none" strike="noStrike" kern="1200" cap="none" spc="0" normalizeH="0" baseline="0" noProof="0" dirty="0">
              <a:ln>
                <a:noFill/>
              </a:ln>
              <a:solidFill>
                <a:srgbClr val="00B050"/>
              </a:solidFill>
              <a:effectLst/>
              <a:uLnTx/>
              <a:uFillTx/>
              <a:latin typeface="Gotham Pro Medium" panose="02000503040000020004" pitchFamily="2" charset="0"/>
              <a:cs typeface="Gotham Pro Medium" panose="02000503040000020004" pitchFamily="2" charset="0"/>
            </a:endParaRPr>
          </a:p>
        </p:txBody>
      </p:sp>
      <p:sp>
        <p:nvSpPr>
          <p:cNvPr id="21" name="Bent-Up Arrow 20">
            <a:extLst>
              <a:ext uri="{FF2B5EF4-FFF2-40B4-BE49-F238E27FC236}">
                <a16:creationId xmlns:a16="http://schemas.microsoft.com/office/drawing/2014/main" id="{5D5BC70F-EB54-943E-9C2B-07A3596DBB71}"/>
              </a:ext>
            </a:extLst>
          </p:cNvPr>
          <p:cNvSpPr/>
          <p:nvPr/>
        </p:nvSpPr>
        <p:spPr>
          <a:xfrm rot="5400000">
            <a:off x="1173515" y="5583801"/>
            <a:ext cx="442318" cy="588783"/>
          </a:xfrm>
          <a:prstGeom prst="bentUpArrow">
            <a:avLst/>
          </a:prstGeom>
          <a:solidFill>
            <a:srgbClr val="5E463B"/>
          </a:solidFill>
          <a:ln w="6350"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24" name="Bent-Up Arrow 23">
            <a:extLst>
              <a:ext uri="{FF2B5EF4-FFF2-40B4-BE49-F238E27FC236}">
                <a16:creationId xmlns:a16="http://schemas.microsoft.com/office/drawing/2014/main" id="{74F168F1-C030-941D-E9EA-363BF40FE373}"/>
              </a:ext>
            </a:extLst>
          </p:cNvPr>
          <p:cNvSpPr/>
          <p:nvPr/>
        </p:nvSpPr>
        <p:spPr>
          <a:xfrm rot="5400000">
            <a:off x="5619306" y="5590821"/>
            <a:ext cx="442318" cy="588783"/>
          </a:xfrm>
          <a:prstGeom prst="bentUpArrow">
            <a:avLst/>
          </a:prstGeom>
          <a:solidFill>
            <a:srgbClr val="1D89CC"/>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25" name="TextBox 24">
            <a:extLst>
              <a:ext uri="{FF2B5EF4-FFF2-40B4-BE49-F238E27FC236}">
                <a16:creationId xmlns:a16="http://schemas.microsoft.com/office/drawing/2014/main" id="{77BE6D19-97FB-387A-4C33-9290E141CFB2}"/>
              </a:ext>
            </a:extLst>
          </p:cNvPr>
          <p:cNvSpPr txBox="1"/>
          <p:nvPr/>
        </p:nvSpPr>
        <p:spPr>
          <a:xfrm>
            <a:off x="6152158" y="5845161"/>
            <a:ext cx="5517583"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70C0"/>
                </a:solidFill>
                <a:effectLst/>
                <a:uLnTx/>
                <a:uFillTx/>
                <a:latin typeface="Gotham Pro Medium" panose="02000503040000020004" pitchFamily="2" charset="0"/>
                <a:cs typeface="Gotham Pro Medium" panose="02000503040000020004" pitchFamily="2" charset="0"/>
              </a:rPr>
              <a:t>ADVANCED RECYCLING –</a:t>
            </a:r>
            <a:r>
              <a:rPr lang="en-US" sz="1200" b="1" dirty="0">
                <a:solidFill>
                  <a:srgbClr val="0070C0"/>
                </a:solidFill>
                <a:latin typeface="Gotham Pro Medium" panose="02000503040000020004" pitchFamily="2" charset="0"/>
                <a:cs typeface="Gotham Pro Medium" panose="02000503040000020004" pitchFamily="2" charset="0"/>
              </a:rPr>
              <a:t> </a:t>
            </a:r>
            <a:r>
              <a:rPr kumimoji="0" lang="en-US" sz="1200" b="1" u="none" strike="noStrike" kern="1200" cap="none" spc="0" normalizeH="0" baseline="0" noProof="0" dirty="0">
                <a:ln>
                  <a:noFill/>
                </a:ln>
                <a:solidFill>
                  <a:srgbClr val="0070C0"/>
                </a:solidFill>
                <a:effectLst/>
                <a:uLnTx/>
                <a:uFillTx/>
                <a:latin typeface="Gotham Pro Medium" panose="02000503040000020004" pitchFamily="2" charset="0"/>
                <a:cs typeface="Gotham Pro Medium" panose="02000503040000020004" pitchFamily="2" charset="0"/>
              </a:rPr>
              <a:t>SOLVENT PURIFICATION</a:t>
            </a:r>
          </a:p>
        </p:txBody>
      </p:sp>
      <p:sp>
        <p:nvSpPr>
          <p:cNvPr id="12" name="TextBox 11">
            <a:extLst>
              <a:ext uri="{FF2B5EF4-FFF2-40B4-BE49-F238E27FC236}">
                <a16:creationId xmlns:a16="http://schemas.microsoft.com/office/drawing/2014/main" id="{AEF3406B-F880-C13D-7DF8-A3CEF4A76ABE}"/>
              </a:ext>
            </a:extLst>
          </p:cNvPr>
          <p:cNvSpPr txBox="1"/>
          <p:nvPr/>
        </p:nvSpPr>
        <p:spPr>
          <a:xfrm>
            <a:off x="511901" y="2335177"/>
            <a:ext cx="1257075" cy="461665"/>
          </a:xfrm>
          <a:prstGeom prst="rect">
            <a:avLst/>
          </a:prstGeom>
          <a:noFill/>
        </p:spPr>
        <p:txBody>
          <a:bodyPr wrap="none" rtlCol="0">
            <a:spAutoFit/>
          </a:bodyPr>
          <a:lstStyle/>
          <a:p>
            <a:pPr algn="ctr"/>
            <a:r>
              <a:rPr lang="en-US" sz="1200">
                <a:solidFill>
                  <a:schemeClr val="accent1"/>
                </a:solidFill>
                <a:latin typeface="Gotham Pro" panose="02000503040000020004" pitchFamily="2" charset="0"/>
                <a:cs typeface="Gotham Pro" panose="02000503040000020004" pitchFamily="2" charset="0"/>
              </a:rPr>
              <a:t>Polyethylene</a:t>
            </a:r>
          </a:p>
          <a:p>
            <a:pPr algn="ctr"/>
            <a:r>
              <a:rPr lang="en-US" sz="1200">
                <a:solidFill>
                  <a:schemeClr val="accent1"/>
                </a:solidFill>
                <a:latin typeface="Gotham Pro" panose="02000503040000020004" pitchFamily="2" charset="0"/>
                <a:cs typeface="Gotham Pro" panose="02000503040000020004" pitchFamily="2" charset="0"/>
              </a:rPr>
              <a:t>Terephthalate</a:t>
            </a:r>
          </a:p>
        </p:txBody>
      </p:sp>
      <p:sp>
        <p:nvSpPr>
          <p:cNvPr id="14" name="TextBox 13">
            <a:extLst>
              <a:ext uri="{FF2B5EF4-FFF2-40B4-BE49-F238E27FC236}">
                <a16:creationId xmlns:a16="http://schemas.microsoft.com/office/drawing/2014/main" id="{BB0EE679-0016-B951-A037-27DE12D8E1BC}"/>
              </a:ext>
            </a:extLst>
          </p:cNvPr>
          <p:cNvSpPr txBox="1"/>
          <p:nvPr/>
        </p:nvSpPr>
        <p:spPr>
          <a:xfrm>
            <a:off x="2077282" y="2337751"/>
            <a:ext cx="1175322" cy="461665"/>
          </a:xfrm>
          <a:prstGeom prst="rect">
            <a:avLst/>
          </a:prstGeom>
          <a:noFill/>
        </p:spPr>
        <p:txBody>
          <a:bodyPr wrap="none" rtlCol="0">
            <a:spAutoFit/>
          </a:bodyPr>
          <a:lstStyle/>
          <a:p>
            <a:pPr algn="ctr"/>
            <a:r>
              <a:rPr lang="en-US" sz="1200" dirty="0">
                <a:solidFill>
                  <a:schemeClr val="accent1"/>
                </a:solidFill>
                <a:latin typeface="Gotham Pro" panose="02000503040000020004" pitchFamily="2" charset="0"/>
                <a:cs typeface="Gotham Pro" panose="02000503040000020004" pitchFamily="2" charset="0"/>
              </a:rPr>
              <a:t>High Density</a:t>
            </a:r>
          </a:p>
          <a:p>
            <a:pPr algn="ctr"/>
            <a:r>
              <a:rPr lang="en-US" sz="1200" dirty="0">
                <a:solidFill>
                  <a:schemeClr val="accent1"/>
                </a:solidFill>
                <a:latin typeface="Gotham Pro" panose="02000503040000020004" pitchFamily="2" charset="0"/>
                <a:cs typeface="Gotham Pro" panose="02000503040000020004" pitchFamily="2" charset="0"/>
              </a:rPr>
              <a:t>Polyethylene</a:t>
            </a:r>
          </a:p>
        </p:txBody>
      </p:sp>
      <p:sp>
        <p:nvSpPr>
          <p:cNvPr id="15" name="TextBox 14">
            <a:extLst>
              <a:ext uri="{FF2B5EF4-FFF2-40B4-BE49-F238E27FC236}">
                <a16:creationId xmlns:a16="http://schemas.microsoft.com/office/drawing/2014/main" id="{C8ACA0BA-FBA7-B21E-043F-BA6A4070C98F}"/>
              </a:ext>
            </a:extLst>
          </p:cNvPr>
          <p:cNvSpPr txBox="1"/>
          <p:nvPr/>
        </p:nvSpPr>
        <p:spPr>
          <a:xfrm>
            <a:off x="3499684" y="2340367"/>
            <a:ext cx="1175322" cy="461665"/>
          </a:xfrm>
          <a:prstGeom prst="rect">
            <a:avLst/>
          </a:prstGeom>
          <a:noFill/>
        </p:spPr>
        <p:txBody>
          <a:bodyPr wrap="none" rtlCol="0">
            <a:spAutoFit/>
          </a:bodyPr>
          <a:lstStyle/>
          <a:p>
            <a:pPr algn="ctr"/>
            <a:r>
              <a:rPr lang="en-US" sz="1200" dirty="0">
                <a:solidFill>
                  <a:schemeClr val="accent1"/>
                </a:solidFill>
                <a:latin typeface="Gotham Pro" panose="02000503040000020004" pitchFamily="2" charset="0"/>
                <a:cs typeface="Gotham Pro" panose="02000503040000020004" pitchFamily="2" charset="0"/>
              </a:rPr>
              <a:t>Low Density</a:t>
            </a:r>
          </a:p>
          <a:p>
            <a:pPr algn="ctr"/>
            <a:r>
              <a:rPr lang="en-US" sz="1200" dirty="0">
                <a:solidFill>
                  <a:schemeClr val="accent1"/>
                </a:solidFill>
                <a:latin typeface="Gotham Pro" panose="02000503040000020004" pitchFamily="2" charset="0"/>
                <a:cs typeface="Gotham Pro" panose="02000503040000020004" pitchFamily="2" charset="0"/>
              </a:rPr>
              <a:t>Polyethylene</a:t>
            </a:r>
          </a:p>
        </p:txBody>
      </p:sp>
      <p:sp>
        <p:nvSpPr>
          <p:cNvPr id="16" name="TextBox 15">
            <a:extLst>
              <a:ext uri="{FF2B5EF4-FFF2-40B4-BE49-F238E27FC236}">
                <a16:creationId xmlns:a16="http://schemas.microsoft.com/office/drawing/2014/main" id="{BA6D9B80-B3D0-4ACA-425D-3C3C9190BFD9}"/>
              </a:ext>
            </a:extLst>
          </p:cNvPr>
          <p:cNvSpPr txBox="1"/>
          <p:nvPr/>
        </p:nvSpPr>
        <p:spPr>
          <a:xfrm>
            <a:off x="4980116" y="2446400"/>
            <a:ext cx="1293944" cy="276999"/>
          </a:xfrm>
          <a:prstGeom prst="rect">
            <a:avLst/>
          </a:prstGeom>
          <a:noFill/>
        </p:spPr>
        <p:txBody>
          <a:bodyPr wrap="none" rtlCol="0">
            <a:spAutoFit/>
          </a:bodyPr>
          <a:lstStyle/>
          <a:p>
            <a:pPr algn="ctr"/>
            <a:r>
              <a:rPr lang="en-US" sz="1200">
                <a:solidFill>
                  <a:schemeClr val="accent1"/>
                </a:solidFill>
                <a:latin typeface="Gotham Pro" panose="02000503040000020004" pitchFamily="2" charset="0"/>
                <a:cs typeface="Gotham Pro" panose="02000503040000020004" pitchFamily="2" charset="0"/>
              </a:rPr>
              <a:t>Polypropylene</a:t>
            </a:r>
          </a:p>
        </p:txBody>
      </p:sp>
      <p:sp>
        <p:nvSpPr>
          <p:cNvPr id="17" name="TextBox 16">
            <a:extLst>
              <a:ext uri="{FF2B5EF4-FFF2-40B4-BE49-F238E27FC236}">
                <a16:creationId xmlns:a16="http://schemas.microsoft.com/office/drawing/2014/main" id="{5BAE009A-A7D5-8140-3C9C-AEF3CF948876}"/>
              </a:ext>
            </a:extLst>
          </p:cNvPr>
          <p:cNvSpPr txBox="1"/>
          <p:nvPr/>
        </p:nvSpPr>
        <p:spPr>
          <a:xfrm>
            <a:off x="6537596" y="2474804"/>
            <a:ext cx="1088760" cy="276999"/>
          </a:xfrm>
          <a:prstGeom prst="rect">
            <a:avLst/>
          </a:prstGeom>
          <a:noFill/>
        </p:spPr>
        <p:txBody>
          <a:bodyPr wrap="none" rtlCol="0">
            <a:spAutoFit/>
          </a:bodyPr>
          <a:lstStyle/>
          <a:p>
            <a:pPr algn="ctr"/>
            <a:r>
              <a:rPr lang="en-US" sz="1200">
                <a:solidFill>
                  <a:schemeClr val="accent1"/>
                </a:solidFill>
                <a:latin typeface="Gotham Pro" panose="02000503040000020004" pitchFamily="2" charset="0"/>
                <a:cs typeface="Gotham Pro" panose="02000503040000020004" pitchFamily="2" charset="0"/>
              </a:rPr>
              <a:t>Polystyrene</a:t>
            </a:r>
          </a:p>
        </p:txBody>
      </p:sp>
      <p:grpSp>
        <p:nvGrpSpPr>
          <p:cNvPr id="75" name="Group 74">
            <a:extLst>
              <a:ext uri="{FF2B5EF4-FFF2-40B4-BE49-F238E27FC236}">
                <a16:creationId xmlns:a16="http://schemas.microsoft.com/office/drawing/2014/main" id="{1ABD972D-A2DF-CB6F-6DBD-09D39ECF6793}"/>
              </a:ext>
            </a:extLst>
          </p:cNvPr>
          <p:cNvGrpSpPr/>
          <p:nvPr/>
        </p:nvGrpSpPr>
        <p:grpSpPr>
          <a:xfrm>
            <a:off x="9214643" y="4088465"/>
            <a:ext cx="979371" cy="1479502"/>
            <a:chOff x="8524193" y="4088463"/>
            <a:chExt cx="979371" cy="1479502"/>
          </a:xfrm>
        </p:grpSpPr>
        <p:pic>
          <p:nvPicPr>
            <p:cNvPr id="49" name="Picture 48">
              <a:extLst>
                <a:ext uri="{FF2B5EF4-FFF2-40B4-BE49-F238E27FC236}">
                  <a16:creationId xmlns:a16="http://schemas.microsoft.com/office/drawing/2014/main" id="{07CE1737-5D23-3B44-EB26-CA5EE9F4F411}"/>
                </a:ext>
              </a:extLst>
            </p:cNvPr>
            <p:cNvPicPr>
              <a:picLocks noChangeAspect="1"/>
            </p:cNvPicPr>
            <p:nvPr/>
          </p:nvPicPr>
          <p:blipFill rotWithShape="1">
            <a:blip r:embed="rId3"/>
            <a:srcRect l="77508" t="53544" r="15775" b="16011"/>
            <a:stretch/>
          </p:blipFill>
          <p:spPr>
            <a:xfrm>
              <a:off x="8524193" y="4088463"/>
              <a:ext cx="979371" cy="1479502"/>
            </a:xfrm>
            <a:prstGeom prst="rect">
              <a:avLst/>
            </a:prstGeom>
          </p:spPr>
        </p:pic>
        <p:grpSp>
          <p:nvGrpSpPr>
            <p:cNvPr id="74" name="Group 73">
              <a:extLst>
                <a:ext uri="{FF2B5EF4-FFF2-40B4-BE49-F238E27FC236}">
                  <a16:creationId xmlns:a16="http://schemas.microsoft.com/office/drawing/2014/main" id="{273B49CC-AF25-D294-5917-96D2E43BCE58}"/>
                </a:ext>
              </a:extLst>
            </p:cNvPr>
            <p:cNvGrpSpPr/>
            <p:nvPr/>
          </p:nvGrpSpPr>
          <p:grpSpPr>
            <a:xfrm>
              <a:off x="8746288" y="4553198"/>
              <a:ext cx="559558" cy="338554"/>
              <a:chOff x="8746288" y="4553198"/>
              <a:chExt cx="559558" cy="338554"/>
            </a:xfrm>
          </p:grpSpPr>
          <p:sp>
            <p:nvSpPr>
              <p:cNvPr id="67" name="Rectangle 66">
                <a:extLst>
                  <a:ext uri="{FF2B5EF4-FFF2-40B4-BE49-F238E27FC236}">
                    <a16:creationId xmlns:a16="http://schemas.microsoft.com/office/drawing/2014/main" id="{7C2C2C27-0F91-113B-60EF-57F99DF86710}"/>
                  </a:ext>
                </a:extLst>
              </p:cNvPr>
              <p:cNvSpPr/>
              <p:nvPr/>
            </p:nvSpPr>
            <p:spPr>
              <a:xfrm>
                <a:off x="8746288" y="4553198"/>
                <a:ext cx="559558" cy="294142"/>
              </a:xfrm>
              <a:prstGeom prst="rect">
                <a:avLst/>
              </a:prstGeom>
              <a:solidFill>
                <a:srgbClr val="D7202C"/>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sp>
            <p:nvSpPr>
              <p:cNvPr id="68" name="TextBox 67">
                <a:extLst>
                  <a:ext uri="{FF2B5EF4-FFF2-40B4-BE49-F238E27FC236}">
                    <a16:creationId xmlns:a16="http://schemas.microsoft.com/office/drawing/2014/main" id="{8F89DDE5-D8BD-5BF6-797D-044D5A7D3954}"/>
                  </a:ext>
                </a:extLst>
              </p:cNvPr>
              <p:cNvSpPr txBox="1"/>
              <p:nvPr/>
            </p:nvSpPr>
            <p:spPr>
              <a:xfrm>
                <a:off x="8849144" y="4553198"/>
                <a:ext cx="359464" cy="338554"/>
              </a:xfrm>
              <a:prstGeom prst="rect">
                <a:avLst/>
              </a:prstGeom>
              <a:solidFill>
                <a:srgbClr val="D7202C"/>
              </a:solidFill>
            </p:spPr>
            <p:txBody>
              <a:bodyPr wrap="square" rtlCol="0">
                <a:spAutoFit/>
              </a:bodyPr>
              <a:lstStyle/>
              <a:p>
                <a:r>
                  <a:rPr lang="en-US" sz="1600">
                    <a:solidFill>
                      <a:schemeClr val="bg1"/>
                    </a:solidFill>
                    <a:latin typeface="Gotham Pro Medium" panose="02000503040000020004" pitchFamily="2" charset="0"/>
                    <a:cs typeface="Gotham Pro Medium" panose="02000503040000020004" pitchFamily="2" charset="0"/>
                  </a:rPr>
                  <a:t>3</a:t>
                </a:r>
                <a:endParaRPr lang="en-US">
                  <a:solidFill>
                    <a:schemeClr val="bg1"/>
                  </a:solidFill>
                  <a:latin typeface="Gotham Pro Medium" panose="02000503040000020004" pitchFamily="2" charset="0"/>
                  <a:cs typeface="Gotham Pro Medium" panose="02000503040000020004" pitchFamily="2" charset="0"/>
                </a:endParaRPr>
              </a:p>
            </p:txBody>
          </p:sp>
        </p:grpSp>
      </p:grpSp>
      <p:pic>
        <p:nvPicPr>
          <p:cNvPr id="87" name="Picture 86" descr="A picture containing timeline&#10;&#10;Description automatically generated">
            <a:extLst>
              <a:ext uri="{FF2B5EF4-FFF2-40B4-BE49-F238E27FC236}">
                <a16:creationId xmlns:a16="http://schemas.microsoft.com/office/drawing/2014/main" id="{618A3E0B-0A32-36D0-A57C-292DEDFD3EEB}"/>
              </a:ext>
            </a:extLst>
          </p:cNvPr>
          <p:cNvPicPr>
            <a:picLocks noChangeAspect="1"/>
          </p:cNvPicPr>
          <p:nvPr/>
        </p:nvPicPr>
        <p:blipFill rotWithShape="1">
          <a:blip r:embed="rId4">
            <a:extLst>
              <a:ext uri="{28A0092B-C50C-407E-A947-70E740481C1C}">
                <a14:useLocalDpi xmlns:a14="http://schemas.microsoft.com/office/drawing/2010/main" val="0"/>
              </a:ext>
            </a:extLst>
          </a:blip>
          <a:srcRect l="31602" t="47921" r="58814" b="29302"/>
          <a:stretch/>
        </p:blipFill>
        <p:spPr>
          <a:xfrm>
            <a:off x="9130879" y="2996285"/>
            <a:ext cx="1063699" cy="1119074"/>
          </a:xfrm>
          <a:prstGeom prst="rect">
            <a:avLst/>
          </a:prstGeom>
        </p:spPr>
      </p:pic>
      <p:grpSp>
        <p:nvGrpSpPr>
          <p:cNvPr id="105" name="Group 104">
            <a:extLst>
              <a:ext uri="{FF2B5EF4-FFF2-40B4-BE49-F238E27FC236}">
                <a16:creationId xmlns:a16="http://schemas.microsoft.com/office/drawing/2014/main" id="{F2F38364-16CE-9FEB-DB9C-80F7A6F2E432}"/>
              </a:ext>
            </a:extLst>
          </p:cNvPr>
          <p:cNvGrpSpPr/>
          <p:nvPr/>
        </p:nvGrpSpPr>
        <p:grpSpPr>
          <a:xfrm>
            <a:off x="9048675" y="1925894"/>
            <a:ext cx="1215606" cy="3642069"/>
            <a:chOff x="1005819" y="1925896"/>
            <a:chExt cx="1215606" cy="3642069"/>
          </a:xfrm>
        </p:grpSpPr>
        <p:sp>
          <p:nvSpPr>
            <p:cNvPr id="106" name="TextBox 105">
              <a:extLst>
                <a:ext uri="{FF2B5EF4-FFF2-40B4-BE49-F238E27FC236}">
                  <a16:creationId xmlns:a16="http://schemas.microsoft.com/office/drawing/2014/main" id="{66BB88A8-A501-24AF-CF01-3A2F397CAC76}"/>
                </a:ext>
              </a:extLst>
            </p:cNvPr>
            <p:cNvSpPr txBox="1"/>
            <p:nvPr/>
          </p:nvSpPr>
          <p:spPr>
            <a:xfrm>
              <a:off x="1005819" y="1925896"/>
              <a:ext cx="1215606" cy="369332"/>
            </a:xfrm>
            <a:prstGeom prst="rect">
              <a:avLst/>
            </a:prstGeom>
            <a:solidFill>
              <a:srgbClr val="D7202C"/>
            </a:solidFill>
            <a:ln>
              <a:solidFill>
                <a:srgbClr val="D7202C"/>
              </a:solidFill>
            </a:ln>
          </p:spPr>
          <p:txBody>
            <a:bodyPr wrap="square" rtlCol="0">
              <a:spAutoFit/>
            </a:bodyPr>
            <a:lstStyle/>
            <a:p>
              <a:pPr algn="ctr"/>
              <a:r>
                <a:rPr lang="en-US">
                  <a:solidFill>
                    <a:schemeClr val="bg1"/>
                  </a:solidFill>
                  <a:latin typeface="Gotham Pro Medium" panose="02000503040000020004" pitchFamily="2" charset="0"/>
                  <a:cs typeface="Gotham Pro Medium" panose="02000503040000020004" pitchFamily="2" charset="0"/>
                </a:rPr>
                <a:t>PVC</a:t>
              </a:r>
            </a:p>
          </p:txBody>
        </p:sp>
        <p:sp>
          <p:nvSpPr>
            <p:cNvPr id="107" name="Rectangle 106">
              <a:extLst>
                <a:ext uri="{FF2B5EF4-FFF2-40B4-BE49-F238E27FC236}">
                  <a16:creationId xmlns:a16="http://schemas.microsoft.com/office/drawing/2014/main" id="{FC3B4A5B-26C3-31C3-EEA1-95A6802C6D56}"/>
                </a:ext>
              </a:extLst>
            </p:cNvPr>
            <p:cNvSpPr/>
            <p:nvPr/>
          </p:nvSpPr>
          <p:spPr>
            <a:xfrm>
              <a:off x="1012240" y="1925896"/>
              <a:ext cx="1209185" cy="3642069"/>
            </a:xfrm>
            <a:prstGeom prst="rect">
              <a:avLst/>
            </a:prstGeom>
            <a:noFill/>
            <a:ln w="12700" cap="flat">
              <a:solidFill>
                <a:srgbClr val="D7202C"/>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a:solidFill>
                  <a:srgbClr val="FFFFFF"/>
                </a:solidFill>
                <a:latin typeface="Gotham Pro" panose="02000503040000020004" pitchFamily="2" charset="0"/>
                <a:ea typeface="Calibri"/>
                <a:cs typeface="Gotham Pro" panose="02000503040000020004" pitchFamily="2" charset="0"/>
              </a:endParaRPr>
            </a:p>
          </p:txBody>
        </p:sp>
      </p:grpSp>
      <p:sp>
        <p:nvSpPr>
          <p:cNvPr id="18" name="TextBox 17">
            <a:extLst>
              <a:ext uri="{FF2B5EF4-FFF2-40B4-BE49-F238E27FC236}">
                <a16:creationId xmlns:a16="http://schemas.microsoft.com/office/drawing/2014/main" id="{C42DD5EC-5E55-96AA-97EB-6CE77D8EBDC1}"/>
              </a:ext>
            </a:extLst>
          </p:cNvPr>
          <p:cNvSpPr txBox="1"/>
          <p:nvPr/>
        </p:nvSpPr>
        <p:spPr>
          <a:xfrm>
            <a:off x="9082727" y="2469587"/>
            <a:ext cx="1152880" cy="276999"/>
          </a:xfrm>
          <a:prstGeom prst="rect">
            <a:avLst/>
          </a:prstGeom>
          <a:noFill/>
        </p:spPr>
        <p:txBody>
          <a:bodyPr wrap="none" rtlCol="0">
            <a:spAutoFit/>
          </a:bodyPr>
          <a:lstStyle/>
          <a:p>
            <a:pPr algn="ctr"/>
            <a:r>
              <a:rPr lang="en-US" sz="1200">
                <a:solidFill>
                  <a:schemeClr val="accent1"/>
                </a:solidFill>
                <a:latin typeface="Gotham Pro" panose="02000503040000020004" pitchFamily="2" charset="0"/>
                <a:cs typeface="Gotham Pro" panose="02000503040000020004" pitchFamily="2" charset="0"/>
              </a:rPr>
              <a:t>Vinyl or PVC</a:t>
            </a:r>
          </a:p>
        </p:txBody>
      </p:sp>
      <p:sp>
        <p:nvSpPr>
          <p:cNvPr id="19" name="TextBox 18">
            <a:extLst>
              <a:ext uri="{FF2B5EF4-FFF2-40B4-BE49-F238E27FC236}">
                <a16:creationId xmlns:a16="http://schemas.microsoft.com/office/drawing/2014/main" id="{7A20D18F-D0A8-B52B-8A95-1F159A1A8F4B}"/>
              </a:ext>
            </a:extLst>
          </p:cNvPr>
          <p:cNvSpPr txBox="1"/>
          <p:nvPr/>
        </p:nvSpPr>
        <p:spPr>
          <a:xfrm>
            <a:off x="10525759" y="2390538"/>
            <a:ext cx="1398643" cy="461665"/>
          </a:xfrm>
          <a:prstGeom prst="rect">
            <a:avLst/>
          </a:prstGeom>
          <a:noFill/>
        </p:spPr>
        <p:txBody>
          <a:bodyPr wrap="square" rtlCol="0">
            <a:spAutoFit/>
          </a:bodyPr>
          <a:lstStyle/>
          <a:p>
            <a:pPr algn="ctr"/>
            <a:r>
              <a:rPr lang="en-US" sz="1200" dirty="0">
                <a:solidFill>
                  <a:schemeClr val="accent1"/>
                </a:solidFill>
                <a:latin typeface="Gotham Pro" panose="02000503040000020004" pitchFamily="2" charset="0"/>
                <a:cs typeface="Gotham Pro" panose="02000503040000020004" pitchFamily="2" charset="0"/>
              </a:rPr>
              <a:t>ABS, PU, Nylon and </a:t>
            </a:r>
          </a:p>
          <a:p>
            <a:pPr algn="ctr"/>
            <a:r>
              <a:rPr lang="en-US" sz="1200" dirty="0">
                <a:solidFill>
                  <a:schemeClr val="accent1"/>
                </a:solidFill>
                <a:latin typeface="Gotham Pro" panose="02000503040000020004" pitchFamily="2" charset="0"/>
                <a:cs typeface="Gotham Pro" panose="02000503040000020004" pitchFamily="2" charset="0"/>
              </a:rPr>
              <a:t>Miscellaneous</a:t>
            </a:r>
          </a:p>
        </p:txBody>
      </p:sp>
      <p:sp>
        <p:nvSpPr>
          <p:cNvPr id="3" name="Text Placeholder 2">
            <a:extLst>
              <a:ext uri="{FF2B5EF4-FFF2-40B4-BE49-F238E27FC236}">
                <a16:creationId xmlns:a16="http://schemas.microsoft.com/office/drawing/2014/main" id="{19F86E36-5783-F4CD-D6A7-4270F1D19FD6}"/>
              </a:ext>
            </a:extLst>
          </p:cNvPr>
          <p:cNvSpPr txBox="1">
            <a:spLocks/>
          </p:cNvSpPr>
          <p:nvPr/>
        </p:nvSpPr>
        <p:spPr>
          <a:xfrm>
            <a:off x="240763" y="511961"/>
            <a:ext cx="10898264" cy="308860"/>
          </a:xfrm>
          <a:prstGeom prst="rect">
            <a:avLst/>
          </a:prstGeom>
        </p:spPr>
        <p:txBody>
          <a:bodyPr/>
          <a:lstStyle>
            <a:lvl1pPr marL="0" indent="0" algn="l" defTabSz="1218764" rtl="0" eaLnBrk="1" latinLnBrk="0" hangingPunct="1">
              <a:lnSpc>
                <a:spcPct val="85000"/>
              </a:lnSpc>
              <a:spcBef>
                <a:spcPts val="0"/>
              </a:spcBef>
              <a:buClr>
                <a:schemeClr val="tx2">
                  <a:lumMod val="50000"/>
                </a:schemeClr>
              </a:buClr>
              <a:buFont typeface="Arial" pitchFamily="34" charset="0"/>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0" kern="1200">
                <a:solidFill>
                  <a:srgbClr val="404040"/>
                </a:solidFill>
                <a:latin typeface="+mn-lt"/>
                <a:ea typeface="+mn-ea"/>
                <a:cs typeface="+mn-cs"/>
              </a:defRPr>
            </a:lvl2pPr>
            <a:lvl3pPr marL="745991" indent="0" algn="l" defTabSz="1218764" rtl="0" eaLnBrk="1" latinLnBrk="0" hangingPunct="1">
              <a:spcBef>
                <a:spcPts val="600"/>
              </a:spcBef>
              <a:buClr>
                <a:schemeClr val="tx2">
                  <a:lumMod val="50000"/>
                </a:schemeClr>
              </a:buClr>
              <a:buFont typeface="Arial" pitchFamily="34" charset="0"/>
              <a:buNone/>
              <a:tabLst/>
              <a:defRPr sz="2000" kern="1200">
                <a:solidFill>
                  <a:srgbClr val="404040"/>
                </a:solidFill>
                <a:latin typeface="+mn-lt"/>
                <a:ea typeface="+mn-ea"/>
                <a:cs typeface="+mn-cs"/>
              </a:defRPr>
            </a:lvl3pPr>
            <a:lvl4pPr marL="1068188"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4pPr>
            <a:lvl5pPr marL="1409439"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dirty="0">
                <a:latin typeface="Gotham Pro Medium" panose="02000503040000020004"/>
                <a:cs typeface="Gotham Pro" panose="02000503040000020004" pitchFamily="2" charset="0"/>
              </a:rPr>
              <a:t>Advanced recycling technologies can address a wider range of plastic types and forms</a:t>
            </a:r>
          </a:p>
        </p:txBody>
      </p:sp>
      <p:sp>
        <p:nvSpPr>
          <p:cNvPr id="20" name="Text Placeholder 3">
            <a:extLst>
              <a:ext uri="{FF2B5EF4-FFF2-40B4-BE49-F238E27FC236}">
                <a16:creationId xmlns:a16="http://schemas.microsoft.com/office/drawing/2014/main" id="{C69B81AC-6E51-FD26-3AE9-57757BA1793D}"/>
              </a:ext>
            </a:extLst>
          </p:cNvPr>
          <p:cNvSpPr txBox="1">
            <a:spLocks/>
          </p:cNvSpPr>
          <p:nvPr/>
        </p:nvSpPr>
        <p:spPr>
          <a:xfrm>
            <a:off x="691739" y="6249135"/>
            <a:ext cx="9304557" cy="626018"/>
          </a:xfrm>
          <a:prstGeom prst="rect">
            <a:avLst/>
          </a:prstGeom>
        </p:spPr>
        <p:txBody>
          <a:bodyPr anchor="ctr"/>
          <a:lstStyle>
            <a:lvl1pPr marL="0" indent="0" algn="l" defTabSz="1218764" rtl="0" eaLnBrk="1" latinLnBrk="0" hangingPunct="1">
              <a:spcBef>
                <a:spcPts val="600"/>
              </a:spcBef>
              <a:buClr>
                <a:schemeClr val="tx2">
                  <a:lumMod val="50000"/>
                </a:schemeClr>
              </a:buClr>
              <a:buFont typeface="Arial" pitchFamily="34" charset="0"/>
              <a:buNone/>
              <a:defRPr sz="900" b="0" i="0" kern="1200">
                <a:solidFill>
                  <a:schemeClr val="bg1"/>
                </a:solidFill>
                <a:latin typeface="Gotham Pro" panose="02000503040000020004" pitchFamily="2" charset="0"/>
                <a:ea typeface="+mn-ea"/>
                <a:cs typeface="Segoe UI Semibold"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sz="800">
                <a:cs typeface="Gotham Pro" panose="02000503040000020004" pitchFamily="2" charset="0"/>
              </a:rPr>
              <a:t>Source :</a:t>
            </a:r>
            <a:r>
              <a:rPr lang="en-US" sz="800" spc="-9">
                <a:cs typeface="Gotham Pro" panose="02000503040000020004" pitchFamily="2" charset="0"/>
              </a:rPr>
              <a:t> </a:t>
            </a:r>
            <a:r>
              <a:rPr lang="en-US" sz="800">
                <a:cs typeface="Gotham Pro" panose="02000503040000020004" pitchFamily="2" charset="0"/>
              </a:rPr>
              <a:t>National</a:t>
            </a:r>
            <a:r>
              <a:rPr lang="en-US" sz="800" spc="-4">
                <a:cs typeface="Gotham Pro" panose="02000503040000020004" pitchFamily="2" charset="0"/>
              </a:rPr>
              <a:t> </a:t>
            </a:r>
            <a:r>
              <a:rPr lang="en-US" sz="800">
                <a:cs typeface="Gotham Pro" panose="02000503040000020004" pitchFamily="2" charset="0"/>
              </a:rPr>
              <a:t>Geographic,</a:t>
            </a:r>
            <a:r>
              <a:rPr lang="en-US" sz="800" spc="4">
                <a:cs typeface="Gotham Pro" panose="02000503040000020004" pitchFamily="2" charset="0"/>
              </a:rPr>
              <a:t> </a:t>
            </a:r>
            <a:r>
              <a:rPr lang="en-US" sz="800">
                <a:cs typeface="Gotham Pro" panose="02000503040000020004" pitchFamily="2" charset="0"/>
              </a:rPr>
              <a:t>Planet</a:t>
            </a:r>
            <a:r>
              <a:rPr lang="en-US" sz="800" spc="-9">
                <a:cs typeface="Gotham Pro" panose="02000503040000020004" pitchFamily="2" charset="0"/>
              </a:rPr>
              <a:t> </a:t>
            </a:r>
            <a:r>
              <a:rPr lang="en-US" sz="800">
                <a:cs typeface="Gotham Pro" panose="02000503040000020004" pitchFamily="2" charset="0"/>
              </a:rPr>
              <a:t>or</a:t>
            </a:r>
            <a:r>
              <a:rPr lang="en-US" sz="800" spc="-13">
                <a:cs typeface="Gotham Pro" panose="02000503040000020004" pitchFamily="2" charset="0"/>
              </a:rPr>
              <a:t> </a:t>
            </a:r>
            <a:r>
              <a:rPr lang="en-US" sz="800">
                <a:cs typeface="Gotham Pro" panose="02000503040000020004" pitchFamily="2" charset="0"/>
              </a:rPr>
              <a:t>Plastic</a:t>
            </a:r>
            <a:r>
              <a:rPr lang="en-US" sz="800" spc="-22">
                <a:cs typeface="Gotham Pro" panose="02000503040000020004" pitchFamily="2" charset="0"/>
              </a:rPr>
              <a:t> </a:t>
            </a:r>
            <a:r>
              <a:rPr lang="en-US" sz="800">
                <a:cs typeface="Gotham Pro" panose="02000503040000020004" pitchFamily="2" charset="0"/>
              </a:rPr>
              <a:t>2018 (7% PET, 15% HDPE, 17% LDPE, 23% PP, 7% PS, 16% PVC and 15% Mixed) </a:t>
            </a:r>
          </a:p>
          <a:p>
            <a:r>
              <a:rPr lang="en-US" sz="800">
                <a:cs typeface="Gotham Pro" panose="02000503040000020004" pitchFamily="2" charset="0"/>
              </a:rPr>
              <a:t>The </a:t>
            </a:r>
            <a:r>
              <a:rPr lang="en-US" sz="800">
                <a:latin typeface="Gotham Pro Medium" panose="02000503040000020004"/>
                <a:ea typeface="Calibri" panose="020F0502020204030204" pitchFamily="34" charset="0"/>
              </a:rPr>
              <a:t>percentages noted above reflect the total amount of each plastic type that has the potential to be recycled by the method noted.  There are many factors that determine whether such plastics will actually be recycled or whether the particular products made from these plastics are in fact recyclable.</a:t>
            </a:r>
            <a:endParaRPr lang="en-US" dirty="0"/>
          </a:p>
        </p:txBody>
      </p:sp>
    </p:spTree>
    <p:extLst>
      <p:ext uri="{BB962C8B-B14F-4D97-AF65-F5344CB8AC3E}">
        <p14:creationId xmlns:p14="http://schemas.microsoft.com/office/powerpoint/2010/main" val="87085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C67662-6B7C-265C-2CB1-91A4759C781B}"/>
              </a:ext>
            </a:extLst>
          </p:cNvPr>
          <p:cNvSpPr>
            <a:spLocks noGrp="1"/>
          </p:cNvSpPr>
          <p:nvPr>
            <p:ph type="body" sz="quarter" idx="20"/>
          </p:nvPr>
        </p:nvSpPr>
        <p:spPr>
          <a:xfrm>
            <a:off x="240762" y="511960"/>
            <a:ext cx="11179077" cy="351639"/>
          </a:xfrm>
        </p:spPr>
        <p:txBody>
          <a:bodyPr/>
          <a:lstStyle/>
          <a:p>
            <a:r>
              <a:rPr lang="en-US" dirty="0">
                <a:solidFill>
                  <a:srgbClr val="0070C0"/>
                </a:solidFill>
                <a:latin typeface="Gotham Pro Medium" panose="02000503040000020004"/>
              </a:rPr>
              <a:t>Nexus Circular’s unique process design directly handles abundant hard-to-recycle plastics, such as films and contaminated containers</a:t>
            </a:r>
          </a:p>
          <a:p>
            <a:endParaRPr lang="en-US" dirty="0">
              <a:latin typeface="Gotham Pro Medium" panose="02000503040000020004"/>
            </a:endParaRPr>
          </a:p>
        </p:txBody>
      </p:sp>
      <p:sp>
        <p:nvSpPr>
          <p:cNvPr id="4" name="Text Placeholder 3">
            <a:extLst>
              <a:ext uri="{FF2B5EF4-FFF2-40B4-BE49-F238E27FC236}">
                <a16:creationId xmlns:a16="http://schemas.microsoft.com/office/drawing/2014/main" id="{BF85B9B4-1BFC-5AE3-48FB-AF50FFA9CE05}"/>
              </a:ext>
            </a:extLst>
          </p:cNvPr>
          <p:cNvSpPr>
            <a:spLocks noGrp="1"/>
          </p:cNvSpPr>
          <p:nvPr>
            <p:ph type="body" sz="quarter" idx="21"/>
          </p:nvPr>
        </p:nvSpPr>
        <p:spPr/>
        <p:txBody>
          <a:bodyPr/>
          <a:lstStyle/>
          <a:p>
            <a:endParaRPr lang="en-US"/>
          </a:p>
        </p:txBody>
      </p:sp>
      <p:sp>
        <p:nvSpPr>
          <p:cNvPr id="5" name="Slide Number Placeholder 4">
            <a:extLst>
              <a:ext uri="{FF2B5EF4-FFF2-40B4-BE49-F238E27FC236}">
                <a16:creationId xmlns:a16="http://schemas.microsoft.com/office/drawing/2014/main" id="{32C616CF-879D-A62D-2C66-7C7FB87FB5D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7" name="Title 6">
            <a:extLst>
              <a:ext uri="{FF2B5EF4-FFF2-40B4-BE49-F238E27FC236}">
                <a16:creationId xmlns:a16="http://schemas.microsoft.com/office/drawing/2014/main" id="{EE995B1C-23C0-4E23-065F-ACD73374634A}"/>
              </a:ext>
            </a:extLst>
          </p:cNvPr>
          <p:cNvSpPr>
            <a:spLocks noGrp="1"/>
          </p:cNvSpPr>
          <p:nvPr>
            <p:ph type="title"/>
          </p:nvPr>
        </p:nvSpPr>
        <p:spPr/>
        <p:txBody>
          <a:bodyPr/>
          <a:lstStyle/>
          <a:p>
            <a:r>
              <a:rPr lang="en-US" dirty="0">
                <a:solidFill>
                  <a:schemeClr val="bg2">
                    <a:lumMod val="10000"/>
                  </a:schemeClr>
                </a:solidFill>
                <a:latin typeface="Gotham Pro Medium" panose="02000503040000020004"/>
              </a:rPr>
              <a:t>PE, PP AND PS PLASTICS ARE WELL-SUITED FOR PYROLYSIS-BASED ADVANCED RECYCLING</a:t>
            </a:r>
          </a:p>
        </p:txBody>
      </p:sp>
      <p:pic>
        <p:nvPicPr>
          <p:cNvPr id="1026" name="Picture 2" descr="Uses for Plastic Grocery Bags | ThriftyFun">
            <a:extLst>
              <a:ext uri="{FF2B5EF4-FFF2-40B4-BE49-F238E27FC236}">
                <a16:creationId xmlns:a16="http://schemas.microsoft.com/office/drawing/2014/main" id="{CDC1FCA9-D6EC-DC17-693C-07C1A12841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86" y="4207163"/>
            <a:ext cx="1071154" cy="1606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shiBox Shopping Thank Reusable and Disposable Grocery Bags Measures 11.5&amp;#34; X 6.25&amp;#34; X 21&amp;#34;, 15mic, 0.6 Mil (600 Count)">
            <a:extLst>
              <a:ext uri="{FF2B5EF4-FFF2-40B4-BE49-F238E27FC236}">
                <a16:creationId xmlns:a16="http://schemas.microsoft.com/office/drawing/2014/main" id="{9BE8FB89-84D0-FA4C-C28B-8E9C715FC8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592" y="4461167"/>
            <a:ext cx="1053467" cy="1182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ear Stretch Packing Wrap Industrial Pallet Wrap Premium Polyethylene ...">
            <a:extLst>
              <a:ext uri="{FF2B5EF4-FFF2-40B4-BE49-F238E27FC236}">
                <a16:creationId xmlns:a16="http://schemas.microsoft.com/office/drawing/2014/main" id="{34B85572-8B4C-5C16-DF43-EC004E85E7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051" y="1826746"/>
            <a:ext cx="1699140" cy="1699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500mm Clear Stretch Film/Wrapping Firm/Plastic Pallet Wrap (1.8Kg X 1 Roll)">
            <a:extLst>
              <a:ext uri="{FF2B5EF4-FFF2-40B4-BE49-F238E27FC236}">
                <a16:creationId xmlns:a16="http://schemas.microsoft.com/office/drawing/2014/main" id="{F0F38C58-3E4F-5347-4DC2-1425BB0CA2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636" y="1842770"/>
            <a:ext cx="1762964" cy="17629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ckaging supplies from Avalon Packaging Sales Ltd">
            <a:extLst>
              <a:ext uri="{FF2B5EF4-FFF2-40B4-BE49-F238E27FC236}">
                <a16:creationId xmlns:a16="http://schemas.microsoft.com/office/drawing/2014/main" id="{81A34919-59EC-5F77-9493-B9533FB1D63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24" t="18816" r="41998"/>
          <a:stretch/>
        </p:blipFill>
        <p:spPr bwMode="auto">
          <a:xfrm>
            <a:off x="2986019" y="4387438"/>
            <a:ext cx="1401716" cy="13166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ina Transparent LDPE Cling Film/Food Wrap/Plastic Stretch Film ...">
            <a:extLst>
              <a:ext uri="{FF2B5EF4-FFF2-40B4-BE49-F238E27FC236}">
                <a16:creationId xmlns:a16="http://schemas.microsoft.com/office/drawing/2014/main" id="{5156A89B-603D-7E31-60F7-4007FD0923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6265" y="1858797"/>
            <a:ext cx="1730911" cy="17309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lastic 2 Compartment Food Packaging Tray, Rs 2.25 /piece AS Food ...">
            <a:extLst>
              <a:ext uri="{FF2B5EF4-FFF2-40B4-BE49-F238E27FC236}">
                <a16:creationId xmlns:a16="http://schemas.microsoft.com/office/drawing/2014/main" id="{3B56CBF8-02DB-B6B8-8FD4-91189216A19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286" t="21156" r="1909" b="8994"/>
          <a:stretch/>
        </p:blipFill>
        <p:spPr bwMode="auto">
          <a:xfrm>
            <a:off x="4739559" y="4366264"/>
            <a:ext cx="1715401" cy="13062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sposable Black Pp Food Plastic Containers Blister Packaging Meat Tray ...">
            <a:extLst>
              <a:ext uri="{FF2B5EF4-FFF2-40B4-BE49-F238E27FC236}">
                <a16:creationId xmlns:a16="http://schemas.microsoft.com/office/drawing/2014/main" id="{77C893EA-1A9F-C7F7-BDB9-93EB7B9233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0551" y="4348848"/>
            <a:ext cx="1715401" cy="13237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tyrofoam vs. Aluminum Food Containers -- Packaging Supplies | PRLog">
            <a:extLst>
              <a:ext uri="{FF2B5EF4-FFF2-40B4-BE49-F238E27FC236}">
                <a16:creationId xmlns:a16="http://schemas.microsoft.com/office/drawing/2014/main" id="{38763719-629A-0EA6-D6A9-3B34BD5CAF0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8859" y="1858797"/>
            <a:ext cx="2593128" cy="1730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2FC5538-454E-CB9B-751A-4D95AD26F6C2}"/>
              </a:ext>
            </a:extLst>
          </p:cNvPr>
          <p:cNvSpPr txBox="1"/>
          <p:nvPr/>
        </p:nvSpPr>
        <p:spPr>
          <a:xfrm>
            <a:off x="690928" y="1411196"/>
            <a:ext cx="1699140"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Case Overwrap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E4EE4C7E-127F-5554-E105-0C3C6D4A792A}"/>
              </a:ext>
            </a:extLst>
          </p:cNvPr>
          <p:cNvSpPr txBox="1"/>
          <p:nvPr/>
        </p:nvSpPr>
        <p:spPr>
          <a:xfrm>
            <a:off x="3001378" y="1411199"/>
            <a:ext cx="1417383"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Pallet Wrap</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TextBox 11">
            <a:extLst>
              <a:ext uri="{FF2B5EF4-FFF2-40B4-BE49-F238E27FC236}">
                <a16:creationId xmlns:a16="http://schemas.microsoft.com/office/drawing/2014/main" id="{CA01E751-A9AB-D4B6-077D-BAB53661D941}"/>
              </a:ext>
            </a:extLst>
          </p:cNvPr>
          <p:cNvSpPr txBox="1"/>
          <p:nvPr/>
        </p:nvSpPr>
        <p:spPr>
          <a:xfrm>
            <a:off x="4811943" y="1411196"/>
            <a:ext cx="1574148"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Plastic Wrap</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TextBox 12">
            <a:extLst>
              <a:ext uri="{FF2B5EF4-FFF2-40B4-BE49-F238E27FC236}">
                <a16:creationId xmlns:a16="http://schemas.microsoft.com/office/drawing/2014/main" id="{D293C95E-F6C3-DF17-E020-5228DCAA766C}"/>
              </a:ext>
            </a:extLst>
          </p:cNvPr>
          <p:cNvSpPr txBox="1"/>
          <p:nvPr/>
        </p:nvSpPr>
        <p:spPr>
          <a:xfrm>
            <a:off x="6580551" y="1411196"/>
            <a:ext cx="2389532"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(BOPP) Film </a:t>
            </a:r>
            <a:r>
              <a:rPr lang="en-US" sz="1200" b="1" spc="-4" dirty="0">
                <a:solidFill>
                  <a:prstClr val="black"/>
                </a:solidFill>
                <a:latin typeface="Arial"/>
                <a:cs typeface="Arial"/>
              </a:rPr>
              <a:t>/ </a:t>
            </a:r>
            <a:r>
              <a:rPr kumimoji="0" lang="en-US" sz="1200" b="1" i="0" u="none" strike="noStrike" kern="1200" cap="none" spc="-4" normalizeH="0" baseline="0" noProof="0" dirty="0">
                <a:ln>
                  <a:noFill/>
                </a:ln>
                <a:solidFill>
                  <a:prstClr val="black"/>
                </a:solidFill>
                <a:effectLst/>
                <a:uLnTx/>
                <a:uFillTx/>
                <a:latin typeface="Arial"/>
                <a:ea typeface="+mn-ea"/>
                <a:cs typeface="Arial"/>
              </a:rPr>
              <a:t>Metallized Film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a:extLst>
              <a:ext uri="{FF2B5EF4-FFF2-40B4-BE49-F238E27FC236}">
                <a16:creationId xmlns:a16="http://schemas.microsoft.com/office/drawing/2014/main" id="{782DB13E-B063-F5F7-ABE1-7E6CBCEA8110}"/>
              </a:ext>
            </a:extLst>
          </p:cNvPr>
          <p:cNvSpPr txBox="1"/>
          <p:nvPr/>
        </p:nvSpPr>
        <p:spPr>
          <a:xfrm>
            <a:off x="9078859" y="1411196"/>
            <a:ext cx="2593128"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(PS) Styrofoam Food Containers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TextBox 14">
            <a:extLst>
              <a:ext uri="{FF2B5EF4-FFF2-40B4-BE49-F238E27FC236}">
                <a16:creationId xmlns:a16="http://schemas.microsoft.com/office/drawing/2014/main" id="{1D438FB3-D5AA-9E35-AA52-7FBF8D15AA6C}"/>
              </a:ext>
            </a:extLst>
          </p:cNvPr>
          <p:cNvSpPr txBox="1"/>
          <p:nvPr/>
        </p:nvSpPr>
        <p:spPr>
          <a:xfrm>
            <a:off x="745610" y="3893953"/>
            <a:ext cx="1699329"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Plastic Bags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TextBox 15">
            <a:extLst>
              <a:ext uri="{FF2B5EF4-FFF2-40B4-BE49-F238E27FC236}">
                <a16:creationId xmlns:a16="http://schemas.microsoft.com/office/drawing/2014/main" id="{6839D77C-2BD8-60C9-877A-D6D63AAB91F1}"/>
              </a:ext>
            </a:extLst>
          </p:cNvPr>
          <p:cNvSpPr txBox="1"/>
          <p:nvPr/>
        </p:nvSpPr>
        <p:spPr>
          <a:xfrm>
            <a:off x="2886611" y="3893952"/>
            <a:ext cx="1523636"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Bubble Wrap</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TextBox 16">
            <a:extLst>
              <a:ext uri="{FF2B5EF4-FFF2-40B4-BE49-F238E27FC236}">
                <a16:creationId xmlns:a16="http://schemas.microsoft.com/office/drawing/2014/main" id="{CE85F822-32D7-9F8B-D47B-D7CD9B3EE601}"/>
              </a:ext>
            </a:extLst>
          </p:cNvPr>
          <p:cNvSpPr txBox="1"/>
          <p:nvPr/>
        </p:nvSpPr>
        <p:spPr>
          <a:xfrm>
            <a:off x="4651665" y="3893952"/>
            <a:ext cx="3654135"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and PP) Food Storage / Microwavable Trays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TextBox 17">
            <a:extLst>
              <a:ext uri="{FF2B5EF4-FFF2-40B4-BE49-F238E27FC236}">
                <a16:creationId xmlns:a16="http://schemas.microsoft.com/office/drawing/2014/main" id="{F5CB6543-7201-9BE4-1376-54D790187F61}"/>
              </a:ext>
            </a:extLst>
          </p:cNvPr>
          <p:cNvSpPr txBox="1"/>
          <p:nvPr/>
        </p:nvSpPr>
        <p:spPr>
          <a:xfrm>
            <a:off x="8365993" y="3898053"/>
            <a:ext cx="1797448"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(PP) Nonwovens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TextBox 18">
            <a:extLst>
              <a:ext uri="{FF2B5EF4-FFF2-40B4-BE49-F238E27FC236}">
                <a16:creationId xmlns:a16="http://schemas.microsoft.com/office/drawing/2014/main" id="{15786122-2658-7422-5BB7-CB80F505D0CD}"/>
              </a:ext>
            </a:extLst>
          </p:cNvPr>
          <p:cNvSpPr txBox="1"/>
          <p:nvPr/>
        </p:nvSpPr>
        <p:spPr>
          <a:xfrm>
            <a:off x="10223635" y="3889378"/>
            <a:ext cx="1881008" cy="276999"/>
          </a:xfrm>
          <a:prstGeom prst="rect">
            <a:avLst/>
          </a:prstGeom>
          <a:noFill/>
          <a:ln>
            <a:solidFill>
              <a:schemeClr val="accent1"/>
            </a:solidFill>
          </a:ln>
        </p:spPr>
        <p:txBody>
          <a:bodyPr wrap="square">
            <a:spAutoFit/>
          </a:bodyPr>
          <a:lstStyle/>
          <a:p>
            <a:pPr marL="2689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a:ea typeface="+mn-ea"/>
                <a:cs typeface="Arial"/>
              </a:rPr>
              <a:t>(PE) Lubricant Bottles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 name="Picture 4" descr="See the source image">
            <a:extLst>
              <a:ext uri="{FF2B5EF4-FFF2-40B4-BE49-F238E27FC236}">
                <a16:creationId xmlns:a16="http://schemas.microsoft.com/office/drawing/2014/main" id="{AEDB19E6-7DF1-2371-686E-4ECB92E6F43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83520" y="4387437"/>
            <a:ext cx="1579936" cy="13062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5FA4C70-876E-CD11-2A34-FAB40CAD5A23}"/>
              </a:ext>
            </a:extLst>
          </p:cNvPr>
          <p:cNvPicPr>
            <a:picLocks noChangeAspect="1"/>
          </p:cNvPicPr>
          <p:nvPr/>
        </p:nvPicPr>
        <p:blipFill>
          <a:blip r:embed="rId13"/>
          <a:stretch>
            <a:fillRect/>
          </a:stretch>
        </p:blipFill>
        <p:spPr>
          <a:xfrm>
            <a:off x="8552794" y="4357555"/>
            <a:ext cx="1423846" cy="1366050"/>
          </a:xfrm>
          <a:prstGeom prst="rect">
            <a:avLst/>
          </a:prstGeom>
        </p:spPr>
      </p:pic>
      <p:pic>
        <p:nvPicPr>
          <p:cNvPr id="20" name="Picture 19">
            <a:extLst>
              <a:ext uri="{FF2B5EF4-FFF2-40B4-BE49-F238E27FC236}">
                <a16:creationId xmlns:a16="http://schemas.microsoft.com/office/drawing/2014/main" id="{839542CB-1B70-BBC6-9BB2-97EB9B09A12E}"/>
              </a:ext>
            </a:extLst>
          </p:cNvPr>
          <p:cNvPicPr>
            <a:picLocks noChangeAspect="1"/>
          </p:cNvPicPr>
          <p:nvPr/>
        </p:nvPicPr>
        <p:blipFill>
          <a:blip r:embed="rId14"/>
          <a:stretch>
            <a:fillRect/>
          </a:stretch>
        </p:blipFill>
        <p:spPr>
          <a:xfrm>
            <a:off x="6822003" y="1720839"/>
            <a:ext cx="2020991" cy="2020991"/>
          </a:xfrm>
          <a:prstGeom prst="rect">
            <a:avLst/>
          </a:prstGeom>
        </p:spPr>
      </p:pic>
    </p:spTree>
    <p:extLst>
      <p:ext uri="{BB962C8B-B14F-4D97-AF65-F5344CB8AC3E}">
        <p14:creationId xmlns:p14="http://schemas.microsoft.com/office/powerpoint/2010/main" val="48495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131F8-1EF7-E1FB-1B47-8C8E90FE7785}"/>
              </a:ext>
            </a:extLst>
          </p:cNvPr>
          <p:cNvSpPr>
            <a:spLocks noGrp="1"/>
          </p:cNvSpPr>
          <p:nvPr>
            <p:ph type="body" sz="quarter" idx="20"/>
          </p:nvPr>
        </p:nvSpPr>
        <p:spPr/>
        <p:txBody>
          <a:bodyPr/>
          <a:lstStyle/>
          <a:p>
            <a:r>
              <a:rPr lang="en-US" dirty="0">
                <a:cs typeface="Gotham Pro" panose="02000503040000020004" pitchFamily="2" charset="0"/>
              </a:rPr>
              <a:t>Complementary roles in circular system</a:t>
            </a:r>
          </a:p>
        </p:txBody>
      </p:sp>
      <p:sp>
        <p:nvSpPr>
          <p:cNvPr id="4" name="Text Placeholder 3">
            <a:extLst>
              <a:ext uri="{FF2B5EF4-FFF2-40B4-BE49-F238E27FC236}">
                <a16:creationId xmlns:a16="http://schemas.microsoft.com/office/drawing/2014/main" id="{6EDBD91E-C2D5-4883-FCF0-8DFC5EE29888}"/>
              </a:ext>
            </a:extLst>
          </p:cNvPr>
          <p:cNvSpPr>
            <a:spLocks noGrp="1"/>
          </p:cNvSpPr>
          <p:nvPr>
            <p:ph type="body" sz="quarter" idx="21"/>
          </p:nvPr>
        </p:nvSpPr>
        <p:spPr>
          <a:xfrm>
            <a:off x="868225" y="6393655"/>
            <a:ext cx="1882532" cy="289762"/>
          </a:xfrm>
        </p:spPr>
        <p:txBody>
          <a:bodyPr/>
          <a:lstStyle/>
          <a:p>
            <a:endParaRPr lang="en-US" b="0">
              <a:latin typeface="Gotham Pro Medium" panose="02000503040000020004" pitchFamily="2" charset="0"/>
              <a:cs typeface="Gotham Pro Medium" panose="02000503040000020004" pitchFamily="2" charset="0"/>
            </a:endParaRPr>
          </a:p>
        </p:txBody>
      </p:sp>
      <p:sp>
        <p:nvSpPr>
          <p:cNvPr id="5" name="Slide Number Placeholder 4">
            <a:extLst>
              <a:ext uri="{FF2B5EF4-FFF2-40B4-BE49-F238E27FC236}">
                <a16:creationId xmlns:a16="http://schemas.microsoft.com/office/drawing/2014/main" id="{2AE93238-B27F-B460-16D6-ECD431AC0CDA}"/>
              </a:ext>
            </a:extLst>
          </p:cNvPr>
          <p:cNvSpPr>
            <a:spLocks noGrp="1"/>
          </p:cNvSpPr>
          <p:nvPr>
            <p:ph type="sldNum" sz="quarter" idx="4"/>
          </p:nvPr>
        </p:nvSpPr>
        <p:spPr>
          <a:xfrm>
            <a:off x="355050" y="6376660"/>
            <a:ext cx="406337" cy="308860"/>
          </a:xfrm>
        </p:spPr>
        <p:txBody>
          <a:bodyPr/>
          <a:lstStyle/>
          <a:p>
            <a:fld id="{B34C5665-60AA-4800-975B-60C3B685C1F4}" type="slidenum">
              <a:rPr lang="en-US" smtClean="0">
                <a:latin typeface="Gotham Pro Medium" panose="02000503040000020004" pitchFamily="2" charset="0"/>
                <a:cs typeface="Gotham Pro Medium" panose="02000503040000020004" pitchFamily="2" charset="0"/>
              </a:rPr>
              <a:pPr/>
              <a:t>6</a:t>
            </a:fld>
            <a:endParaRPr lang="en-US">
              <a:latin typeface="Gotham Pro Medium" panose="02000503040000020004" pitchFamily="2" charset="0"/>
              <a:cs typeface="Gotham Pro Medium" panose="02000503040000020004" pitchFamily="2" charset="0"/>
            </a:endParaRPr>
          </a:p>
        </p:txBody>
      </p:sp>
      <p:sp>
        <p:nvSpPr>
          <p:cNvPr id="7" name="Title 6">
            <a:extLst>
              <a:ext uri="{FF2B5EF4-FFF2-40B4-BE49-F238E27FC236}">
                <a16:creationId xmlns:a16="http://schemas.microsoft.com/office/drawing/2014/main" id="{C168A082-0A97-945D-B709-07110431ECC9}"/>
              </a:ext>
            </a:extLst>
          </p:cNvPr>
          <p:cNvSpPr>
            <a:spLocks noGrp="1"/>
          </p:cNvSpPr>
          <p:nvPr>
            <p:ph type="title"/>
          </p:nvPr>
        </p:nvSpPr>
        <p:spPr>
          <a:xfrm>
            <a:off x="240762" y="61800"/>
            <a:ext cx="11128277" cy="418172"/>
          </a:xfrm>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COMPARISON OF PYROLYSIS-BASED ADVANCED RECYCLING WITH MECHANICAL RECYCLING</a:t>
            </a:r>
          </a:p>
        </p:txBody>
      </p:sp>
      <p:grpSp>
        <p:nvGrpSpPr>
          <p:cNvPr id="18" name="Group 17">
            <a:extLst>
              <a:ext uri="{FF2B5EF4-FFF2-40B4-BE49-F238E27FC236}">
                <a16:creationId xmlns:a16="http://schemas.microsoft.com/office/drawing/2014/main" id="{04E91A1F-BFFE-43B1-5E78-26591AACDB79}"/>
              </a:ext>
            </a:extLst>
          </p:cNvPr>
          <p:cNvGrpSpPr/>
          <p:nvPr/>
        </p:nvGrpSpPr>
        <p:grpSpPr>
          <a:xfrm>
            <a:off x="-367077" y="893837"/>
            <a:ext cx="13571664" cy="5284046"/>
            <a:chOff x="-367077" y="893837"/>
            <a:chExt cx="13571664" cy="5284046"/>
          </a:xfrm>
        </p:grpSpPr>
        <p:grpSp>
          <p:nvGrpSpPr>
            <p:cNvPr id="17" name="Group 16">
              <a:extLst>
                <a:ext uri="{FF2B5EF4-FFF2-40B4-BE49-F238E27FC236}">
                  <a16:creationId xmlns:a16="http://schemas.microsoft.com/office/drawing/2014/main" id="{DF05B399-F63D-C358-F96F-BB6C341064DB}"/>
                </a:ext>
              </a:extLst>
            </p:cNvPr>
            <p:cNvGrpSpPr/>
            <p:nvPr/>
          </p:nvGrpSpPr>
          <p:grpSpPr>
            <a:xfrm>
              <a:off x="7779649" y="893837"/>
              <a:ext cx="4355847" cy="933924"/>
              <a:chOff x="7779649" y="893837"/>
              <a:chExt cx="4355847" cy="933924"/>
            </a:xfrm>
          </p:grpSpPr>
          <p:pic>
            <p:nvPicPr>
              <p:cNvPr id="8" name="Picture 10" descr="See the source image">
                <a:extLst>
                  <a:ext uri="{FF2B5EF4-FFF2-40B4-BE49-F238E27FC236}">
                    <a16:creationId xmlns:a16="http://schemas.microsoft.com/office/drawing/2014/main" id="{573B63AB-5CE8-B75D-DFB8-C5866325B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9649" y="893837"/>
                <a:ext cx="933924" cy="933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1E58369-55BA-C559-1040-FAD1E4987ACD}"/>
                  </a:ext>
                </a:extLst>
              </p:cNvPr>
              <p:cNvSpPr txBox="1"/>
              <p:nvPr/>
            </p:nvSpPr>
            <p:spPr>
              <a:xfrm>
                <a:off x="8697445" y="1179701"/>
                <a:ext cx="3438051"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2">
                        <a:lumMod val="10000"/>
                      </a:schemeClr>
                    </a:solidFill>
                    <a:effectLst/>
                    <a:uLnTx/>
                    <a:uFillTx/>
                    <a:latin typeface="Gotham Pro" panose="02000503040000020004" pitchFamily="2" charset="0"/>
                    <a:cs typeface="Gotham Pro" panose="02000503040000020004" pitchFamily="2" charset="0"/>
                  </a:rPr>
                  <a:t>ADVANCED RECYCLING - PYROLYSIS</a:t>
                </a:r>
              </a:p>
            </p:txBody>
          </p:sp>
        </p:grpSp>
        <p:grpSp>
          <p:nvGrpSpPr>
            <p:cNvPr id="16" name="Group 15">
              <a:extLst>
                <a:ext uri="{FF2B5EF4-FFF2-40B4-BE49-F238E27FC236}">
                  <a16:creationId xmlns:a16="http://schemas.microsoft.com/office/drawing/2014/main" id="{7F97024E-A693-D13F-9132-6BE316CF5659}"/>
                </a:ext>
              </a:extLst>
            </p:cNvPr>
            <p:cNvGrpSpPr/>
            <p:nvPr/>
          </p:nvGrpSpPr>
          <p:grpSpPr>
            <a:xfrm>
              <a:off x="405717" y="974520"/>
              <a:ext cx="3689263" cy="836925"/>
              <a:chOff x="405717" y="974520"/>
              <a:chExt cx="3689263" cy="836925"/>
            </a:xfrm>
          </p:grpSpPr>
          <p:pic>
            <p:nvPicPr>
              <p:cNvPr id="1026" name="Picture 2" descr="Gear icon vector logo design template">
                <a:extLst>
                  <a:ext uri="{FF2B5EF4-FFF2-40B4-BE49-F238E27FC236}">
                    <a16:creationId xmlns:a16="http://schemas.microsoft.com/office/drawing/2014/main" id="{9ECCEF68-0B3F-9F8F-17A8-C7AEFC740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942" y="974520"/>
                <a:ext cx="1128038" cy="8369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384064F-BFC9-C756-A637-751B2A271271}"/>
                  </a:ext>
                </a:extLst>
              </p:cNvPr>
              <p:cNvSpPr txBox="1"/>
              <p:nvPr/>
            </p:nvSpPr>
            <p:spPr>
              <a:xfrm>
                <a:off x="405717" y="1179701"/>
                <a:ext cx="2561225"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2">
                        <a:lumMod val="10000"/>
                      </a:schemeClr>
                    </a:solidFill>
                    <a:effectLst/>
                    <a:uLnTx/>
                    <a:uFillTx/>
                    <a:latin typeface="Gotham Pro" panose="02000503040000020004" pitchFamily="2" charset="0"/>
                    <a:cs typeface="Gotham Pro" panose="02000503040000020004" pitchFamily="2" charset="0"/>
                  </a:rPr>
                  <a:t>MECHANICAL RECYCLING</a:t>
                </a:r>
              </a:p>
            </p:txBody>
          </p:sp>
        </p:grpSp>
        <p:grpSp>
          <p:nvGrpSpPr>
            <p:cNvPr id="14" name="Group 13">
              <a:extLst>
                <a:ext uri="{FF2B5EF4-FFF2-40B4-BE49-F238E27FC236}">
                  <a16:creationId xmlns:a16="http://schemas.microsoft.com/office/drawing/2014/main" id="{E82C84E6-B14B-B1FF-1798-37DBE58708C0}"/>
                </a:ext>
              </a:extLst>
            </p:cNvPr>
            <p:cNvGrpSpPr/>
            <p:nvPr/>
          </p:nvGrpSpPr>
          <p:grpSpPr>
            <a:xfrm>
              <a:off x="-367077" y="1834691"/>
              <a:ext cx="13571664" cy="4343192"/>
              <a:chOff x="-367077" y="1834691"/>
              <a:chExt cx="13571664" cy="4343192"/>
            </a:xfrm>
          </p:grpSpPr>
          <p:sp>
            <p:nvSpPr>
              <p:cNvPr id="15" name="Pentagon 14">
                <a:extLst>
                  <a:ext uri="{FF2B5EF4-FFF2-40B4-BE49-F238E27FC236}">
                    <a16:creationId xmlns:a16="http://schemas.microsoft.com/office/drawing/2014/main" id="{4A8FE44B-C45E-62DB-59F1-31D281E1A491}"/>
                  </a:ext>
                </a:extLst>
              </p:cNvPr>
              <p:cNvSpPr/>
              <p:nvPr/>
            </p:nvSpPr>
            <p:spPr>
              <a:xfrm>
                <a:off x="4272490" y="5547124"/>
                <a:ext cx="3441259" cy="630759"/>
              </a:xfrm>
              <a:prstGeom prst="homePlat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3" name="Pentagon 12">
                <a:extLst>
                  <a:ext uri="{FF2B5EF4-FFF2-40B4-BE49-F238E27FC236}">
                    <a16:creationId xmlns:a16="http://schemas.microsoft.com/office/drawing/2014/main" id="{DD9ADA27-9E38-3B75-386E-AA7313A4AC41}"/>
                  </a:ext>
                </a:extLst>
              </p:cNvPr>
              <p:cNvSpPr/>
              <p:nvPr/>
            </p:nvSpPr>
            <p:spPr>
              <a:xfrm>
                <a:off x="4283743" y="4797811"/>
                <a:ext cx="3441259" cy="630759"/>
              </a:xfrm>
              <a:prstGeom prst="homePlat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9" name="Pentagon 8">
                <a:extLst>
                  <a:ext uri="{FF2B5EF4-FFF2-40B4-BE49-F238E27FC236}">
                    <a16:creationId xmlns:a16="http://schemas.microsoft.com/office/drawing/2014/main" id="{B8058898-E6C4-A975-D090-4A79FF370D90}"/>
                  </a:ext>
                </a:extLst>
              </p:cNvPr>
              <p:cNvSpPr/>
              <p:nvPr/>
            </p:nvSpPr>
            <p:spPr>
              <a:xfrm>
                <a:off x="4283744" y="4056291"/>
                <a:ext cx="3441259" cy="630759"/>
              </a:xfrm>
              <a:prstGeom prst="homePlate">
                <a:avLst/>
              </a:prstGeom>
              <a:solidFill>
                <a:srgbClr val="48C8FF"/>
              </a:solidFill>
              <a:ln w="12700" cap="flat">
                <a:solidFill>
                  <a:schemeClr val="accent5"/>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 name="Pentagon 9">
                <a:extLst>
                  <a:ext uri="{FF2B5EF4-FFF2-40B4-BE49-F238E27FC236}">
                    <a16:creationId xmlns:a16="http://schemas.microsoft.com/office/drawing/2014/main" id="{5ADBE445-2865-8519-632A-DE1B13B63204}"/>
                  </a:ext>
                </a:extLst>
              </p:cNvPr>
              <p:cNvSpPr/>
              <p:nvPr/>
            </p:nvSpPr>
            <p:spPr>
              <a:xfrm>
                <a:off x="4283744" y="4056291"/>
                <a:ext cx="3441259" cy="630759"/>
              </a:xfrm>
              <a:prstGeom prst="homePlate">
                <a:avLst/>
              </a:prstGeom>
              <a:solidFill>
                <a:schemeClr val="accent5"/>
              </a:solidFill>
              <a:ln w="12700" cap="flat">
                <a:solidFill>
                  <a:schemeClr val="accent5"/>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6" name="Pentagon 5">
                <a:extLst>
                  <a:ext uri="{FF2B5EF4-FFF2-40B4-BE49-F238E27FC236}">
                    <a16:creationId xmlns:a16="http://schemas.microsoft.com/office/drawing/2014/main" id="{9B1C3F0B-A777-FC29-61CB-AC73CD8FBEF0}"/>
                  </a:ext>
                </a:extLst>
              </p:cNvPr>
              <p:cNvSpPr/>
              <p:nvPr/>
            </p:nvSpPr>
            <p:spPr>
              <a:xfrm>
                <a:off x="4290322" y="3317277"/>
                <a:ext cx="3441259" cy="630759"/>
              </a:xfrm>
              <a:prstGeom prst="homePlate">
                <a:avLst/>
              </a:prstGeom>
              <a:solidFill>
                <a:srgbClr val="48C8FF"/>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2" name="Pentagon 1">
                <a:extLst>
                  <a:ext uri="{FF2B5EF4-FFF2-40B4-BE49-F238E27FC236}">
                    <a16:creationId xmlns:a16="http://schemas.microsoft.com/office/drawing/2014/main" id="{7FD2F7A1-1D8E-C865-42DA-A0AD77573D74}"/>
                  </a:ext>
                </a:extLst>
              </p:cNvPr>
              <p:cNvSpPr/>
              <p:nvPr/>
            </p:nvSpPr>
            <p:spPr>
              <a:xfrm>
                <a:off x="4290322" y="2568909"/>
                <a:ext cx="3441259" cy="630759"/>
              </a:xfrm>
              <a:prstGeom prst="homePlate">
                <a:avLst/>
              </a:prstGeom>
              <a:solidFill>
                <a:srgbClr val="0092D0"/>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74" name="Pentagon 1073">
                <a:extLst>
                  <a:ext uri="{FF2B5EF4-FFF2-40B4-BE49-F238E27FC236}">
                    <a16:creationId xmlns:a16="http://schemas.microsoft.com/office/drawing/2014/main" id="{E42A6FD5-1FF6-0144-D7E8-34075197B959}"/>
                  </a:ext>
                </a:extLst>
              </p:cNvPr>
              <p:cNvSpPr/>
              <p:nvPr/>
            </p:nvSpPr>
            <p:spPr>
              <a:xfrm>
                <a:off x="4290322" y="1834691"/>
                <a:ext cx="3441259" cy="630759"/>
              </a:xfrm>
              <a:prstGeom prst="homePlate">
                <a:avLst/>
              </a:prstGeom>
              <a:solidFill>
                <a:srgbClr val="126092"/>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1" i="1" dirty="0">
                  <a:solidFill>
                    <a:srgbClr val="FFFFFF"/>
                  </a:solidFill>
                  <a:latin typeface="Arial"/>
                  <a:ea typeface="Calibri"/>
                  <a:cs typeface="Arial"/>
                </a:endParaRPr>
              </a:p>
            </p:txBody>
          </p:sp>
          <p:sp>
            <p:nvSpPr>
              <p:cNvPr id="1042" name="TextBox 39">
                <a:extLst>
                  <a:ext uri="{FF2B5EF4-FFF2-40B4-BE49-F238E27FC236}">
                    <a16:creationId xmlns:a16="http://schemas.microsoft.com/office/drawing/2014/main" id="{4E9BF4CD-D82E-194F-A1F0-AD8BC878E242}"/>
                  </a:ext>
                </a:extLst>
              </p:cNvPr>
              <p:cNvSpPr txBox="1"/>
              <p:nvPr/>
            </p:nvSpPr>
            <p:spPr>
              <a:xfrm>
                <a:off x="4513939" y="2042680"/>
                <a:ext cx="2731139" cy="246478"/>
              </a:xfrm>
              <a:prstGeom prst="rect">
                <a:avLst/>
              </a:prstGeom>
            </p:spPr>
            <p:txBody>
              <a:bodyPr lIns="0" tIns="0" rIns="0" bIns="0" rtlCol="0" anchor="t">
                <a:spAutoFit/>
              </a:bodyPr>
              <a:lstStyle/>
              <a:p>
                <a:pPr algn="ctr">
                  <a:lnSpc>
                    <a:spcPts val="1979"/>
                  </a:lnSpc>
                </a:pPr>
                <a:r>
                  <a:rPr lang="en-US" sz="1600" b="1" dirty="0">
                    <a:solidFill>
                      <a:srgbClr val="FFFFFF"/>
                    </a:solidFill>
                    <a:latin typeface="Gotham Pro Medium" panose="02000503040000020004" pitchFamily="2" charset="0"/>
                    <a:cs typeface="Gotham Pro Medium" panose="02000503040000020004" pitchFamily="2" charset="0"/>
                  </a:rPr>
                  <a:t>PLASTIC FORMS AND TYPES</a:t>
                </a:r>
              </a:p>
            </p:txBody>
          </p:sp>
          <p:sp>
            <p:nvSpPr>
              <p:cNvPr id="1043" name="TextBox 40">
                <a:extLst>
                  <a:ext uri="{FF2B5EF4-FFF2-40B4-BE49-F238E27FC236}">
                    <a16:creationId xmlns:a16="http://schemas.microsoft.com/office/drawing/2014/main" id="{96ACE391-EB22-1196-08C8-BEA019C90D7A}"/>
                  </a:ext>
                </a:extLst>
              </p:cNvPr>
              <p:cNvSpPr txBox="1"/>
              <p:nvPr/>
            </p:nvSpPr>
            <p:spPr>
              <a:xfrm>
                <a:off x="4283743" y="2772652"/>
                <a:ext cx="3247054" cy="246478"/>
              </a:xfrm>
              <a:prstGeom prst="rect">
                <a:avLst/>
              </a:prstGeom>
            </p:spPr>
            <p:txBody>
              <a:bodyPr wrap="square" lIns="0" tIns="0" rIns="0" bIns="0" rtlCol="0" anchor="t">
                <a:spAutoFit/>
              </a:bodyPr>
              <a:lstStyle/>
              <a:p>
                <a:pPr algn="ctr">
                  <a:lnSpc>
                    <a:spcPts val="1979"/>
                  </a:lnSpc>
                </a:pPr>
                <a:r>
                  <a:rPr lang="en-US" sz="1600" b="1" dirty="0">
                    <a:solidFill>
                      <a:srgbClr val="FFFFFF"/>
                    </a:solidFill>
                    <a:latin typeface="Gotham Pro Medium" panose="02000503040000020004" pitchFamily="2" charset="0"/>
                    <a:cs typeface="Gotham Pro Medium" panose="02000503040000020004" pitchFamily="2" charset="0"/>
                  </a:rPr>
                  <a:t>REQUIREMENTS FOR PLASTIC INPUT</a:t>
                </a:r>
              </a:p>
            </p:txBody>
          </p:sp>
          <p:sp>
            <p:nvSpPr>
              <p:cNvPr id="1044" name="TextBox 41">
                <a:extLst>
                  <a:ext uri="{FF2B5EF4-FFF2-40B4-BE49-F238E27FC236}">
                    <a16:creationId xmlns:a16="http://schemas.microsoft.com/office/drawing/2014/main" id="{FB14BD4B-8654-1ED5-E7ED-1E91726BACB4}"/>
                  </a:ext>
                </a:extLst>
              </p:cNvPr>
              <p:cNvSpPr txBox="1"/>
              <p:nvPr/>
            </p:nvSpPr>
            <p:spPr>
              <a:xfrm>
                <a:off x="4428685" y="3515748"/>
                <a:ext cx="2957170" cy="246478"/>
              </a:xfrm>
              <a:prstGeom prst="rect">
                <a:avLst/>
              </a:prstGeom>
            </p:spPr>
            <p:txBody>
              <a:bodyPr wrap="square" lIns="0" tIns="0" rIns="0" bIns="0" rtlCol="0" anchor="t">
                <a:spAutoFit/>
              </a:bodyPr>
              <a:lstStyle/>
              <a:p>
                <a:pPr algn="ctr">
                  <a:lnSpc>
                    <a:spcPts val="1979"/>
                  </a:lnSpc>
                </a:pPr>
                <a:r>
                  <a:rPr lang="en-US" sz="1600" b="1" dirty="0">
                    <a:solidFill>
                      <a:srgbClr val="FFFFFF"/>
                    </a:solidFill>
                    <a:latin typeface="Gotham Pro Medium" panose="02000503040000020004" pitchFamily="2" charset="0"/>
                    <a:cs typeface="Gotham Pro Medium" panose="02000503040000020004" pitchFamily="2" charset="0"/>
                  </a:rPr>
                  <a:t>EFFECT ON PLASTIC MOLECULE</a:t>
                </a:r>
              </a:p>
            </p:txBody>
          </p:sp>
          <p:sp>
            <p:nvSpPr>
              <p:cNvPr id="1045" name="TextBox 42">
                <a:extLst>
                  <a:ext uri="{FF2B5EF4-FFF2-40B4-BE49-F238E27FC236}">
                    <a16:creationId xmlns:a16="http://schemas.microsoft.com/office/drawing/2014/main" id="{7543592B-F41F-7F46-0B4B-DC329B46C56D}"/>
                  </a:ext>
                </a:extLst>
              </p:cNvPr>
              <p:cNvSpPr txBox="1"/>
              <p:nvPr/>
            </p:nvSpPr>
            <p:spPr>
              <a:xfrm>
                <a:off x="4541700" y="4257543"/>
                <a:ext cx="2731139" cy="246478"/>
              </a:xfrm>
              <a:prstGeom prst="rect">
                <a:avLst/>
              </a:prstGeom>
            </p:spPr>
            <p:txBody>
              <a:bodyPr lIns="0" tIns="0" rIns="0" bIns="0" rtlCol="0" anchor="t">
                <a:spAutoFit/>
              </a:bodyPr>
              <a:lstStyle/>
              <a:p>
                <a:pPr algn="ctr">
                  <a:lnSpc>
                    <a:spcPts val="1979"/>
                  </a:lnSpc>
                </a:pPr>
                <a:r>
                  <a:rPr lang="en-US" sz="1600" b="1" dirty="0">
                    <a:solidFill>
                      <a:srgbClr val="FFFFFF"/>
                    </a:solidFill>
                    <a:latin typeface="Gotham Pro Medium" panose="02000503040000020004" pitchFamily="2" charset="0"/>
                    <a:cs typeface="Gotham Pro Medium" panose="02000503040000020004" pitchFamily="2" charset="0"/>
                  </a:rPr>
                  <a:t>QUALITY OF RECYCLED RESIN</a:t>
                </a:r>
              </a:p>
            </p:txBody>
          </p:sp>
          <p:sp>
            <p:nvSpPr>
              <p:cNvPr id="1046" name="TextBox 44">
                <a:extLst>
                  <a:ext uri="{FF2B5EF4-FFF2-40B4-BE49-F238E27FC236}">
                    <a16:creationId xmlns:a16="http://schemas.microsoft.com/office/drawing/2014/main" id="{113F45F9-D620-7042-58BB-31F0D0EBC16C}"/>
                  </a:ext>
                </a:extLst>
              </p:cNvPr>
              <p:cNvSpPr txBox="1"/>
              <p:nvPr/>
            </p:nvSpPr>
            <p:spPr>
              <a:xfrm>
                <a:off x="4513938" y="5002073"/>
                <a:ext cx="2731139" cy="246478"/>
              </a:xfrm>
              <a:prstGeom prst="rect">
                <a:avLst/>
              </a:prstGeom>
            </p:spPr>
            <p:txBody>
              <a:bodyPr lIns="0" tIns="0" rIns="0" bIns="0" rtlCol="0" anchor="t">
                <a:spAutoFit/>
              </a:bodyPr>
              <a:lstStyle/>
              <a:p>
                <a:pPr algn="ctr">
                  <a:lnSpc>
                    <a:spcPts val="1979"/>
                  </a:lnSpc>
                </a:pPr>
                <a:r>
                  <a:rPr lang="en-US" sz="1600" b="1" dirty="0">
                    <a:latin typeface="Gotham Pro Medium" panose="02000503040000020004" pitchFamily="2" charset="0"/>
                    <a:cs typeface="Gotham Pro Medium" panose="02000503040000020004" pitchFamily="2" charset="0"/>
                  </a:rPr>
                  <a:t>TYPES OF APPLICATIONS</a:t>
                </a:r>
              </a:p>
            </p:txBody>
          </p:sp>
          <p:sp>
            <p:nvSpPr>
              <p:cNvPr id="1047" name="TextBox 45">
                <a:extLst>
                  <a:ext uri="{FF2B5EF4-FFF2-40B4-BE49-F238E27FC236}">
                    <a16:creationId xmlns:a16="http://schemas.microsoft.com/office/drawing/2014/main" id="{836987E7-B285-B8B5-0AE3-1DD1828472E9}"/>
                  </a:ext>
                </a:extLst>
              </p:cNvPr>
              <p:cNvSpPr txBox="1"/>
              <p:nvPr/>
            </p:nvSpPr>
            <p:spPr>
              <a:xfrm>
                <a:off x="4298141" y="5753412"/>
                <a:ext cx="3218255" cy="246478"/>
              </a:xfrm>
              <a:prstGeom prst="rect">
                <a:avLst/>
              </a:prstGeom>
            </p:spPr>
            <p:txBody>
              <a:bodyPr wrap="square" lIns="0" tIns="0" rIns="0" bIns="0" rtlCol="0" anchor="t">
                <a:spAutoFit/>
              </a:bodyPr>
              <a:lstStyle/>
              <a:p>
                <a:pPr algn="ctr">
                  <a:lnSpc>
                    <a:spcPts val="1979"/>
                  </a:lnSpc>
                </a:pPr>
                <a:r>
                  <a:rPr lang="en-US" sz="1600" b="1" dirty="0">
                    <a:latin typeface="Gotham Pro Medium" panose="02000503040000020004" pitchFamily="2" charset="0"/>
                    <a:cs typeface="Gotham Pro Medium" panose="02000503040000020004" pitchFamily="2" charset="0"/>
                  </a:rPr>
                  <a:t>NUMBER OF RECYCLING CYCLES</a:t>
                </a:r>
              </a:p>
            </p:txBody>
          </p:sp>
          <p:sp>
            <p:nvSpPr>
              <p:cNvPr id="1051" name="TextBox 32">
                <a:extLst>
                  <a:ext uri="{FF2B5EF4-FFF2-40B4-BE49-F238E27FC236}">
                    <a16:creationId xmlns:a16="http://schemas.microsoft.com/office/drawing/2014/main" id="{5594D699-41B2-BDB7-17E4-88FD37A818DE}"/>
                  </a:ext>
                </a:extLst>
              </p:cNvPr>
              <p:cNvSpPr txBox="1"/>
              <p:nvPr/>
            </p:nvSpPr>
            <p:spPr>
              <a:xfrm>
                <a:off x="-170480" y="2039112"/>
                <a:ext cx="4111397" cy="239746"/>
              </a:xfrm>
              <a:prstGeom prst="rect">
                <a:avLst/>
              </a:prstGeom>
            </p:spPr>
            <p:txBody>
              <a:bodyPr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Bulky Rigids</a:t>
                </a:r>
              </a:p>
            </p:txBody>
          </p:sp>
          <p:sp>
            <p:nvSpPr>
              <p:cNvPr id="1052" name="TextBox 33">
                <a:extLst>
                  <a:ext uri="{FF2B5EF4-FFF2-40B4-BE49-F238E27FC236}">
                    <a16:creationId xmlns:a16="http://schemas.microsoft.com/office/drawing/2014/main" id="{4F8FFA40-4B7E-CB8B-6499-A52399B5B85B}"/>
                  </a:ext>
                </a:extLst>
              </p:cNvPr>
              <p:cNvSpPr txBox="1"/>
              <p:nvPr/>
            </p:nvSpPr>
            <p:spPr>
              <a:xfrm>
                <a:off x="-112978" y="2772652"/>
                <a:ext cx="4053895" cy="239746"/>
              </a:xfrm>
              <a:prstGeom prst="rect">
                <a:avLst/>
              </a:prstGeom>
            </p:spPr>
            <p:txBody>
              <a:bodyPr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Single streams, presorted by melt flow</a:t>
                </a:r>
              </a:p>
            </p:txBody>
          </p:sp>
          <p:sp>
            <p:nvSpPr>
              <p:cNvPr id="1053" name="TextBox 34">
                <a:extLst>
                  <a:ext uri="{FF2B5EF4-FFF2-40B4-BE49-F238E27FC236}">
                    <a16:creationId xmlns:a16="http://schemas.microsoft.com/office/drawing/2014/main" id="{D7785DB7-E41C-840C-D34A-0AB6A85A43E2}"/>
                  </a:ext>
                </a:extLst>
              </p:cNvPr>
              <p:cNvSpPr txBox="1"/>
              <p:nvPr/>
            </p:nvSpPr>
            <p:spPr>
              <a:xfrm>
                <a:off x="-112978" y="3386088"/>
                <a:ext cx="4053895" cy="496226"/>
              </a:xfrm>
              <a:prstGeom prst="rect">
                <a:avLst/>
              </a:prstGeom>
            </p:spPr>
            <p:txBody>
              <a:bodyPr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Does not change chemical structure</a:t>
                </a:r>
              </a:p>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Only changes form to a pellet</a:t>
                </a:r>
              </a:p>
            </p:txBody>
          </p:sp>
          <p:sp>
            <p:nvSpPr>
              <p:cNvPr id="1054" name="TextBox 36">
                <a:extLst>
                  <a:ext uri="{FF2B5EF4-FFF2-40B4-BE49-F238E27FC236}">
                    <a16:creationId xmlns:a16="http://schemas.microsoft.com/office/drawing/2014/main" id="{6CBEF393-AA93-2B0D-71E5-4F500B407A07}"/>
                  </a:ext>
                </a:extLst>
              </p:cNvPr>
              <p:cNvSpPr txBox="1"/>
              <p:nvPr/>
            </p:nvSpPr>
            <p:spPr>
              <a:xfrm>
                <a:off x="144801" y="4982746"/>
                <a:ext cx="3796116" cy="239746"/>
              </a:xfrm>
              <a:prstGeom prst="rect">
                <a:avLst/>
              </a:prstGeom>
            </p:spPr>
            <p:txBody>
              <a:bodyPr wrap="square"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Limited range as a partial offset to virgin</a:t>
                </a:r>
              </a:p>
            </p:txBody>
          </p:sp>
          <p:sp>
            <p:nvSpPr>
              <p:cNvPr id="1055" name="TextBox 38">
                <a:extLst>
                  <a:ext uri="{FF2B5EF4-FFF2-40B4-BE49-F238E27FC236}">
                    <a16:creationId xmlns:a16="http://schemas.microsoft.com/office/drawing/2014/main" id="{ED910683-14E3-CE65-DCA3-AEC8633D0235}"/>
                  </a:ext>
                </a:extLst>
              </p:cNvPr>
              <p:cNvSpPr txBox="1"/>
              <p:nvPr/>
            </p:nvSpPr>
            <p:spPr>
              <a:xfrm>
                <a:off x="-112978" y="4261104"/>
                <a:ext cx="4053895" cy="239746"/>
              </a:xfrm>
              <a:prstGeom prst="rect">
                <a:avLst/>
              </a:prstGeom>
            </p:spPr>
            <p:txBody>
              <a:bodyPr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Variable and inferior to virgin resin</a:t>
                </a:r>
              </a:p>
            </p:txBody>
          </p:sp>
          <p:sp>
            <p:nvSpPr>
              <p:cNvPr id="1056" name="TextBox 37">
                <a:extLst>
                  <a:ext uri="{FF2B5EF4-FFF2-40B4-BE49-F238E27FC236}">
                    <a16:creationId xmlns:a16="http://schemas.microsoft.com/office/drawing/2014/main" id="{71EB10AD-D637-3EA3-9796-CF23A8A3829B}"/>
                  </a:ext>
                </a:extLst>
              </p:cNvPr>
              <p:cNvSpPr txBox="1"/>
              <p:nvPr/>
            </p:nvSpPr>
            <p:spPr>
              <a:xfrm>
                <a:off x="2647919" y="5741303"/>
                <a:ext cx="1263945" cy="239746"/>
              </a:xfrm>
              <a:prstGeom prst="rect">
                <a:avLst/>
              </a:prstGeom>
            </p:spPr>
            <p:txBody>
              <a:bodyPr lIns="0" tIns="0" rIns="0" bIns="0" rtlCol="0" anchor="t">
                <a:spAutoFit/>
              </a:bodyPr>
              <a:lstStyle/>
              <a:p>
                <a:pPr algn="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1-3</a:t>
                </a:r>
              </a:p>
            </p:txBody>
          </p:sp>
          <p:sp>
            <p:nvSpPr>
              <p:cNvPr id="1061" name="TextBox 46">
                <a:extLst>
                  <a:ext uri="{FF2B5EF4-FFF2-40B4-BE49-F238E27FC236}">
                    <a16:creationId xmlns:a16="http://schemas.microsoft.com/office/drawing/2014/main" id="{675997BA-07AD-617C-0C95-996184CE635E}"/>
                  </a:ext>
                </a:extLst>
              </p:cNvPr>
              <p:cNvSpPr txBox="1"/>
              <p:nvPr/>
            </p:nvSpPr>
            <p:spPr>
              <a:xfrm>
                <a:off x="8081601" y="2039112"/>
                <a:ext cx="5122986" cy="23756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Films, Small Parts and Foams </a:t>
                </a:r>
              </a:p>
            </p:txBody>
          </p:sp>
          <p:sp>
            <p:nvSpPr>
              <p:cNvPr id="1062" name="TextBox 47">
                <a:extLst>
                  <a:ext uri="{FF2B5EF4-FFF2-40B4-BE49-F238E27FC236}">
                    <a16:creationId xmlns:a16="http://schemas.microsoft.com/office/drawing/2014/main" id="{F50CAAA0-26B2-1778-72B3-D9F92141E554}"/>
                  </a:ext>
                </a:extLst>
              </p:cNvPr>
              <p:cNvSpPr txBox="1"/>
              <p:nvPr/>
            </p:nvSpPr>
            <p:spPr>
              <a:xfrm>
                <a:off x="8081601" y="2769253"/>
                <a:ext cx="4053895" cy="23756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Mixed streams of PE, PP, and PS</a:t>
                </a:r>
              </a:p>
            </p:txBody>
          </p:sp>
          <p:sp>
            <p:nvSpPr>
              <p:cNvPr id="1063" name="TextBox 48">
                <a:extLst>
                  <a:ext uri="{FF2B5EF4-FFF2-40B4-BE49-F238E27FC236}">
                    <a16:creationId xmlns:a16="http://schemas.microsoft.com/office/drawing/2014/main" id="{C83DD747-79B6-0693-31E4-8A923EFF3272}"/>
                  </a:ext>
                </a:extLst>
              </p:cNvPr>
              <p:cNvSpPr txBox="1"/>
              <p:nvPr/>
            </p:nvSpPr>
            <p:spPr>
              <a:xfrm>
                <a:off x="8083401" y="3374136"/>
                <a:ext cx="4053895" cy="49622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Change chemical structure at molecular level </a:t>
                </a:r>
              </a:p>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Converts plastic to its original building blocks</a:t>
                </a:r>
              </a:p>
            </p:txBody>
          </p:sp>
          <p:sp>
            <p:nvSpPr>
              <p:cNvPr id="1064" name="TextBox 50">
                <a:extLst>
                  <a:ext uri="{FF2B5EF4-FFF2-40B4-BE49-F238E27FC236}">
                    <a16:creationId xmlns:a16="http://schemas.microsoft.com/office/drawing/2014/main" id="{FE28FA9E-A5CB-520A-5E04-182013CA61F1}"/>
                  </a:ext>
                </a:extLst>
              </p:cNvPr>
              <p:cNvSpPr txBox="1"/>
              <p:nvPr/>
            </p:nvSpPr>
            <p:spPr>
              <a:xfrm>
                <a:off x="8081601" y="4982746"/>
                <a:ext cx="4204745" cy="23974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Unlimited range - same range as virgin resin</a:t>
                </a:r>
              </a:p>
            </p:txBody>
          </p:sp>
          <p:sp>
            <p:nvSpPr>
              <p:cNvPr id="1065" name="TextBox 51">
                <a:extLst>
                  <a:ext uri="{FF2B5EF4-FFF2-40B4-BE49-F238E27FC236}">
                    <a16:creationId xmlns:a16="http://schemas.microsoft.com/office/drawing/2014/main" id="{CF9FFC65-9057-14DB-9AE8-C2696CA06C99}"/>
                  </a:ext>
                </a:extLst>
              </p:cNvPr>
              <p:cNvSpPr txBox="1"/>
              <p:nvPr/>
            </p:nvSpPr>
            <p:spPr>
              <a:xfrm>
                <a:off x="8081601" y="5751576"/>
                <a:ext cx="1263945" cy="23756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Infinite</a:t>
                </a:r>
              </a:p>
            </p:txBody>
          </p:sp>
          <p:sp>
            <p:nvSpPr>
              <p:cNvPr id="1066" name="TextBox 52">
                <a:extLst>
                  <a:ext uri="{FF2B5EF4-FFF2-40B4-BE49-F238E27FC236}">
                    <a16:creationId xmlns:a16="http://schemas.microsoft.com/office/drawing/2014/main" id="{F90BA992-4FF6-BF7F-C7A1-D7E388A898ED}"/>
                  </a:ext>
                </a:extLst>
              </p:cNvPr>
              <p:cNvSpPr txBox="1"/>
              <p:nvPr/>
            </p:nvSpPr>
            <p:spPr>
              <a:xfrm>
                <a:off x="8081601" y="4261104"/>
                <a:ext cx="4053895" cy="239746"/>
              </a:xfrm>
              <a:prstGeom prst="rect">
                <a:avLst/>
              </a:prstGeom>
            </p:spPr>
            <p:txBody>
              <a:bodyPr lIns="0" tIns="0" rIns="0" bIns="0" rtlCol="0" anchor="t">
                <a:spAutoFit/>
              </a:bodyPr>
              <a:lstStyle/>
              <a:p>
                <a:pPr>
                  <a:lnSpc>
                    <a:spcPts val="1979"/>
                  </a:lnSpc>
                </a:pPr>
                <a:r>
                  <a:rPr lang="en-US" sz="1400" b="1" dirty="0">
                    <a:solidFill>
                      <a:schemeClr val="bg2">
                        <a:lumMod val="10000"/>
                      </a:schemeClr>
                    </a:solidFill>
                    <a:latin typeface="Gotham Pro Medium" panose="02000503040000020004" pitchFamily="2" charset="0"/>
                    <a:cs typeface="Gotham Pro Medium" panose="02000503040000020004" pitchFamily="2" charset="0"/>
                  </a:rPr>
                  <a:t>Identical to virgin resin</a:t>
                </a:r>
              </a:p>
            </p:txBody>
          </p:sp>
          <p:sp>
            <p:nvSpPr>
              <p:cNvPr id="1067" name="Rectangle 1066">
                <a:extLst>
                  <a:ext uri="{FF2B5EF4-FFF2-40B4-BE49-F238E27FC236}">
                    <a16:creationId xmlns:a16="http://schemas.microsoft.com/office/drawing/2014/main" id="{5B104F14-2337-EB4A-20C6-A812B9F17DD6}"/>
                  </a:ext>
                </a:extLst>
              </p:cNvPr>
              <p:cNvSpPr/>
              <p:nvPr/>
            </p:nvSpPr>
            <p:spPr>
              <a:xfrm>
                <a:off x="-367077" y="1834691"/>
                <a:ext cx="12926153" cy="623829"/>
              </a:xfrm>
              <a:prstGeom prst="rect">
                <a:avLst/>
              </a:prstGeom>
              <a:noFill/>
              <a:ln w="12700" cap="flat">
                <a:solidFill>
                  <a:srgbClr val="126092"/>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1" i="1" dirty="0">
                  <a:solidFill>
                    <a:srgbClr val="FFFFFF"/>
                  </a:solidFill>
                  <a:latin typeface="Arial"/>
                  <a:ea typeface="Calibri"/>
                  <a:cs typeface="Arial"/>
                </a:endParaRPr>
              </a:p>
            </p:txBody>
          </p:sp>
          <p:sp>
            <p:nvSpPr>
              <p:cNvPr id="1068" name="Rectangle 1067">
                <a:extLst>
                  <a:ext uri="{FF2B5EF4-FFF2-40B4-BE49-F238E27FC236}">
                    <a16:creationId xmlns:a16="http://schemas.microsoft.com/office/drawing/2014/main" id="{561EA60F-8C29-5EF3-8954-CD6DDEEA5DA3}"/>
                  </a:ext>
                </a:extLst>
              </p:cNvPr>
              <p:cNvSpPr/>
              <p:nvPr/>
            </p:nvSpPr>
            <p:spPr>
              <a:xfrm>
                <a:off x="-333112" y="2576563"/>
                <a:ext cx="12926153" cy="623829"/>
              </a:xfrm>
              <a:prstGeom prst="rect">
                <a:avLst/>
              </a:prstGeom>
              <a:noFill/>
              <a:ln w="12700" cap="flat">
                <a:solidFill>
                  <a:srgbClr val="0092D0"/>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69" name="Rectangle 1068">
                <a:extLst>
                  <a:ext uri="{FF2B5EF4-FFF2-40B4-BE49-F238E27FC236}">
                    <a16:creationId xmlns:a16="http://schemas.microsoft.com/office/drawing/2014/main" id="{FDB142F0-960E-7523-D20F-3A65A6AF854C}"/>
                  </a:ext>
                </a:extLst>
              </p:cNvPr>
              <p:cNvSpPr/>
              <p:nvPr/>
            </p:nvSpPr>
            <p:spPr>
              <a:xfrm>
                <a:off x="-333112" y="3318691"/>
                <a:ext cx="12926153" cy="623829"/>
              </a:xfrm>
              <a:prstGeom prst="rect">
                <a:avLst/>
              </a:prstGeom>
              <a:noFill/>
              <a:ln w="12700" cap="flat">
                <a:solidFill>
                  <a:srgbClr val="48C8FF"/>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70" name="Rectangle 1069">
                <a:extLst>
                  <a:ext uri="{FF2B5EF4-FFF2-40B4-BE49-F238E27FC236}">
                    <a16:creationId xmlns:a16="http://schemas.microsoft.com/office/drawing/2014/main" id="{EA29653E-5EE5-3BDE-6FBC-DCFAE32824DA}"/>
                  </a:ext>
                </a:extLst>
              </p:cNvPr>
              <p:cNvSpPr/>
              <p:nvPr/>
            </p:nvSpPr>
            <p:spPr>
              <a:xfrm>
                <a:off x="-333112" y="4059149"/>
                <a:ext cx="12926153" cy="623829"/>
              </a:xfrm>
              <a:prstGeom prst="rect">
                <a:avLst/>
              </a:prstGeom>
              <a:noFill/>
              <a:ln w="12700" cap="flat">
                <a:solidFill>
                  <a:schemeClr val="accent5"/>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71" name="Rectangle 1070">
                <a:extLst>
                  <a:ext uri="{FF2B5EF4-FFF2-40B4-BE49-F238E27FC236}">
                    <a16:creationId xmlns:a16="http://schemas.microsoft.com/office/drawing/2014/main" id="{C4899F74-26D2-E1C1-0D4A-F6DD7B900DB1}"/>
                  </a:ext>
                </a:extLst>
              </p:cNvPr>
              <p:cNvSpPr/>
              <p:nvPr/>
            </p:nvSpPr>
            <p:spPr>
              <a:xfrm>
                <a:off x="-334444" y="4801277"/>
                <a:ext cx="12926153" cy="623829"/>
              </a:xfrm>
              <a:prstGeom prst="rect">
                <a:avLst/>
              </a:prstGeom>
              <a:noFill/>
              <a:ln w="12700" cap="flat">
                <a:solidFill>
                  <a:schemeClr val="accent4"/>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sp>
            <p:nvSpPr>
              <p:cNvPr id="1072" name="Rectangle 1071">
                <a:extLst>
                  <a:ext uri="{FF2B5EF4-FFF2-40B4-BE49-F238E27FC236}">
                    <a16:creationId xmlns:a16="http://schemas.microsoft.com/office/drawing/2014/main" id="{DDF6A3E1-4ACD-A14E-A554-2582569554AD}"/>
                  </a:ext>
                </a:extLst>
              </p:cNvPr>
              <p:cNvSpPr/>
              <p:nvPr/>
            </p:nvSpPr>
            <p:spPr>
              <a:xfrm>
                <a:off x="-334444" y="5550591"/>
                <a:ext cx="12926153" cy="623829"/>
              </a:xfrm>
              <a:prstGeom prst="rect">
                <a:avLst/>
              </a:prstGeom>
              <a:noFill/>
              <a:ln w="12700" cap="flat">
                <a:solidFill>
                  <a:schemeClr val="accent3"/>
                </a:solid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algn="ctr" defTabSz="410662" fontAlgn="auto" hangingPunct="0">
                  <a:lnSpc>
                    <a:spcPct val="80000"/>
                  </a:lnSpc>
                  <a:spcBef>
                    <a:spcPts val="0"/>
                  </a:spcBef>
                  <a:spcAft>
                    <a:spcPts val="0"/>
                  </a:spcAft>
                </a:pPr>
                <a:endParaRPr lang="en-US" sz="1800" b="0" i="1">
                  <a:solidFill>
                    <a:srgbClr val="FFFFFF"/>
                  </a:solidFill>
                  <a:latin typeface="Arial"/>
                  <a:ea typeface="Calibri"/>
                  <a:cs typeface="Arial"/>
                </a:endParaRPr>
              </a:p>
            </p:txBody>
          </p:sp>
        </p:grpSp>
      </p:grpSp>
    </p:spTree>
    <p:extLst>
      <p:ext uri="{BB962C8B-B14F-4D97-AF65-F5344CB8AC3E}">
        <p14:creationId xmlns:p14="http://schemas.microsoft.com/office/powerpoint/2010/main" val="30148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80C97C-AE84-4609-96AD-C1FAE64D87C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FFFFFF"/>
              </a:solidFill>
              <a:effectLst/>
              <a:uLnTx/>
              <a:uFillTx/>
              <a:latin typeface="Gotham Pro" panose="02000503040000020004" pitchFamily="2" charset="0"/>
              <a:ea typeface="+mn-ea"/>
            </a:endParaRPr>
          </a:p>
        </p:txBody>
      </p:sp>
      <p:sp>
        <p:nvSpPr>
          <p:cNvPr id="79" name="Text Placeholder 2">
            <a:extLst>
              <a:ext uri="{FF2B5EF4-FFF2-40B4-BE49-F238E27FC236}">
                <a16:creationId xmlns:a16="http://schemas.microsoft.com/office/drawing/2014/main" id="{F644ED9F-0BAF-CBB6-6C92-C3C6C25BC379}"/>
              </a:ext>
            </a:extLst>
          </p:cNvPr>
          <p:cNvSpPr txBox="1">
            <a:spLocks/>
          </p:cNvSpPr>
          <p:nvPr/>
        </p:nvSpPr>
        <p:spPr>
          <a:xfrm>
            <a:off x="240761" y="511961"/>
            <a:ext cx="11355379" cy="331910"/>
          </a:xfrm>
          <a:prstGeom prst="rect">
            <a:avLst/>
          </a:prstGeom>
        </p:spPr>
        <p:txBody>
          <a:bodyPr/>
          <a:lstStyle>
            <a:lvl1pPr marL="0" indent="0" algn="l" defTabSz="1218764" rtl="0" eaLnBrk="1" latinLnBrk="0" hangingPunct="1">
              <a:lnSpc>
                <a:spcPct val="85000"/>
              </a:lnSpc>
              <a:spcBef>
                <a:spcPts val="0"/>
              </a:spcBef>
              <a:buClr>
                <a:schemeClr val="tx2">
                  <a:lumMod val="50000"/>
                </a:schemeClr>
              </a:buClr>
              <a:buFont typeface="Arial" pitchFamily="34" charset="0"/>
              <a:buNone/>
              <a:defRPr kumimoji="0" lang="en-US" sz="1600" b="0" i="0" u="none" strike="noStrike" kern="1200" cap="none" spc="0" normalizeH="0" baseline="0" dirty="0">
                <a:ln>
                  <a:noFill/>
                </a:ln>
                <a:solidFill>
                  <a:schemeClr val="accent2">
                    <a:lumMod val="75000"/>
                  </a:schemeClr>
                </a:solidFill>
                <a:effectLst/>
                <a:uLnTx/>
                <a:uFillTx/>
                <a:latin typeface="+mn-lt"/>
                <a:ea typeface="+mn-ea"/>
                <a:cs typeface="Segoe UI"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0" kern="1200">
                <a:solidFill>
                  <a:srgbClr val="404040"/>
                </a:solidFill>
                <a:latin typeface="+mn-lt"/>
                <a:ea typeface="+mn-ea"/>
                <a:cs typeface="+mn-cs"/>
              </a:defRPr>
            </a:lvl2pPr>
            <a:lvl3pPr marL="745991" indent="0" algn="l" defTabSz="1218764" rtl="0" eaLnBrk="1" latinLnBrk="0" hangingPunct="1">
              <a:spcBef>
                <a:spcPts val="600"/>
              </a:spcBef>
              <a:buClr>
                <a:schemeClr val="tx2">
                  <a:lumMod val="50000"/>
                </a:schemeClr>
              </a:buClr>
              <a:buFont typeface="Arial" pitchFamily="34" charset="0"/>
              <a:buNone/>
              <a:tabLst/>
              <a:defRPr sz="2000" kern="1200">
                <a:solidFill>
                  <a:srgbClr val="404040"/>
                </a:solidFill>
                <a:latin typeface="+mn-lt"/>
                <a:ea typeface="+mn-ea"/>
                <a:cs typeface="+mn-cs"/>
              </a:defRPr>
            </a:lvl3pPr>
            <a:lvl4pPr marL="1068188"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4pPr>
            <a:lvl5pPr marL="1409439" indent="0" algn="l" defTabSz="1218764" rtl="0" eaLnBrk="1" latinLnBrk="0" hangingPunct="1">
              <a:spcBef>
                <a:spcPts val="600"/>
              </a:spcBef>
              <a:buClr>
                <a:schemeClr val="tx2">
                  <a:lumMod val="50000"/>
                </a:schemeClr>
              </a:buClr>
              <a:buFont typeface="Arial" pitchFamily="34" charset="0"/>
              <a:buNone/>
              <a:defRPr sz="1800"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0" marR="0" lvl="0" indent="0" algn="l" defTabSz="1218764" rtl="0" eaLnBrk="1" fontAlgn="auto" latinLnBrk="0" hangingPunct="1">
              <a:lnSpc>
                <a:spcPct val="85000"/>
              </a:lnSpc>
              <a:spcBef>
                <a:spcPts val="0"/>
              </a:spcBef>
              <a:spcAft>
                <a:spcPts val="0"/>
              </a:spcAft>
              <a:buClr>
                <a:srgbClr val="808285">
                  <a:lumMod val="50000"/>
                </a:srgbClr>
              </a:buClr>
              <a:buSzTx/>
              <a:buFont typeface="Arial" pitchFamily="34" charset="0"/>
              <a:buNone/>
              <a:tabLst/>
              <a:defRPr/>
            </a:pPr>
            <a:r>
              <a:rPr kumimoji="0" lang="en-US" sz="1500" b="0" i="0" u="none" strike="noStrike" kern="1200" cap="none" spc="0" normalizeH="0" baseline="0" noProof="0" dirty="0">
                <a:ln>
                  <a:noFill/>
                </a:ln>
                <a:solidFill>
                  <a:srgbClr val="3CB2E3">
                    <a:lumMod val="75000"/>
                  </a:srgbClr>
                </a:solidFill>
                <a:effectLst/>
                <a:uLnTx/>
                <a:uFillTx/>
                <a:latin typeface="Gotham Pro" panose="02000503040000020004" pitchFamily="2" charset="0"/>
                <a:ea typeface="+mn-ea"/>
                <a:cs typeface="Gotham Pro" panose="02000503040000020004" pitchFamily="2" charset="0"/>
              </a:rPr>
              <a:t>Advanced recycling complements mechanical recycling as the circular option to continuously restores the plastic molecule to productive use</a:t>
            </a:r>
          </a:p>
        </p:txBody>
      </p:sp>
      <p:sp>
        <p:nvSpPr>
          <p:cNvPr id="80" name="Title 6">
            <a:extLst>
              <a:ext uri="{FF2B5EF4-FFF2-40B4-BE49-F238E27FC236}">
                <a16:creationId xmlns:a16="http://schemas.microsoft.com/office/drawing/2014/main" id="{E47AD60E-9C3A-F7E8-EE90-6E49BC750A8D}"/>
              </a:ext>
            </a:extLst>
          </p:cNvPr>
          <p:cNvSpPr>
            <a:spLocks noGrp="1"/>
          </p:cNvSpPr>
          <p:nvPr>
            <p:ph type="title"/>
          </p:nvPr>
        </p:nvSpPr>
        <p:spPr>
          <a:xfrm>
            <a:off x="240762" y="61800"/>
            <a:ext cx="10515600" cy="418172"/>
          </a:xfrm>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“HARD-TO-RECYCLE” PLASTICS HAVE 3 POSSIBLE END OF LIFE SCENARIOS </a:t>
            </a:r>
          </a:p>
        </p:txBody>
      </p:sp>
      <p:grpSp>
        <p:nvGrpSpPr>
          <p:cNvPr id="11" name="Group 10">
            <a:extLst>
              <a:ext uri="{FF2B5EF4-FFF2-40B4-BE49-F238E27FC236}">
                <a16:creationId xmlns:a16="http://schemas.microsoft.com/office/drawing/2014/main" id="{186A734A-08A8-B2DD-A74A-42B00709DD64}"/>
              </a:ext>
            </a:extLst>
          </p:cNvPr>
          <p:cNvGrpSpPr/>
          <p:nvPr/>
        </p:nvGrpSpPr>
        <p:grpSpPr>
          <a:xfrm>
            <a:off x="683591" y="1025171"/>
            <a:ext cx="4734178" cy="5145042"/>
            <a:chOff x="683591" y="1025171"/>
            <a:chExt cx="4734178" cy="5145042"/>
          </a:xfrm>
        </p:grpSpPr>
        <p:sp>
          <p:nvSpPr>
            <p:cNvPr id="142" name="object 15">
              <a:extLst>
                <a:ext uri="{FF2B5EF4-FFF2-40B4-BE49-F238E27FC236}">
                  <a16:creationId xmlns:a16="http://schemas.microsoft.com/office/drawing/2014/main" id="{90D0C8D8-D50E-ACAD-332C-9A2BE0124C91}"/>
                </a:ext>
              </a:extLst>
            </p:cNvPr>
            <p:cNvSpPr txBox="1"/>
            <p:nvPr/>
          </p:nvSpPr>
          <p:spPr>
            <a:xfrm>
              <a:off x="1694752" y="1025171"/>
              <a:ext cx="2617948" cy="197490"/>
            </a:xfrm>
            <a:prstGeom prst="rect">
              <a:avLst/>
            </a:prstGeom>
          </p:spPr>
          <p:txBody>
            <a:bodyPr vert="horz" wrap="square" lIns="0" tIns="12700" rIns="0" bIns="0" rtlCol="0">
              <a:spAutoFit/>
            </a:bodyPr>
            <a:lstStyle/>
            <a:p>
              <a:pPr marL="12700" marR="5080" lvl="0" indent="324485"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WASTE PLASTIC HIERARCHY</a:t>
              </a:r>
            </a:p>
          </p:txBody>
        </p:sp>
        <p:sp>
          <p:nvSpPr>
            <p:cNvPr id="143" name="object 3">
              <a:extLst>
                <a:ext uri="{FF2B5EF4-FFF2-40B4-BE49-F238E27FC236}">
                  <a16:creationId xmlns:a16="http://schemas.microsoft.com/office/drawing/2014/main" id="{0C2B2526-1E14-3EB4-AE43-C09ADBEF309D}"/>
                </a:ext>
              </a:extLst>
            </p:cNvPr>
            <p:cNvSpPr/>
            <p:nvPr/>
          </p:nvSpPr>
          <p:spPr>
            <a:xfrm flipV="1">
              <a:off x="2040649" y="1263316"/>
              <a:ext cx="2187949" cy="45719"/>
            </a:xfrm>
            <a:custGeom>
              <a:avLst/>
              <a:gdLst/>
              <a:ahLst/>
              <a:cxnLst/>
              <a:rect l="l" t="t" r="r" b="b"/>
              <a:pathLst>
                <a:path w="3711575">
                  <a:moveTo>
                    <a:pt x="0" y="0"/>
                  </a:moveTo>
                  <a:lnTo>
                    <a:pt x="3711066" y="0"/>
                  </a:lnTo>
                </a:path>
              </a:pathLst>
            </a:custGeom>
            <a:ln w="28575">
              <a:solidFill>
                <a:srgbClr val="006C9B"/>
              </a:solidFill>
            </a:ln>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58595B"/>
                </a:solidFill>
                <a:effectLst>
                  <a:outerShdw blurRad="38100" dist="38100" dir="2700000" algn="tl">
                    <a:srgbClr val="000000">
                      <a:alpha val="43137"/>
                    </a:srgbClr>
                  </a:outerShdw>
                </a:effectLst>
                <a:uLnTx/>
                <a:uFillTx/>
                <a:latin typeface="Gotham Pro" panose="02000503040000020004" pitchFamily="2" charset="0"/>
                <a:ea typeface="+mn-ea"/>
                <a:cs typeface="+mn-cs"/>
              </a:endParaRPr>
            </a:p>
          </p:txBody>
        </p:sp>
        <p:grpSp>
          <p:nvGrpSpPr>
            <p:cNvPr id="10" name="Group 9">
              <a:extLst>
                <a:ext uri="{FF2B5EF4-FFF2-40B4-BE49-F238E27FC236}">
                  <a16:creationId xmlns:a16="http://schemas.microsoft.com/office/drawing/2014/main" id="{EF20E718-4E0E-47A8-75E9-E4E36C98F5D0}"/>
                </a:ext>
              </a:extLst>
            </p:cNvPr>
            <p:cNvGrpSpPr/>
            <p:nvPr/>
          </p:nvGrpSpPr>
          <p:grpSpPr>
            <a:xfrm>
              <a:off x="683591" y="1394304"/>
              <a:ext cx="4734178" cy="4775909"/>
              <a:chOff x="683591" y="1394304"/>
              <a:chExt cx="4734178" cy="4775909"/>
            </a:xfrm>
          </p:grpSpPr>
          <p:sp>
            <p:nvSpPr>
              <p:cNvPr id="114" name="object 4">
                <a:extLst>
                  <a:ext uri="{FF2B5EF4-FFF2-40B4-BE49-F238E27FC236}">
                    <a16:creationId xmlns:a16="http://schemas.microsoft.com/office/drawing/2014/main" id="{BA674637-853D-DC36-2896-7CEC8744FF40}"/>
                  </a:ext>
                </a:extLst>
              </p:cNvPr>
              <p:cNvSpPr txBox="1"/>
              <p:nvPr/>
            </p:nvSpPr>
            <p:spPr>
              <a:xfrm>
                <a:off x="1030833" y="5843993"/>
                <a:ext cx="4374776" cy="326220"/>
              </a:xfrm>
              <a:prstGeom prst="rect">
                <a:avLst/>
              </a:prstGeom>
              <a:solidFill>
                <a:srgbClr val="165E2F"/>
              </a:solidFill>
            </p:spPr>
            <p:txBody>
              <a:bodyPr vert="horz" wrap="square" lIns="0" tIns="48745" rIns="0" bIns="0" rtlCol="0">
                <a:spAutoFit/>
              </a:bodyPr>
              <a:lstStyle/>
              <a:p>
                <a:pPr marL="0" marR="0" lvl="0" indent="0" algn="ctr" defTabSz="806867" rtl="0" eaLnBrk="1" fontAlgn="auto" latinLnBrk="0" hangingPunct="1">
                  <a:lnSpc>
                    <a:spcPct val="100000"/>
                  </a:lnSpc>
                  <a:spcBef>
                    <a:spcPts val="383"/>
                  </a:spcBef>
                  <a:spcAft>
                    <a:spcPts val="0"/>
                  </a:spcAft>
                  <a:buClrTx/>
                  <a:buSzTx/>
                  <a:buFontTx/>
                  <a:buNone/>
                  <a:tabLst/>
                  <a:defRPr/>
                </a:pPr>
                <a:r>
                  <a:rPr kumimoji="0" lang="en-US" sz="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rPr>
                  <a:t> </a:t>
                </a:r>
              </a:p>
              <a:p>
                <a:pPr marL="0" marR="0" lvl="0" indent="0" algn="ctr" defTabSz="806867" rtl="0" eaLnBrk="1" fontAlgn="auto" latinLnBrk="0" hangingPunct="1">
                  <a:lnSpc>
                    <a:spcPct val="100000"/>
                  </a:lnSpc>
                  <a:spcBef>
                    <a:spcPts val="383"/>
                  </a:spcBef>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a:p>
                <a:pPr marL="0" marR="0" lvl="0" indent="0" algn="ctr" defTabSz="806867" rtl="0" eaLnBrk="1" fontAlgn="auto" latinLnBrk="0" hangingPunct="1">
                  <a:lnSpc>
                    <a:spcPct val="100000"/>
                  </a:lnSpc>
                  <a:spcBef>
                    <a:spcPts val="383"/>
                  </a:spcBef>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a:p>
                <a:pPr marL="0" marR="0" lvl="0" indent="0" algn="ctr" defTabSz="806867" rtl="0" eaLnBrk="1" fontAlgn="auto" latinLnBrk="0" hangingPunct="1">
                  <a:lnSpc>
                    <a:spcPct val="100000"/>
                  </a:lnSpc>
                  <a:spcBef>
                    <a:spcPts val="383"/>
                  </a:spcBef>
                  <a:spcAft>
                    <a:spcPts val="0"/>
                  </a:spcAft>
                  <a:buClrTx/>
                  <a:buSzTx/>
                  <a:buFontTx/>
                  <a:buNone/>
                  <a:tabLst/>
                  <a:defRPr/>
                </a:pPr>
                <a:endParaRPr kumimoji="0" sz="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grpSp>
            <p:nvGrpSpPr>
              <p:cNvPr id="115" name="object 5">
                <a:extLst>
                  <a:ext uri="{FF2B5EF4-FFF2-40B4-BE49-F238E27FC236}">
                    <a16:creationId xmlns:a16="http://schemas.microsoft.com/office/drawing/2014/main" id="{8A3E2577-E5DF-0D12-E9D7-483D4652E0F1}"/>
                  </a:ext>
                </a:extLst>
              </p:cNvPr>
              <p:cNvGrpSpPr/>
              <p:nvPr/>
            </p:nvGrpSpPr>
            <p:grpSpPr>
              <a:xfrm>
                <a:off x="2113265" y="1394304"/>
                <a:ext cx="2210921" cy="2209800"/>
                <a:chOff x="1728152" y="1214564"/>
                <a:chExt cx="2505710" cy="2504440"/>
              </a:xfrm>
            </p:grpSpPr>
            <p:sp>
              <p:nvSpPr>
                <p:cNvPr id="116" name="object 6">
                  <a:extLst>
                    <a:ext uri="{FF2B5EF4-FFF2-40B4-BE49-F238E27FC236}">
                      <a16:creationId xmlns:a16="http://schemas.microsoft.com/office/drawing/2014/main" id="{B47D8FEE-E9BC-72B1-9098-5AF0230623BA}"/>
                    </a:ext>
                  </a:extLst>
                </p:cNvPr>
                <p:cNvSpPr/>
                <p:nvPr/>
              </p:nvSpPr>
              <p:spPr>
                <a:xfrm>
                  <a:off x="2568701" y="1227582"/>
                  <a:ext cx="826135" cy="826135"/>
                </a:xfrm>
                <a:custGeom>
                  <a:avLst/>
                  <a:gdLst/>
                  <a:ahLst/>
                  <a:cxnLst/>
                  <a:rect l="l" t="t" r="r" b="b"/>
                  <a:pathLst>
                    <a:path w="826135" h="826135">
                      <a:moveTo>
                        <a:pt x="413004" y="0"/>
                      </a:moveTo>
                      <a:lnTo>
                        <a:pt x="0" y="826008"/>
                      </a:lnTo>
                      <a:lnTo>
                        <a:pt x="826008" y="826008"/>
                      </a:lnTo>
                      <a:lnTo>
                        <a:pt x="413004" y="0"/>
                      </a:lnTo>
                      <a:close/>
                    </a:path>
                  </a:pathLst>
                </a:custGeom>
                <a:solidFill>
                  <a:srgbClr val="3CB549"/>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17" name="object 7">
                  <a:extLst>
                    <a:ext uri="{FF2B5EF4-FFF2-40B4-BE49-F238E27FC236}">
                      <a16:creationId xmlns:a16="http://schemas.microsoft.com/office/drawing/2014/main" id="{B2485460-75D1-C587-2589-646AB91B0686}"/>
                    </a:ext>
                  </a:extLst>
                </p:cNvPr>
                <p:cNvSpPr/>
                <p:nvPr/>
              </p:nvSpPr>
              <p:spPr>
                <a:xfrm>
                  <a:off x="2568701" y="1227582"/>
                  <a:ext cx="826135" cy="826135"/>
                </a:xfrm>
                <a:custGeom>
                  <a:avLst/>
                  <a:gdLst/>
                  <a:ahLst/>
                  <a:cxnLst/>
                  <a:rect l="l" t="t" r="r" b="b"/>
                  <a:pathLst>
                    <a:path w="826135" h="826135">
                      <a:moveTo>
                        <a:pt x="0" y="826008"/>
                      </a:moveTo>
                      <a:lnTo>
                        <a:pt x="413004" y="0"/>
                      </a:lnTo>
                      <a:lnTo>
                        <a:pt x="826008" y="826008"/>
                      </a:lnTo>
                      <a:lnTo>
                        <a:pt x="0" y="82600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18" name="object 8">
                  <a:extLst>
                    <a:ext uri="{FF2B5EF4-FFF2-40B4-BE49-F238E27FC236}">
                      <a16:creationId xmlns:a16="http://schemas.microsoft.com/office/drawing/2014/main" id="{59AEA405-E41C-2C2A-2449-C52B54DF01F2}"/>
                    </a:ext>
                  </a:extLst>
                </p:cNvPr>
                <p:cNvSpPr/>
                <p:nvPr/>
              </p:nvSpPr>
              <p:spPr>
                <a:xfrm>
                  <a:off x="2155697" y="2053590"/>
                  <a:ext cx="1652270" cy="826135"/>
                </a:xfrm>
                <a:custGeom>
                  <a:avLst/>
                  <a:gdLst/>
                  <a:ahLst/>
                  <a:cxnLst/>
                  <a:rect l="l" t="t" r="r" b="b"/>
                  <a:pathLst>
                    <a:path w="1652270" h="826135">
                      <a:moveTo>
                        <a:pt x="1239012" y="0"/>
                      </a:moveTo>
                      <a:lnTo>
                        <a:pt x="413004" y="0"/>
                      </a:lnTo>
                      <a:lnTo>
                        <a:pt x="0" y="826008"/>
                      </a:lnTo>
                      <a:lnTo>
                        <a:pt x="1652016" y="826008"/>
                      </a:lnTo>
                      <a:lnTo>
                        <a:pt x="1239012" y="0"/>
                      </a:lnTo>
                      <a:close/>
                    </a:path>
                  </a:pathLst>
                </a:custGeom>
                <a:solidFill>
                  <a:srgbClr val="0092CF"/>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19" name="object 9">
                  <a:extLst>
                    <a:ext uri="{FF2B5EF4-FFF2-40B4-BE49-F238E27FC236}">
                      <a16:creationId xmlns:a16="http://schemas.microsoft.com/office/drawing/2014/main" id="{95BDE126-4DF0-3726-1D01-E81A92984E45}"/>
                    </a:ext>
                  </a:extLst>
                </p:cNvPr>
                <p:cNvSpPr/>
                <p:nvPr/>
              </p:nvSpPr>
              <p:spPr>
                <a:xfrm>
                  <a:off x="2155697" y="2053591"/>
                  <a:ext cx="1652270" cy="826135"/>
                </a:xfrm>
                <a:custGeom>
                  <a:avLst/>
                  <a:gdLst/>
                  <a:ahLst/>
                  <a:cxnLst/>
                  <a:rect l="l" t="t" r="r" b="b"/>
                  <a:pathLst>
                    <a:path w="1652270" h="826135">
                      <a:moveTo>
                        <a:pt x="0" y="826008"/>
                      </a:moveTo>
                      <a:lnTo>
                        <a:pt x="413004" y="0"/>
                      </a:lnTo>
                      <a:lnTo>
                        <a:pt x="1239012" y="0"/>
                      </a:lnTo>
                      <a:lnTo>
                        <a:pt x="1652016" y="826008"/>
                      </a:lnTo>
                      <a:lnTo>
                        <a:pt x="0" y="82600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20" name="object 10">
                  <a:extLst>
                    <a:ext uri="{FF2B5EF4-FFF2-40B4-BE49-F238E27FC236}">
                      <a16:creationId xmlns:a16="http://schemas.microsoft.com/office/drawing/2014/main" id="{C71BC9EF-6018-5864-724A-7F2C91244282}"/>
                    </a:ext>
                  </a:extLst>
                </p:cNvPr>
                <p:cNvSpPr/>
                <p:nvPr/>
              </p:nvSpPr>
              <p:spPr>
                <a:xfrm>
                  <a:off x="1741169" y="2879597"/>
                  <a:ext cx="2479675" cy="826135"/>
                </a:xfrm>
                <a:custGeom>
                  <a:avLst/>
                  <a:gdLst/>
                  <a:ahLst/>
                  <a:cxnLst/>
                  <a:rect l="l" t="t" r="r" b="b"/>
                  <a:pathLst>
                    <a:path w="2479675" h="826135">
                      <a:moveTo>
                        <a:pt x="2066289" y="0"/>
                      </a:moveTo>
                      <a:lnTo>
                        <a:pt x="413258" y="0"/>
                      </a:lnTo>
                      <a:lnTo>
                        <a:pt x="0" y="826008"/>
                      </a:lnTo>
                      <a:lnTo>
                        <a:pt x="2479548" y="826008"/>
                      </a:lnTo>
                      <a:lnTo>
                        <a:pt x="2066289" y="0"/>
                      </a:lnTo>
                      <a:close/>
                    </a:path>
                  </a:pathLst>
                </a:custGeom>
                <a:solidFill>
                  <a:srgbClr val="48C8FF"/>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21" name="object 11">
                  <a:extLst>
                    <a:ext uri="{FF2B5EF4-FFF2-40B4-BE49-F238E27FC236}">
                      <a16:creationId xmlns:a16="http://schemas.microsoft.com/office/drawing/2014/main" id="{3DD2B514-390B-6308-4050-4078EDA501A8}"/>
                    </a:ext>
                  </a:extLst>
                </p:cNvPr>
                <p:cNvSpPr/>
                <p:nvPr/>
              </p:nvSpPr>
              <p:spPr>
                <a:xfrm>
                  <a:off x="1741169" y="2879597"/>
                  <a:ext cx="2479675" cy="826135"/>
                </a:xfrm>
                <a:custGeom>
                  <a:avLst/>
                  <a:gdLst/>
                  <a:ahLst/>
                  <a:cxnLst/>
                  <a:rect l="l" t="t" r="r" b="b"/>
                  <a:pathLst>
                    <a:path w="2479675" h="826135">
                      <a:moveTo>
                        <a:pt x="0" y="826008"/>
                      </a:moveTo>
                      <a:lnTo>
                        <a:pt x="413258" y="0"/>
                      </a:lnTo>
                      <a:lnTo>
                        <a:pt x="2066289" y="0"/>
                      </a:lnTo>
                      <a:lnTo>
                        <a:pt x="2479548" y="826008"/>
                      </a:lnTo>
                      <a:lnTo>
                        <a:pt x="0" y="82600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grpSp>
          <p:grpSp>
            <p:nvGrpSpPr>
              <p:cNvPr id="122" name="object 13">
                <a:extLst>
                  <a:ext uri="{FF2B5EF4-FFF2-40B4-BE49-F238E27FC236}">
                    <a16:creationId xmlns:a16="http://schemas.microsoft.com/office/drawing/2014/main" id="{A6410CBC-4746-1DB0-7152-E870931615DC}"/>
                  </a:ext>
                </a:extLst>
              </p:cNvPr>
              <p:cNvGrpSpPr/>
              <p:nvPr/>
            </p:nvGrpSpPr>
            <p:grpSpPr>
              <a:xfrm>
                <a:off x="1748851" y="3580796"/>
                <a:ext cx="2939863" cy="751914"/>
                <a:chOff x="1315148" y="3692588"/>
                <a:chExt cx="3331845" cy="852169"/>
              </a:xfrm>
            </p:grpSpPr>
            <p:sp>
              <p:nvSpPr>
                <p:cNvPr id="123" name="object 14">
                  <a:extLst>
                    <a:ext uri="{FF2B5EF4-FFF2-40B4-BE49-F238E27FC236}">
                      <a16:creationId xmlns:a16="http://schemas.microsoft.com/office/drawing/2014/main" id="{6877250C-B567-4500-A649-7D7E35B94042}"/>
                    </a:ext>
                  </a:extLst>
                </p:cNvPr>
                <p:cNvSpPr/>
                <p:nvPr/>
              </p:nvSpPr>
              <p:spPr>
                <a:xfrm>
                  <a:off x="1328166" y="3705606"/>
                  <a:ext cx="3305810" cy="826135"/>
                </a:xfrm>
                <a:custGeom>
                  <a:avLst/>
                  <a:gdLst/>
                  <a:ahLst/>
                  <a:cxnLst/>
                  <a:rect l="l" t="t" r="r" b="b"/>
                  <a:pathLst>
                    <a:path w="3305810" h="826135">
                      <a:moveTo>
                        <a:pt x="2892361" y="0"/>
                      </a:moveTo>
                      <a:lnTo>
                        <a:pt x="413194" y="0"/>
                      </a:lnTo>
                      <a:lnTo>
                        <a:pt x="0" y="826008"/>
                      </a:lnTo>
                      <a:lnTo>
                        <a:pt x="3305555" y="826008"/>
                      </a:lnTo>
                      <a:lnTo>
                        <a:pt x="2892361" y="0"/>
                      </a:lnTo>
                      <a:close/>
                    </a:path>
                  </a:pathLst>
                </a:custGeom>
                <a:solidFill>
                  <a:srgbClr val="AAD276"/>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24" name="object 15">
                  <a:extLst>
                    <a:ext uri="{FF2B5EF4-FFF2-40B4-BE49-F238E27FC236}">
                      <a16:creationId xmlns:a16="http://schemas.microsoft.com/office/drawing/2014/main" id="{A5072275-EF65-7F92-06A6-2FE5DEF4BC8C}"/>
                    </a:ext>
                  </a:extLst>
                </p:cNvPr>
                <p:cNvSpPr/>
                <p:nvPr/>
              </p:nvSpPr>
              <p:spPr>
                <a:xfrm>
                  <a:off x="1328166" y="3705606"/>
                  <a:ext cx="3305810" cy="826135"/>
                </a:xfrm>
                <a:custGeom>
                  <a:avLst/>
                  <a:gdLst/>
                  <a:ahLst/>
                  <a:cxnLst/>
                  <a:rect l="l" t="t" r="r" b="b"/>
                  <a:pathLst>
                    <a:path w="3305810" h="826135">
                      <a:moveTo>
                        <a:pt x="0" y="826008"/>
                      </a:moveTo>
                      <a:lnTo>
                        <a:pt x="413194" y="0"/>
                      </a:lnTo>
                      <a:lnTo>
                        <a:pt x="2892361" y="0"/>
                      </a:lnTo>
                      <a:lnTo>
                        <a:pt x="3305555" y="826008"/>
                      </a:lnTo>
                      <a:lnTo>
                        <a:pt x="0" y="82600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grpSp>
          <p:sp>
            <p:nvSpPr>
              <p:cNvPr id="125" name="object 16">
                <a:extLst>
                  <a:ext uri="{FF2B5EF4-FFF2-40B4-BE49-F238E27FC236}">
                    <a16:creationId xmlns:a16="http://schemas.microsoft.com/office/drawing/2014/main" id="{87B8F1C9-2594-D7DA-9857-E10ADB42004A}"/>
                  </a:ext>
                </a:extLst>
              </p:cNvPr>
              <p:cNvSpPr txBox="1"/>
              <p:nvPr/>
            </p:nvSpPr>
            <p:spPr>
              <a:xfrm>
                <a:off x="2341361" y="3727917"/>
                <a:ext cx="1164220" cy="398751"/>
              </a:xfrm>
              <a:prstGeom prst="rect">
                <a:avLst/>
              </a:prstGeom>
            </p:spPr>
            <p:txBody>
              <a:bodyPr vert="horz" wrap="square" lIns="0" tIns="29135" rIns="0" bIns="0" rtlCol="0">
                <a:spAutoFit/>
              </a:bodyPr>
              <a:lstStyle/>
              <a:p>
                <a:pPr marL="1121" marR="4483" lvl="0" indent="-1681" algn="ctr" defTabSz="806867" rtl="0" eaLnBrk="1" fontAlgn="auto" latinLnBrk="0" hangingPunct="1">
                  <a:lnSpc>
                    <a:spcPct val="100000"/>
                  </a:lnSpc>
                  <a:spcBef>
                    <a:spcPts val="229"/>
                  </a:spcBef>
                  <a:spcAft>
                    <a:spcPts val="0"/>
                  </a:spcAft>
                  <a:buClrTx/>
                  <a:buSzTx/>
                  <a:buFontTx/>
                  <a:buNone/>
                  <a:tabLst/>
                  <a:defRPr/>
                </a:pPr>
                <a:r>
                  <a:rPr kumimoji="0"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Advanced Recycling</a:t>
                </a:r>
                <a:endParaRPr kumimoji="0"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grpSp>
            <p:nvGrpSpPr>
              <p:cNvPr id="126" name="object 17">
                <a:extLst>
                  <a:ext uri="{FF2B5EF4-FFF2-40B4-BE49-F238E27FC236}">
                    <a16:creationId xmlns:a16="http://schemas.microsoft.com/office/drawing/2014/main" id="{B6BD2AF4-769E-9A8E-75DE-2EC195D86370}"/>
                  </a:ext>
                </a:extLst>
              </p:cNvPr>
              <p:cNvGrpSpPr/>
              <p:nvPr/>
            </p:nvGrpSpPr>
            <p:grpSpPr>
              <a:xfrm>
                <a:off x="1384435" y="4309627"/>
                <a:ext cx="3668805" cy="751914"/>
                <a:chOff x="902144" y="4518596"/>
                <a:chExt cx="4157979" cy="852169"/>
              </a:xfrm>
            </p:grpSpPr>
            <p:sp>
              <p:nvSpPr>
                <p:cNvPr id="127" name="object 18">
                  <a:extLst>
                    <a:ext uri="{FF2B5EF4-FFF2-40B4-BE49-F238E27FC236}">
                      <a16:creationId xmlns:a16="http://schemas.microsoft.com/office/drawing/2014/main" id="{B7B585FD-D641-444F-B025-18F4689DB3EA}"/>
                    </a:ext>
                  </a:extLst>
                </p:cNvPr>
                <p:cNvSpPr/>
                <p:nvPr/>
              </p:nvSpPr>
              <p:spPr>
                <a:xfrm>
                  <a:off x="915162" y="4531614"/>
                  <a:ext cx="4131945" cy="826135"/>
                </a:xfrm>
                <a:custGeom>
                  <a:avLst/>
                  <a:gdLst/>
                  <a:ahLst/>
                  <a:cxnLst/>
                  <a:rect l="l" t="t" r="r" b="b"/>
                  <a:pathLst>
                    <a:path w="4131945" h="826135">
                      <a:moveTo>
                        <a:pt x="3718407" y="0"/>
                      </a:moveTo>
                      <a:lnTo>
                        <a:pt x="413156" y="0"/>
                      </a:lnTo>
                      <a:lnTo>
                        <a:pt x="0" y="826008"/>
                      </a:lnTo>
                      <a:lnTo>
                        <a:pt x="4131564" y="826008"/>
                      </a:lnTo>
                      <a:lnTo>
                        <a:pt x="3718407" y="0"/>
                      </a:lnTo>
                      <a:close/>
                    </a:path>
                  </a:pathLst>
                </a:custGeom>
                <a:solidFill>
                  <a:srgbClr val="8AC53E"/>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28" name="object 19">
                  <a:extLst>
                    <a:ext uri="{FF2B5EF4-FFF2-40B4-BE49-F238E27FC236}">
                      <a16:creationId xmlns:a16="http://schemas.microsoft.com/office/drawing/2014/main" id="{EB661FEC-7211-B87B-564A-1EFE314123AB}"/>
                    </a:ext>
                  </a:extLst>
                </p:cNvPr>
                <p:cNvSpPr/>
                <p:nvPr/>
              </p:nvSpPr>
              <p:spPr>
                <a:xfrm>
                  <a:off x="915162" y="4531614"/>
                  <a:ext cx="4131945" cy="826135"/>
                </a:xfrm>
                <a:custGeom>
                  <a:avLst/>
                  <a:gdLst/>
                  <a:ahLst/>
                  <a:cxnLst/>
                  <a:rect l="l" t="t" r="r" b="b"/>
                  <a:pathLst>
                    <a:path w="4131945" h="826135">
                      <a:moveTo>
                        <a:pt x="0" y="826008"/>
                      </a:moveTo>
                      <a:lnTo>
                        <a:pt x="413156" y="0"/>
                      </a:lnTo>
                      <a:lnTo>
                        <a:pt x="3718407" y="0"/>
                      </a:lnTo>
                      <a:lnTo>
                        <a:pt x="4131564" y="826008"/>
                      </a:lnTo>
                      <a:lnTo>
                        <a:pt x="0" y="82600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grpSp>
          <p:sp>
            <p:nvSpPr>
              <p:cNvPr id="129" name="object 20">
                <a:extLst>
                  <a:ext uri="{FF2B5EF4-FFF2-40B4-BE49-F238E27FC236}">
                    <a16:creationId xmlns:a16="http://schemas.microsoft.com/office/drawing/2014/main" id="{B95C3E6B-C50B-023E-EC1C-556905D09D10}"/>
                  </a:ext>
                </a:extLst>
              </p:cNvPr>
              <p:cNvSpPr txBox="1"/>
              <p:nvPr/>
            </p:nvSpPr>
            <p:spPr>
              <a:xfrm>
                <a:off x="2314027" y="4610300"/>
                <a:ext cx="1110044" cy="195981"/>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88"/>
                  </a:spcBef>
                  <a:spcAft>
                    <a:spcPts val="0"/>
                  </a:spcAft>
                  <a:buClrTx/>
                  <a:buSzTx/>
                  <a:buFontTx/>
                  <a:buNone/>
                  <a:tabLst/>
                  <a:defRPr/>
                </a:pPr>
                <a:r>
                  <a:rPr kumimoji="0"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Incineration</a:t>
                </a:r>
                <a:endParaRPr kumimoji="0"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grpSp>
            <p:nvGrpSpPr>
              <p:cNvPr id="130" name="object 21">
                <a:extLst>
                  <a:ext uri="{FF2B5EF4-FFF2-40B4-BE49-F238E27FC236}">
                    <a16:creationId xmlns:a16="http://schemas.microsoft.com/office/drawing/2014/main" id="{84392CA3-82E3-DCF7-10CB-340FE7314017}"/>
                  </a:ext>
                </a:extLst>
              </p:cNvPr>
              <p:cNvGrpSpPr/>
              <p:nvPr/>
            </p:nvGrpSpPr>
            <p:grpSpPr>
              <a:xfrm>
                <a:off x="1020020" y="1538188"/>
                <a:ext cx="4397749" cy="4252072"/>
                <a:chOff x="489140" y="1377632"/>
                <a:chExt cx="4984115" cy="4819015"/>
              </a:xfrm>
            </p:grpSpPr>
            <p:sp>
              <p:nvSpPr>
                <p:cNvPr id="131" name="object 22">
                  <a:extLst>
                    <a:ext uri="{FF2B5EF4-FFF2-40B4-BE49-F238E27FC236}">
                      <a16:creationId xmlns:a16="http://schemas.microsoft.com/office/drawing/2014/main" id="{EA00EAB1-2DE6-1B7A-76ED-7E2CBF13069F}"/>
                    </a:ext>
                  </a:extLst>
                </p:cNvPr>
                <p:cNvSpPr/>
                <p:nvPr/>
              </p:nvSpPr>
              <p:spPr>
                <a:xfrm>
                  <a:off x="502157" y="5357622"/>
                  <a:ext cx="4958080" cy="826135"/>
                </a:xfrm>
                <a:custGeom>
                  <a:avLst/>
                  <a:gdLst/>
                  <a:ahLst/>
                  <a:cxnLst/>
                  <a:rect l="l" t="t" r="r" b="b"/>
                  <a:pathLst>
                    <a:path w="4958080" h="826135">
                      <a:moveTo>
                        <a:pt x="4544441" y="0"/>
                      </a:moveTo>
                      <a:lnTo>
                        <a:pt x="413131" y="0"/>
                      </a:lnTo>
                      <a:lnTo>
                        <a:pt x="0" y="826007"/>
                      </a:lnTo>
                      <a:lnTo>
                        <a:pt x="4957572" y="826007"/>
                      </a:lnTo>
                      <a:lnTo>
                        <a:pt x="4544441" y="0"/>
                      </a:lnTo>
                      <a:close/>
                    </a:path>
                  </a:pathLst>
                </a:custGeom>
                <a:solidFill>
                  <a:srgbClr val="6B945F"/>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32" name="object 23">
                  <a:extLst>
                    <a:ext uri="{FF2B5EF4-FFF2-40B4-BE49-F238E27FC236}">
                      <a16:creationId xmlns:a16="http://schemas.microsoft.com/office/drawing/2014/main" id="{F2708EC3-7CF7-6907-25A7-902B667A6F85}"/>
                    </a:ext>
                  </a:extLst>
                </p:cNvPr>
                <p:cNvSpPr/>
                <p:nvPr/>
              </p:nvSpPr>
              <p:spPr>
                <a:xfrm>
                  <a:off x="502157" y="5357622"/>
                  <a:ext cx="4958080" cy="826135"/>
                </a:xfrm>
                <a:custGeom>
                  <a:avLst/>
                  <a:gdLst/>
                  <a:ahLst/>
                  <a:cxnLst/>
                  <a:rect l="l" t="t" r="r" b="b"/>
                  <a:pathLst>
                    <a:path w="4958080" h="826135">
                      <a:moveTo>
                        <a:pt x="0" y="826007"/>
                      </a:moveTo>
                      <a:lnTo>
                        <a:pt x="413131" y="0"/>
                      </a:lnTo>
                      <a:lnTo>
                        <a:pt x="4544441" y="0"/>
                      </a:lnTo>
                      <a:lnTo>
                        <a:pt x="4957572" y="826007"/>
                      </a:lnTo>
                      <a:lnTo>
                        <a:pt x="0" y="826007"/>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33" name="object 24">
                  <a:extLst>
                    <a:ext uri="{FF2B5EF4-FFF2-40B4-BE49-F238E27FC236}">
                      <a16:creationId xmlns:a16="http://schemas.microsoft.com/office/drawing/2014/main" id="{8A7854AF-C64A-0740-D10E-AF83277DB150}"/>
                    </a:ext>
                  </a:extLst>
                </p:cNvPr>
                <p:cNvSpPr/>
                <p:nvPr/>
              </p:nvSpPr>
              <p:spPr>
                <a:xfrm>
                  <a:off x="3327654" y="1390649"/>
                  <a:ext cx="826135" cy="498475"/>
                </a:xfrm>
                <a:custGeom>
                  <a:avLst/>
                  <a:gdLst/>
                  <a:ahLst/>
                  <a:cxnLst/>
                  <a:rect l="l" t="t" r="r" b="b"/>
                  <a:pathLst>
                    <a:path w="826135" h="498475">
                      <a:moveTo>
                        <a:pt x="0" y="498348"/>
                      </a:moveTo>
                      <a:lnTo>
                        <a:pt x="413004" y="0"/>
                      </a:lnTo>
                      <a:lnTo>
                        <a:pt x="826008" y="498348"/>
                      </a:lnTo>
                      <a:lnTo>
                        <a:pt x="0" y="498348"/>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grpSp>
          <p:sp>
            <p:nvSpPr>
              <p:cNvPr id="134" name="object 26">
                <a:extLst>
                  <a:ext uri="{FF2B5EF4-FFF2-40B4-BE49-F238E27FC236}">
                    <a16:creationId xmlns:a16="http://schemas.microsoft.com/office/drawing/2014/main" id="{8982E302-4F4B-F531-2E8C-3C9A9DCECDCA}"/>
                  </a:ext>
                </a:extLst>
              </p:cNvPr>
              <p:cNvSpPr txBox="1"/>
              <p:nvPr/>
            </p:nvSpPr>
            <p:spPr>
              <a:xfrm>
                <a:off x="3499452" y="3126239"/>
                <a:ext cx="470323" cy="195981"/>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 9</a:t>
                </a:r>
                <a:r>
                  <a:rPr kumimoji="0"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a:t>
                </a:r>
                <a:endParaRPr kumimoji="0"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sp>
            <p:nvSpPr>
              <p:cNvPr id="135" name="object 28">
                <a:extLst>
                  <a:ext uri="{FF2B5EF4-FFF2-40B4-BE49-F238E27FC236}">
                    <a16:creationId xmlns:a16="http://schemas.microsoft.com/office/drawing/2014/main" id="{A1C861DC-9AA9-2E09-C681-F2F410F74599}"/>
                  </a:ext>
                </a:extLst>
              </p:cNvPr>
              <p:cNvSpPr txBox="1"/>
              <p:nvPr/>
            </p:nvSpPr>
            <p:spPr>
              <a:xfrm>
                <a:off x="3500692" y="4634748"/>
                <a:ext cx="469083" cy="195981"/>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 14</a:t>
                </a:r>
                <a:r>
                  <a:rPr kumimoji="0"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a:t>
                </a:r>
                <a:endParaRPr kumimoji="0"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sp>
            <p:nvSpPr>
              <p:cNvPr id="136" name="object 29">
                <a:extLst>
                  <a:ext uri="{FF2B5EF4-FFF2-40B4-BE49-F238E27FC236}">
                    <a16:creationId xmlns:a16="http://schemas.microsoft.com/office/drawing/2014/main" id="{03D44637-BAD8-7237-896C-5EA423B15E2F}"/>
                  </a:ext>
                </a:extLst>
              </p:cNvPr>
              <p:cNvSpPr txBox="1"/>
              <p:nvPr/>
            </p:nvSpPr>
            <p:spPr>
              <a:xfrm>
                <a:off x="3524112" y="3874668"/>
                <a:ext cx="652978" cy="195981"/>
              </a:xfrm>
              <a:prstGeom prst="rect">
                <a:avLst/>
              </a:prstGeom>
            </p:spPr>
            <p:txBody>
              <a:bodyPr vert="horz" wrap="square" lIns="0" tIns="11206" rIns="0" bIns="0" rtlCol="0">
                <a:spAutoFit/>
              </a:bodyPr>
              <a:lstStyle/>
              <a:p>
                <a:pPr marL="0" marR="0" lvl="0" indent="0" algn="l"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a:t>
                </a:r>
                <a:r>
                  <a:rPr kumimoji="0" sz="1200" b="1" i="0" u="none" strike="noStrike" kern="0" cap="none" spc="-22"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1%</a:t>
                </a:r>
                <a:endParaRPr kumimoji="0"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grpSp>
            <p:nvGrpSpPr>
              <p:cNvPr id="137" name="object 30">
                <a:extLst>
                  <a:ext uri="{FF2B5EF4-FFF2-40B4-BE49-F238E27FC236}">
                    <a16:creationId xmlns:a16="http://schemas.microsoft.com/office/drawing/2014/main" id="{8BC86EFF-3F33-10A4-CD49-2509AF29EC74}"/>
                  </a:ext>
                </a:extLst>
              </p:cNvPr>
              <p:cNvGrpSpPr/>
              <p:nvPr/>
            </p:nvGrpSpPr>
            <p:grpSpPr>
              <a:xfrm>
                <a:off x="683591" y="3581227"/>
                <a:ext cx="4433817" cy="1903094"/>
                <a:chOff x="574803" y="3673603"/>
                <a:chExt cx="5024992" cy="2156840"/>
              </a:xfrm>
            </p:grpSpPr>
            <p:sp>
              <p:nvSpPr>
                <p:cNvPr id="138" name="object 31">
                  <a:extLst>
                    <a:ext uri="{FF2B5EF4-FFF2-40B4-BE49-F238E27FC236}">
                      <a16:creationId xmlns:a16="http://schemas.microsoft.com/office/drawing/2014/main" id="{CC882800-1BB1-0E3D-DF03-B1905F35209D}"/>
                    </a:ext>
                  </a:extLst>
                </p:cNvPr>
                <p:cNvSpPr/>
                <p:nvPr/>
              </p:nvSpPr>
              <p:spPr>
                <a:xfrm>
                  <a:off x="2167889" y="4045458"/>
                  <a:ext cx="335280" cy="1784985"/>
                </a:xfrm>
                <a:custGeom>
                  <a:avLst/>
                  <a:gdLst/>
                  <a:ahLst/>
                  <a:cxnLst/>
                  <a:rect l="l" t="t" r="r" b="b"/>
                  <a:pathLst>
                    <a:path w="335280" h="1784985">
                      <a:moveTo>
                        <a:pt x="167640" y="0"/>
                      </a:moveTo>
                      <a:lnTo>
                        <a:pt x="167640" y="41910"/>
                      </a:lnTo>
                      <a:lnTo>
                        <a:pt x="146685" y="41910"/>
                      </a:lnTo>
                      <a:lnTo>
                        <a:pt x="100320" y="49387"/>
                      </a:lnTo>
                      <a:lnTo>
                        <a:pt x="60054" y="70211"/>
                      </a:lnTo>
                      <a:lnTo>
                        <a:pt x="28301" y="101964"/>
                      </a:lnTo>
                      <a:lnTo>
                        <a:pt x="7477" y="142230"/>
                      </a:lnTo>
                      <a:lnTo>
                        <a:pt x="0" y="188595"/>
                      </a:lnTo>
                      <a:lnTo>
                        <a:pt x="0" y="1637919"/>
                      </a:lnTo>
                      <a:lnTo>
                        <a:pt x="7477" y="1684283"/>
                      </a:lnTo>
                      <a:lnTo>
                        <a:pt x="28301" y="1724549"/>
                      </a:lnTo>
                      <a:lnTo>
                        <a:pt x="60054" y="1756302"/>
                      </a:lnTo>
                      <a:lnTo>
                        <a:pt x="100320" y="1777126"/>
                      </a:lnTo>
                      <a:lnTo>
                        <a:pt x="146685" y="1784604"/>
                      </a:lnTo>
                      <a:lnTo>
                        <a:pt x="335280" y="1784604"/>
                      </a:lnTo>
                      <a:lnTo>
                        <a:pt x="335280" y="1700784"/>
                      </a:lnTo>
                      <a:lnTo>
                        <a:pt x="146685" y="1700784"/>
                      </a:lnTo>
                      <a:lnTo>
                        <a:pt x="122214" y="1695844"/>
                      </a:lnTo>
                      <a:lnTo>
                        <a:pt x="102231" y="1682372"/>
                      </a:lnTo>
                      <a:lnTo>
                        <a:pt x="88759" y="1662389"/>
                      </a:lnTo>
                      <a:lnTo>
                        <a:pt x="83820" y="1637919"/>
                      </a:lnTo>
                      <a:lnTo>
                        <a:pt x="83820" y="188595"/>
                      </a:lnTo>
                      <a:lnTo>
                        <a:pt x="88759" y="164124"/>
                      </a:lnTo>
                      <a:lnTo>
                        <a:pt x="102231" y="144141"/>
                      </a:lnTo>
                      <a:lnTo>
                        <a:pt x="122214" y="130669"/>
                      </a:lnTo>
                      <a:lnTo>
                        <a:pt x="146685" y="125730"/>
                      </a:lnTo>
                      <a:lnTo>
                        <a:pt x="167640" y="125730"/>
                      </a:lnTo>
                      <a:lnTo>
                        <a:pt x="167640" y="167640"/>
                      </a:lnTo>
                      <a:lnTo>
                        <a:pt x="251460" y="83820"/>
                      </a:lnTo>
                      <a:lnTo>
                        <a:pt x="167640" y="0"/>
                      </a:lnTo>
                      <a:close/>
                    </a:path>
                  </a:pathLst>
                </a:custGeom>
                <a:solidFill>
                  <a:srgbClr val="83BA3B"/>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39" name="object 32">
                  <a:extLst>
                    <a:ext uri="{FF2B5EF4-FFF2-40B4-BE49-F238E27FC236}">
                      <a16:creationId xmlns:a16="http://schemas.microsoft.com/office/drawing/2014/main" id="{DF85275A-E816-C352-CA18-3BBBD85E59D0}"/>
                    </a:ext>
                  </a:extLst>
                </p:cNvPr>
                <p:cNvSpPr/>
                <p:nvPr/>
              </p:nvSpPr>
              <p:spPr>
                <a:xfrm>
                  <a:off x="2167889" y="4045458"/>
                  <a:ext cx="335280" cy="1784985"/>
                </a:xfrm>
                <a:custGeom>
                  <a:avLst/>
                  <a:gdLst/>
                  <a:ahLst/>
                  <a:cxnLst/>
                  <a:rect l="l" t="t" r="r" b="b"/>
                  <a:pathLst>
                    <a:path w="335280" h="1784985">
                      <a:moveTo>
                        <a:pt x="335280" y="1784604"/>
                      </a:moveTo>
                      <a:lnTo>
                        <a:pt x="146685" y="1784604"/>
                      </a:lnTo>
                      <a:lnTo>
                        <a:pt x="100320" y="1777126"/>
                      </a:lnTo>
                      <a:lnTo>
                        <a:pt x="60054" y="1756302"/>
                      </a:lnTo>
                      <a:lnTo>
                        <a:pt x="28301" y="1724549"/>
                      </a:lnTo>
                      <a:lnTo>
                        <a:pt x="7477" y="1684283"/>
                      </a:lnTo>
                      <a:lnTo>
                        <a:pt x="0" y="1637919"/>
                      </a:lnTo>
                      <a:lnTo>
                        <a:pt x="0" y="188595"/>
                      </a:lnTo>
                      <a:lnTo>
                        <a:pt x="7477" y="142230"/>
                      </a:lnTo>
                      <a:lnTo>
                        <a:pt x="28301" y="101964"/>
                      </a:lnTo>
                      <a:lnTo>
                        <a:pt x="60054" y="70211"/>
                      </a:lnTo>
                      <a:lnTo>
                        <a:pt x="100320" y="49387"/>
                      </a:lnTo>
                      <a:lnTo>
                        <a:pt x="146685" y="41910"/>
                      </a:lnTo>
                      <a:lnTo>
                        <a:pt x="167640" y="41910"/>
                      </a:lnTo>
                      <a:lnTo>
                        <a:pt x="167640" y="0"/>
                      </a:lnTo>
                      <a:lnTo>
                        <a:pt x="251460" y="83820"/>
                      </a:lnTo>
                      <a:lnTo>
                        <a:pt x="167640" y="167640"/>
                      </a:lnTo>
                      <a:lnTo>
                        <a:pt x="167640" y="125730"/>
                      </a:lnTo>
                      <a:lnTo>
                        <a:pt x="146685" y="125730"/>
                      </a:lnTo>
                      <a:lnTo>
                        <a:pt x="122214" y="130669"/>
                      </a:lnTo>
                      <a:lnTo>
                        <a:pt x="102231" y="144141"/>
                      </a:lnTo>
                      <a:lnTo>
                        <a:pt x="88759" y="164124"/>
                      </a:lnTo>
                      <a:lnTo>
                        <a:pt x="83820" y="188595"/>
                      </a:lnTo>
                      <a:lnTo>
                        <a:pt x="83820" y="1637919"/>
                      </a:lnTo>
                      <a:lnTo>
                        <a:pt x="88759" y="1662389"/>
                      </a:lnTo>
                      <a:lnTo>
                        <a:pt x="102231" y="1682372"/>
                      </a:lnTo>
                      <a:lnTo>
                        <a:pt x="122214" y="1695844"/>
                      </a:lnTo>
                      <a:lnTo>
                        <a:pt x="146685" y="1700784"/>
                      </a:lnTo>
                      <a:lnTo>
                        <a:pt x="335280" y="1700784"/>
                      </a:lnTo>
                      <a:lnTo>
                        <a:pt x="335280" y="1784604"/>
                      </a:lnTo>
                      <a:close/>
                    </a:path>
                  </a:pathLst>
                </a:custGeom>
                <a:ln w="25908">
                  <a:solidFill>
                    <a:srgbClr val="FFFFFF"/>
                  </a:solidFill>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sp>
              <p:nvSpPr>
                <p:cNvPr id="140" name="object 39">
                  <a:extLst>
                    <a:ext uri="{FF2B5EF4-FFF2-40B4-BE49-F238E27FC236}">
                      <a16:creationId xmlns:a16="http://schemas.microsoft.com/office/drawing/2014/main" id="{A98EDAB5-DBDA-9910-A18E-4D7DE65D2732}"/>
                    </a:ext>
                  </a:extLst>
                </p:cNvPr>
                <p:cNvSpPr/>
                <p:nvPr/>
              </p:nvSpPr>
              <p:spPr>
                <a:xfrm>
                  <a:off x="574803" y="3673603"/>
                  <a:ext cx="5024992" cy="841491"/>
                </a:xfrm>
                <a:custGeom>
                  <a:avLst/>
                  <a:gdLst/>
                  <a:ahLst/>
                  <a:cxnLst/>
                  <a:rect l="l" t="t" r="r" b="b"/>
                  <a:pathLst>
                    <a:path w="4552315" h="891539">
                      <a:moveTo>
                        <a:pt x="0" y="0"/>
                      </a:moveTo>
                      <a:lnTo>
                        <a:pt x="4552188" y="0"/>
                      </a:lnTo>
                      <a:lnTo>
                        <a:pt x="4552188" y="891539"/>
                      </a:lnTo>
                      <a:lnTo>
                        <a:pt x="0" y="891539"/>
                      </a:lnTo>
                      <a:lnTo>
                        <a:pt x="0" y="0"/>
                      </a:lnTo>
                      <a:close/>
                    </a:path>
                  </a:pathLst>
                </a:custGeom>
                <a:ln w="19812">
                  <a:solidFill>
                    <a:srgbClr val="0092CF"/>
                  </a:solidFill>
                  <a:prstDash val="sysDash"/>
                </a:ln>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1" i="0" u="none" strike="noStrike" kern="0" cap="none" spc="0" normalizeH="0" baseline="0" noProof="0">
                    <a:ln>
                      <a:noFill/>
                    </a:ln>
                    <a:solidFill>
                      <a:sysClr val="windowText" lastClr="000000"/>
                    </a:solidFill>
                    <a:effectLst/>
                    <a:uLnTx/>
                    <a:uFillTx/>
                    <a:latin typeface="Gotham Pro" panose="02000503040000020004" pitchFamily="2" charset="0"/>
                    <a:ea typeface="+mn-ea"/>
                    <a:cs typeface="+mn-cs"/>
                  </a:endParaRPr>
                </a:p>
              </p:txBody>
            </p:sp>
          </p:grpSp>
          <p:pic>
            <p:nvPicPr>
              <p:cNvPr id="141" name="object 33">
                <a:extLst>
                  <a:ext uri="{FF2B5EF4-FFF2-40B4-BE49-F238E27FC236}">
                    <a16:creationId xmlns:a16="http://schemas.microsoft.com/office/drawing/2014/main" id="{5AD2505B-BEE1-C605-BFA2-B631056ABDF7}"/>
                  </a:ext>
                </a:extLst>
              </p:cNvPr>
              <p:cNvPicPr/>
              <p:nvPr/>
            </p:nvPicPr>
            <p:blipFill>
              <a:blip r:embed="rId3" cstate="print"/>
              <a:stretch>
                <a:fillRect/>
              </a:stretch>
            </p:blipFill>
            <p:spPr>
              <a:xfrm>
                <a:off x="828094" y="3762288"/>
                <a:ext cx="982980" cy="283483"/>
              </a:xfrm>
              <a:prstGeom prst="rect">
                <a:avLst/>
              </a:prstGeom>
            </p:spPr>
          </p:pic>
          <p:sp>
            <p:nvSpPr>
              <p:cNvPr id="144" name="object 28">
                <a:extLst>
                  <a:ext uri="{FF2B5EF4-FFF2-40B4-BE49-F238E27FC236}">
                    <a16:creationId xmlns:a16="http://schemas.microsoft.com/office/drawing/2014/main" id="{5B2037A4-1D02-3163-29D3-9B4EE79E527F}"/>
                  </a:ext>
                </a:extLst>
              </p:cNvPr>
              <p:cNvSpPr txBox="1"/>
              <p:nvPr/>
            </p:nvSpPr>
            <p:spPr>
              <a:xfrm>
                <a:off x="3435899" y="5351454"/>
                <a:ext cx="578087" cy="195981"/>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88"/>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 76%</a:t>
                </a:r>
                <a:endParaRPr kumimoji="0" sz="1200" b="1" i="0" u="none" strike="noStrike" kern="0" cap="none" spc="0"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endParaRPr>
              </a:p>
            </p:txBody>
          </p:sp>
          <p:sp>
            <p:nvSpPr>
              <p:cNvPr id="145" name="TextBox 144">
                <a:extLst>
                  <a:ext uri="{FF2B5EF4-FFF2-40B4-BE49-F238E27FC236}">
                    <a16:creationId xmlns:a16="http://schemas.microsoft.com/office/drawing/2014/main" id="{8D549E68-E03C-D405-C7EE-7228CBE52FAC}"/>
                  </a:ext>
                </a:extLst>
              </p:cNvPr>
              <p:cNvSpPr txBox="1"/>
              <p:nvPr/>
            </p:nvSpPr>
            <p:spPr>
              <a:xfrm>
                <a:off x="2553473" y="2252833"/>
                <a:ext cx="13422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Reusable Containers</a:t>
                </a:r>
                <a:endParaRPr kumimoji="0" lang="en-US"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sp>
            <p:nvSpPr>
              <p:cNvPr id="146" name="TextBox 145">
                <a:extLst>
                  <a:ext uri="{FF2B5EF4-FFF2-40B4-BE49-F238E27FC236}">
                    <a16:creationId xmlns:a16="http://schemas.microsoft.com/office/drawing/2014/main" id="{7E22EBD2-3D02-896D-8678-9177A68F6386}"/>
                  </a:ext>
                </a:extLst>
              </p:cNvPr>
              <p:cNvSpPr txBox="1"/>
              <p:nvPr/>
            </p:nvSpPr>
            <p:spPr>
              <a:xfrm>
                <a:off x="1792344" y="1521397"/>
                <a:ext cx="12338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9" normalizeH="0" baseline="0" noProof="0" dirty="0">
                    <a:ln>
                      <a:noFill/>
                    </a:ln>
                    <a:solidFill>
                      <a:srgbClr val="3CB649"/>
                    </a:solidFill>
                    <a:effectLst/>
                    <a:uLnTx/>
                    <a:uFillTx/>
                    <a:latin typeface="Gotham Pro" panose="02000503040000020004" pitchFamily="2" charset="0"/>
                    <a:ea typeface="+mn-ea"/>
                    <a:cs typeface="Gotham Pro" panose="02000503040000020004" pitchFamily="2" charset="0"/>
                  </a:rPr>
                  <a:t>Prevention and Reduction</a:t>
                </a:r>
                <a:endParaRPr kumimoji="0" lang="en-US" sz="1200" b="1" i="0" u="none" strike="noStrike" kern="0" cap="none" spc="0" normalizeH="0" baseline="0" noProof="0" dirty="0">
                  <a:ln>
                    <a:noFill/>
                  </a:ln>
                  <a:solidFill>
                    <a:srgbClr val="3CB649"/>
                  </a:solidFill>
                  <a:effectLst/>
                  <a:uLnTx/>
                  <a:uFillTx/>
                  <a:latin typeface="Gotham Pro" panose="02000503040000020004" pitchFamily="2" charset="0"/>
                  <a:ea typeface="+mn-ea"/>
                  <a:cs typeface="Gotham Pro" panose="02000503040000020004" pitchFamily="2" charset="0"/>
                </a:endParaRPr>
              </a:p>
            </p:txBody>
          </p:sp>
          <p:sp>
            <p:nvSpPr>
              <p:cNvPr id="147" name="TextBox 146">
                <a:extLst>
                  <a:ext uri="{FF2B5EF4-FFF2-40B4-BE49-F238E27FC236}">
                    <a16:creationId xmlns:a16="http://schemas.microsoft.com/office/drawing/2014/main" id="{6860AE5C-34A0-180A-3989-10A080647302}"/>
                  </a:ext>
                </a:extLst>
              </p:cNvPr>
              <p:cNvSpPr txBox="1"/>
              <p:nvPr/>
            </p:nvSpPr>
            <p:spPr>
              <a:xfrm>
                <a:off x="2296830" y="2978008"/>
                <a:ext cx="13422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Mechanical Recycling</a:t>
                </a:r>
                <a:endParaRPr kumimoji="0" lang="en-US"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sp>
            <p:nvSpPr>
              <p:cNvPr id="148" name="TextBox 147">
                <a:extLst>
                  <a:ext uri="{FF2B5EF4-FFF2-40B4-BE49-F238E27FC236}">
                    <a16:creationId xmlns:a16="http://schemas.microsoft.com/office/drawing/2014/main" id="{B14B6E0F-FC36-05A7-7F31-0E6526F91258}"/>
                  </a:ext>
                </a:extLst>
              </p:cNvPr>
              <p:cNvSpPr txBox="1"/>
              <p:nvPr/>
            </p:nvSpPr>
            <p:spPr>
              <a:xfrm>
                <a:off x="2238928" y="5288501"/>
                <a:ext cx="13422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Landfill</a:t>
                </a:r>
                <a:endParaRPr kumimoji="0" lang="en-US"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grpSp>
      </p:grpSp>
      <p:grpSp>
        <p:nvGrpSpPr>
          <p:cNvPr id="2" name="Group 1">
            <a:extLst>
              <a:ext uri="{FF2B5EF4-FFF2-40B4-BE49-F238E27FC236}">
                <a16:creationId xmlns:a16="http://schemas.microsoft.com/office/drawing/2014/main" id="{45D928C8-7570-9C6F-1880-D73383926461}"/>
              </a:ext>
            </a:extLst>
          </p:cNvPr>
          <p:cNvGrpSpPr/>
          <p:nvPr/>
        </p:nvGrpSpPr>
        <p:grpSpPr>
          <a:xfrm>
            <a:off x="6035856" y="1506505"/>
            <a:ext cx="5489424" cy="1297332"/>
            <a:chOff x="6035856" y="1506505"/>
            <a:chExt cx="5489424" cy="1297332"/>
          </a:xfrm>
        </p:grpSpPr>
        <p:pic>
          <p:nvPicPr>
            <p:cNvPr id="47" name="Picture 10" descr="See the source image">
              <a:extLst>
                <a:ext uri="{FF2B5EF4-FFF2-40B4-BE49-F238E27FC236}">
                  <a16:creationId xmlns:a16="http://schemas.microsoft.com/office/drawing/2014/main" id="{637A2A15-8465-0894-E6E4-11140A5231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856" y="1506505"/>
              <a:ext cx="1297332" cy="129733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06796C3D-3D06-0AC5-967F-3F6A552B856A}"/>
                </a:ext>
              </a:extLst>
            </p:cNvPr>
            <p:cNvSpPr txBox="1"/>
            <p:nvPr/>
          </p:nvSpPr>
          <p:spPr>
            <a:xfrm>
              <a:off x="7440959" y="1863088"/>
              <a:ext cx="4084321"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Extends the plastic lifecycle infinitely</a:t>
              </a:r>
            </a:p>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Converts low-value materials into new molecules</a:t>
              </a:r>
            </a:p>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Plastic resource is continuously returned to the value chain</a:t>
              </a:r>
            </a:p>
          </p:txBody>
        </p:sp>
        <p:sp>
          <p:nvSpPr>
            <p:cNvPr id="3" name="TextBox 2">
              <a:extLst>
                <a:ext uri="{FF2B5EF4-FFF2-40B4-BE49-F238E27FC236}">
                  <a16:creationId xmlns:a16="http://schemas.microsoft.com/office/drawing/2014/main" id="{C8D199C6-B795-78FC-2EA6-50E50B0D985C}"/>
                </a:ext>
              </a:extLst>
            </p:cNvPr>
            <p:cNvSpPr txBox="1"/>
            <p:nvPr/>
          </p:nvSpPr>
          <p:spPr>
            <a:xfrm>
              <a:off x="7578520" y="1517772"/>
              <a:ext cx="38446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ADVANCED RECYCLING:</a:t>
              </a:r>
            </a:p>
          </p:txBody>
        </p:sp>
      </p:grpSp>
      <p:grpSp>
        <p:nvGrpSpPr>
          <p:cNvPr id="8" name="Group 7">
            <a:extLst>
              <a:ext uri="{FF2B5EF4-FFF2-40B4-BE49-F238E27FC236}">
                <a16:creationId xmlns:a16="http://schemas.microsoft.com/office/drawing/2014/main" id="{08C5AE95-0C7C-1310-7256-EEDE2589918F}"/>
              </a:ext>
            </a:extLst>
          </p:cNvPr>
          <p:cNvGrpSpPr/>
          <p:nvPr/>
        </p:nvGrpSpPr>
        <p:grpSpPr>
          <a:xfrm>
            <a:off x="5951159" y="3045684"/>
            <a:ext cx="5609551" cy="1466726"/>
            <a:chOff x="5951159" y="3045684"/>
            <a:chExt cx="5609551" cy="1466726"/>
          </a:xfrm>
        </p:grpSpPr>
        <p:pic>
          <p:nvPicPr>
            <p:cNvPr id="77" name="Picture 4" descr="See the source image">
              <a:extLst>
                <a:ext uri="{FF2B5EF4-FFF2-40B4-BE49-F238E27FC236}">
                  <a16:creationId xmlns:a16="http://schemas.microsoft.com/office/drawing/2014/main" id="{B6AC36D1-D395-F037-FB33-BDE212852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159" y="3045684"/>
              <a:ext cx="1466726" cy="1466726"/>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a:extLst>
                <a:ext uri="{FF2B5EF4-FFF2-40B4-BE49-F238E27FC236}">
                  <a16:creationId xmlns:a16="http://schemas.microsoft.com/office/drawing/2014/main" id="{68FB7F15-91AC-D71D-0F7A-65564822B7B3}"/>
                </a:ext>
              </a:extLst>
            </p:cNvPr>
            <p:cNvSpPr txBox="1"/>
            <p:nvPr/>
          </p:nvSpPr>
          <p:spPr>
            <a:xfrm>
              <a:off x="7476389" y="3429000"/>
              <a:ext cx="4084321"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Recovers energy from burning of waste</a:t>
              </a:r>
            </a:p>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Last resort for value creation from plastic</a:t>
              </a:r>
            </a:p>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Plastic resource is consumed and permanently removed from the value chain</a:t>
              </a:r>
            </a:p>
          </p:txBody>
        </p:sp>
        <p:sp>
          <p:nvSpPr>
            <p:cNvPr id="4" name="TextBox 3">
              <a:extLst>
                <a:ext uri="{FF2B5EF4-FFF2-40B4-BE49-F238E27FC236}">
                  <a16:creationId xmlns:a16="http://schemas.microsoft.com/office/drawing/2014/main" id="{66BA3B2E-A77D-D869-35DD-7F2ACCCC1B52}"/>
                </a:ext>
              </a:extLst>
            </p:cNvPr>
            <p:cNvSpPr txBox="1"/>
            <p:nvPr/>
          </p:nvSpPr>
          <p:spPr>
            <a:xfrm>
              <a:off x="7578520" y="3085771"/>
              <a:ext cx="38446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INCINERATION:</a:t>
              </a:r>
            </a:p>
          </p:txBody>
        </p:sp>
      </p:grpSp>
      <p:grpSp>
        <p:nvGrpSpPr>
          <p:cNvPr id="9" name="Group 8">
            <a:extLst>
              <a:ext uri="{FF2B5EF4-FFF2-40B4-BE49-F238E27FC236}">
                <a16:creationId xmlns:a16="http://schemas.microsoft.com/office/drawing/2014/main" id="{4DB48267-F890-A036-6FE7-9E6422D30F74}"/>
              </a:ext>
            </a:extLst>
          </p:cNvPr>
          <p:cNvGrpSpPr/>
          <p:nvPr/>
        </p:nvGrpSpPr>
        <p:grpSpPr>
          <a:xfrm>
            <a:off x="6162324" y="4767188"/>
            <a:ext cx="5398386" cy="1061365"/>
            <a:chOff x="6162324" y="4767188"/>
            <a:chExt cx="5398386" cy="1061365"/>
          </a:xfrm>
        </p:grpSpPr>
        <p:pic>
          <p:nvPicPr>
            <p:cNvPr id="78" name="Picture 6" descr="See the source image">
              <a:extLst>
                <a:ext uri="{FF2B5EF4-FFF2-40B4-BE49-F238E27FC236}">
                  <a16:creationId xmlns:a16="http://schemas.microsoft.com/office/drawing/2014/main" id="{D9C88678-8762-01B3-CE81-F9CB010DA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324" y="4767188"/>
              <a:ext cx="1199805" cy="1061365"/>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149">
              <a:extLst>
                <a:ext uri="{FF2B5EF4-FFF2-40B4-BE49-F238E27FC236}">
                  <a16:creationId xmlns:a16="http://schemas.microsoft.com/office/drawing/2014/main" id="{621180CD-7CDF-7D1B-5ECB-B1A7D62354CD}"/>
                </a:ext>
              </a:extLst>
            </p:cNvPr>
            <p:cNvSpPr txBox="1"/>
            <p:nvPr/>
          </p:nvSpPr>
          <p:spPr>
            <a:xfrm>
              <a:off x="7476389" y="5112504"/>
              <a:ext cx="4084321"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Considered marginally better than the worse-case-scenario which is leakage to environment</a:t>
              </a:r>
            </a:p>
            <a:p>
              <a:pPr marL="171450" marR="0" lvl="0" indent="-171450" algn="l" defTabSz="914400" rtl="0" eaLnBrk="1" fontAlgn="auto" latinLnBrk="0" hangingPunct="1">
                <a:lnSpc>
                  <a:spcPct val="100000"/>
                </a:lnSpc>
                <a:spcBef>
                  <a:spcPts val="0"/>
                </a:spcBef>
                <a:spcAft>
                  <a:spcPts val="0"/>
                </a:spcAft>
                <a:buClr>
                  <a:srgbClr val="3CB2E3">
                    <a:lumMod val="75000"/>
                  </a:srgbClr>
                </a:buClr>
                <a:buSzTx/>
                <a:buFont typeface="Wingdings" pitchFamily="2" charset="2"/>
                <a:buChar char="§"/>
                <a:tabLst/>
                <a:defRPr/>
              </a:pPr>
              <a:r>
                <a:rPr kumimoji="0" lang="en-US" sz="12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Plastic resource is lost from value chain</a:t>
              </a:r>
              <a:endParaRPr kumimoji="0" lang="en-US" sz="1400" b="0" i="0"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endParaRPr>
            </a:p>
          </p:txBody>
        </p:sp>
        <p:sp>
          <p:nvSpPr>
            <p:cNvPr id="6" name="TextBox 5">
              <a:extLst>
                <a:ext uri="{FF2B5EF4-FFF2-40B4-BE49-F238E27FC236}">
                  <a16:creationId xmlns:a16="http://schemas.microsoft.com/office/drawing/2014/main" id="{745C8DD8-4C7B-50F9-C5D1-B5B2E5767FA8}"/>
                </a:ext>
              </a:extLst>
            </p:cNvPr>
            <p:cNvSpPr txBox="1"/>
            <p:nvPr/>
          </p:nvSpPr>
          <p:spPr>
            <a:xfrm>
              <a:off x="7596235" y="4767188"/>
              <a:ext cx="38446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LANDFILL:</a:t>
              </a:r>
            </a:p>
          </p:txBody>
        </p:sp>
      </p:grpSp>
      <p:sp>
        <p:nvSpPr>
          <p:cNvPr id="12" name="TextBox 11">
            <a:extLst>
              <a:ext uri="{FF2B5EF4-FFF2-40B4-BE49-F238E27FC236}">
                <a16:creationId xmlns:a16="http://schemas.microsoft.com/office/drawing/2014/main" id="{3502122B-CF3F-DA6E-77D3-C7A378B261E1}"/>
              </a:ext>
            </a:extLst>
          </p:cNvPr>
          <p:cNvSpPr txBox="1"/>
          <p:nvPr/>
        </p:nvSpPr>
        <p:spPr>
          <a:xfrm>
            <a:off x="1682605" y="5849063"/>
            <a:ext cx="290403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9" normalizeH="0" baseline="0" noProof="0" dirty="0">
                <a:ln>
                  <a:noFill/>
                </a:ln>
                <a:solidFill>
                  <a:srgbClr val="FFFFFF"/>
                </a:solidFill>
                <a:effectLst/>
                <a:uLnTx/>
                <a:uFillTx/>
                <a:latin typeface="Gotham Pro" panose="02000503040000020004" pitchFamily="2" charset="0"/>
                <a:ea typeface="+mn-ea"/>
                <a:cs typeface="Gotham Pro" panose="02000503040000020004" pitchFamily="2" charset="0"/>
              </a:rPr>
              <a:t>Leakage to the Environment</a:t>
            </a:r>
            <a:endParaRPr kumimoji="0" lang="en-US" sz="1200" b="1" i="0" u="none" strike="noStrike" kern="0" cap="none" spc="0" normalizeH="0" baseline="0" noProof="0" dirty="0">
              <a:ln>
                <a:noFill/>
              </a:ln>
              <a:solidFill>
                <a:sysClr val="windowText" lastClr="000000"/>
              </a:solidFill>
              <a:effectLst/>
              <a:uLnTx/>
              <a:uFillTx/>
              <a:latin typeface="Gotham Pro" panose="02000503040000020004" pitchFamily="2" charset="0"/>
              <a:ea typeface="+mn-ea"/>
              <a:cs typeface="Gotham Pro" panose="02000503040000020004" pitchFamily="2" charset="0"/>
            </a:endParaRPr>
          </a:p>
        </p:txBody>
      </p:sp>
      <p:sp>
        <p:nvSpPr>
          <p:cNvPr id="7" name="Text Placeholder 15">
            <a:extLst>
              <a:ext uri="{FF2B5EF4-FFF2-40B4-BE49-F238E27FC236}">
                <a16:creationId xmlns:a16="http://schemas.microsoft.com/office/drawing/2014/main" id="{D0BC8405-0EE5-61BB-8796-B901C0A4B3A7}"/>
              </a:ext>
            </a:extLst>
          </p:cNvPr>
          <p:cNvSpPr txBox="1">
            <a:spLocks/>
          </p:cNvSpPr>
          <p:nvPr/>
        </p:nvSpPr>
        <p:spPr>
          <a:xfrm>
            <a:off x="721843" y="6371763"/>
            <a:ext cx="9554271" cy="380892"/>
          </a:xfrm>
          <a:prstGeom prst="rect">
            <a:avLst/>
          </a:prstGeom>
        </p:spPr>
        <p:txBody>
          <a:bodyPr anchor="ctr"/>
          <a:lstStyle>
            <a:lvl1pPr marL="0" indent="0" algn="l" defTabSz="1218764" rtl="0" eaLnBrk="1" latinLnBrk="0" hangingPunct="1">
              <a:spcBef>
                <a:spcPts val="600"/>
              </a:spcBef>
              <a:buClr>
                <a:schemeClr val="tx2">
                  <a:lumMod val="50000"/>
                </a:schemeClr>
              </a:buClr>
              <a:buFont typeface="Arial" pitchFamily="34" charset="0"/>
              <a:buNone/>
              <a:defRPr sz="900" b="1" i="0" kern="1200">
                <a:solidFill>
                  <a:schemeClr val="bg1"/>
                </a:solidFill>
                <a:latin typeface="+mn-lt"/>
                <a:ea typeface="+mn-ea"/>
                <a:cs typeface="Segoe UI Semibold" panose="020B0502040204020203" pitchFamily="34" charset="0"/>
              </a:defRPr>
            </a:lvl1pPr>
            <a:lvl2pPr marL="403147" indent="0" algn="l" defTabSz="1218764" rtl="0" eaLnBrk="1" latinLnBrk="0" hangingPunct="1">
              <a:spcBef>
                <a:spcPts val="600"/>
              </a:spcBef>
              <a:buClr>
                <a:schemeClr val="tx2">
                  <a:lumMod val="50000"/>
                </a:schemeClr>
              </a:buClr>
              <a:buFont typeface="Arial" pitchFamily="34" charset="0"/>
              <a:buNone/>
              <a:tabLst/>
              <a:defRPr sz="2801" kern="1200">
                <a:solidFill>
                  <a:srgbClr val="404040"/>
                </a:solidFill>
                <a:latin typeface="+mn-lt"/>
                <a:ea typeface="+mn-ea"/>
                <a:cs typeface="+mn-cs"/>
              </a:defRPr>
            </a:lvl2pPr>
            <a:lvl3pPr marL="1028513" indent="-282524" algn="l" defTabSz="1218764" rtl="0" eaLnBrk="1" latinLnBrk="0" hangingPunct="1">
              <a:spcBef>
                <a:spcPts val="600"/>
              </a:spcBef>
              <a:buClr>
                <a:schemeClr val="tx2">
                  <a:lumMod val="50000"/>
                </a:schemeClr>
              </a:buClr>
              <a:buFont typeface="Arial" pitchFamily="34" charset="0"/>
              <a:buChar char="•"/>
              <a:tabLst/>
              <a:defRPr sz="2001" kern="1200">
                <a:solidFill>
                  <a:srgbClr val="404040"/>
                </a:solidFill>
                <a:latin typeface="+mn-lt"/>
                <a:ea typeface="+mn-ea"/>
                <a:cs typeface="+mn-cs"/>
              </a:defRPr>
            </a:lvl3pPr>
            <a:lvl4pPr marL="1371347"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4pPr>
            <a:lvl5pPr marL="1712600" indent="-303159" algn="l" defTabSz="1218764" rtl="0" eaLnBrk="1" latinLnBrk="0" hangingPunct="1">
              <a:spcBef>
                <a:spcPts val="600"/>
              </a:spcBef>
              <a:buClr>
                <a:schemeClr val="tx2">
                  <a:lumMod val="50000"/>
                </a:schemeClr>
              </a:buClr>
              <a:buFont typeface="Arial" pitchFamily="34" charset="0"/>
              <a:buChar char="»"/>
              <a:defRPr sz="1901" kern="1200">
                <a:solidFill>
                  <a:srgbClr val="404040"/>
                </a:solidFill>
                <a:latin typeface="+mn-lt"/>
                <a:ea typeface="+mn-ea"/>
                <a:cs typeface="+mn-cs"/>
              </a:defRPr>
            </a:lvl5pPr>
            <a:lvl6pPr marL="3351596"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0980"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0362"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79743" indent="-304694" algn="l" defTabSz="1218764"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pPr marL="38100" marR="0" lvl="0" indent="0" algn="l" defTabSz="1218764" rtl="0" eaLnBrk="1" fontAlgn="auto" latinLnBrk="0" hangingPunct="1">
              <a:lnSpc>
                <a:spcPct val="100000"/>
              </a:lnSpc>
              <a:spcBef>
                <a:spcPts val="100"/>
              </a:spcBef>
              <a:spcAft>
                <a:spcPts val="0"/>
              </a:spcAft>
              <a:buClr>
                <a:srgbClr val="808285">
                  <a:lumMod val="50000"/>
                </a:srgbClr>
              </a:buClr>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Gotham Pro Medium" panose="02000503040000020004"/>
                <a:ea typeface="+mn-ea"/>
                <a:cs typeface="Gotham Pro" panose="02000503040000020004" pitchFamily="2" charset="0"/>
              </a:rPr>
              <a:t>Source:</a:t>
            </a:r>
            <a:r>
              <a:rPr kumimoji="0" lang="en-US" sz="800" b="0" i="0" u="none" strike="noStrike" kern="1200" cap="none" spc="-5" normalizeH="0" baseline="0" noProof="0" dirty="0">
                <a:ln>
                  <a:noFill/>
                </a:ln>
                <a:solidFill>
                  <a:srgbClr val="FFFFFF"/>
                </a:solidFill>
                <a:effectLst/>
                <a:uLnTx/>
                <a:uFillTx/>
                <a:latin typeface="Gotham Pro Medium" panose="02000503040000020004"/>
                <a:ea typeface="+mn-ea"/>
                <a:cs typeface="Gotham Pro" panose="02000503040000020004" pitchFamily="2" charset="0"/>
              </a:rPr>
              <a:t> </a:t>
            </a:r>
            <a:r>
              <a:rPr kumimoji="0" lang="en-US" sz="800" b="0" i="0" u="none" strike="noStrike" kern="1200" cap="none" spc="0" normalizeH="0" baseline="0" noProof="0" dirty="0">
                <a:ln>
                  <a:noFill/>
                </a:ln>
                <a:solidFill>
                  <a:srgbClr val="FFFFFF"/>
                </a:solidFill>
                <a:effectLst/>
                <a:uLnTx/>
                <a:uFillTx/>
                <a:latin typeface="Gotham Pro Medium" panose="02000503040000020004"/>
                <a:ea typeface="+mn-ea"/>
                <a:cs typeface="Segoe UI Semibold" panose="020B0502040204020203" pitchFamily="34" charset="0"/>
                <a:hlinkClick r:id="rId7">
                  <a:extLst>
                    <a:ext uri="{A12FA001-AC4F-418D-AE19-62706E023703}">
                      <ahyp:hlinkClr xmlns:ahyp="http://schemas.microsoft.com/office/drawing/2018/hyperlinkcolor" val="tx"/>
                    </a:ext>
                  </a:extLst>
                </a:hlinkClick>
              </a:rPr>
              <a:t>US EPA - Plastic Data</a:t>
            </a:r>
            <a:endParaRPr kumimoji="0" lang="en-US" sz="800" b="0" i="0" u="none" strike="noStrike" kern="1200" cap="none" spc="0" normalizeH="0" baseline="0" noProof="0" dirty="0">
              <a:ln>
                <a:noFill/>
              </a:ln>
              <a:solidFill>
                <a:srgbClr val="FFFFFF"/>
              </a:solidFill>
              <a:effectLst/>
              <a:uLnTx/>
              <a:uFillTx/>
              <a:latin typeface="Gotham Pro Medium" panose="02000503040000020004"/>
              <a:ea typeface="+mn-ea"/>
              <a:cs typeface="Gotham Pro" panose="02000503040000020004" pitchFamily="2" charset="0"/>
            </a:endParaRPr>
          </a:p>
        </p:txBody>
      </p:sp>
    </p:spTree>
    <p:extLst>
      <p:ext uri="{BB962C8B-B14F-4D97-AF65-F5344CB8AC3E}">
        <p14:creationId xmlns:p14="http://schemas.microsoft.com/office/powerpoint/2010/main" val="38670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806F95-FC8D-4FF6-9606-B2A3ACE20CCA}"/>
              </a:ext>
            </a:extLst>
          </p:cNvPr>
          <p:cNvSpPr>
            <a:spLocks noGrp="1"/>
          </p:cNvSpPr>
          <p:nvPr>
            <p:ph type="body" sz="quarter" idx="20"/>
          </p:nvPr>
        </p:nvSpPr>
        <p:spPr/>
        <p:txBody>
          <a:bodyPr/>
          <a:lstStyle/>
          <a:p>
            <a:r>
              <a:rPr lang="en-US" sz="1600" dirty="0">
                <a:latin typeface="Gotham Pro Medium" panose="02000503040000020004"/>
                <a:cs typeface="Gotham Pro" panose="02000503040000020004" pitchFamily="2" charset="0"/>
              </a:rPr>
              <a:t>Pyrolysis</a:t>
            </a:r>
            <a:r>
              <a:rPr lang="en-US" spc="-40" dirty="0">
                <a:latin typeface="Gotham Pro Medium" panose="02000503040000020004"/>
                <a:cs typeface="Gotham Pro" panose="02000503040000020004" pitchFamily="2" charset="0"/>
              </a:rPr>
              <a:t> is a proven t</a:t>
            </a:r>
            <a:r>
              <a:rPr lang="en-US" sz="1600" dirty="0">
                <a:latin typeface="Gotham Pro Medium" panose="02000503040000020004"/>
                <a:cs typeface="Gotham Pro" panose="02000503040000020004" pitchFamily="2" charset="0"/>
              </a:rPr>
              <a:t>echnology</a:t>
            </a:r>
            <a:r>
              <a:rPr lang="en-US" sz="1600" spc="13"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that has</a:t>
            </a:r>
            <a:r>
              <a:rPr lang="en-US" sz="1600" spc="-9"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been used</a:t>
            </a:r>
            <a:r>
              <a:rPr lang="en-US" sz="1600" spc="-13"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for</a:t>
            </a:r>
            <a:r>
              <a:rPr lang="en-US" sz="1600" spc="-4"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50+</a:t>
            </a:r>
            <a:r>
              <a:rPr lang="en-US" sz="1600" spc="-9"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years</a:t>
            </a:r>
            <a:r>
              <a:rPr lang="en-US" sz="1600" spc="-40"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in</a:t>
            </a:r>
            <a:r>
              <a:rPr lang="en-US" sz="1600" spc="13"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the chemicals</a:t>
            </a:r>
            <a:r>
              <a:rPr lang="en-US" sz="1600" spc="-35"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and</a:t>
            </a:r>
            <a:r>
              <a:rPr lang="en-US" sz="1600" spc="9"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plastics</a:t>
            </a:r>
            <a:r>
              <a:rPr lang="en-US" sz="1600" spc="-18" dirty="0">
                <a:latin typeface="Gotham Pro Medium" panose="02000503040000020004"/>
                <a:cs typeface="Gotham Pro" panose="02000503040000020004" pitchFamily="2" charset="0"/>
              </a:rPr>
              <a:t> </a:t>
            </a:r>
            <a:r>
              <a:rPr lang="en-US" sz="1600" dirty="0">
                <a:latin typeface="Gotham Pro Medium" panose="02000503040000020004"/>
                <a:cs typeface="Gotham Pro" panose="02000503040000020004" pitchFamily="2" charset="0"/>
              </a:rPr>
              <a:t>industries</a:t>
            </a:r>
            <a:endParaRPr lang="en-US" dirty="0">
              <a:latin typeface="Gotham Pro Medium" panose="02000503040000020004"/>
              <a:cs typeface="Gotham Pro" panose="02000503040000020004" pitchFamily="2" charset="0"/>
            </a:endParaRPr>
          </a:p>
        </p:txBody>
      </p:sp>
      <p:sp>
        <p:nvSpPr>
          <p:cNvPr id="5" name="Slide Number Placeholder 4">
            <a:extLst>
              <a:ext uri="{FF2B5EF4-FFF2-40B4-BE49-F238E27FC236}">
                <a16:creationId xmlns:a16="http://schemas.microsoft.com/office/drawing/2014/main" id="{543A8045-6C14-421A-A736-7B326118438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FFFFFF"/>
              </a:solidFill>
              <a:effectLst/>
              <a:uLnTx/>
              <a:uFillTx/>
              <a:latin typeface="Gotham Pro" panose="02000503040000020004" pitchFamily="2" charset="0"/>
              <a:ea typeface="+mn-ea"/>
            </a:endParaRPr>
          </a:p>
        </p:txBody>
      </p:sp>
      <p:sp>
        <p:nvSpPr>
          <p:cNvPr id="7" name="Title 6">
            <a:extLst>
              <a:ext uri="{FF2B5EF4-FFF2-40B4-BE49-F238E27FC236}">
                <a16:creationId xmlns:a16="http://schemas.microsoft.com/office/drawing/2014/main" id="{CD465952-E691-4987-A314-079051980A16}"/>
              </a:ext>
            </a:extLst>
          </p:cNvPr>
          <p:cNvSpPr>
            <a:spLocks noGrp="1"/>
          </p:cNvSpPr>
          <p:nvPr>
            <p:ph type="title"/>
          </p:nvPr>
        </p:nvSpPr>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ADVANCED RECYCLING – PYROLYSIS EXPLAINED </a:t>
            </a:r>
          </a:p>
        </p:txBody>
      </p:sp>
      <p:pic>
        <p:nvPicPr>
          <p:cNvPr id="17" name="Picture 16">
            <a:extLst>
              <a:ext uri="{FF2B5EF4-FFF2-40B4-BE49-F238E27FC236}">
                <a16:creationId xmlns:a16="http://schemas.microsoft.com/office/drawing/2014/main" id="{0FB1C00D-41F3-AD0D-6CFE-B33384B3ED2E}"/>
              </a:ext>
            </a:extLst>
          </p:cNvPr>
          <p:cNvPicPr>
            <a:picLocks noChangeAspect="1"/>
          </p:cNvPicPr>
          <p:nvPr/>
        </p:nvPicPr>
        <p:blipFill rotWithShape="1">
          <a:blip r:embed="rId3"/>
          <a:srcRect l="72363" t="16773" r="-6581"/>
          <a:stretch/>
        </p:blipFill>
        <p:spPr>
          <a:xfrm>
            <a:off x="8732159" y="2232500"/>
            <a:ext cx="3222702" cy="3317954"/>
          </a:xfrm>
          <a:prstGeom prst="rect">
            <a:avLst/>
          </a:prstGeom>
        </p:spPr>
      </p:pic>
      <p:grpSp>
        <p:nvGrpSpPr>
          <p:cNvPr id="4" name="Group 3">
            <a:extLst>
              <a:ext uri="{FF2B5EF4-FFF2-40B4-BE49-F238E27FC236}">
                <a16:creationId xmlns:a16="http://schemas.microsoft.com/office/drawing/2014/main" id="{8FB60B83-22AF-CC4E-E8C0-77201962725B}"/>
              </a:ext>
            </a:extLst>
          </p:cNvPr>
          <p:cNvGrpSpPr/>
          <p:nvPr/>
        </p:nvGrpSpPr>
        <p:grpSpPr>
          <a:xfrm>
            <a:off x="549818" y="984111"/>
            <a:ext cx="3226572" cy="4305619"/>
            <a:chOff x="549818" y="820821"/>
            <a:chExt cx="3226572" cy="4305619"/>
          </a:xfrm>
        </p:grpSpPr>
        <p:grpSp>
          <p:nvGrpSpPr>
            <p:cNvPr id="138" name="Group 137">
              <a:extLst>
                <a:ext uri="{FF2B5EF4-FFF2-40B4-BE49-F238E27FC236}">
                  <a16:creationId xmlns:a16="http://schemas.microsoft.com/office/drawing/2014/main" id="{32861E46-3316-C09B-5504-5981BF821643}"/>
                </a:ext>
              </a:extLst>
            </p:cNvPr>
            <p:cNvGrpSpPr>
              <a:grpSpLocks noChangeAspect="1"/>
            </p:cNvGrpSpPr>
            <p:nvPr/>
          </p:nvGrpSpPr>
          <p:grpSpPr>
            <a:xfrm>
              <a:off x="549818" y="820821"/>
              <a:ext cx="3044282" cy="3074793"/>
              <a:chOff x="93265" y="1102914"/>
              <a:chExt cx="3603020" cy="3639129"/>
            </a:xfrm>
          </p:grpSpPr>
          <p:grpSp>
            <p:nvGrpSpPr>
              <p:cNvPr id="29" name="Group 28">
                <a:extLst>
                  <a:ext uri="{FF2B5EF4-FFF2-40B4-BE49-F238E27FC236}">
                    <a16:creationId xmlns:a16="http://schemas.microsoft.com/office/drawing/2014/main" id="{2734E779-C605-46FF-C34C-73926067651C}"/>
                  </a:ext>
                </a:extLst>
              </p:cNvPr>
              <p:cNvGrpSpPr/>
              <p:nvPr/>
            </p:nvGrpSpPr>
            <p:grpSpPr>
              <a:xfrm>
                <a:off x="93265" y="1102914"/>
                <a:ext cx="1008540" cy="2942260"/>
                <a:chOff x="2387661" y="1925895"/>
                <a:chExt cx="1382856" cy="4306450"/>
              </a:xfrm>
            </p:grpSpPr>
            <p:grpSp>
              <p:nvGrpSpPr>
                <p:cNvPr id="30" name="Group 29">
                  <a:extLst>
                    <a:ext uri="{FF2B5EF4-FFF2-40B4-BE49-F238E27FC236}">
                      <a16:creationId xmlns:a16="http://schemas.microsoft.com/office/drawing/2014/main" id="{71FC6E36-73B8-28BA-1343-40280E493F9E}"/>
                    </a:ext>
                  </a:extLst>
                </p:cNvPr>
                <p:cNvGrpSpPr/>
                <p:nvPr/>
              </p:nvGrpSpPr>
              <p:grpSpPr>
                <a:xfrm>
                  <a:off x="2644976" y="4088463"/>
                  <a:ext cx="971856" cy="1479502"/>
                  <a:chOff x="2644976" y="4088463"/>
                  <a:chExt cx="971856" cy="1479502"/>
                </a:xfrm>
              </p:grpSpPr>
              <p:pic>
                <p:nvPicPr>
                  <p:cNvPr id="35" name="Picture 34">
                    <a:extLst>
                      <a:ext uri="{FF2B5EF4-FFF2-40B4-BE49-F238E27FC236}">
                        <a16:creationId xmlns:a16="http://schemas.microsoft.com/office/drawing/2014/main" id="{7418FB52-5A22-5244-9863-8F9A64296F12}"/>
                      </a:ext>
                    </a:extLst>
                  </p:cNvPr>
                  <p:cNvPicPr>
                    <a:picLocks noChangeAspect="1"/>
                  </p:cNvPicPr>
                  <p:nvPr/>
                </p:nvPicPr>
                <p:blipFill rotWithShape="1">
                  <a:blip r:embed="rId4"/>
                  <a:srcRect l="13403" t="53544" r="79931" b="16011"/>
                  <a:stretch/>
                </p:blipFill>
                <p:spPr>
                  <a:xfrm>
                    <a:off x="2644976" y="4088463"/>
                    <a:ext cx="971856" cy="1479502"/>
                  </a:xfrm>
                  <a:prstGeom prst="rect">
                    <a:avLst/>
                  </a:prstGeom>
                </p:spPr>
              </p:pic>
              <p:grpSp>
                <p:nvGrpSpPr>
                  <p:cNvPr id="36" name="Group 35">
                    <a:extLst>
                      <a:ext uri="{FF2B5EF4-FFF2-40B4-BE49-F238E27FC236}">
                        <a16:creationId xmlns:a16="http://schemas.microsoft.com/office/drawing/2014/main" id="{80E64034-3799-E91F-9292-F37C901585E6}"/>
                      </a:ext>
                    </a:extLst>
                  </p:cNvPr>
                  <p:cNvGrpSpPr/>
                  <p:nvPr/>
                </p:nvGrpSpPr>
                <p:grpSpPr>
                  <a:xfrm>
                    <a:off x="2877996" y="4445195"/>
                    <a:ext cx="499982" cy="586472"/>
                    <a:chOff x="1355778" y="4445195"/>
                    <a:chExt cx="499982" cy="586472"/>
                  </a:xfrm>
                  <a:solidFill>
                    <a:srgbClr val="FEC53F"/>
                  </a:solidFill>
                </p:grpSpPr>
                <p:sp>
                  <p:nvSpPr>
                    <p:cNvPr id="37" name="Rectangle 36">
                      <a:extLst>
                        <a:ext uri="{FF2B5EF4-FFF2-40B4-BE49-F238E27FC236}">
                          <a16:creationId xmlns:a16="http://schemas.microsoft.com/office/drawing/2014/main" id="{A2096E74-A480-FB22-F539-CCEDC88F3E39}"/>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38" name="TextBox 37">
                      <a:extLst>
                        <a:ext uri="{FF2B5EF4-FFF2-40B4-BE49-F238E27FC236}">
                          <a16:creationId xmlns:a16="http://schemas.microsoft.com/office/drawing/2014/main" id="{4C21AE97-FC7D-6E2D-5F9F-3F9220D3F789}"/>
                        </a:ext>
                      </a:extLst>
                    </p:cNvPr>
                    <p:cNvSpPr txBox="1"/>
                    <p:nvPr/>
                  </p:nvSpPr>
                  <p:spPr>
                    <a:xfrm>
                      <a:off x="1355778" y="4445195"/>
                      <a:ext cx="499982" cy="586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2</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32" name="Group 31">
                  <a:extLst>
                    <a:ext uri="{FF2B5EF4-FFF2-40B4-BE49-F238E27FC236}">
                      <a16:creationId xmlns:a16="http://schemas.microsoft.com/office/drawing/2014/main" id="{FE0D0F8E-00C1-F30C-3A81-B54D2906DEA4}"/>
                    </a:ext>
                  </a:extLst>
                </p:cNvPr>
                <p:cNvGrpSpPr/>
                <p:nvPr/>
              </p:nvGrpSpPr>
              <p:grpSpPr>
                <a:xfrm>
                  <a:off x="2387661" y="1925895"/>
                  <a:ext cx="1382856" cy="4306450"/>
                  <a:chOff x="864209" y="1925896"/>
                  <a:chExt cx="1382856" cy="4306450"/>
                </a:xfrm>
              </p:grpSpPr>
              <p:sp>
                <p:nvSpPr>
                  <p:cNvPr id="33" name="TextBox 32">
                    <a:extLst>
                      <a:ext uri="{FF2B5EF4-FFF2-40B4-BE49-F238E27FC236}">
                        <a16:creationId xmlns:a16="http://schemas.microsoft.com/office/drawing/2014/main" id="{9B160D52-CE7C-F88D-F77D-F64E8F634EA8}"/>
                      </a:ext>
                    </a:extLst>
                  </p:cNvPr>
                  <p:cNvSpPr txBox="1"/>
                  <p:nvPr/>
                </p:nvSpPr>
                <p:spPr>
                  <a:xfrm>
                    <a:off x="864209" y="5592557"/>
                    <a:ext cx="1382856" cy="639789"/>
                  </a:xfrm>
                  <a:prstGeom prst="rect">
                    <a:avLst/>
                  </a:prstGeom>
                  <a:solidFill>
                    <a:srgbClr val="FEC53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HDPE</a:t>
                    </a:r>
                  </a:p>
                </p:txBody>
              </p:sp>
              <p:sp>
                <p:nvSpPr>
                  <p:cNvPr id="34" name="Rectangle 33">
                    <a:extLst>
                      <a:ext uri="{FF2B5EF4-FFF2-40B4-BE49-F238E27FC236}">
                        <a16:creationId xmlns:a16="http://schemas.microsoft.com/office/drawing/2014/main" id="{C17C870B-6ED7-D702-167B-94F686407F79}"/>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nvGrpSpPr>
              <p:cNvPr id="39" name="Group 38">
                <a:extLst>
                  <a:ext uri="{FF2B5EF4-FFF2-40B4-BE49-F238E27FC236}">
                    <a16:creationId xmlns:a16="http://schemas.microsoft.com/office/drawing/2014/main" id="{6F560E73-23D5-9787-4980-75B03E34E56B}"/>
                  </a:ext>
                </a:extLst>
              </p:cNvPr>
              <p:cNvGrpSpPr/>
              <p:nvPr/>
            </p:nvGrpSpPr>
            <p:grpSpPr>
              <a:xfrm>
                <a:off x="878791" y="1795148"/>
                <a:ext cx="1168640" cy="2946895"/>
                <a:chOff x="3856284" y="1925894"/>
                <a:chExt cx="1498275" cy="4311121"/>
              </a:xfrm>
            </p:grpSpPr>
            <p:grpSp>
              <p:nvGrpSpPr>
                <p:cNvPr id="40" name="Group 39">
                  <a:extLst>
                    <a:ext uri="{FF2B5EF4-FFF2-40B4-BE49-F238E27FC236}">
                      <a16:creationId xmlns:a16="http://schemas.microsoft.com/office/drawing/2014/main" id="{37224850-6E69-B25D-DD7A-4AC5753E66C9}"/>
                    </a:ext>
                  </a:extLst>
                </p:cNvPr>
                <p:cNvGrpSpPr/>
                <p:nvPr/>
              </p:nvGrpSpPr>
              <p:grpSpPr>
                <a:xfrm>
                  <a:off x="4047926" y="4088463"/>
                  <a:ext cx="1004776" cy="1479502"/>
                  <a:chOff x="4047926" y="4088463"/>
                  <a:chExt cx="1004776" cy="1479502"/>
                </a:xfrm>
              </p:grpSpPr>
              <p:pic>
                <p:nvPicPr>
                  <p:cNvPr id="45" name="Picture 44">
                    <a:extLst>
                      <a:ext uri="{FF2B5EF4-FFF2-40B4-BE49-F238E27FC236}">
                        <a16:creationId xmlns:a16="http://schemas.microsoft.com/office/drawing/2014/main" id="{3A19EE96-1099-E370-06B0-588F408F0BC8}"/>
                      </a:ext>
                    </a:extLst>
                  </p:cNvPr>
                  <p:cNvPicPr>
                    <a:picLocks noChangeAspect="1"/>
                  </p:cNvPicPr>
                  <p:nvPr/>
                </p:nvPicPr>
                <p:blipFill rotWithShape="1">
                  <a:blip r:embed="rId4"/>
                  <a:srcRect l="24017" t="53544" r="69091" b="16011"/>
                  <a:stretch/>
                </p:blipFill>
                <p:spPr>
                  <a:xfrm>
                    <a:off x="4047926" y="4088463"/>
                    <a:ext cx="1004776" cy="1479502"/>
                  </a:xfrm>
                  <a:prstGeom prst="rect">
                    <a:avLst/>
                  </a:prstGeom>
                </p:spPr>
              </p:pic>
              <p:grpSp>
                <p:nvGrpSpPr>
                  <p:cNvPr id="46" name="Group 45">
                    <a:extLst>
                      <a:ext uri="{FF2B5EF4-FFF2-40B4-BE49-F238E27FC236}">
                        <a16:creationId xmlns:a16="http://schemas.microsoft.com/office/drawing/2014/main" id="{445F9C71-A8DF-0000-2A64-3D98F43F2D03}"/>
                      </a:ext>
                    </a:extLst>
                  </p:cNvPr>
                  <p:cNvGrpSpPr/>
                  <p:nvPr/>
                </p:nvGrpSpPr>
                <p:grpSpPr>
                  <a:xfrm>
                    <a:off x="4304681" y="4457244"/>
                    <a:ext cx="496854" cy="586185"/>
                    <a:chOff x="1363936" y="4457244"/>
                    <a:chExt cx="496854" cy="586185"/>
                  </a:xfrm>
                  <a:solidFill>
                    <a:srgbClr val="63A14F"/>
                  </a:solidFill>
                </p:grpSpPr>
                <p:sp>
                  <p:nvSpPr>
                    <p:cNvPr id="47" name="Rectangle 46">
                      <a:extLst>
                        <a:ext uri="{FF2B5EF4-FFF2-40B4-BE49-F238E27FC236}">
                          <a16:creationId xmlns:a16="http://schemas.microsoft.com/office/drawing/2014/main" id="{668F5A91-F2A4-2979-42BC-FA96A2AA5928}"/>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48" name="TextBox 47">
                      <a:extLst>
                        <a:ext uri="{FF2B5EF4-FFF2-40B4-BE49-F238E27FC236}">
                          <a16:creationId xmlns:a16="http://schemas.microsoft.com/office/drawing/2014/main" id="{A47EB2EB-780E-B5E4-D5F8-C017C0A88385}"/>
                        </a:ext>
                      </a:extLst>
                    </p:cNvPr>
                    <p:cNvSpPr txBox="1"/>
                    <p:nvPr/>
                  </p:nvSpPr>
                  <p:spPr>
                    <a:xfrm>
                      <a:off x="1371401" y="4457244"/>
                      <a:ext cx="489389" cy="5861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4</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42" name="Group 41">
                  <a:extLst>
                    <a:ext uri="{FF2B5EF4-FFF2-40B4-BE49-F238E27FC236}">
                      <a16:creationId xmlns:a16="http://schemas.microsoft.com/office/drawing/2014/main" id="{17DBCFB3-3F08-44E4-2D5D-E38D99EE949E}"/>
                    </a:ext>
                  </a:extLst>
                </p:cNvPr>
                <p:cNvGrpSpPr/>
                <p:nvPr/>
              </p:nvGrpSpPr>
              <p:grpSpPr>
                <a:xfrm>
                  <a:off x="3856284" y="1925894"/>
                  <a:ext cx="1498275" cy="4311121"/>
                  <a:chOff x="929791" y="1925896"/>
                  <a:chExt cx="1498275" cy="4311121"/>
                </a:xfrm>
              </p:grpSpPr>
              <p:sp>
                <p:nvSpPr>
                  <p:cNvPr id="43" name="TextBox 42">
                    <a:extLst>
                      <a:ext uri="{FF2B5EF4-FFF2-40B4-BE49-F238E27FC236}">
                        <a16:creationId xmlns:a16="http://schemas.microsoft.com/office/drawing/2014/main" id="{46D7859D-982D-6077-5628-42BC1063E1DE}"/>
                      </a:ext>
                    </a:extLst>
                  </p:cNvPr>
                  <p:cNvSpPr txBox="1"/>
                  <p:nvPr/>
                </p:nvSpPr>
                <p:spPr>
                  <a:xfrm>
                    <a:off x="929791" y="5597541"/>
                    <a:ext cx="1498275" cy="639476"/>
                  </a:xfrm>
                  <a:prstGeom prst="rect">
                    <a:avLst/>
                  </a:prstGeom>
                  <a:solidFill>
                    <a:srgbClr val="63A14F"/>
                  </a:solidFill>
                  <a:ln>
                    <a:solidFill>
                      <a:srgbClr val="63A14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LDPE</a:t>
                    </a:r>
                  </a:p>
                </p:txBody>
              </p:sp>
              <p:sp>
                <p:nvSpPr>
                  <p:cNvPr id="44" name="Rectangle 43">
                    <a:extLst>
                      <a:ext uri="{FF2B5EF4-FFF2-40B4-BE49-F238E27FC236}">
                        <a16:creationId xmlns:a16="http://schemas.microsoft.com/office/drawing/2014/main" id="{8EF962FB-7332-7E31-8915-698AE7FE85F6}"/>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nvGrpSpPr>
              <p:cNvPr id="49" name="Group 48">
                <a:extLst>
                  <a:ext uri="{FF2B5EF4-FFF2-40B4-BE49-F238E27FC236}">
                    <a16:creationId xmlns:a16="http://schemas.microsoft.com/office/drawing/2014/main" id="{C01E5325-D9F0-7E8B-0566-5F746B61667B}"/>
                  </a:ext>
                </a:extLst>
              </p:cNvPr>
              <p:cNvGrpSpPr/>
              <p:nvPr/>
            </p:nvGrpSpPr>
            <p:grpSpPr>
              <a:xfrm>
                <a:off x="1880030" y="1200554"/>
                <a:ext cx="880310" cy="2942138"/>
                <a:chOff x="5442058" y="1927848"/>
                <a:chExt cx="1250498" cy="4304186"/>
              </a:xfrm>
            </p:grpSpPr>
            <p:grpSp>
              <p:nvGrpSpPr>
                <p:cNvPr id="50" name="Group 49">
                  <a:extLst>
                    <a:ext uri="{FF2B5EF4-FFF2-40B4-BE49-F238E27FC236}">
                      <a16:creationId xmlns:a16="http://schemas.microsoft.com/office/drawing/2014/main" id="{BE8390D2-7916-691F-599F-0560A6BB7EFB}"/>
                    </a:ext>
                  </a:extLst>
                </p:cNvPr>
                <p:cNvGrpSpPr/>
                <p:nvPr/>
              </p:nvGrpSpPr>
              <p:grpSpPr>
                <a:xfrm>
                  <a:off x="5590149" y="4088462"/>
                  <a:ext cx="985352" cy="1484866"/>
                  <a:chOff x="5590149" y="4088462"/>
                  <a:chExt cx="985352" cy="1484866"/>
                </a:xfrm>
              </p:grpSpPr>
              <p:pic>
                <p:nvPicPr>
                  <p:cNvPr id="55" name="Picture 54">
                    <a:extLst>
                      <a:ext uri="{FF2B5EF4-FFF2-40B4-BE49-F238E27FC236}">
                        <a16:creationId xmlns:a16="http://schemas.microsoft.com/office/drawing/2014/main" id="{CAB106B2-3F19-0BA7-7DD4-FE9B23344AC1}"/>
                      </a:ext>
                    </a:extLst>
                  </p:cNvPr>
                  <p:cNvPicPr>
                    <a:picLocks noChangeAspect="1"/>
                  </p:cNvPicPr>
                  <p:nvPr/>
                </p:nvPicPr>
                <p:blipFill rotWithShape="1">
                  <a:blip r:embed="rId4"/>
                  <a:srcRect l="34651" t="53544" r="58614" b="16011"/>
                  <a:stretch/>
                </p:blipFill>
                <p:spPr>
                  <a:xfrm>
                    <a:off x="5590149" y="4088462"/>
                    <a:ext cx="985352" cy="1484866"/>
                  </a:xfrm>
                  <a:prstGeom prst="rect">
                    <a:avLst/>
                  </a:prstGeom>
                </p:spPr>
              </p:pic>
              <p:grpSp>
                <p:nvGrpSpPr>
                  <p:cNvPr id="56" name="Group 55">
                    <a:extLst>
                      <a:ext uri="{FF2B5EF4-FFF2-40B4-BE49-F238E27FC236}">
                        <a16:creationId xmlns:a16="http://schemas.microsoft.com/office/drawing/2014/main" id="{43B4EF5B-B0F5-2DCB-3DD1-96E87CF273A8}"/>
                      </a:ext>
                    </a:extLst>
                  </p:cNvPr>
                  <p:cNvGrpSpPr/>
                  <p:nvPr/>
                </p:nvGrpSpPr>
                <p:grpSpPr>
                  <a:xfrm>
                    <a:off x="5851886" y="4438767"/>
                    <a:ext cx="529358" cy="586189"/>
                    <a:chOff x="1363936" y="4438767"/>
                    <a:chExt cx="529358" cy="586189"/>
                  </a:xfrm>
                  <a:solidFill>
                    <a:srgbClr val="1D89CB"/>
                  </a:solidFill>
                </p:grpSpPr>
                <p:sp>
                  <p:nvSpPr>
                    <p:cNvPr id="57" name="Rectangle 56">
                      <a:extLst>
                        <a:ext uri="{FF2B5EF4-FFF2-40B4-BE49-F238E27FC236}">
                          <a16:creationId xmlns:a16="http://schemas.microsoft.com/office/drawing/2014/main" id="{1E8F8956-3FDA-A90A-4B1F-CFBF03D02FC4}"/>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58" name="TextBox 57">
                      <a:extLst>
                        <a:ext uri="{FF2B5EF4-FFF2-40B4-BE49-F238E27FC236}">
                          <a16:creationId xmlns:a16="http://schemas.microsoft.com/office/drawing/2014/main" id="{FE6FEE9C-20B6-3C17-E03C-B94DD2445FEF}"/>
                        </a:ext>
                      </a:extLst>
                    </p:cNvPr>
                    <p:cNvSpPr txBox="1"/>
                    <p:nvPr/>
                  </p:nvSpPr>
                  <p:spPr>
                    <a:xfrm>
                      <a:off x="1372615" y="4438767"/>
                      <a:ext cx="520679" cy="58618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5</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52" name="Group 51">
                  <a:extLst>
                    <a:ext uri="{FF2B5EF4-FFF2-40B4-BE49-F238E27FC236}">
                      <a16:creationId xmlns:a16="http://schemas.microsoft.com/office/drawing/2014/main" id="{5B875D51-4ED8-941D-871B-917C437898F1}"/>
                    </a:ext>
                  </a:extLst>
                </p:cNvPr>
                <p:cNvGrpSpPr/>
                <p:nvPr/>
              </p:nvGrpSpPr>
              <p:grpSpPr>
                <a:xfrm>
                  <a:off x="5442058" y="1927848"/>
                  <a:ext cx="1250498" cy="4304186"/>
                  <a:chOff x="992194" y="1925896"/>
                  <a:chExt cx="1250498" cy="4304186"/>
                </a:xfrm>
              </p:grpSpPr>
              <p:sp>
                <p:nvSpPr>
                  <p:cNvPr id="53" name="TextBox 52">
                    <a:extLst>
                      <a:ext uri="{FF2B5EF4-FFF2-40B4-BE49-F238E27FC236}">
                        <a16:creationId xmlns:a16="http://schemas.microsoft.com/office/drawing/2014/main" id="{A4B77264-DB6A-1E43-150E-77B32F283E9F}"/>
                      </a:ext>
                    </a:extLst>
                  </p:cNvPr>
                  <p:cNvSpPr txBox="1"/>
                  <p:nvPr/>
                </p:nvSpPr>
                <p:spPr>
                  <a:xfrm>
                    <a:off x="992194" y="5590603"/>
                    <a:ext cx="1250498" cy="639479"/>
                  </a:xfrm>
                  <a:prstGeom prst="rect">
                    <a:avLst/>
                  </a:prstGeom>
                  <a:solidFill>
                    <a:srgbClr val="1D89CC"/>
                  </a:solidFill>
                  <a:ln>
                    <a:solidFill>
                      <a:srgbClr val="1D89C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PP</a:t>
                    </a:r>
                  </a:p>
                </p:txBody>
              </p:sp>
              <p:sp>
                <p:nvSpPr>
                  <p:cNvPr id="54" name="Rectangle 53">
                    <a:extLst>
                      <a:ext uri="{FF2B5EF4-FFF2-40B4-BE49-F238E27FC236}">
                        <a16:creationId xmlns:a16="http://schemas.microsoft.com/office/drawing/2014/main" id="{F493DBB0-2937-8723-42DD-978751FFDCD6}"/>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nvGrpSpPr>
              <p:cNvPr id="69" name="Group 68">
                <a:extLst>
                  <a:ext uri="{FF2B5EF4-FFF2-40B4-BE49-F238E27FC236}">
                    <a16:creationId xmlns:a16="http://schemas.microsoft.com/office/drawing/2014/main" id="{0795DD5A-EE44-264F-EB1D-1B2F7DAC4FDF}"/>
                  </a:ext>
                </a:extLst>
              </p:cNvPr>
              <p:cNvGrpSpPr/>
              <p:nvPr/>
            </p:nvGrpSpPr>
            <p:grpSpPr>
              <a:xfrm>
                <a:off x="2705331" y="1747555"/>
                <a:ext cx="990954" cy="2954674"/>
                <a:chOff x="6871224" y="1925893"/>
                <a:chExt cx="1319833" cy="4318957"/>
              </a:xfrm>
            </p:grpSpPr>
            <p:grpSp>
              <p:nvGrpSpPr>
                <p:cNvPr id="70" name="Group 69">
                  <a:extLst>
                    <a:ext uri="{FF2B5EF4-FFF2-40B4-BE49-F238E27FC236}">
                      <a16:creationId xmlns:a16="http://schemas.microsoft.com/office/drawing/2014/main" id="{0035F63E-7C59-63C6-C84E-B6DDC57FF296}"/>
                    </a:ext>
                  </a:extLst>
                </p:cNvPr>
                <p:cNvGrpSpPr/>
                <p:nvPr/>
              </p:nvGrpSpPr>
              <p:grpSpPr>
                <a:xfrm>
                  <a:off x="7073652" y="4088463"/>
                  <a:ext cx="979371" cy="1479502"/>
                  <a:chOff x="7073652" y="4088463"/>
                  <a:chExt cx="979371" cy="1479502"/>
                </a:xfrm>
              </p:grpSpPr>
              <p:pic>
                <p:nvPicPr>
                  <p:cNvPr id="75" name="Picture 74">
                    <a:extLst>
                      <a:ext uri="{FF2B5EF4-FFF2-40B4-BE49-F238E27FC236}">
                        <a16:creationId xmlns:a16="http://schemas.microsoft.com/office/drawing/2014/main" id="{3CE53CAE-782E-8B73-7009-F9867F2BEDD2}"/>
                      </a:ext>
                    </a:extLst>
                  </p:cNvPr>
                  <p:cNvPicPr>
                    <a:picLocks noChangeAspect="1"/>
                  </p:cNvPicPr>
                  <p:nvPr/>
                </p:nvPicPr>
                <p:blipFill rotWithShape="1">
                  <a:blip r:embed="rId4"/>
                  <a:srcRect l="45340" t="53544" r="47942" b="16011"/>
                  <a:stretch/>
                </p:blipFill>
                <p:spPr>
                  <a:xfrm>
                    <a:off x="7073652" y="4088463"/>
                    <a:ext cx="979371" cy="1479502"/>
                  </a:xfrm>
                  <a:prstGeom prst="rect">
                    <a:avLst/>
                  </a:prstGeom>
                </p:spPr>
              </p:pic>
              <p:grpSp>
                <p:nvGrpSpPr>
                  <p:cNvPr id="76" name="Group 75">
                    <a:extLst>
                      <a:ext uri="{FF2B5EF4-FFF2-40B4-BE49-F238E27FC236}">
                        <a16:creationId xmlns:a16="http://schemas.microsoft.com/office/drawing/2014/main" id="{5502D27A-C2C2-BBA7-6606-41EF593EE46C}"/>
                      </a:ext>
                    </a:extLst>
                  </p:cNvPr>
                  <p:cNvGrpSpPr/>
                  <p:nvPr/>
                </p:nvGrpSpPr>
                <p:grpSpPr>
                  <a:xfrm>
                    <a:off x="7295516" y="4402542"/>
                    <a:ext cx="500826" cy="585705"/>
                    <a:chOff x="1342952" y="4402542"/>
                    <a:chExt cx="500826" cy="585705"/>
                  </a:xfrm>
                  <a:solidFill>
                    <a:srgbClr val="126092"/>
                  </a:solidFill>
                </p:grpSpPr>
                <p:sp>
                  <p:nvSpPr>
                    <p:cNvPr id="77" name="Rectangle 76">
                      <a:extLst>
                        <a:ext uri="{FF2B5EF4-FFF2-40B4-BE49-F238E27FC236}">
                          <a16:creationId xmlns:a16="http://schemas.microsoft.com/office/drawing/2014/main" id="{E85B6F8B-B141-6CF5-0DEF-88664E20C6C5}"/>
                        </a:ext>
                      </a:extLst>
                    </p:cNvPr>
                    <p:cNvSpPr/>
                    <p:nvPr/>
                  </p:nvSpPr>
                  <p:spPr>
                    <a:xfrm>
                      <a:off x="1363936" y="4553198"/>
                      <a:ext cx="464627" cy="33855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78" name="TextBox 77">
                      <a:extLst>
                        <a:ext uri="{FF2B5EF4-FFF2-40B4-BE49-F238E27FC236}">
                          <a16:creationId xmlns:a16="http://schemas.microsoft.com/office/drawing/2014/main" id="{2CF5F572-1C7D-14BF-E74C-E52AD0292693}"/>
                        </a:ext>
                      </a:extLst>
                    </p:cNvPr>
                    <p:cNvSpPr txBox="1"/>
                    <p:nvPr/>
                  </p:nvSpPr>
                  <p:spPr>
                    <a:xfrm>
                      <a:off x="1342952" y="4402542"/>
                      <a:ext cx="500826" cy="5857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6</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72" name="Group 71">
                  <a:extLst>
                    <a:ext uri="{FF2B5EF4-FFF2-40B4-BE49-F238E27FC236}">
                      <a16:creationId xmlns:a16="http://schemas.microsoft.com/office/drawing/2014/main" id="{AFFB2C11-0C6B-D6BD-CA6C-013FF95AB452}"/>
                    </a:ext>
                  </a:extLst>
                </p:cNvPr>
                <p:cNvGrpSpPr/>
                <p:nvPr/>
              </p:nvGrpSpPr>
              <p:grpSpPr>
                <a:xfrm>
                  <a:off x="6871224" y="1925893"/>
                  <a:ext cx="1319833" cy="4318957"/>
                  <a:chOff x="948575" y="1925896"/>
                  <a:chExt cx="1319833" cy="4318957"/>
                </a:xfrm>
              </p:grpSpPr>
              <p:sp>
                <p:nvSpPr>
                  <p:cNvPr id="73" name="TextBox 72">
                    <a:extLst>
                      <a:ext uri="{FF2B5EF4-FFF2-40B4-BE49-F238E27FC236}">
                        <a16:creationId xmlns:a16="http://schemas.microsoft.com/office/drawing/2014/main" id="{E0B8C7DC-64E6-7BBC-73E7-A6625A968FB2}"/>
                      </a:ext>
                    </a:extLst>
                  </p:cNvPr>
                  <p:cNvSpPr txBox="1"/>
                  <p:nvPr/>
                </p:nvSpPr>
                <p:spPr>
                  <a:xfrm>
                    <a:off x="948575" y="5605902"/>
                    <a:ext cx="1319833" cy="638951"/>
                  </a:xfrm>
                  <a:prstGeom prst="rect">
                    <a:avLst/>
                  </a:prstGeom>
                  <a:solidFill>
                    <a:srgbClr val="126092"/>
                  </a:solidFill>
                  <a:ln>
                    <a:solidFill>
                      <a:srgbClr val="1260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PS</a:t>
                    </a:r>
                  </a:p>
                </p:txBody>
              </p:sp>
              <p:sp>
                <p:nvSpPr>
                  <p:cNvPr id="74" name="Rectangle 73">
                    <a:extLst>
                      <a:ext uri="{FF2B5EF4-FFF2-40B4-BE49-F238E27FC236}">
                        <a16:creationId xmlns:a16="http://schemas.microsoft.com/office/drawing/2014/main" id="{E9A88551-265C-9258-0990-703C0960F522}"/>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grpSp>
          <p:nvGrpSpPr>
            <p:cNvPr id="136" name="Group 135">
              <a:extLst>
                <a:ext uri="{FF2B5EF4-FFF2-40B4-BE49-F238E27FC236}">
                  <a16:creationId xmlns:a16="http://schemas.microsoft.com/office/drawing/2014/main" id="{7F1B87C0-FCAD-802F-7A46-CEA0CA43413F}"/>
                </a:ext>
              </a:extLst>
            </p:cNvPr>
            <p:cNvGrpSpPr/>
            <p:nvPr/>
          </p:nvGrpSpPr>
          <p:grpSpPr>
            <a:xfrm>
              <a:off x="617840" y="3016672"/>
              <a:ext cx="3158550" cy="2109768"/>
              <a:chOff x="267530" y="3977390"/>
              <a:chExt cx="3538136" cy="2243650"/>
            </a:xfrm>
          </p:grpSpPr>
          <p:grpSp>
            <p:nvGrpSpPr>
              <p:cNvPr id="90" name="Group 89">
                <a:extLst>
                  <a:ext uri="{FF2B5EF4-FFF2-40B4-BE49-F238E27FC236}">
                    <a16:creationId xmlns:a16="http://schemas.microsoft.com/office/drawing/2014/main" id="{6A2E4A79-E2BB-B577-3904-A23B6A37241A}"/>
                  </a:ext>
                </a:extLst>
              </p:cNvPr>
              <p:cNvGrpSpPr>
                <a:grpSpLocks noChangeAspect="1"/>
              </p:cNvGrpSpPr>
              <p:nvPr/>
            </p:nvGrpSpPr>
            <p:grpSpPr>
              <a:xfrm flipH="1">
                <a:off x="592256" y="3977390"/>
                <a:ext cx="704562" cy="2237854"/>
                <a:chOff x="992743" y="1925896"/>
                <a:chExt cx="1228682" cy="4273538"/>
              </a:xfrm>
            </p:grpSpPr>
            <p:grpSp>
              <p:nvGrpSpPr>
                <p:cNvPr id="91" name="Group 90">
                  <a:extLst>
                    <a:ext uri="{FF2B5EF4-FFF2-40B4-BE49-F238E27FC236}">
                      <a16:creationId xmlns:a16="http://schemas.microsoft.com/office/drawing/2014/main" id="{DB5139D5-FE79-DFF8-D04C-A57E911B4F12}"/>
                    </a:ext>
                  </a:extLst>
                </p:cNvPr>
                <p:cNvGrpSpPr/>
                <p:nvPr/>
              </p:nvGrpSpPr>
              <p:grpSpPr>
                <a:xfrm>
                  <a:off x="1153072" y="4088463"/>
                  <a:ext cx="921657" cy="1479502"/>
                  <a:chOff x="1153072" y="4088463"/>
                  <a:chExt cx="921657" cy="1479502"/>
                </a:xfrm>
              </p:grpSpPr>
              <p:pic>
                <p:nvPicPr>
                  <p:cNvPr id="95" name="Picture 94">
                    <a:extLst>
                      <a:ext uri="{FF2B5EF4-FFF2-40B4-BE49-F238E27FC236}">
                        <a16:creationId xmlns:a16="http://schemas.microsoft.com/office/drawing/2014/main" id="{38A6D378-1A56-4C56-2396-918BE2C8BCD6}"/>
                      </a:ext>
                    </a:extLst>
                  </p:cNvPr>
                  <p:cNvPicPr>
                    <a:picLocks noChangeAspect="1"/>
                  </p:cNvPicPr>
                  <p:nvPr/>
                </p:nvPicPr>
                <p:blipFill rotWithShape="1">
                  <a:blip r:embed="rId4"/>
                  <a:srcRect l="2774" t="53544" r="90904" b="16011"/>
                  <a:stretch/>
                </p:blipFill>
                <p:spPr>
                  <a:xfrm>
                    <a:off x="1153072" y="4088463"/>
                    <a:ext cx="921657" cy="1479502"/>
                  </a:xfrm>
                  <a:prstGeom prst="rect">
                    <a:avLst/>
                  </a:prstGeom>
                </p:spPr>
              </p:pic>
              <p:grpSp>
                <p:nvGrpSpPr>
                  <p:cNvPr id="96" name="Group 95">
                    <a:extLst>
                      <a:ext uri="{FF2B5EF4-FFF2-40B4-BE49-F238E27FC236}">
                        <a16:creationId xmlns:a16="http://schemas.microsoft.com/office/drawing/2014/main" id="{6F5F2EDD-D3A0-0B55-62E1-D84E9D511BEE}"/>
                      </a:ext>
                    </a:extLst>
                  </p:cNvPr>
                  <p:cNvGrpSpPr/>
                  <p:nvPr/>
                </p:nvGrpSpPr>
                <p:grpSpPr>
                  <a:xfrm>
                    <a:off x="1363149" y="4377657"/>
                    <a:ext cx="504785" cy="687549"/>
                    <a:chOff x="1363149" y="4377657"/>
                    <a:chExt cx="504785" cy="687549"/>
                  </a:xfrm>
                </p:grpSpPr>
                <p:sp>
                  <p:nvSpPr>
                    <p:cNvPr id="97" name="Rectangle 96">
                      <a:extLst>
                        <a:ext uri="{FF2B5EF4-FFF2-40B4-BE49-F238E27FC236}">
                          <a16:creationId xmlns:a16="http://schemas.microsoft.com/office/drawing/2014/main" id="{A4EAA92E-7D5A-74DC-27A4-5C670351AC1D}"/>
                        </a:ext>
                      </a:extLst>
                    </p:cNvPr>
                    <p:cNvSpPr/>
                    <p:nvPr/>
                  </p:nvSpPr>
                  <p:spPr>
                    <a:xfrm>
                      <a:off x="1363936" y="4553198"/>
                      <a:ext cx="464627" cy="338554"/>
                    </a:xfrm>
                    <a:prstGeom prst="rect">
                      <a:avLst/>
                    </a:prstGeom>
                    <a:solidFill>
                      <a:srgbClr val="5E463B"/>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98" name="TextBox 97">
                      <a:extLst>
                        <a:ext uri="{FF2B5EF4-FFF2-40B4-BE49-F238E27FC236}">
                          <a16:creationId xmlns:a16="http://schemas.microsoft.com/office/drawing/2014/main" id="{85474CF5-6167-345E-2255-161FEEA980A6}"/>
                        </a:ext>
                      </a:extLst>
                    </p:cNvPr>
                    <p:cNvSpPr txBox="1"/>
                    <p:nvPr/>
                  </p:nvSpPr>
                  <p:spPr>
                    <a:xfrm>
                      <a:off x="1363149" y="4377657"/>
                      <a:ext cx="504785" cy="6875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1</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92" name="Group 91">
                  <a:extLst>
                    <a:ext uri="{FF2B5EF4-FFF2-40B4-BE49-F238E27FC236}">
                      <a16:creationId xmlns:a16="http://schemas.microsoft.com/office/drawing/2014/main" id="{7E33D809-80AB-5712-2E2D-BA095AF488F9}"/>
                    </a:ext>
                  </a:extLst>
                </p:cNvPr>
                <p:cNvGrpSpPr/>
                <p:nvPr/>
              </p:nvGrpSpPr>
              <p:grpSpPr>
                <a:xfrm>
                  <a:off x="992743" y="1925896"/>
                  <a:ext cx="1228682" cy="4273538"/>
                  <a:chOff x="992743" y="1925896"/>
                  <a:chExt cx="1228682" cy="4273538"/>
                </a:xfrm>
              </p:grpSpPr>
              <p:sp>
                <p:nvSpPr>
                  <p:cNvPr id="93" name="TextBox 92">
                    <a:extLst>
                      <a:ext uri="{FF2B5EF4-FFF2-40B4-BE49-F238E27FC236}">
                        <a16:creationId xmlns:a16="http://schemas.microsoft.com/office/drawing/2014/main" id="{D1AAD967-1893-A4A7-F2A6-0FB67324C025}"/>
                      </a:ext>
                    </a:extLst>
                  </p:cNvPr>
                  <p:cNvSpPr txBox="1"/>
                  <p:nvPr/>
                </p:nvSpPr>
                <p:spPr>
                  <a:xfrm>
                    <a:off x="992743" y="5636892"/>
                    <a:ext cx="1215605" cy="562542"/>
                  </a:xfrm>
                  <a:prstGeom prst="rect">
                    <a:avLst/>
                  </a:prstGeom>
                  <a:solidFill>
                    <a:srgbClr val="5E463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PET</a:t>
                    </a:r>
                  </a:p>
                </p:txBody>
              </p:sp>
              <p:sp>
                <p:nvSpPr>
                  <p:cNvPr id="94" name="Rectangle 93">
                    <a:extLst>
                      <a:ext uri="{FF2B5EF4-FFF2-40B4-BE49-F238E27FC236}">
                        <a16:creationId xmlns:a16="http://schemas.microsoft.com/office/drawing/2014/main" id="{7A79CBB5-F5C7-E350-347C-361254A609F5}"/>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nvGrpSpPr>
              <p:cNvPr id="99" name="Group 98">
                <a:extLst>
                  <a:ext uri="{FF2B5EF4-FFF2-40B4-BE49-F238E27FC236}">
                    <a16:creationId xmlns:a16="http://schemas.microsoft.com/office/drawing/2014/main" id="{20259680-DBAF-2A78-0A3B-28A04C634A1C}"/>
                  </a:ext>
                </a:extLst>
              </p:cNvPr>
              <p:cNvGrpSpPr>
                <a:grpSpLocks noChangeAspect="1"/>
              </p:cNvGrpSpPr>
              <p:nvPr/>
            </p:nvGrpSpPr>
            <p:grpSpPr>
              <a:xfrm flipH="1">
                <a:off x="2705410" y="3988768"/>
                <a:ext cx="856155" cy="2232272"/>
                <a:chOff x="10399426" y="1925893"/>
                <a:chExt cx="1483191" cy="4251996"/>
              </a:xfrm>
            </p:grpSpPr>
            <p:grpSp>
              <p:nvGrpSpPr>
                <p:cNvPr id="100" name="Group 99">
                  <a:extLst>
                    <a:ext uri="{FF2B5EF4-FFF2-40B4-BE49-F238E27FC236}">
                      <a16:creationId xmlns:a16="http://schemas.microsoft.com/office/drawing/2014/main" id="{8841CDDA-E62E-B99E-2535-843F711797D2}"/>
                    </a:ext>
                  </a:extLst>
                </p:cNvPr>
                <p:cNvGrpSpPr/>
                <p:nvPr/>
              </p:nvGrpSpPr>
              <p:grpSpPr>
                <a:xfrm>
                  <a:off x="10657208" y="4011737"/>
                  <a:ext cx="1007191" cy="1548703"/>
                  <a:chOff x="10055658" y="4011735"/>
                  <a:chExt cx="1007191" cy="1548703"/>
                </a:xfrm>
              </p:grpSpPr>
              <p:pic>
                <p:nvPicPr>
                  <p:cNvPr id="104" name="Picture 103">
                    <a:extLst>
                      <a:ext uri="{FF2B5EF4-FFF2-40B4-BE49-F238E27FC236}">
                        <a16:creationId xmlns:a16="http://schemas.microsoft.com/office/drawing/2014/main" id="{0B88231C-FCB8-C1B1-BFF7-AB3C08A6544C}"/>
                      </a:ext>
                    </a:extLst>
                  </p:cNvPr>
                  <p:cNvPicPr>
                    <a:picLocks noChangeAspect="1"/>
                  </p:cNvPicPr>
                  <p:nvPr/>
                </p:nvPicPr>
                <p:blipFill rotWithShape="1">
                  <a:blip r:embed="rId4"/>
                  <a:srcRect l="88149" t="53544" r="5251" b="16011"/>
                  <a:stretch/>
                </p:blipFill>
                <p:spPr>
                  <a:xfrm>
                    <a:off x="10055658" y="4011735"/>
                    <a:ext cx="1007191" cy="1548703"/>
                  </a:xfrm>
                  <a:prstGeom prst="rect">
                    <a:avLst/>
                  </a:prstGeom>
                </p:spPr>
              </p:pic>
              <p:grpSp>
                <p:nvGrpSpPr>
                  <p:cNvPr id="105" name="Group 104">
                    <a:extLst>
                      <a:ext uri="{FF2B5EF4-FFF2-40B4-BE49-F238E27FC236}">
                        <a16:creationId xmlns:a16="http://schemas.microsoft.com/office/drawing/2014/main" id="{DB391C0C-5008-A19C-0B6A-F53FAB2651BB}"/>
                      </a:ext>
                    </a:extLst>
                  </p:cNvPr>
                  <p:cNvGrpSpPr/>
                  <p:nvPr/>
                </p:nvGrpSpPr>
                <p:grpSpPr>
                  <a:xfrm>
                    <a:off x="10196445" y="4374764"/>
                    <a:ext cx="614960" cy="685794"/>
                    <a:chOff x="10196445" y="4374764"/>
                    <a:chExt cx="614960" cy="685794"/>
                  </a:xfrm>
                </p:grpSpPr>
                <p:sp>
                  <p:nvSpPr>
                    <p:cNvPr id="106" name="Rectangle 105">
                      <a:extLst>
                        <a:ext uri="{FF2B5EF4-FFF2-40B4-BE49-F238E27FC236}">
                          <a16:creationId xmlns:a16="http://schemas.microsoft.com/office/drawing/2014/main" id="{E59D0C32-9AC9-0865-BBDB-7FE441917B0C}"/>
                        </a:ext>
                      </a:extLst>
                    </p:cNvPr>
                    <p:cNvSpPr/>
                    <p:nvPr/>
                  </p:nvSpPr>
                  <p:spPr>
                    <a:xfrm>
                      <a:off x="10346778" y="4471792"/>
                      <a:ext cx="464627" cy="407403"/>
                    </a:xfrm>
                    <a:prstGeom prst="rect">
                      <a:avLst/>
                    </a:prstGeom>
                    <a:solidFill>
                      <a:srgbClr val="C2C4C4"/>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107" name="TextBox 106">
                      <a:extLst>
                        <a:ext uri="{FF2B5EF4-FFF2-40B4-BE49-F238E27FC236}">
                          <a16:creationId xmlns:a16="http://schemas.microsoft.com/office/drawing/2014/main" id="{63F81657-3635-DB0C-3EA4-D88CB3FF440C}"/>
                        </a:ext>
                      </a:extLst>
                    </p:cNvPr>
                    <p:cNvSpPr txBox="1"/>
                    <p:nvPr/>
                  </p:nvSpPr>
                  <p:spPr>
                    <a:xfrm>
                      <a:off x="10196445" y="4374764"/>
                      <a:ext cx="594776" cy="6857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7</a:t>
                      </a: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endParaRPr>
                    </a:p>
                  </p:txBody>
                </p:sp>
              </p:grpSp>
            </p:grpSp>
            <p:grpSp>
              <p:nvGrpSpPr>
                <p:cNvPr id="101" name="Group 100">
                  <a:extLst>
                    <a:ext uri="{FF2B5EF4-FFF2-40B4-BE49-F238E27FC236}">
                      <a16:creationId xmlns:a16="http://schemas.microsoft.com/office/drawing/2014/main" id="{8CCF4741-5490-7995-F681-2A3735B536F2}"/>
                    </a:ext>
                  </a:extLst>
                </p:cNvPr>
                <p:cNvGrpSpPr/>
                <p:nvPr/>
              </p:nvGrpSpPr>
              <p:grpSpPr>
                <a:xfrm>
                  <a:off x="10399426" y="1925893"/>
                  <a:ext cx="1483191" cy="4251996"/>
                  <a:chOff x="807373" y="1925896"/>
                  <a:chExt cx="1483191" cy="4251996"/>
                </a:xfrm>
              </p:grpSpPr>
              <p:sp>
                <p:nvSpPr>
                  <p:cNvPr id="102" name="TextBox 101">
                    <a:extLst>
                      <a:ext uri="{FF2B5EF4-FFF2-40B4-BE49-F238E27FC236}">
                        <a16:creationId xmlns:a16="http://schemas.microsoft.com/office/drawing/2014/main" id="{42A6BC87-DC65-9547-7591-EC2009F61874}"/>
                      </a:ext>
                    </a:extLst>
                  </p:cNvPr>
                  <p:cNvSpPr txBox="1"/>
                  <p:nvPr/>
                </p:nvSpPr>
                <p:spPr>
                  <a:xfrm>
                    <a:off x="807373" y="5616787"/>
                    <a:ext cx="1483191" cy="561105"/>
                  </a:xfrm>
                  <a:prstGeom prst="rect">
                    <a:avLst/>
                  </a:prstGeom>
                  <a:solidFill>
                    <a:srgbClr val="C2C4C4"/>
                  </a:solidFill>
                  <a:ln>
                    <a:solidFill>
                      <a:srgbClr val="C2C4C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MIXED</a:t>
                    </a:r>
                  </a:p>
                </p:txBody>
              </p:sp>
              <p:sp>
                <p:nvSpPr>
                  <p:cNvPr id="103" name="Rectangle 102">
                    <a:extLst>
                      <a:ext uri="{FF2B5EF4-FFF2-40B4-BE49-F238E27FC236}">
                        <a16:creationId xmlns:a16="http://schemas.microsoft.com/office/drawing/2014/main" id="{BA40D4DB-EB56-7259-603D-46959A0670BB}"/>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grpSp>
            <p:nvGrpSpPr>
              <p:cNvPr id="108" name="Group 107">
                <a:extLst>
                  <a:ext uri="{FF2B5EF4-FFF2-40B4-BE49-F238E27FC236}">
                    <a16:creationId xmlns:a16="http://schemas.microsoft.com/office/drawing/2014/main" id="{8FF5AF90-8545-6BA5-54A2-23E8155E2359}"/>
                  </a:ext>
                </a:extLst>
              </p:cNvPr>
              <p:cNvGrpSpPr>
                <a:grpSpLocks noChangeAspect="1"/>
              </p:cNvGrpSpPr>
              <p:nvPr/>
            </p:nvGrpSpPr>
            <p:grpSpPr>
              <a:xfrm flipH="1">
                <a:off x="1684076" y="4055451"/>
                <a:ext cx="803476" cy="2151321"/>
                <a:chOff x="9055096" y="1925894"/>
                <a:chExt cx="1281339" cy="4335006"/>
              </a:xfrm>
            </p:grpSpPr>
            <p:grpSp>
              <p:nvGrpSpPr>
                <p:cNvPr id="109" name="Group 108">
                  <a:extLst>
                    <a:ext uri="{FF2B5EF4-FFF2-40B4-BE49-F238E27FC236}">
                      <a16:creationId xmlns:a16="http://schemas.microsoft.com/office/drawing/2014/main" id="{F7A54CF2-1827-1024-9F7B-9F96BBD18A8B}"/>
                    </a:ext>
                  </a:extLst>
                </p:cNvPr>
                <p:cNvGrpSpPr/>
                <p:nvPr/>
              </p:nvGrpSpPr>
              <p:grpSpPr>
                <a:xfrm>
                  <a:off x="9178048" y="4050506"/>
                  <a:ext cx="1031463" cy="1558195"/>
                  <a:chOff x="8487598" y="4050504"/>
                  <a:chExt cx="1031463" cy="1558195"/>
                </a:xfrm>
              </p:grpSpPr>
              <p:pic>
                <p:nvPicPr>
                  <p:cNvPr id="113" name="Picture 112">
                    <a:extLst>
                      <a:ext uri="{FF2B5EF4-FFF2-40B4-BE49-F238E27FC236}">
                        <a16:creationId xmlns:a16="http://schemas.microsoft.com/office/drawing/2014/main" id="{53CFEA61-BE5F-685D-3EF8-628FA4695437}"/>
                      </a:ext>
                    </a:extLst>
                  </p:cNvPr>
                  <p:cNvPicPr>
                    <a:picLocks noChangeAspect="1"/>
                  </p:cNvPicPr>
                  <p:nvPr/>
                </p:nvPicPr>
                <p:blipFill rotWithShape="1">
                  <a:blip r:embed="rId4"/>
                  <a:srcRect l="77508" t="53544" r="15775" b="16011"/>
                  <a:stretch/>
                </p:blipFill>
                <p:spPr>
                  <a:xfrm>
                    <a:off x="8487598" y="4050504"/>
                    <a:ext cx="1031463" cy="1558195"/>
                  </a:xfrm>
                  <a:prstGeom prst="rect">
                    <a:avLst/>
                  </a:prstGeom>
                </p:spPr>
              </p:pic>
              <p:grpSp>
                <p:nvGrpSpPr>
                  <p:cNvPr id="114" name="Group 113">
                    <a:extLst>
                      <a:ext uri="{FF2B5EF4-FFF2-40B4-BE49-F238E27FC236}">
                        <a16:creationId xmlns:a16="http://schemas.microsoft.com/office/drawing/2014/main" id="{CC354F63-936C-6D05-4A0E-674C6F05B021}"/>
                      </a:ext>
                    </a:extLst>
                  </p:cNvPr>
                  <p:cNvGrpSpPr/>
                  <p:nvPr/>
                </p:nvGrpSpPr>
                <p:grpSpPr>
                  <a:xfrm>
                    <a:off x="8730379" y="4338868"/>
                    <a:ext cx="575467" cy="725492"/>
                    <a:chOff x="8730379" y="4338868"/>
                    <a:chExt cx="575467" cy="725492"/>
                  </a:xfrm>
                </p:grpSpPr>
                <p:sp>
                  <p:nvSpPr>
                    <p:cNvPr id="115" name="Rectangle 114">
                      <a:extLst>
                        <a:ext uri="{FF2B5EF4-FFF2-40B4-BE49-F238E27FC236}">
                          <a16:creationId xmlns:a16="http://schemas.microsoft.com/office/drawing/2014/main" id="{0DBF98AF-5AC1-ED4E-C6C9-98F0F247D7FB}"/>
                        </a:ext>
                      </a:extLst>
                    </p:cNvPr>
                    <p:cNvSpPr/>
                    <p:nvPr/>
                  </p:nvSpPr>
                  <p:spPr>
                    <a:xfrm>
                      <a:off x="8730379" y="4553198"/>
                      <a:ext cx="575467" cy="329156"/>
                    </a:xfrm>
                    <a:prstGeom prst="rect">
                      <a:avLst/>
                    </a:prstGeom>
                    <a:solidFill>
                      <a:srgbClr val="D7202C"/>
                    </a:solid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sp>
                  <p:nvSpPr>
                    <p:cNvPr id="116" name="TextBox 115">
                      <a:extLst>
                        <a:ext uri="{FF2B5EF4-FFF2-40B4-BE49-F238E27FC236}">
                          <a16:creationId xmlns:a16="http://schemas.microsoft.com/office/drawing/2014/main" id="{A400CA76-2E68-4449-D2B9-8BB0B79F8660}"/>
                        </a:ext>
                      </a:extLst>
                    </p:cNvPr>
                    <p:cNvSpPr txBox="1"/>
                    <p:nvPr/>
                  </p:nvSpPr>
                  <p:spPr>
                    <a:xfrm>
                      <a:off x="8810454" y="4338868"/>
                      <a:ext cx="394977" cy="7254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3</a:t>
                      </a:r>
                    </a:p>
                  </p:txBody>
                </p:sp>
              </p:grpSp>
            </p:grpSp>
            <p:grpSp>
              <p:nvGrpSpPr>
                <p:cNvPr id="110" name="Group 109">
                  <a:extLst>
                    <a:ext uri="{FF2B5EF4-FFF2-40B4-BE49-F238E27FC236}">
                      <a16:creationId xmlns:a16="http://schemas.microsoft.com/office/drawing/2014/main" id="{5752AE35-934C-6CFE-4527-E06CF6F7E477}"/>
                    </a:ext>
                  </a:extLst>
                </p:cNvPr>
                <p:cNvGrpSpPr/>
                <p:nvPr/>
              </p:nvGrpSpPr>
              <p:grpSpPr>
                <a:xfrm>
                  <a:off x="9055096" y="1925894"/>
                  <a:ext cx="1281339" cy="4335006"/>
                  <a:chOff x="1012240" y="1925896"/>
                  <a:chExt cx="1281339" cy="4335006"/>
                </a:xfrm>
              </p:grpSpPr>
              <p:sp>
                <p:nvSpPr>
                  <p:cNvPr id="111" name="TextBox 110">
                    <a:extLst>
                      <a:ext uri="{FF2B5EF4-FFF2-40B4-BE49-F238E27FC236}">
                        <a16:creationId xmlns:a16="http://schemas.microsoft.com/office/drawing/2014/main" id="{45E20E6B-42E0-DA3F-2B75-B2804C7B1CFD}"/>
                      </a:ext>
                    </a:extLst>
                  </p:cNvPr>
                  <p:cNvSpPr txBox="1"/>
                  <p:nvPr/>
                </p:nvSpPr>
                <p:spPr>
                  <a:xfrm>
                    <a:off x="1077972" y="5667317"/>
                    <a:ext cx="1215607" cy="593585"/>
                  </a:xfrm>
                  <a:prstGeom prst="rect">
                    <a:avLst/>
                  </a:prstGeom>
                  <a:solidFill>
                    <a:srgbClr val="D7202C"/>
                  </a:solidFill>
                  <a:ln>
                    <a:solidFill>
                      <a:srgbClr val="D7202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otham Pro" panose="02000503040000020004" pitchFamily="2" charset="0"/>
                        <a:ea typeface="+mn-ea"/>
                        <a:cs typeface="+mn-cs"/>
                      </a:rPr>
                      <a:t>PVC</a:t>
                    </a:r>
                  </a:p>
                </p:txBody>
              </p:sp>
              <p:sp>
                <p:nvSpPr>
                  <p:cNvPr id="112" name="Rectangle 111">
                    <a:extLst>
                      <a:ext uri="{FF2B5EF4-FFF2-40B4-BE49-F238E27FC236}">
                        <a16:creationId xmlns:a16="http://schemas.microsoft.com/office/drawing/2014/main" id="{5A700994-08B3-A19A-DC71-6FB713EEFEBC}"/>
                      </a:ext>
                    </a:extLst>
                  </p:cNvPr>
                  <p:cNvSpPr/>
                  <p:nvPr/>
                </p:nvSpPr>
                <p:spPr>
                  <a:xfrm>
                    <a:off x="1012240" y="1925896"/>
                    <a:ext cx="1209185" cy="3642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grpSp>
          </p:grpSp>
          <p:sp>
            <p:nvSpPr>
              <p:cNvPr id="117" name="Rounded Rectangle 116">
                <a:extLst>
                  <a:ext uri="{FF2B5EF4-FFF2-40B4-BE49-F238E27FC236}">
                    <a16:creationId xmlns:a16="http://schemas.microsoft.com/office/drawing/2014/main" id="{AB435CD0-C9ED-7823-E78E-3FEA5A326833}"/>
                  </a:ext>
                </a:extLst>
              </p:cNvPr>
              <p:cNvSpPr/>
              <p:nvPr/>
            </p:nvSpPr>
            <p:spPr>
              <a:xfrm>
                <a:off x="267530" y="5083823"/>
                <a:ext cx="3538136" cy="1134089"/>
              </a:xfrm>
              <a:prstGeom prst="roundRect">
                <a:avLst/>
              </a:prstGeom>
              <a:noFill/>
              <a:ln w="12700" cap="flat">
                <a:solidFill>
                  <a:srgbClr val="FF0000"/>
                </a:solidFill>
                <a:prstDash val="sysDot"/>
                <a:miter lim="400000"/>
              </a:ln>
              <a:effectLst/>
              <a:extLst>
                <a:ext uri="{C572A759-6A51-4108-AA02-DFA0A04FC94B}">
                  <ma14:wrappingTextBoxFlag xmlns:ma14="http://schemas.microsoft.com/office/mac/drawingml/2011/main" xmlns="" val="1"/>
                </a:ext>
              </a:extLst>
            </p:spPr>
            <p:txBody>
              <a:bodyPr wrap="square" lIns="36285" tIns="36285" rIns="36285" bIns="36285" numCol="1" rtlCol="0" anchor="ctr">
                <a:noAutofit/>
              </a:bodyPr>
              <a:lstStyle/>
              <a:p>
                <a:pPr marL="0" marR="0" lvl="0" indent="0" algn="ctr" defTabSz="410662" rtl="0" eaLnBrk="1" fontAlgn="auto" latinLnBrk="0" hangingPunct="0">
                  <a:lnSpc>
                    <a:spcPct val="8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Pro" panose="02000503040000020004" pitchFamily="2" charset="0"/>
                  <a:ea typeface="Calibri"/>
                  <a:cs typeface="Gotham Pro" panose="02000503040000020004" pitchFamily="2" charset="0"/>
                </a:endParaRPr>
              </a:p>
            </p:txBody>
          </p:sp>
          <p:cxnSp>
            <p:nvCxnSpPr>
              <p:cNvPr id="119" name="Straight Connector 118">
                <a:extLst>
                  <a:ext uri="{FF2B5EF4-FFF2-40B4-BE49-F238E27FC236}">
                    <a16:creationId xmlns:a16="http://schemas.microsoft.com/office/drawing/2014/main" id="{7108044F-C05E-DABC-C013-3B1DE3BD4AD8}"/>
                  </a:ext>
                </a:extLst>
              </p:cNvPr>
              <p:cNvCxnSpPr>
                <a:cxnSpLocks/>
              </p:cNvCxnSpPr>
              <p:nvPr/>
            </p:nvCxnSpPr>
            <p:spPr>
              <a:xfrm>
                <a:off x="302353" y="5171519"/>
                <a:ext cx="3464610" cy="984286"/>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45BF4E09-898C-1AC9-555D-E683FC22CD78}"/>
                  </a:ext>
                </a:extLst>
              </p:cNvPr>
              <p:cNvCxnSpPr>
                <a:cxnSpLocks/>
              </p:cNvCxnSpPr>
              <p:nvPr/>
            </p:nvCxnSpPr>
            <p:spPr>
              <a:xfrm flipV="1">
                <a:off x="348691" y="5134266"/>
                <a:ext cx="3404170" cy="1038719"/>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grpSp>
      </p:grpSp>
      <p:pic>
        <p:nvPicPr>
          <p:cNvPr id="2" name="Picture 1">
            <a:extLst>
              <a:ext uri="{FF2B5EF4-FFF2-40B4-BE49-F238E27FC236}">
                <a16:creationId xmlns:a16="http://schemas.microsoft.com/office/drawing/2014/main" id="{A2175946-E12D-E01D-AE39-F94DB2F32547}"/>
              </a:ext>
            </a:extLst>
          </p:cNvPr>
          <p:cNvPicPr>
            <a:picLocks noChangeAspect="1"/>
          </p:cNvPicPr>
          <p:nvPr/>
        </p:nvPicPr>
        <p:blipFill rotWithShape="1">
          <a:blip r:embed="rId3"/>
          <a:srcRect l="29620" t="45115" r="36162"/>
          <a:stretch/>
        </p:blipFill>
        <p:spPr>
          <a:xfrm>
            <a:off x="4859557" y="3019122"/>
            <a:ext cx="2693128" cy="1828509"/>
          </a:xfrm>
          <a:prstGeom prst="rect">
            <a:avLst/>
          </a:prstGeom>
        </p:spPr>
      </p:pic>
      <p:sp>
        <p:nvSpPr>
          <p:cNvPr id="137" name="TextBox 136">
            <a:extLst>
              <a:ext uri="{FF2B5EF4-FFF2-40B4-BE49-F238E27FC236}">
                <a16:creationId xmlns:a16="http://schemas.microsoft.com/office/drawing/2014/main" id="{076BA27A-72E2-2DDB-28AA-A6CCF3349F58}"/>
              </a:ext>
            </a:extLst>
          </p:cNvPr>
          <p:cNvSpPr txBox="1"/>
          <p:nvPr/>
        </p:nvSpPr>
        <p:spPr>
          <a:xfrm>
            <a:off x="4195040" y="2074762"/>
            <a:ext cx="41242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AEAEA">
                    <a:lumMod val="10000"/>
                  </a:srgbClr>
                </a:solidFill>
                <a:effectLst/>
                <a:uLnTx/>
                <a:uFillTx/>
                <a:latin typeface="Gotham Pro" panose="02000503040000020004" pitchFamily="2" charset="0"/>
                <a:ea typeface="+mn-ea"/>
                <a:cs typeface="Gotham Pro" panose="02000503040000020004" pitchFamily="2" charset="0"/>
              </a:rPr>
              <a:t>heat in the absence of oxygen converts plastic to its original molecular building blocks</a:t>
            </a:r>
          </a:p>
        </p:txBody>
      </p:sp>
      <p:sp>
        <p:nvSpPr>
          <p:cNvPr id="143" name="TextBox 142">
            <a:extLst>
              <a:ext uri="{FF2B5EF4-FFF2-40B4-BE49-F238E27FC236}">
                <a16:creationId xmlns:a16="http://schemas.microsoft.com/office/drawing/2014/main" id="{C482D6B2-E636-0283-B0C1-337F17FEE436}"/>
              </a:ext>
            </a:extLst>
          </p:cNvPr>
          <p:cNvSpPr txBox="1"/>
          <p:nvPr/>
        </p:nvSpPr>
        <p:spPr>
          <a:xfrm>
            <a:off x="2218146" y="1311511"/>
            <a:ext cx="957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INPUTS:</a:t>
            </a:r>
          </a:p>
        </p:txBody>
      </p:sp>
      <p:sp>
        <p:nvSpPr>
          <p:cNvPr id="144" name="TextBox 143">
            <a:extLst>
              <a:ext uri="{FF2B5EF4-FFF2-40B4-BE49-F238E27FC236}">
                <a16:creationId xmlns:a16="http://schemas.microsoft.com/office/drawing/2014/main" id="{0E8DB4F7-0441-8C81-26E7-BD133AB55E64}"/>
              </a:ext>
            </a:extLst>
          </p:cNvPr>
          <p:cNvSpPr txBox="1"/>
          <p:nvPr/>
        </p:nvSpPr>
        <p:spPr>
          <a:xfrm>
            <a:off x="5730001" y="1311511"/>
            <a:ext cx="1099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PROCESS:</a:t>
            </a:r>
          </a:p>
        </p:txBody>
      </p:sp>
      <p:sp>
        <p:nvSpPr>
          <p:cNvPr id="145" name="TextBox 144">
            <a:extLst>
              <a:ext uri="{FF2B5EF4-FFF2-40B4-BE49-F238E27FC236}">
                <a16:creationId xmlns:a16="http://schemas.microsoft.com/office/drawing/2014/main" id="{49D9C400-2959-3D67-6A15-2791E96FF736}"/>
              </a:ext>
            </a:extLst>
          </p:cNvPr>
          <p:cNvSpPr txBox="1"/>
          <p:nvPr/>
        </p:nvSpPr>
        <p:spPr>
          <a:xfrm>
            <a:off x="9377648" y="1321476"/>
            <a:ext cx="12934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AEAEA">
                    <a:lumMod val="10000"/>
                  </a:srgbClr>
                </a:solidFill>
                <a:effectLst/>
                <a:uLnTx/>
                <a:uFillTx/>
                <a:latin typeface="Gotham Pro Medium" panose="02000503040000020004" pitchFamily="2" charset="0"/>
                <a:ea typeface="+mn-ea"/>
                <a:cs typeface="Gotham Pro Medium" panose="02000503040000020004" pitchFamily="2" charset="0"/>
              </a:rPr>
              <a:t>PRODUCTS:</a:t>
            </a:r>
          </a:p>
        </p:txBody>
      </p:sp>
      <p:cxnSp>
        <p:nvCxnSpPr>
          <p:cNvPr id="146" name="Straight Connector 145">
            <a:extLst>
              <a:ext uri="{FF2B5EF4-FFF2-40B4-BE49-F238E27FC236}">
                <a16:creationId xmlns:a16="http://schemas.microsoft.com/office/drawing/2014/main" id="{D28C22EF-BD52-AA25-4E02-94FAC6D3235C}"/>
              </a:ext>
            </a:extLst>
          </p:cNvPr>
          <p:cNvCxnSpPr>
            <a:cxnSpLocks/>
          </p:cNvCxnSpPr>
          <p:nvPr/>
        </p:nvCxnSpPr>
        <p:spPr>
          <a:xfrm flipV="1">
            <a:off x="2082828" y="1680843"/>
            <a:ext cx="1192794" cy="1551"/>
          </a:xfrm>
          <a:prstGeom prst="line">
            <a:avLst/>
          </a:prstGeom>
          <a:ln>
            <a:solidFill>
              <a:srgbClr val="126092"/>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AA7973F-03F7-F0AA-4433-17331AC8D3E5}"/>
              </a:ext>
            </a:extLst>
          </p:cNvPr>
          <p:cNvCxnSpPr/>
          <p:nvPr/>
        </p:nvCxnSpPr>
        <p:spPr>
          <a:xfrm>
            <a:off x="5558438" y="1724382"/>
            <a:ext cx="1397441" cy="0"/>
          </a:xfrm>
          <a:prstGeom prst="line">
            <a:avLst/>
          </a:prstGeom>
          <a:ln>
            <a:solidFill>
              <a:srgbClr val="126092"/>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D97811C-EBDA-108D-C792-98659115459A}"/>
              </a:ext>
            </a:extLst>
          </p:cNvPr>
          <p:cNvCxnSpPr>
            <a:cxnSpLocks/>
          </p:cNvCxnSpPr>
          <p:nvPr/>
        </p:nvCxnSpPr>
        <p:spPr>
          <a:xfrm>
            <a:off x="9359579" y="1692349"/>
            <a:ext cx="1251821" cy="0"/>
          </a:xfrm>
          <a:prstGeom prst="line">
            <a:avLst/>
          </a:prstGeom>
          <a:ln>
            <a:solidFill>
              <a:srgbClr val="126092"/>
            </a:solidFill>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5956F5C-1075-4186-1BDB-C65BA849E2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3464" y="3043044"/>
            <a:ext cx="631852" cy="1382921"/>
          </a:xfrm>
          <a:prstGeom prst="rect">
            <a:avLst/>
          </a:prstGeom>
        </p:spPr>
      </p:pic>
      <p:pic>
        <p:nvPicPr>
          <p:cNvPr id="9" name="Graphic 8">
            <a:extLst>
              <a:ext uri="{FF2B5EF4-FFF2-40B4-BE49-F238E27FC236}">
                <a16:creationId xmlns:a16="http://schemas.microsoft.com/office/drawing/2014/main" id="{98BD2EB9-229E-811A-B355-3EA9754A11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1508" y="3082190"/>
            <a:ext cx="631852" cy="1382921"/>
          </a:xfrm>
          <a:prstGeom prst="rect">
            <a:avLst/>
          </a:prstGeom>
        </p:spPr>
      </p:pic>
    </p:spTree>
    <p:extLst>
      <p:ext uri="{BB962C8B-B14F-4D97-AF65-F5344CB8AC3E}">
        <p14:creationId xmlns:p14="http://schemas.microsoft.com/office/powerpoint/2010/main" val="32281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9C1EA0-B80C-207C-0A1E-D49F04A977F9}"/>
              </a:ext>
            </a:extLst>
          </p:cNvPr>
          <p:cNvSpPr>
            <a:spLocks noGrp="1"/>
          </p:cNvSpPr>
          <p:nvPr>
            <p:ph type="body" sz="quarter" idx="20"/>
          </p:nvPr>
        </p:nvSpPr>
        <p:spPr>
          <a:xfrm>
            <a:off x="240762" y="511961"/>
            <a:ext cx="11438619" cy="374114"/>
          </a:xfrm>
        </p:spPr>
        <p:txBody>
          <a:bodyPr/>
          <a:lstStyle/>
          <a:p>
            <a:r>
              <a:rPr lang="en-US" dirty="0">
                <a:latin typeface="Gotham Pro Medium" panose="02000503040000020004"/>
                <a:cs typeface="Gotham Pro" panose="02000503040000020004" pitchFamily="2" charset="0"/>
              </a:rPr>
              <a:t>Pyrolysis oil from advanced recycling directly replaces fossil-based naphtha in plastic production</a:t>
            </a:r>
          </a:p>
        </p:txBody>
      </p:sp>
      <p:sp>
        <p:nvSpPr>
          <p:cNvPr id="4" name="Text Placeholder 3">
            <a:extLst>
              <a:ext uri="{FF2B5EF4-FFF2-40B4-BE49-F238E27FC236}">
                <a16:creationId xmlns:a16="http://schemas.microsoft.com/office/drawing/2014/main" id="{05BC9451-2BB2-2B41-2E25-A95727E6B48E}"/>
              </a:ext>
            </a:extLst>
          </p:cNvPr>
          <p:cNvSpPr>
            <a:spLocks noGrp="1"/>
          </p:cNvSpPr>
          <p:nvPr>
            <p:ph type="body" sz="quarter" idx="21"/>
          </p:nvPr>
        </p:nvSpPr>
        <p:spPr/>
        <p:txBody>
          <a:bodyPr/>
          <a:lstStyle/>
          <a:p>
            <a:endParaRPr lang="en-US" dirty="0"/>
          </a:p>
        </p:txBody>
      </p:sp>
      <p:sp>
        <p:nvSpPr>
          <p:cNvPr id="5" name="Slide Number Placeholder 4">
            <a:extLst>
              <a:ext uri="{FF2B5EF4-FFF2-40B4-BE49-F238E27FC236}">
                <a16:creationId xmlns:a16="http://schemas.microsoft.com/office/drawing/2014/main" id="{2B3669E7-BADA-99F9-2EF9-3AAD25E02E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4C5665-60AA-4800-975B-60C3B685C1F4}" type="slidenum">
              <a:rPr kumimoji="0" lang="en-US" sz="800" b="0" i="0" u="none" strike="noStrike" kern="1200" cap="none" spc="0" normalizeH="0" baseline="0" noProof="0" smtClean="0">
                <a:ln>
                  <a:noFill/>
                </a:ln>
                <a:solidFill>
                  <a:srgbClr val="FFFFFF"/>
                </a:solidFill>
                <a:effectLst/>
                <a:uLnTx/>
                <a:uFillTx/>
                <a:latin typeface="Gotham Pro" panose="02000503040000020004"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FFFFFF"/>
              </a:solidFill>
              <a:effectLst/>
              <a:uLnTx/>
              <a:uFillTx/>
              <a:latin typeface="Gotham Pro" panose="02000503040000020004" pitchFamily="2" charset="0"/>
              <a:ea typeface="+mn-ea"/>
            </a:endParaRPr>
          </a:p>
        </p:txBody>
      </p:sp>
      <p:sp>
        <p:nvSpPr>
          <p:cNvPr id="7" name="Title 6">
            <a:extLst>
              <a:ext uri="{FF2B5EF4-FFF2-40B4-BE49-F238E27FC236}">
                <a16:creationId xmlns:a16="http://schemas.microsoft.com/office/drawing/2014/main" id="{0DEF78D7-2BE4-EB40-B4BE-EAD2A516B60B}"/>
              </a:ext>
            </a:extLst>
          </p:cNvPr>
          <p:cNvSpPr>
            <a:spLocks noGrp="1"/>
          </p:cNvSpPr>
          <p:nvPr>
            <p:ph type="title"/>
          </p:nvPr>
        </p:nvSpPr>
        <p:spPr/>
        <p:txBody>
          <a:bodyPr/>
          <a:lstStyle/>
          <a:p>
            <a:r>
              <a:rPr lang="en-US" b="1" dirty="0">
                <a:solidFill>
                  <a:schemeClr val="bg2">
                    <a:lumMod val="10000"/>
                  </a:schemeClr>
                </a:solidFill>
                <a:latin typeface="Gotham Pro Medium" panose="02000503040000020004" pitchFamily="2" charset="0"/>
                <a:cs typeface="Gotham Pro Medium" panose="02000503040000020004" pitchFamily="2" charset="0"/>
              </a:rPr>
              <a:t>MATERIAL FLOWS FOR VIRGIN-QUALITY PLASTIC PRODUCTION</a:t>
            </a:r>
          </a:p>
        </p:txBody>
      </p:sp>
      <p:sp>
        <p:nvSpPr>
          <p:cNvPr id="1034" name="Title 9">
            <a:extLst>
              <a:ext uri="{FF2B5EF4-FFF2-40B4-BE49-F238E27FC236}">
                <a16:creationId xmlns:a16="http://schemas.microsoft.com/office/drawing/2014/main" id="{B285F319-1D1C-4BE9-C184-98DC30B8B6D4}"/>
              </a:ext>
            </a:extLst>
          </p:cNvPr>
          <p:cNvSpPr txBox="1">
            <a:spLocks/>
          </p:cNvSpPr>
          <p:nvPr/>
        </p:nvSpPr>
        <p:spPr>
          <a:xfrm>
            <a:off x="3573934" y="5268390"/>
            <a:ext cx="4955149" cy="492443"/>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DAF94">
                    <a:lumMod val="75000"/>
                  </a:srgbClr>
                </a:solidFill>
                <a:effectLst/>
                <a:uLnTx/>
                <a:uFillTx/>
                <a:latin typeface="Gotham Pro Medium" panose="02000503040000020004" pitchFamily="2" charset="0"/>
                <a:ea typeface="+mj-ea"/>
                <a:cs typeface="Gotham Pro Medium" panose="02000503040000020004" pitchFamily="2" charset="0"/>
              </a:rPr>
              <a:t>Plastic resources are continuously recycled and returned to the value chain, again and again. </a:t>
            </a:r>
          </a:p>
        </p:txBody>
      </p:sp>
      <p:grpSp>
        <p:nvGrpSpPr>
          <p:cNvPr id="42" name="Group 41">
            <a:extLst>
              <a:ext uri="{FF2B5EF4-FFF2-40B4-BE49-F238E27FC236}">
                <a16:creationId xmlns:a16="http://schemas.microsoft.com/office/drawing/2014/main" id="{CC193F26-FD60-DF9D-0DF7-1575E1BB7459}"/>
              </a:ext>
            </a:extLst>
          </p:cNvPr>
          <p:cNvGrpSpPr/>
          <p:nvPr/>
        </p:nvGrpSpPr>
        <p:grpSpPr>
          <a:xfrm>
            <a:off x="9245137" y="1722187"/>
            <a:ext cx="2759116" cy="1091976"/>
            <a:chOff x="9066032" y="4821869"/>
            <a:chExt cx="2759116" cy="1091976"/>
          </a:xfrm>
        </p:grpSpPr>
        <p:sp>
          <p:nvSpPr>
            <p:cNvPr id="1035" name="Title 9">
              <a:extLst>
                <a:ext uri="{FF2B5EF4-FFF2-40B4-BE49-F238E27FC236}">
                  <a16:creationId xmlns:a16="http://schemas.microsoft.com/office/drawing/2014/main" id="{C4123461-7216-FDE9-37F1-B79AFA36BE00}"/>
                </a:ext>
              </a:extLst>
            </p:cNvPr>
            <p:cNvSpPr txBox="1">
              <a:spLocks/>
            </p:cNvSpPr>
            <p:nvPr/>
          </p:nvSpPr>
          <p:spPr>
            <a:xfrm>
              <a:off x="9066032" y="5544513"/>
              <a:ext cx="2759116" cy="369332"/>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EAEAEA">
                      <a:lumMod val="10000"/>
                    </a:srgbClr>
                  </a:solidFill>
                  <a:effectLst/>
                  <a:uLnTx/>
                  <a:uFillTx/>
                  <a:latin typeface="Gotham Pro" panose="02000503040000020004" pitchFamily="2" charset="0"/>
                  <a:ea typeface="+mj-ea"/>
                  <a:cs typeface="Gotham Pro" panose="02000503040000020004" pitchFamily="2" charset="0"/>
                </a:rPr>
                <a:t>New fossil-based resources are then required to make new plastic.</a:t>
              </a:r>
            </a:p>
          </p:txBody>
        </p:sp>
        <p:sp>
          <p:nvSpPr>
            <p:cNvPr id="2" name="Title 9">
              <a:extLst>
                <a:ext uri="{FF2B5EF4-FFF2-40B4-BE49-F238E27FC236}">
                  <a16:creationId xmlns:a16="http://schemas.microsoft.com/office/drawing/2014/main" id="{62C71B4F-86C9-F10D-BA25-D55E6182A3FA}"/>
                </a:ext>
              </a:extLst>
            </p:cNvPr>
            <p:cNvSpPr txBox="1">
              <a:spLocks/>
            </p:cNvSpPr>
            <p:nvPr/>
          </p:nvSpPr>
          <p:spPr>
            <a:xfrm>
              <a:off x="9175646" y="4821869"/>
              <a:ext cx="2539887" cy="553998"/>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EAEAEA">
                      <a:lumMod val="10000"/>
                    </a:srgbClr>
                  </a:solidFill>
                  <a:effectLst/>
                  <a:uLnTx/>
                  <a:uFillTx/>
                  <a:latin typeface="Gotham Pro" panose="02000503040000020004" pitchFamily="2" charset="0"/>
                  <a:ea typeface="+mj-ea"/>
                  <a:cs typeface="Gotham Pro" panose="02000503040000020004" pitchFamily="2" charset="0"/>
                </a:rPr>
                <a:t>Unrecycled plastic is incinerated or landfilled, removing the plastic resource from the value chain.</a:t>
              </a:r>
            </a:p>
          </p:txBody>
        </p:sp>
      </p:grpSp>
      <p:grpSp>
        <p:nvGrpSpPr>
          <p:cNvPr id="50" name="Group 49">
            <a:extLst>
              <a:ext uri="{FF2B5EF4-FFF2-40B4-BE49-F238E27FC236}">
                <a16:creationId xmlns:a16="http://schemas.microsoft.com/office/drawing/2014/main" id="{D4E4801F-2E58-4904-02EE-A7A30184FE10}"/>
              </a:ext>
            </a:extLst>
          </p:cNvPr>
          <p:cNvGrpSpPr/>
          <p:nvPr/>
        </p:nvGrpSpPr>
        <p:grpSpPr>
          <a:xfrm>
            <a:off x="295656" y="1185576"/>
            <a:ext cx="11539496" cy="4728269"/>
            <a:chOff x="295656" y="1185576"/>
            <a:chExt cx="11539496" cy="4728269"/>
          </a:xfrm>
        </p:grpSpPr>
        <p:sp>
          <p:nvSpPr>
            <p:cNvPr id="12" name="Arrow: Right 11">
              <a:extLst>
                <a:ext uri="{FF2B5EF4-FFF2-40B4-BE49-F238E27FC236}">
                  <a16:creationId xmlns:a16="http://schemas.microsoft.com/office/drawing/2014/main" id="{05D2ABAB-F011-7DAF-4DFF-BEF9E33CB1E3}"/>
                </a:ext>
              </a:extLst>
            </p:cNvPr>
            <p:cNvSpPr/>
            <p:nvPr/>
          </p:nvSpPr>
          <p:spPr>
            <a:xfrm>
              <a:off x="6763463" y="3572514"/>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sp>
          <p:nvSpPr>
            <p:cNvPr id="28" name="Arrow: Right 27">
              <a:extLst>
                <a:ext uri="{FF2B5EF4-FFF2-40B4-BE49-F238E27FC236}">
                  <a16:creationId xmlns:a16="http://schemas.microsoft.com/office/drawing/2014/main" id="{213885A2-670F-2380-6581-017A4DDAD03D}"/>
                </a:ext>
              </a:extLst>
            </p:cNvPr>
            <p:cNvSpPr/>
            <p:nvPr/>
          </p:nvSpPr>
          <p:spPr>
            <a:xfrm>
              <a:off x="8084676" y="3572514"/>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pic>
          <p:nvPicPr>
            <p:cNvPr id="32" name="Picture 22" descr="See the source image">
              <a:extLst>
                <a:ext uri="{FF2B5EF4-FFF2-40B4-BE49-F238E27FC236}">
                  <a16:creationId xmlns:a16="http://schemas.microsoft.com/office/drawing/2014/main" id="{0155CE9A-F25D-9BC8-9070-759966C77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692" y="3194813"/>
              <a:ext cx="1096003" cy="829589"/>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46DC0BAB-D668-B531-2E7F-A813B82425E9}"/>
                </a:ext>
              </a:extLst>
            </p:cNvPr>
            <p:cNvSpPr/>
            <p:nvPr/>
          </p:nvSpPr>
          <p:spPr>
            <a:xfrm>
              <a:off x="9228426" y="3572514"/>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grpSp>
          <p:nvGrpSpPr>
            <p:cNvPr id="19" name="Group 18">
              <a:extLst>
                <a:ext uri="{FF2B5EF4-FFF2-40B4-BE49-F238E27FC236}">
                  <a16:creationId xmlns:a16="http://schemas.microsoft.com/office/drawing/2014/main" id="{25F7C916-BE36-EAF2-B76B-3FD88F5E0917}"/>
                </a:ext>
              </a:extLst>
            </p:cNvPr>
            <p:cNvGrpSpPr/>
            <p:nvPr/>
          </p:nvGrpSpPr>
          <p:grpSpPr>
            <a:xfrm>
              <a:off x="5439580" y="2526958"/>
              <a:ext cx="1171572" cy="1385405"/>
              <a:chOff x="5439580" y="2526958"/>
              <a:chExt cx="1171572" cy="1385405"/>
            </a:xfrm>
          </p:grpSpPr>
          <p:pic>
            <p:nvPicPr>
              <p:cNvPr id="9" name="Picture 26" descr="See the source image">
                <a:extLst>
                  <a:ext uri="{FF2B5EF4-FFF2-40B4-BE49-F238E27FC236}">
                    <a16:creationId xmlns:a16="http://schemas.microsoft.com/office/drawing/2014/main" id="{9E77AED5-BD9B-6166-A009-A2E641323D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832" y="3262950"/>
                <a:ext cx="649413" cy="649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8" descr="See the source image">
                <a:extLst>
                  <a:ext uri="{FF2B5EF4-FFF2-40B4-BE49-F238E27FC236}">
                    <a16:creationId xmlns:a16="http://schemas.microsoft.com/office/drawing/2014/main" id="{90BB0534-FCA1-DB18-710D-15C9ECDDED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0758" y="3458059"/>
                <a:ext cx="425267" cy="397122"/>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9">
                <a:extLst>
                  <a:ext uri="{FF2B5EF4-FFF2-40B4-BE49-F238E27FC236}">
                    <a16:creationId xmlns:a16="http://schemas.microsoft.com/office/drawing/2014/main" id="{50C6EEBB-D6B6-482E-BC34-697492D42306}"/>
                  </a:ext>
                </a:extLst>
              </p:cNvPr>
              <p:cNvSpPr txBox="1">
                <a:spLocks/>
              </p:cNvSpPr>
              <p:nvPr/>
            </p:nvSpPr>
            <p:spPr>
              <a:xfrm>
                <a:off x="5439580" y="2526958"/>
                <a:ext cx="1171572" cy="369332"/>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Plastic Packaging or Components</a:t>
                </a:r>
              </a:p>
            </p:txBody>
          </p:sp>
        </p:grpSp>
        <p:grpSp>
          <p:nvGrpSpPr>
            <p:cNvPr id="20" name="Group 19">
              <a:extLst>
                <a:ext uri="{FF2B5EF4-FFF2-40B4-BE49-F238E27FC236}">
                  <a16:creationId xmlns:a16="http://schemas.microsoft.com/office/drawing/2014/main" id="{F31DE15F-25A0-E40A-7F20-958A6CA1D86A}"/>
                </a:ext>
              </a:extLst>
            </p:cNvPr>
            <p:cNvGrpSpPr/>
            <p:nvPr/>
          </p:nvGrpSpPr>
          <p:grpSpPr>
            <a:xfrm>
              <a:off x="6933879" y="2244450"/>
              <a:ext cx="1204770" cy="1721363"/>
              <a:chOff x="6933879" y="2244450"/>
              <a:chExt cx="1204770" cy="1721363"/>
            </a:xfrm>
          </p:grpSpPr>
          <p:pic>
            <p:nvPicPr>
              <p:cNvPr id="55" name="Picture 10">
                <a:extLst>
                  <a:ext uri="{FF2B5EF4-FFF2-40B4-BE49-F238E27FC236}">
                    <a16:creationId xmlns:a16="http://schemas.microsoft.com/office/drawing/2014/main" id="{91643433-16D9-2DD5-CF43-82FA6D659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123" b="11123"/>
              <a:stretch/>
            </p:blipFill>
            <p:spPr bwMode="auto">
              <a:xfrm>
                <a:off x="7102376" y="3260687"/>
                <a:ext cx="906877" cy="705126"/>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9">
                <a:extLst>
                  <a:ext uri="{FF2B5EF4-FFF2-40B4-BE49-F238E27FC236}">
                    <a16:creationId xmlns:a16="http://schemas.microsoft.com/office/drawing/2014/main" id="{04AC992A-2FAF-BCB2-31CD-90393CAF9E45}"/>
                  </a:ext>
                </a:extLst>
              </p:cNvPr>
              <p:cNvSpPr txBox="1">
                <a:spLocks/>
              </p:cNvSpPr>
              <p:nvPr/>
            </p:nvSpPr>
            <p:spPr>
              <a:xfrm>
                <a:off x="6933879" y="2244450"/>
                <a:ext cx="1204770" cy="923330"/>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a:solidFill>
                      <a:srgbClr val="EAEAEA">
                        <a:lumMod val="10000"/>
                      </a:srgbClr>
                    </a:solidFill>
                    <a:latin typeface="Gotham Pro Medium" panose="02000503040000020004" pitchFamily="2" charset="0"/>
                    <a:cs typeface="Gotham Pro Medium" panose="02000503040000020004" pitchFamily="2" charset="0"/>
                  </a:rPr>
                  <a:t>Food Manufacturers, </a:t>
                </a: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Automotive Supplier / OEM, </a:t>
                </a:r>
                <a:r>
                  <a:rPr kumimoji="0" lang="en-US" sz="1200" b="1" i="0" u="none" strike="noStrike" kern="0" cap="none" spc="0" normalizeH="0" baseline="0" noProof="0" dirty="0" err="1">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etc</a:t>
                </a:r>
                <a:endPar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endParaRPr>
              </a:p>
            </p:txBody>
          </p:sp>
        </p:grpSp>
        <p:sp>
          <p:nvSpPr>
            <p:cNvPr id="53" name="Arrow: Right 52">
              <a:extLst>
                <a:ext uri="{FF2B5EF4-FFF2-40B4-BE49-F238E27FC236}">
                  <a16:creationId xmlns:a16="http://schemas.microsoft.com/office/drawing/2014/main" id="{126D6E8A-2A59-A8A0-CA22-5243718241DA}"/>
                </a:ext>
              </a:extLst>
            </p:cNvPr>
            <p:cNvSpPr/>
            <p:nvPr/>
          </p:nvSpPr>
          <p:spPr>
            <a:xfrm>
              <a:off x="5101656" y="3582476"/>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sp>
          <p:nvSpPr>
            <p:cNvPr id="56" name="Arrow: Right 55">
              <a:extLst>
                <a:ext uri="{FF2B5EF4-FFF2-40B4-BE49-F238E27FC236}">
                  <a16:creationId xmlns:a16="http://schemas.microsoft.com/office/drawing/2014/main" id="{A67A4E2F-66DD-5303-E57B-5EE6941DE4E5}"/>
                </a:ext>
              </a:extLst>
            </p:cNvPr>
            <p:cNvSpPr/>
            <p:nvPr/>
          </p:nvSpPr>
          <p:spPr>
            <a:xfrm>
              <a:off x="10692075" y="3572514"/>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grpSp>
          <p:nvGrpSpPr>
            <p:cNvPr id="36" name="Group 35">
              <a:extLst>
                <a:ext uri="{FF2B5EF4-FFF2-40B4-BE49-F238E27FC236}">
                  <a16:creationId xmlns:a16="http://schemas.microsoft.com/office/drawing/2014/main" id="{8FE33E71-4FA3-5A88-2B2F-CDA87AE8E72E}"/>
                </a:ext>
              </a:extLst>
            </p:cNvPr>
            <p:cNvGrpSpPr/>
            <p:nvPr/>
          </p:nvGrpSpPr>
          <p:grpSpPr>
            <a:xfrm>
              <a:off x="10966363" y="3038414"/>
              <a:ext cx="868789" cy="1568794"/>
              <a:chOff x="10966363" y="3038414"/>
              <a:chExt cx="868789" cy="1568794"/>
            </a:xfrm>
          </p:grpSpPr>
          <p:pic>
            <p:nvPicPr>
              <p:cNvPr id="1028" name="Picture 4" descr="See the source image">
                <a:extLst>
                  <a:ext uri="{FF2B5EF4-FFF2-40B4-BE49-F238E27FC236}">
                    <a16:creationId xmlns:a16="http://schemas.microsoft.com/office/drawing/2014/main" id="{1C080737-F675-54DF-2160-079EF1804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6363" y="3038414"/>
                <a:ext cx="846622" cy="846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3318D550-1D93-187E-DC19-3AAC2A9F5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69835" y="3930197"/>
                <a:ext cx="765317" cy="677011"/>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Arrow: Right 24">
              <a:extLst>
                <a:ext uri="{FF2B5EF4-FFF2-40B4-BE49-F238E27FC236}">
                  <a16:creationId xmlns:a16="http://schemas.microsoft.com/office/drawing/2014/main" id="{62AC9E24-D5A4-C0DA-1322-214BA07AF4FC}"/>
                </a:ext>
              </a:extLst>
            </p:cNvPr>
            <p:cNvSpPr/>
            <p:nvPr/>
          </p:nvSpPr>
          <p:spPr>
            <a:xfrm>
              <a:off x="2857349" y="3146622"/>
              <a:ext cx="463156" cy="241376"/>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sp>
          <p:nvSpPr>
            <p:cNvPr id="34" name="Arrow: Right 33">
              <a:extLst>
                <a:ext uri="{FF2B5EF4-FFF2-40B4-BE49-F238E27FC236}">
                  <a16:creationId xmlns:a16="http://schemas.microsoft.com/office/drawing/2014/main" id="{E69F5426-F037-280C-55F8-7F2C5CC33286}"/>
                </a:ext>
              </a:extLst>
            </p:cNvPr>
            <p:cNvSpPr/>
            <p:nvPr/>
          </p:nvSpPr>
          <p:spPr>
            <a:xfrm>
              <a:off x="2859644" y="3656713"/>
              <a:ext cx="470991" cy="241376"/>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grpSp>
          <p:nvGrpSpPr>
            <p:cNvPr id="29" name="Group 28">
              <a:extLst>
                <a:ext uri="{FF2B5EF4-FFF2-40B4-BE49-F238E27FC236}">
                  <a16:creationId xmlns:a16="http://schemas.microsoft.com/office/drawing/2014/main" id="{C541F72D-5F93-73E5-32BC-999F46C7ACB6}"/>
                </a:ext>
              </a:extLst>
            </p:cNvPr>
            <p:cNvGrpSpPr/>
            <p:nvPr/>
          </p:nvGrpSpPr>
          <p:grpSpPr>
            <a:xfrm>
              <a:off x="8459577" y="2613782"/>
              <a:ext cx="693481" cy="1296073"/>
              <a:chOff x="8459577" y="2613782"/>
              <a:chExt cx="693481" cy="1296073"/>
            </a:xfrm>
          </p:grpSpPr>
          <p:pic>
            <p:nvPicPr>
              <p:cNvPr id="31" name="Picture 14" descr="See the source image">
                <a:extLst>
                  <a:ext uri="{FF2B5EF4-FFF2-40B4-BE49-F238E27FC236}">
                    <a16:creationId xmlns:a16="http://schemas.microsoft.com/office/drawing/2014/main" id="{5336793A-C4BE-DA56-B9CE-BCA89388BA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9577" y="3260687"/>
                <a:ext cx="623975" cy="649168"/>
              </a:xfrm>
              <a:prstGeom prst="rect">
                <a:avLst/>
              </a:prstGeom>
              <a:noFill/>
              <a:extLst>
                <a:ext uri="{909E8E84-426E-40DD-AFC4-6F175D3DCCD1}">
                  <a14:hiddenFill xmlns:a14="http://schemas.microsoft.com/office/drawing/2010/main">
                    <a:solidFill>
                      <a:srgbClr val="FFFFFF"/>
                    </a:solidFill>
                  </a14:hiddenFill>
                </a:ext>
              </a:extLst>
            </p:spPr>
          </p:pic>
          <p:sp>
            <p:nvSpPr>
              <p:cNvPr id="57" name="Title 9">
                <a:extLst>
                  <a:ext uri="{FF2B5EF4-FFF2-40B4-BE49-F238E27FC236}">
                    <a16:creationId xmlns:a16="http://schemas.microsoft.com/office/drawing/2014/main" id="{BF5F4570-8D72-BA51-F278-42E660298B3C}"/>
                  </a:ext>
                </a:extLst>
              </p:cNvPr>
              <p:cNvSpPr txBox="1">
                <a:spLocks/>
              </p:cNvSpPr>
              <p:nvPr/>
            </p:nvSpPr>
            <p:spPr>
              <a:xfrm>
                <a:off x="8529083" y="2613782"/>
                <a:ext cx="623975"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End User</a:t>
                </a:r>
              </a:p>
            </p:txBody>
          </p:sp>
        </p:grpSp>
        <p:grpSp>
          <p:nvGrpSpPr>
            <p:cNvPr id="14" name="Group 13">
              <a:extLst>
                <a:ext uri="{FF2B5EF4-FFF2-40B4-BE49-F238E27FC236}">
                  <a16:creationId xmlns:a16="http://schemas.microsoft.com/office/drawing/2014/main" id="{B3216E4F-33EB-D60C-0B10-AAE1D27ED3EF}"/>
                </a:ext>
              </a:extLst>
            </p:cNvPr>
            <p:cNvGrpSpPr/>
            <p:nvPr/>
          </p:nvGrpSpPr>
          <p:grpSpPr>
            <a:xfrm>
              <a:off x="303128" y="1185576"/>
              <a:ext cx="2559579" cy="2313770"/>
              <a:chOff x="303128" y="1185576"/>
              <a:chExt cx="2559579" cy="2313770"/>
            </a:xfrm>
          </p:grpSpPr>
          <p:pic>
            <p:nvPicPr>
              <p:cNvPr id="21" name="Picture 2" descr="See the source image">
                <a:extLst>
                  <a:ext uri="{FF2B5EF4-FFF2-40B4-BE49-F238E27FC236}">
                    <a16:creationId xmlns:a16="http://schemas.microsoft.com/office/drawing/2014/main" id="{968F20A4-D388-F25F-FF5F-1D597866FA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660" y="1337422"/>
                <a:ext cx="875953" cy="8759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ee the source image">
                <a:extLst>
                  <a:ext uri="{FF2B5EF4-FFF2-40B4-BE49-F238E27FC236}">
                    <a16:creationId xmlns:a16="http://schemas.microsoft.com/office/drawing/2014/main" id="{0C9A6806-179B-424D-FE43-8F4934A7ED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4568" y="1287982"/>
                <a:ext cx="875953" cy="891985"/>
              </a:xfrm>
              <a:prstGeom prst="rect">
                <a:avLst/>
              </a:prstGeom>
              <a:noFill/>
              <a:extLst>
                <a:ext uri="{909E8E84-426E-40DD-AFC4-6F175D3DCCD1}">
                  <a14:hiddenFill xmlns:a14="http://schemas.microsoft.com/office/drawing/2010/main">
                    <a:solidFill>
                      <a:srgbClr val="FFFFFF"/>
                    </a:solidFill>
                  </a14:hiddenFill>
                </a:ext>
              </a:extLst>
            </p:spPr>
          </p:pic>
          <p:sp>
            <p:nvSpPr>
              <p:cNvPr id="23" name="Arrow: Right 22">
                <a:extLst>
                  <a:ext uri="{FF2B5EF4-FFF2-40B4-BE49-F238E27FC236}">
                    <a16:creationId xmlns:a16="http://schemas.microsoft.com/office/drawing/2014/main" id="{A64B607B-B831-91F3-2F1D-F4E7D18E8BA4}"/>
                  </a:ext>
                </a:extLst>
              </p:cNvPr>
              <p:cNvSpPr/>
              <p:nvPr/>
            </p:nvSpPr>
            <p:spPr>
              <a:xfrm>
                <a:off x="1413197" y="1767849"/>
                <a:ext cx="232886" cy="16821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pic>
            <p:nvPicPr>
              <p:cNvPr id="35" name="Picture 26" descr="See the source image">
                <a:extLst>
                  <a:ext uri="{FF2B5EF4-FFF2-40B4-BE49-F238E27FC236}">
                    <a16:creationId xmlns:a16="http://schemas.microsoft.com/office/drawing/2014/main" id="{38F38B88-F12D-3255-77B5-2DEBA32725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11" y="2300816"/>
                <a:ext cx="1098322" cy="826487"/>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9">
                <a:extLst>
                  <a:ext uri="{FF2B5EF4-FFF2-40B4-BE49-F238E27FC236}">
                    <a16:creationId xmlns:a16="http://schemas.microsoft.com/office/drawing/2014/main" id="{094DFD4A-3F54-16AB-17FD-77056D555672}"/>
                  </a:ext>
                </a:extLst>
              </p:cNvPr>
              <p:cNvSpPr txBox="1">
                <a:spLocks/>
              </p:cNvSpPr>
              <p:nvPr/>
            </p:nvSpPr>
            <p:spPr>
              <a:xfrm>
                <a:off x="362364" y="3174977"/>
                <a:ext cx="1152653"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Fossil-Based</a:t>
                </a:r>
              </a:p>
            </p:txBody>
          </p:sp>
          <p:sp>
            <p:nvSpPr>
              <p:cNvPr id="44" name="Title 9">
                <a:extLst>
                  <a:ext uri="{FF2B5EF4-FFF2-40B4-BE49-F238E27FC236}">
                    <a16:creationId xmlns:a16="http://schemas.microsoft.com/office/drawing/2014/main" id="{6AE562CF-8B34-43F9-AF1D-B6A1A7982477}"/>
                  </a:ext>
                </a:extLst>
              </p:cNvPr>
              <p:cNvSpPr txBox="1">
                <a:spLocks/>
              </p:cNvSpPr>
              <p:nvPr/>
            </p:nvSpPr>
            <p:spPr>
              <a:xfrm>
                <a:off x="1562367" y="3180587"/>
                <a:ext cx="1198793"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Naphtha</a:t>
                </a:r>
              </a:p>
            </p:txBody>
          </p:sp>
          <p:sp>
            <p:nvSpPr>
              <p:cNvPr id="24" name="Rectangle 23">
                <a:extLst>
                  <a:ext uri="{FF2B5EF4-FFF2-40B4-BE49-F238E27FC236}">
                    <a16:creationId xmlns:a16="http://schemas.microsoft.com/office/drawing/2014/main" id="{3E92B28C-7329-DF5D-0331-7DF6D3C19FC3}"/>
                  </a:ext>
                </a:extLst>
              </p:cNvPr>
              <p:cNvSpPr/>
              <p:nvPr/>
            </p:nvSpPr>
            <p:spPr bwMode="auto">
              <a:xfrm>
                <a:off x="303128" y="1185576"/>
                <a:ext cx="2559579" cy="2313770"/>
              </a:xfrm>
              <a:prstGeom prst="rect">
                <a:avLst/>
              </a:prstGeom>
              <a:noFill/>
              <a:ln w="28575" cap="flat" cmpd="sng" algn="ctr">
                <a:solidFill>
                  <a:schemeClr val="bg2">
                    <a:lumMod val="10000"/>
                  </a:schemeClr>
                </a:solidFill>
                <a:prstDash val="sys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Gotham Pro Medium" panose="02000503040000020004" pitchFamily="2" charset="0"/>
                  <a:ea typeface="+mn-ea"/>
                  <a:cs typeface="Gotham Pro Medium" panose="02000503040000020004" pitchFamily="2" charset="0"/>
                </a:endParaRPr>
              </a:p>
            </p:txBody>
          </p:sp>
          <p:pic>
            <p:nvPicPr>
              <p:cNvPr id="11" name="Picture 10" descr="A picture containing telescope, camera lens&#10;&#10;Description automatically generated">
                <a:extLst>
                  <a:ext uri="{FF2B5EF4-FFF2-40B4-BE49-F238E27FC236}">
                    <a16:creationId xmlns:a16="http://schemas.microsoft.com/office/drawing/2014/main" id="{A7F2C241-9FE1-B797-B96A-02FFAB91893C}"/>
                  </a:ext>
                </a:extLst>
              </p:cNvPr>
              <p:cNvPicPr>
                <a:picLocks noChangeAspect="1"/>
              </p:cNvPicPr>
              <p:nvPr/>
            </p:nvPicPr>
            <p:blipFill rotWithShape="1">
              <a:blip r:embed="rId13">
                <a:extLst>
                  <a:ext uri="{28A0092B-C50C-407E-A947-70E740481C1C}">
                    <a14:useLocalDpi xmlns:a14="http://schemas.microsoft.com/office/drawing/2010/main" val="0"/>
                  </a:ext>
                </a:extLst>
              </a:blip>
              <a:srcRect l="30629" t="7198" r="29797" b="10475"/>
              <a:stretch/>
            </p:blipFill>
            <p:spPr>
              <a:xfrm>
                <a:off x="1814026" y="2390722"/>
                <a:ext cx="792366" cy="739238"/>
              </a:xfrm>
              <a:prstGeom prst="rect">
                <a:avLst/>
              </a:prstGeom>
            </p:spPr>
          </p:pic>
        </p:grpSp>
        <p:grpSp>
          <p:nvGrpSpPr>
            <p:cNvPr id="6" name="Group 5">
              <a:extLst>
                <a:ext uri="{FF2B5EF4-FFF2-40B4-BE49-F238E27FC236}">
                  <a16:creationId xmlns:a16="http://schemas.microsoft.com/office/drawing/2014/main" id="{E171671C-7DE0-2EE6-7F87-8E8F4437B35D}"/>
                </a:ext>
              </a:extLst>
            </p:cNvPr>
            <p:cNvGrpSpPr/>
            <p:nvPr/>
          </p:nvGrpSpPr>
          <p:grpSpPr>
            <a:xfrm>
              <a:off x="295656" y="3600076"/>
              <a:ext cx="2560190" cy="2313769"/>
              <a:chOff x="295656" y="3600076"/>
              <a:chExt cx="2560190" cy="2313769"/>
            </a:xfrm>
          </p:grpSpPr>
          <p:pic>
            <p:nvPicPr>
              <p:cNvPr id="26" name="Picture 2">
                <a:extLst>
                  <a:ext uri="{FF2B5EF4-FFF2-40B4-BE49-F238E27FC236}">
                    <a16:creationId xmlns:a16="http://schemas.microsoft.com/office/drawing/2014/main" id="{6AEEF184-1E3F-DDD8-8EEE-5B2A91755A3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7543" t="6574" r="21892" b="6604"/>
              <a:stretch/>
            </p:blipFill>
            <p:spPr bwMode="auto">
              <a:xfrm>
                <a:off x="1812868" y="4051003"/>
                <a:ext cx="649912" cy="7708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See the source image">
                <a:extLst>
                  <a:ext uri="{FF2B5EF4-FFF2-40B4-BE49-F238E27FC236}">
                    <a16:creationId xmlns:a16="http://schemas.microsoft.com/office/drawing/2014/main" id="{E959C7B9-B6B6-D441-CEBB-3F237C01930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37867" y="4874681"/>
                <a:ext cx="964112" cy="964112"/>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Right 29">
                <a:extLst>
                  <a:ext uri="{FF2B5EF4-FFF2-40B4-BE49-F238E27FC236}">
                    <a16:creationId xmlns:a16="http://schemas.microsoft.com/office/drawing/2014/main" id="{B4D1AEAD-25C3-5610-BC8E-4A420D301334}"/>
                  </a:ext>
                </a:extLst>
              </p:cNvPr>
              <p:cNvSpPr/>
              <p:nvPr/>
            </p:nvSpPr>
            <p:spPr>
              <a:xfrm>
                <a:off x="1413197" y="5324419"/>
                <a:ext cx="232886" cy="168212"/>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DAF94">
                      <a:lumMod val="75000"/>
                    </a:srgbClr>
                  </a:solidFill>
                  <a:effectLst/>
                  <a:uLnTx/>
                  <a:uFillTx/>
                  <a:latin typeface="Gotham Pro Medium" panose="02000503040000020004" pitchFamily="2" charset="0"/>
                  <a:ea typeface="+mn-ea"/>
                  <a:cs typeface="Gotham Pro Medium" panose="02000503040000020004" pitchFamily="2" charset="0"/>
                </a:endParaRPr>
              </a:p>
            </p:txBody>
          </p:sp>
          <p:pic>
            <p:nvPicPr>
              <p:cNvPr id="37" name="Picture 36" descr="A picture containing rock, outdoor, pile&#10;&#10;Description automatically generated">
                <a:extLst>
                  <a:ext uri="{FF2B5EF4-FFF2-40B4-BE49-F238E27FC236}">
                    <a16:creationId xmlns:a16="http://schemas.microsoft.com/office/drawing/2014/main" id="{014C5AF3-C146-8822-CEBC-32BC3C5DC947}"/>
                  </a:ext>
                </a:extLst>
              </p:cNvPr>
              <p:cNvPicPr>
                <a:picLocks noChangeAspect="1"/>
              </p:cNvPicPr>
              <p:nvPr/>
            </p:nvPicPr>
            <p:blipFill rotWithShape="1">
              <a:blip r:embed="rId16">
                <a:extLst>
                  <a:ext uri="{28A0092B-C50C-407E-A947-70E740481C1C}">
                    <a14:useLocalDpi xmlns:a14="http://schemas.microsoft.com/office/drawing/2010/main" val="0"/>
                  </a:ext>
                </a:extLst>
              </a:blip>
              <a:srcRect l="28595" t="12134" r="17727" b="29677"/>
              <a:stretch/>
            </p:blipFill>
            <p:spPr>
              <a:xfrm>
                <a:off x="505340" y="4138481"/>
                <a:ext cx="866699" cy="640703"/>
              </a:xfrm>
              <a:prstGeom prst="rect">
                <a:avLst/>
              </a:prstGeom>
              <a:effectLst>
                <a:softEdge rad="50800"/>
              </a:effectLst>
            </p:spPr>
          </p:pic>
          <p:sp>
            <p:nvSpPr>
              <p:cNvPr id="38" name="Rectangle 37">
                <a:extLst>
                  <a:ext uri="{FF2B5EF4-FFF2-40B4-BE49-F238E27FC236}">
                    <a16:creationId xmlns:a16="http://schemas.microsoft.com/office/drawing/2014/main" id="{B18161C5-4396-F85F-A87F-BB5321265825}"/>
                  </a:ext>
                </a:extLst>
              </p:cNvPr>
              <p:cNvSpPr/>
              <p:nvPr/>
            </p:nvSpPr>
            <p:spPr bwMode="auto">
              <a:xfrm>
                <a:off x="296267" y="3600076"/>
                <a:ext cx="2559579" cy="2313769"/>
              </a:xfrm>
              <a:prstGeom prst="rect">
                <a:avLst/>
              </a:prstGeom>
              <a:noFill/>
              <a:ln w="28575" cap="flat" cmpd="sng" algn="ctr">
                <a:solidFill>
                  <a:schemeClr val="accent5">
                    <a:lumMod val="75000"/>
                  </a:schemeClr>
                </a:solidFill>
                <a:prstDash val="sysDash"/>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95B"/>
                  </a:solidFill>
                  <a:effectLst/>
                  <a:uLnTx/>
                  <a:uFillTx/>
                  <a:latin typeface="Gotham Pro Medium" panose="02000503040000020004" pitchFamily="2" charset="0"/>
                  <a:ea typeface="+mn-ea"/>
                  <a:cs typeface="Gotham Pro Medium" panose="02000503040000020004" pitchFamily="2" charset="0"/>
                </a:endParaRPr>
              </a:p>
            </p:txBody>
          </p:sp>
          <p:sp>
            <p:nvSpPr>
              <p:cNvPr id="39" name="Title 9">
                <a:extLst>
                  <a:ext uri="{FF2B5EF4-FFF2-40B4-BE49-F238E27FC236}">
                    <a16:creationId xmlns:a16="http://schemas.microsoft.com/office/drawing/2014/main" id="{51B5D336-2551-A575-9298-D048DB031AC3}"/>
                  </a:ext>
                </a:extLst>
              </p:cNvPr>
              <p:cNvSpPr txBox="1">
                <a:spLocks/>
              </p:cNvSpPr>
              <p:nvPr/>
            </p:nvSpPr>
            <p:spPr>
              <a:xfrm>
                <a:off x="295656" y="3771768"/>
                <a:ext cx="1213905"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DAF94">
                        <a:lumMod val="75000"/>
                      </a:srgbClr>
                    </a:solidFill>
                    <a:effectLst/>
                    <a:uLnTx/>
                    <a:uFillTx/>
                    <a:latin typeface="Gotham Pro Medium" panose="02000503040000020004" pitchFamily="2" charset="0"/>
                    <a:ea typeface="+mj-ea"/>
                    <a:cs typeface="Gotham Pro Medium" panose="02000503040000020004" pitchFamily="2" charset="0"/>
                  </a:rPr>
                  <a:t>Used Plastic</a:t>
                </a:r>
              </a:p>
            </p:txBody>
          </p:sp>
          <p:sp>
            <p:nvSpPr>
              <p:cNvPr id="40" name="Title 9">
                <a:extLst>
                  <a:ext uri="{FF2B5EF4-FFF2-40B4-BE49-F238E27FC236}">
                    <a16:creationId xmlns:a16="http://schemas.microsoft.com/office/drawing/2014/main" id="{D3C2994F-DA8F-FDCD-2AF2-7C2AB0D8CF44}"/>
                  </a:ext>
                </a:extLst>
              </p:cNvPr>
              <p:cNvSpPr txBox="1">
                <a:spLocks/>
              </p:cNvSpPr>
              <p:nvPr/>
            </p:nvSpPr>
            <p:spPr>
              <a:xfrm>
                <a:off x="1603359" y="3771768"/>
                <a:ext cx="1124114"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DAF94">
                        <a:lumMod val="75000"/>
                      </a:srgbClr>
                    </a:solidFill>
                    <a:effectLst/>
                    <a:uLnTx/>
                    <a:uFillTx/>
                    <a:latin typeface="Gotham Pro Medium" panose="02000503040000020004" pitchFamily="2" charset="0"/>
                    <a:ea typeface="+mj-ea"/>
                    <a:cs typeface="Gotham Pro Medium" panose="02000503040000020004" pitchFamily="2" charset="0"/>
                  </a:rPr>
                  <a:t>Pyrolysis Oil</a:t>
                </a:r>
              </a:p>
            </p:txBody>
          </p:sp>
          <p:pic>
            <p:nvPicPr>
              <p:cNvPr id="13" name="Picture 12">
                <a:extLst>
                  <a:ext uri="{FF2B5EF4-FFF2-40B4-BE49-F238E27FC236}">
                    <a16:creationId xmlns:a16="http://schemas.microsoft.com/office/drawing/2014/main" id="{D6585546-24BA-FF13-E7CD-AFDD97EA07B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97995" y="4980237"/>
                <a:ext cx="764663" cy="674704"/>
              </a:xfrm>
              <a:prstGeom prst="rect">
                <a:avLst/>
              </a:prstGeom>
            </p:spPr>
          </p:pic>
        </p:grpSp>
        <p:grpSp>
          <p:nvGrpSpPr>
            <p:cNvPr id="49" name="Group 48">
              <a:extLst>
                <a:ext uri="{FF2B5EF4-FFF2-40B4-BE49-F238E27FC236}">
                  <a16:creationId xmlns:a16="http://schemas.microsoft.com/office/drawing/2014/main" id="{7AAA489B-CA34-6A9C-B4EB-B7624314D44C}"/>
                </a:ext>
              </a:extLst>
            </p:cNvPr>
            <p:cNvGrpSpPr/>
            <p:nvPr/>
          </p:nvGrpSpPr>
          <p:grpSpPr>
            <a:xfrm>
              <a:off x="2874627" y="4023814"/>
              <a:ext cx="6094271" cy="1156133"/>
              <a:chOff x="2874627" y="4023814"/>
              <a:chExt cx="6094271" cy="1156133"/>
            </a:xfrm>
          </p:grpSpPr>
          <p:cxnSp>
            <p:nvCxnSpPr>
              <p:cNvPr id="62" name="Straight Connector 61">
                <a:extLst>
                  <a:ext uri="{FF2B5EF4-FFF2-40B4-BE49-F238E27FC236}">
                    <a16:creationId xmlns:a16="http://schemas.microsoft.com/office/drawing/2014/main" id="{42902A74-9956-D00F-A964-55BD0B6D5649}"/>
                  </a:ext>
                </a:extLst>
              </p:cNvPr>
              <p:cNvCxnSpPr>
                <a:cxnSpLocks/>
              </p:cNvCxnSpPr>
              <p:nvPr/>
            </p:nvCxnSpPr>
            <p:spPr>
              <a:xfrm>
                <a:off x="8849442" y="4568207"/>
                <a:ext cx="0" cy="420430"/>
              </a:xfrm>
              <a:prstGeom prst="line">
                <a:avLst/>
              </a:prstGeom>
              <a:ln w="28575">
                <a:solidFill>
                  <a:schemeClr val="accent5">
                    <a:lumMod val="75000"/>
                  </a:schemeClr>
                </a:solidFill>
                <a:prstDash val="sysDash"/>
              </a:ln>
              <a:effectLst/>
            </p:spPr>
            <p:style>
              <a:lnRef idx="1">
                <a:schemeClr val="accent5"/>
              </a:lnRef>
              <a:fillRef idx="0">
                <a:schemeClr val="accent5"/>
              </a:fillRef>
              <a:effectRef idx="0">
                <a:schemeClr val="accent5"/>
              </a:effectRef>
              <a:fontRef idx="minor">
                <a:schemeClr val="tx1"/>
              </a:fontRef>
            </p:style>
          </p:cxnSp>
          <p:grpSp>
            <p:nvGrpSpPr>
              <p:cNvPr id="41" name="Group 40">
                <a:extLst>
                  <a:ext uri="{FF2B5EF4-FFF2-40B4-BE49-F238E27FC236}">
                    <a16:creationId xmlns:a16="http://schemas.microsoft.com/office/drawing/2014/main" id="{6CFCAB21-2C61-605D-EE5F-53CBB7562747}"/>
                  </a:ext>
                </a:extLst>
              </p:cNvPr>
              <p:cNvGrpSpPr/>
              <p:nvPr/>
            </p:nvGrpSpPr>
            <p:grpSpPr>
              <a:xfrm>
                <a:off x="2874627" y="4023814"/>
                <a:ext cx="6094271" cy="1156133"/>
                <a:chOff x="2874627" y="4023814"/>
                <a:chExt cx="6094271" cy="1156133"/>
              </a:xfrm>
            </p:grpSpPr>
            <p:sp>
              <p:nvSpPr>
                <p:cNvPr id="54" name="Arrow: Right 53">
                  <a:extLst>
                    <a:ext uri="{FF2B5EF4-FFF2-40B4-BE49-F238E27FC236}">
                      <a16:creationId xmlns:a16="http://schemas.microsoft.com/office/drawing/2014/main" id="{1D652954-8551-90F8-03EC-87F7E3958A60}"/>
                    </a:ext>
                  </a:extLst>
                </p:cNvPr>
                <p:cNvSpPr/>
                <p:nvPr/>
              </p:nvSpPr>
              <p:spPr>
                <a:xfrm rot="5400000">
                  <a:off x="8624577" y="4146511"/>
                  <a:ext cx="467018" cy="22162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cxnSp>
              <p:nvCxnSpPr>
                <p:cNvPr id="1024" name="Straight Connector 1023">
                  <a:extLst>
                    <a:ext uri="{FF2B5EF4-FFF2-40B4-BE49-F238E27FC236}">
                      <a16:creationId xmlns:a16="http://schemas.microsoft.com/office/drawing/2014/main" id="{B03C3C68-E35A-0C7B-85CA-3BF1E3BF1209}"/>
                    </a:ext>
                  </a:extLst>
                </p:cNvPr>
                <p:cNvCxnSpPr>
                  <a:cxnSpLocks/>
                </p:cNvCxnSpPr>
                <p:nvPr/>
              </p:nvCxnSpPr>
              <p:spPr>
                <a:xfrm>
                  <a:off x="3334187" y="5065991"/>
                  <a:ext cx="5506883" cy="0"/>
                </a:xfrm>
                <a:prstGeom prst="line">
                  <a:avLst/>
                </a:prstGeom>
                <a:ln w="28575">
                  <a:solidFill>
                    <a:schemeClr val="accent5">
                      <a:lumMod val="75000"/>
                    </a:schemeClr>
                  </a:solidFill>
                  <a:prstDash val="sysDash"/>
                </a:ln>
                <a:effectLst/>
              </p:spPr>
              <p:style>
                <a:lnRef idx="1">
                  <a:schemeClr val="accent5"/>
                </a:lnRef>
                <a:fillRef idx="0">
                  <a:schemeClr val="accent5"/>
                </a:fillRef>
                <a:effectRef idx="0">
                  <a:schemeClr val="accent5"/>
                </a:effectRef>
                <a:fontRef idx="minor">
                  <a:schemeClr val="tx1"/>
                </a:fontRef>
              </p:style>
            </p:cxnSp>
            <p:sp>
              <p:nvSpPr>
                <p:cNvPr id="1031" name="Arrow: Right 1030">
                  <a:extLst>
                    <a:ext uri="{FF2B5EF4-FFF2-40B4-BE49-F238E27FC236}">
                      <a16:creationId xmlns:a16="http://schemas.microsoft.com/office/drawing/2014/main" id="{429DC09E-DD39-37C0-FAF9-65DDA7A5E358}"/>
                    </a:ext>
                  </a:extLst>
                </p:cNvPr>
                <p:cNvSpPr/>
                <p:nvPr/>
              </p:nvSpPr>
              <p:spPr>
                <a:xfrm rot="10800000">
                  <a:off x="2874627" y="4952034"/>
                  <a:ext cx="430553" cy="22791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Pro Medium" panose="02000503040000020004" pitchFamily="2" charset="0"/>
                    <a:ea typeface="+mn-ea"/>
                    <a:cs typeface="Gotham Pro Medium" panose="02000503040000020004" pitchFamily="2" charset="0"/>
                  </a:endParaRPr>
                </a:p>
              </p:txBody>
            </p:sp>
          </p:grpSp>
        </p:grpSp>
        <p:grpSp>
          <p:nvGrpSpPr>
            <p:cNvPr id="18" name="Group 17">
              <a:extLst>
                <a:ext uri="{FF2B5EF4-FFF2-40B4-BE49-F238E27FC236}">
                  <a16:creationId xmlns:a16="http://schemas.microsoft.com/office/drawing/2014/main" id="{2D493289-05C0-D1CA-7580-F3681C1430FB}"/>
                </a:ext>
              </a:extLst>
            </p:cNvPr>
            <p:cNvGrpSpPr/>
            <p:nvPr/>
          </p:nvGrpSpPr>
          <p:grpSpPr>
            <a:xfrm>
              <a:off x="3460364" y="2613782"/>
              <a:ext cx="1711647" cy="1993423"/>
              <a:chOff x="3460364" y="2613782"/>
              <a:chExt cx="1711647" cy="1993423"/>
            </a:xfrm>
          </p:grpSpPr>
          <p:pic>
            <p:nvPicPr>
              <p:cNvPr id="8" name="Picture 18" descr="See the source image">
                <a:extLst>
                  <a:ext uri="{FF2B5EF4-FFF2-40B4-BE49-F238E27FC236}">
                    <a16:creationId xmlns:a16="http://schemas.microsoft.com/office/drawing/2014/main" id="{60A4397C-D2AB-165E-5238-99F9C6192187}"/>
                  </a:ext>
                </a:extLst>
              </p:cNvPr>
              <p:cNvPicPr>
                <a:picLocks noChangeAspect="1" noChangeArrowheads="1"/>
              </p:cNvPicPr>
              <p:nvPr/>
            </p:nvPicPr>
            <p:blipFill rotWithShape="1">
              <a:blip r:embed="rId18">
                <a:duotone>
                  <a:schemeClr val="accent5">
                    <a:shade val="45000"/>
                    <a:satMod val="135000"/>
                  </a:schemeClr>
                  <a:prstClr val="white"/>
                </a:duotone>
                <a:extLst>
                  <a:ext uri="{28A0092B-C50C-407E-A947-70E740481C1C}">
                    <a14:useLocalDpi xmlns:a14="http://schemas.microsoft.com/office/drawing/2010/main" val="0"/>
                  </a:ext>
                </a:extLst>
              </a:blip>
              <a:srcRect t="30235" r="10721" b="30540"/>
              <a:stretch/>
            </p:blipFill>
            <p:spPr bwMode="auto">
              <a:xfrm>
                <a:off x="3460364" y="3855180"/>
                <a:ext cx="1711647" cy="752025"/>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9">
                <a:extLst>
                  <a:ext uri="{FF2B5EF4-FFF2-40B4-BE49-F238E27FC236}">
                    <a16:creationId xmlns:a16="http://schemas.microsoft.com/office/drawing/2014/main" id="{498B33D2-FEF6-AD34-A431-3829136B6C58}"/>
                  </a:ext>
                </a:extLst>
              </p:cNvPr>
              <p:cNvSpPr txBox="1">
                <a:spLocks/>
              </p:cNvSpPr>
              <p:nvPr/>
            </p:nvSpPr>
            <p:spPr>
              <a:xfrm>
                <a:off x="3591201" y="2613782"/>
                <a:ext cx="1368190" cy="184666"/>
              </a:xfrm>
              <a:prstGeom prst="rect">
                <a:avLst/>
              </a:prstGeom>
            </p:spPr>
            <p:txBody>
              <a:bodyPr wrap="square" lIns="0" tIns="0" rIns="0" bIns="0" anchor="ctr">
                <a:spAutoFit/>
              </a:bodyPr>
              <a:lstStyle>
                <a:lvl1pPr>
                  <a:defRPr sz="2000" b="1" i="0">
                    <a:solidFill>
                      <a:srgbClr val="1E572C"/>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AEAEA">
                        <a:lumMod val="10000"/>
                      </a:srgbClr>
                    </a:solidFill>
                    <a:effectLst/>
                    <a:uLnTx/>
                    <a:uFillTx/>
                    <a:latin typeface="Gotham Pro Medium" panose="02000503040000020004" pitchFamily="2" charset="0"/>
                    <a:ea typeface="+mj-ea"/>
                    <a:cs typeface="Gotham Pro Medium" panose="02000503040000020004" pitchFamily="2" charset="0"/>
                  </a:rPr>
                  <a:t>Virgin Plastic Resin</a:t>
                </a:r>
              </a:p>
            </p:txBody>
          </p:sp>
          <p:pic>
            <p:nvPicPr>
              <p:cNvPr id="17" name="Picture 30" descr="See the source image">
                <a:extLst>
                  <a:ext uri="{FF2B5EF4-FFF2-40B4-BE49-F238E27FC236}">
                    <a16:creationId xmlns:a16="http://schemas.microsoft.com/office/drawing/2014/main" id="{EF7DFEBD-1015-33A1-7F81-A555E37B427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34256" y="2993295"/>
                <a:ext cx="1045046" cy="833968"/>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01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ma14="http://schemas.microsoft.com/office/mac/drawingml/2011/main" xmlns=""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2.xml><?xml version="1.0" encoding="utf-8"?>
<a:theme xmlns:a="http://schemas.openxmlformats.org/drawingml/2006/main" name="1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 xmlns:ma14="http://schemas.microsoft.com/office/mac/drawingml/2011/main"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3.xml><?xml version="1.0" encoding="utf-8"?>
<a:theme xmlns:a="http://schemas.openxmlformats.org/drawingml/2006/main" name="2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ma14="http://schemas.microsoft.com/office/mac/drawingml/2011/main" xmlns=""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4.xml><?xml version="1.0" encoding="utf-8"?>
<a:theme xmlns:a="http://schemas.openxmlformats.org/drawingml/2006/main" name="4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 xmlns:ma14="http://schemas.microsoft.com/office/mac/drawingml/2011/main"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5.xml><?xml version="1.0" encoding="utf-8"?>
<a:theme xmlns:a="http://schemas.openxmlformats.org/drawingml/2006/main" name="3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 xmlns:ma14="http://schemas.microsoft.com/office/mac/drawingml/2011/main"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6.xml><?xml version="1.0" encoding="utf-8"?>
<a:theme xmlns:a="http://schemas.openxmlformats.org/drawingml/2006/main" name="5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 xmlns:ma14="http://schemas.microsoft.com/office/mac/drawingml/2011/main"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7.xml><?xml version="1.0" encoding="utf-8"?>
<a:theme xmlns:a="http://schemas.openxmlformats.org/drawingml/2006/main" name="6_2021 CAI Master">
  <a:themeElements>
    <a:clrScheme name="Nexus Circular 2022">
      <a:dk1>
        <a:srgbClr val="58595B"/>
      </a:dk1>
      <a:lt1>
        <a:srgbClr val="FFFFFF"/>
      </a:lt1>
      <a:dk2>
        <a:srgbClr val="808285"/>
      </a:dk2>
      <a:lt2>
        <a:srgbClr val="EAEAEA"/>
      </a:lt2>
      <a:accent1>
        <a:srgbClr val="2A303C"/>
      </a:accent1>
      <a:accent2>
        <a:srgbClr val="3CB2E3"/>
      </a:accent2>
      <a:accent3>
        <a:srgbClr val="F4C241"/>
      </a:accent3>
      <a:accent4>
        <a:srgbClr val="F8E14A"/>
      </a:accent4>
      <a:accent5>
        <a:srgbClr val="6DAF94"/>
      </a:accent5>
      <a:accent6>
        <a:srgbClr val="15A4CA"/>
      </a:accent6>
      <a:hlink>
        <a:srgbClr val="058EE2"/>
      </a:hlink>
      <a:folHlink>
        <a:srgbClr val="058E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extLst>
          <a:ext uri="{C572A759-6A51-4108-AA02-DFA0A04FC94B}">
            <ma14:wrappingTextBoxFlag xmlns="" xmlns:ma14="http://schemas.microsoft.com/office/mac/drawingml/2011/main" val="1"/>
          </a:ext>
        </a:extLst>
      </a:spPr>
      <a:bodyPr wrap="square" lIns="36285" tIns="36285" rIns="36285" bIns="36285" numCol="1" rtlCol="0" anchor="ctr">
        <a:noAutofit/>
      </a:bodyPr>
      <a:lstStyle>
        <a:defPPr algn="ctr" defTabSz="410662" fontAlgn="auto" hangingPunct="0">
          <a:lnSpc>
            <a:spcPct val="80000"/>
          </a:lnSpc>
          <a:spcBef>
            <a:spcPts val="0"/>
          </a:spcBef>
          <a:spcAft>
            <a:spcPts val="0"/>
          </a:spcAft>
          <a:defRPr sz="1800" b="0" i="1" dirty="0">
            <a:solidFill>
              <a:srgbClr val="FFFFFF"/>
            </a:solidFill>
            <a:latin typeface="Arial"/>
            <a:ea typeface="Calibri"/>
            <a:cs typeface="Arial"/>
          </a:defRPr>
        </a:defPPr>
      </a:lst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935851_CAI_2022 PPT Template-Dark" id="{CC203FE7-15BA-AA41-AFC4-68C34E1F10FA}" vid="{E56A79D4-C040-1744-B13F-021FDABDE21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1E46C99F0E0E4F8953686C9E1A8B11" ma:contentTypeVersion="3" ma:contentTypeDescription="Create a new document." ma:contentTypeScope="" ma:versionID="43586682f56858cabddf6550043a186b">
  <xsd:schema xmlns:xsd="http://www.w3.org/2001/XMLSchema" xmlns:xs="http://www.w3.org/2001/XMLSchema" xmlns:p="http://schemas.microsoft.com/office/2006/metadata/properties" xmlns:ns3="4900db63-64db-4481-b199-e36706cfef0e" targetNamespace="http://schemas.microsoft.com/office/2006/metadata/properties" ma:root="true" ma:fieldsID="ad73c2a9ceb2af0331e3293016dfab7b" ns3:_="">
    <xsd:import namespace="4900db63-64db-4481-b199-e36706cfef0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db63-64db-4481-b199-e36706cfe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F333DB-9F74-4516-B0DE-EA67AC1EBF06}">
  <ds:schemaRefs>
    <ds:schemaRef ds:uri="http://schemas.microsoft.com/sharepoint/v3/contenttype/forms"/>
  </ds:schemaRefs>
</ds:datastoreItem>
</file>

<file path=customXml/itemProps2.xml><?xml version="1.0" encoding="utf-8"?>
<ds:datastoreItem xmlns:ds="http://schemas.openxmlformats.org/officeDocument/2006/customXml" ds:itemID="{61541BA3-13DE-49F5-B2B8-DEE7D47A3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0db63-64db-4481-b199-e36706cfe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2F2039-A531-4E41-B4B7-4BD8C1E1D21A}">
  <ds:schemaRefs>
    <ds:schemaRef ds:uri="http://schemas.microsoft.com/office/2006/metadata/properties"/>
    <ds:schemaRef ds:uri="http://purl.org/dc/terms/"/>
    <ds:schemaRef ds:uri="http://purl.org/dc/elements/1.1/"/>
    <ds:schemaRef ds:uri="4900db63-64db-4481-b199-e36706cfef0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20486</TotalTime>
  <Words>2829</Words>
  <Application>Microsoft Office PowerPoint</Application>
  <PresentationFormat>Widescreen</PresentationFormat>
  <Paragraphs>304</Paragraphs>
  <Slides>12</Slides>
  <Notes>12</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8" baseType="lpstr">
      <vt:lpstr>Arial</vt:lpstr>
      <vt:lpstr>Calibri</vt:lpstr>
      <vt:lpstr>Gotham Pro</vt:lpstr>
      <vt:lpstr>Gotham Pro Medium</vt:lpstr>
      <vt:lpstr>Segoe UI</vt:lpstr>
      <vt:lpstr>Söhne</vt:lpstr>
      <vt:lpstr>Times New Roman</vt:lpstr>
      <vt:lpstr>Wingdings</vt:lpstr>
      <vt:lpstr>2021 CAI Master</vt:lpstr>
      <vt:lpstr>1_2021 CAI Master</vt:lpstr>
      <vt:lpstr>2_2021 CAI Master</vt:lpstr>
      <vt:lpstr>4_2021 CAI Master</vt:lpstr>
      <vt:lpstr>3_2021 CAI Master</vt:lpstr>
      <vt:lpstr>5_2021 CAI Master</vt:lpstr>
      <vt:lpstr>6_2021 CAI Master</vt:lpstr>
      <vt:lpstr>think-cell Slide</vt:lpstr>
      <vt:lpstr>PowerPoint Presentation</vt:lpstr>
      <vt:lpstr>NEXUS CIRCULAR IS A COMMERCIAL LEADER IN PYROLYSIS-BASED ADVANCED RECYCLING</vt:lpstr>
      <vt:lpstr>LIFE STAGES OF PYROLYSIS-BASED ADVANCED RECYCLING1 TECHNOLOGY COMPANIES</vt:lpstr>
      <vt:lpstr>OVERVIEW OF PLASTIC TYPES AND RECYCLING TECHNOLOGIES</vt:lpstr>
      <vt:lpstr>PE, PP AND PS PLASTICS ARE WELL-SUITED FOR PYROLYSIS-BASED ADVANCED RECYCLING</vt:lpstr>
      <vt:lpstr>COMPARISON OF PYROLYSIS-BASED ADVANCED RECYCLING WITH MECHANICAL RECYCLING</vt:lpstr>
      <vt:lpstr>“HARD-TO-RECYCLE” PLASTICS HAVE 3 POSSIBLE END OF LIFE SCENARIOS </vt:lpstr>
      <vt:lpstr>ADVANCED RECYCLING – PYROLYSIS EXPLAINED </vt:lpstr>
      <vt:lpstr>MATERIAL FLOWS FOR VIRGIN-QUALITY PLASTIC PRODUCTION</vt:lpstr>
      <vt:lpstr>PowerPoint Presentation</vt:lpstr>
      <vt:lpstr>NEXUS IS A COMMERCIAL LEADER IN PYROLYSIS-BASED ADVANCED RECYCLING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PPT</dc:title>
  <dc:creator>Givens, Kristen (CAI - Atlanta)</dc:creator>
  <cp:lastModifiedBy>Christy Sapp</cp:lastModifiedBy>
  <cp:revision>1103</cp:revision>
  <cp:lastPrinted>2023-10-23T13:24:34Z</cp:lastPrinted>
  <dcterms:created xsi:type="dcterms:W3CDTF">2018-09-20T17:13:41Z</dcterms:created>
  <dcterms:modified xsi:type="dcterms:W3CDTF">2023-10-23T14:44:16Z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15</vt:lpwstr>
  </property>
  <property fmtid="{D5CDD505-2E9C-101B-9397-08002B2CF9AE}" pid="3" name="AuthorIds_UIVersion_1024">
    <vt:lpwstr>15</vt:lpwstr>
  </property>
  <property fmtid="{D5CDD505-2E9C-101B-9397-08002B2CF9AE}" pid="4" name="Offisync_UniqueId">
    <vt:lpwstr>196015</vt:lpwstr>
  </property>
  <property fmtid="{D5CDD505-2E9C-101B-9397-08002B2CF9AE}" pid="5" name="Offisync_ServerID">
    <vt:lpwstr>3026ae12-889e-4625-806e-80135ccdbd7b</vt:lpwstr>
  </property>
  <property fmtid="{D5CDD505-2E9C-101B-9397-08002B2CF9AE}" pid="6" name="Jive_VersionGuid">
    <vt:lpwstr>ea76766a-16eb-45f5-916b-0e7aa034eab7</vt:lpwstr>
  </property>
  <property fmtid="{D5CDD505-2E9C-101B-9397-08002B2CF9AE}" pid="7" name="Jive_LatestUserAccountName">
    <vt:lpwstr>Randy.Baker@coxautoinc.com</vt:lpwstr>
  </property>
  <property fmtid="{D5CDD505-2E9C-101B-9397-08002B2CF9AE}" pid="8" name="Offisync_ProviderInitializationData">
    <vt:lpwstr>https://fuel.coxautoinc.com</vt:lpwstr>
  </property>
  <property fmtid="{D5CDD505-2E9C-101B-9397-08002B2CF9AE}" pid="9" name="Offisync_UpdateToken">
    <vt:lpwstr>8</vt:lpwstr>
  </property>
  <property fmtid="{D5CDD505-2E9C-101B-9397-08002B2CF9AE}" pid="10" name="JiveTags">
    <vt:lpwstr>139;#mobility powerpoint|243f3cb5-7727-4aa7-925c-35e13adb6b24;#140;#mobility|432a9138-f020-4045-a4de-100b517646b1;#141;#mobility solutions|208afafa-02fa-4141-9639-43bafac4f85f;#142;#cox automotive mobility|eb6846ba-d974-40c1-9f60-a2efb732d47b;#143;#mobili</vt:lpwstr>
  </property>
  <property fmtid="{D5CDD505-2E9C-101B-9397-08002B2CF9AE}" pid="11" name="JiveCategories">
    <vt:lpwstr/>
  </property>
  <property fmtid="{D5CDD505-2E9C-101B-9397-08002B2CF9AE}" pid="12" name="Proj Status">
    <vt:lpwstr>Active</vt:lpwstr>
  </property>
  <property fmtid="{D5CDD505-2E9C-101B-9397-08002B2CF9AE}" pid="13" name="ContentTypeId">
    <vt:lpwstr>0x010100701E46C99F0E0E4F8953686C9E1A8B11</vt:lpwstr>
  </property>
</Properties>
</file>