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Lst>
  <p:notesMasterIdLst>
    <p:notesMasterId r:id="rId17"/>
  </p:notesMasterIdLst>
  <p:sldIdLst>
    <p:sldId id="3833" r:id="rId2"/>
    <p:sldId id="3830" r:id="rId3"/>
    <p:sldId id="3843" r:id="rId4"/>
    <p:sldId id="3740" r:id="rId5"/>
    <p:sldId id="260" r:id="rId6"/>
    <p:sldId id="3739" r:id="rId7"/>
    <p:sldId id="264" r:id="rId8"/>
    <p:sldId id="3693" r:id="rId9"/>
    <p:sldId id="3704" r:id="rId10"/>
    <p:sldId id="3746" r:id="rId11"/>
    <p:sldId id="3747" r:id="rId12"/>
    <p:sldId id="3826" r:id="rId13"/>
    <p:sldId id="3710" r:id="rId14"/>
    <p:sldId id="3849" r:id="rId15"/>
    <p:sldId id="3850" r:id="rId16"/>
  </p:sldIdLst>
  <p:sldSz cx="24382413"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130">
          <p15:clr>
            <a:srgbClr val="A4A3A4"/>
          </p15:clr>
        </p15:guide>
        <p15:guide id="2" pos="767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jHZRC/25gr2TZ+J+SoERro+lIX4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F00"/>
    <a:srgbClr val="FFFFFF"/>
    <a:srgbClr val="FBFFFF"/>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5C28AD-ADB5-4090-B5FA-E2CB5C53CB4E}">
  <a:tblStyle styleId="{E45C28AD-ADB5-4090-B5FA-E2CB5C53CB4E}" styleName="Table_0">
    <a:wholeTbl>
      <a:tcTxStyle b="off" i="off">
        <a:font>
          <a:latin typeface="Helvetica Now Display"/>
          <a:ea typeface="Helvetica Now Display"/>
          <a:cs typeface="Helvetica Now Display"/>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9"/>
          </a:solidFill>
        </a:fill>
      </a:tcStyle>
    </a:wholeTbl>
    <a:band1H>
      <a:tcTxStyle/>
      <a:tcStyle>
        <a:tcBdr/>
        <a:fill>
          <a:solidFill>
            <a:srgbClr val="CACDD0"/>
          </a:solidFill>
        </a:fill>
      </a:tcStyle>
    </a:band1H>
    <a:band2H>
      <a:tcTxStyle/>
      <a:tcStyle>
        <a:tcBdr/>
      </a:tcStyle>
    </a:band2H>
    <a:band1V>
      <a:tcTxStyle/>
      <a:tcStyle>
        <a:tcBdr/>
        <a:fill>
          <a:solidFill>
            <a:srgbClr val="CACDD0"/>
          </a:solidFill>
        </a:fill>
      </a:tcStyle>
    </a:band1V>
    <a:band2V>
      <a:tcTxStyle/>
      <a:tcStyle>
        <a:tcBdr/>
      </a:tcStyle>
    </a:band2V>
    <a:lastCol>
      <a:tcTxStyle b="on" i="off">
        <a:font>
          <a:latin typeface="Helvetica Now Display"/>
          <a:ea typeface="Helvetica Now Display"/>
          <a:cs typeface="Helvetica Now Display"/>
        </a:font>
        <a:schemeClr val="lt1"/>
      </a:tcTxStyle>
      <a:tcStyle>
        <a:tcBdr/>
        <a:fill>
          <a:solidFill>
            <a:schemeClr val="accent1"/>
          </a:solidFill>
        </a:fill>
      </a:tcStyle>
    </a:lastCol>
    <a:firstCol>
      <a:tcTxStyle b="on" i="off">
        <a:font>
          <a:latin typeface="Helvetica Now Display"/>
          <a:ea typeface="Helvetica Now Display"/>
          <a:cs typeface="Helvetica Now Display"/>
        </a:font>
        <a:schemeClr val="lt1"/>
      </a:tcTxStyle>
      <a:tcStyle>
        <a:tcBdr/>
        <a:fill>
          <a:solidFill>
            <a:schemeClr val="accent1"/>
          </a:solidFill>
        </a:fill>
      </a:tcStyle>
    </a:firstCol>
    <a:lastRow>
      <a:tcTxStyle b="on" i="off">
        <a:font>
          <a:latin typeface="Helvetica Now Display"/>
          <a:ea typeface="Helvetica Now Display"/>
          <a:cs typeface="Helvetica Now Display"/>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Helvetica Now Display"/>
          <a:ea typeface="Helvetica Now Display"/>
          <a:cs typeface="Helvetica Now Display"/>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35E050D-2025-4C8A-B984-B21BA22CDDE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03"/>
    <p:restoredTop sz="68065"/>
  </p:normalViewPr>
  <p:slideViewPr>
    <p:cSldViewPr snapToGrid="0">
      <p:cViewPr varScale="1">
        <p:scale>
          <a:sx n="23" d="100"/>
          <a:sy n="23" d="100"/>
        </p:scale>
        <p:origin x="1572" y="24"/>
      </p:cViewPr>
      <p:guideLst>
        <p:guide orient="horz" pos="8130"/>
        <p:guide pos="7679"/>
      </p:guideLst>
    </p:cSldViewPr>
  </p:slideViewPr>
  <p:notesTextViewPr>
    <p:cViewPr>
      <p:scale>
        <a:sx n="1" d="1"/>
        <a:sy n="1" d="1"/>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9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92"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95" Type="http://schemas.openxmlformats.org/officeDocument/2006/relationships/theme" Target="theme/theme1.xml"/><Relationship Id="rId10" Type="http://schemas.openxmlformats.org/officeDocument/2006/relationships/slide" Target="slides/slide9.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400" b="0" i="0" u="none" strike="noStrike" cap="none">
                <a:solidFill>
                  <a:schemeClr val="dk1"/>
                </a:solidFill>
                <a:latin typeface="Play"/>
                <a:ea typeface="Play"/>
                <a:cs typeface="Play"/>
                <a:sym typeface="Play"/>
              </a:defRPr>
            </a:lvl1pPr>
            <a:lvl2pPr marL="914400" marR="0" lvl="1" indent="-228600" algn="l" rtl="0">
              <a:spcBef>
                <a:spcPts val="0"/>
              </a:spcBef>
              <a:spcAft>
                <a:spcPts val="0"/>
              </a:spcAft>
              <a:buSzPts val="1400"/>
              <a:buNone/>
              <a:defRPr sz="2400" b="0" i="0" u="none" strike="noStrike" cap="none">
                <a:solidFill>
                  <a:schemeClr val="dk1"/>
                </a:solidFill>
                <a:latin typeface="Play"/>
                <a:ea typeface="Play"/>
                <a:cs typeface="Play"/>
                <a:sym typeface="Play"/>
              </a:defRPr>
            </a:lvl2pPr>
            <a:lvl3pPr marL="1371600" marR="0" lvl="2" indent="-228600" algn="l" rtl="0">
              <a:spcBef>
                <a:spcPts val="0"/>
              </a:spcBef>
              <a:spcAft>
                <a:spcPts val="0"/>
              </a:spcAft>
              <a:buSzPts val="1400"/>
              <a:buNone/>
              <a:defRPr sz="2400" b="0" i="0" u="none" strike="noStrike" cap="none">
                <a:solidFill>
                  <a:schemeClr val="dk1"/>
                </a:solidFill>
                <a:latin typeface="Play"/>
                <a:ea typeface="Play"/>
                <a:cs typeface="Play"/>
                <a:sym typeface="Play"/>
              </a:defRPr>
            </a:lvl3pPr>
            <a:lvl4pPr marL="1828800" marR="0" lvl="3" indent="-228600" algn="l" rtl="0">
              <a:spcBef>
                <a:spcPts val="0"/>
              </a:spcBef>
              <a:spcAft>
                <a:spcPts val="0"/>
              </a:spcAft>
              <a:buSzPts val="1400"/>
              <a:buNone/>
              <a:defRPr sz="2400" b="0" i="0" u="none" strike="noStrike" cap="none">
                <a:solidFill>
                  <a:schemeClr val="dk1"/>
                </a:solidFill>
                <a:latin typeface="Play"/>
                <a:ea typeface="Play"/>
                <a:cs typeface="Play"/>
                <a:sym typeface="Play"/>
              </a:defRPr>
            </a:lvl4pPr>
            <a:lvl5pPr marL="2286000" marR="0" lvl="4" indent="-228600" algn="l" rtl="0">
              <a:spcBef>
                <a:spcPts val="0"/>
              </a:spcBef>
              <a:spcAft>
                <a:spcPts val="0"/>
              </a:spcAft>
              <a:buSzPts val="1400"/>
              <a:buNone/>
              <a:defRPr sz="2400" b="0" i="0" u="none" strike="noStrike" cap="none">
                <a:solidFill>
                  <a:schemeClr val="dk1"/>
                </a:solidFill>
                <a:latin typeface="Play"/>
                <a:ea typeface="Play"/>
                <a:cs typeface="Play"/>
                <a:sym typeface="Play"/>
              </a:defRPr>
            </a:lvl5pPr>
            <a:lvl6pPr marL="2743200" marR="0" lvl="5"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Play"/>
                <a:ea typeface="Play"/>
                <a:cs typeface="Play"/>
                <a:sym typeface="Play"/>
              </a:rPr>
              <a:t>‹#›</a:t>
            </a:fld>
            <a:endParaRPr sz="1200" b="0" i="0" u="none" strike="noStrike" cap="none">
              <a:solidFill>
                <a:schemeClr val="dk1"/>
              </a:solidFill>
              <a:latin typeface="Play"/>
              <a:ea typeface="Play"/>
              <a:cs typeface="Play"/>
              <a:sym typeface="Play"/>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5d1e25579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ga5d1e2557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54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latin typeface="Avenir Book" panose="02000503020000020003" pitchFamily="2" charset="0"/>
              </a:rPr>
              <a:t>AMP Cortex is our high-speed AI-driven robotic sorting system that recovers materials and removes contamination across QC, container, fiber and residue lines.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10</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1241629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 Vision is a modular computer vision system that you can drop in to key stages of your operation. This system is designed to help you understand your material flow from inbound processing to bale QC to the end of the line.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11</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3919567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cap="none" dirty="0">
                <a:solidFill>
                  <a:schemeClr val="dk1"/>
                </a:solidFill>
                <a:effectLst/>
                <a:latin typeface="Play"/>
                <a:ea typeface="Play"/>
                <a:cs typeface="Play"/>
                <a:sym typeface="Play"/>
              </a:rPr>
              <a:t>AMP Clarity is a web-based data portal that provides real-time material characterization and robot performance software solution that allows users to monitor real-time material composition and performance measurement throughout key process stages of sorting operations. Apply your knowledge to see where you can increase productivity, improve material capture, and take action to prevent lost revenue and improve the value of your bales for resale.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12</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719181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you’ll see our installation at RDS of Virginia, where our Cortex robots are sorting PET, HDPE, plastic film, cups, and metals at one of its facilities in Roanoke. </a:t>
            </a:r>
          </a:p>
          <a:p>
            <a:endParaRPr lang="en-US" dirty="0"/>
          </a:p>
          <a:p>
            <a:r>
              <a:rPr lang="en-US" sz="2400" b="0" i="0" u="none" strike="noStrike" cap="none" dirty="0">
                <a:solidFill>
                  <a:schemeClr val="dk1"/>
                </a:solidFill>
                <a:effectLst/>
                <a:latin typeface="Play"/>
                <a:ea typeface="Play"/>
                <a:cs typeface="Play"/>
                <a:sym typeface="Play"/>
              </a:rPr>
              <a:t>Our technology helped RDS better manage its employee base, allowing the company to stabilize its sorting workforce and improve productivity. </a:t>
            </a:r>
          </a:p>
          <a:p>
            <a:endParaRPr lang="en-US" sz="2400" b="0" i="0" u="none" strike="noStrike" cap="none" dirty="0">
              <a:solidFill>
                <a:schemeClr val="dk1"/>
              </a:solidFill>
              <a:effectLst/>
              <a:latin typeface="Play"/>
              <a:sym typeface="Play"/>
            </a:endParaRPr>
          </a:p>
          <a:p>
            <a:r>
              <a:rPr lang="en-US" sz="2400" b="0" i="0" u="none" strike="noStrike" cap="none" dirty="0">
                <a:solidFill>
                  <a:schemeClr val="dk1"/>
                </a:solidFill>
                <a:effectLst/>
                <a:latin typeface="Play"/>
                <a:sym typeface="Play"/>
              </a:rPr>
              <a:t>The business also became profitable and more resilient, a shift driven by a pickup in commodity prices and RDS’ greater capacity to capture 10% more of these higher-value commodities with AI-guided robotics.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13</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320034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5d1e25579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ga5d1e2557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02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15</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336487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b="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Poppins Medium"/>
              </a:rPr>
              <a:t>Despite the high demand for recycled content, billions of dollars are lost to landfill due to the economics and complexity of material recovery.</a:t>
            </a:r>
            <a:endParaRPr lang="en-US" sz="2400" dirty="0">
              <a:solidFill>
                <a:srgbClr val="FFFFFF"/>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solidFill>
                <a:srgbClr val="FFFFFF"/>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FFFFFF"/>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2</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98524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rgbClr val="FFFFFF"/>
                </a:solidFill>
              </a:rPr>
              <a:t>At AMP, our mission is to enable a world without waste. AI enables economic improvements to happen via retrofits within today’s waste management infrastructure. The industry is adopting our technology at a rapid pace. And now we are applying our technology to expand new infrastructure that turns what was previously considered contamination into new material markets.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solidFill>
                <a:srgbClr val="FFFFFF"/>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3</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344884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a5d1e25579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Allow me to provide some background and perspective on AMP.</a:t>
            </a:r>
          </a:p>
          <a:p>
            <a:pPr marL="0" lvl="0" indent="0" algn="l" rtl="0">
              <a:spcBef>
                <a:spcPts val="0"/>
              </a:spcBef>
              <a:spcAft>
                <a:spcPts val="0"/>
              </a:spcAft>
              <a:buNone/>
            </a:pPr>
            <a:endParaRPr lang="en-US" dirty="0"/>
          </a:p>
          <a:p>
            <a:pPr marL="466725" lvl="0" indent="-339725" algn="l" rtl="0">
              <a:lnSpc>
                <a:spcPct val="150000"/>
              </a:lnSpc>
              <a:spcBef>
                <a:spcPts val="0"/>
              </a:spcBef>
              <a:spcAft>
                <a:spcPts val="0"/>
              </a:spcAft>
              <a:buClr>
                <a:srgbClr val="585958"/>
              </a:buClr>
              <a:buSzPts val="1200"/>
              <a:buFont typeface="Arial"/>
              <a:buChar char="•"/>
            </a:pPr>
            <a:r>
              <a:rPr lang="en-US" sz="2400" dirty="0">
                <a:solidFill>
                  <a:srgbClr val="585958"/>
                </a:solidFill>
                <a:latin typeface="Helvetica Neue"/>
                <a:ea typeface="Helvetica Neue"/>
                <a:cs typeface="Helvetica Neue"/>
                <a:sym typeface="Helvetica Neue"/>
              </a:rPr>
              <a:t>Founded in 2014 by </a:t>
            </a:r>
            <a:r>
              <a:rPr lang="en-US" sz="2400" dirty="0" err="1">
                <a:solidFill>
                  <a:srgbClr val="585958"/>
                </a:solidFill>
                <a:latin typeface="Helvetica Neue"/>
                <a:ea typeface="Helvetica Neue"/>
                <a:cs typeface="Helvetica Neue"/>
                <a:sym typeface="Helvetica Neue"/>
              </a:rPr>
              <a:t>Matanya</a:t>
            </a:r>
            <a:r>
              <a:rPr lang="en-US" sz="2400" dirty="0">
                <a:solidFill>
                  <a:srgbClr val="585958"/>
                </a:solidFill>
                <a:latin typeface="Helvetica Neue"/>
                <a:ea typeface="Helvetica Neue"/>
                <a:cs typeface="Helvetica Neue"/>
                <a:sym typeface="Helvetica Neue"/>
              </a:rPr>
              <a:t> Horowitz, PhD </a:t>
            </a:r>
            <a:endParaRPr lang="en-US" sz="2400" dirty="0">
              <a:solidFill>
                <a:srgbClr val="262726"/>
              </a:solidFill>
              <a:latin typeface="Poppins Medium"/>
              <a:ea typeface="Poppins Medium"/>
              <a:cs typeface="Poppins Medium"/>
              <a:sym typeface="Poppins Medium"/>
            </a:endParaRPr>
          </a:p>
          <a:p>
            <a:pPr marL="457177" lvl="0" indent="-330177" algn="l" rtl="0">
              <a:lnSpc>
                <a:spcPct val="150000"/>
              </a:lnSpc>
              <a:spcBef>
                <a:spcPts val="0"/>
              </a:spcBef>
              <a:spcAft>
                <a:spcPts val="0"/>
              </a:spcAft>
              <a:buClr>
                <a:srgbClr val="585958"/>
              </a:buClr>
              <a:buSzPts val="1200"/>
              <a:buFont typeface="Helvetica Neue"/>
              <a:buChar char="•"/>
            </a:pPr>
            <a:r>
              <a:rPr lang="en-US" sz="2400" dirty="0">
                <a:solidFill>
                  <a:srgbClr val="585958"/>
                </a:solidFill>
                <a:latin typeface="Helvetica Neue"/>
                <a:ea typeface="Helvetica Neue"/>
                <a:cs typeface="Helvetica Neue"/>
                <a:sym typeface="Helvetica Neue"/>
              </a:rPr>
              <a:t>Engineered and manufactured in Colorado </a:t>
            </a:r>
            <a:endParaRPr lang="en-US" sz="2400" dirty="0">
              <a:solidFill>
                <a:srgbClr val="262726"/>
              </a:solidFill>
              <a:latin typeface="Poppins Medium"/>
              <a:ea typeface="Poppins Medium"/>
              <a:cs typeface="Poppins Medium"/>
              <a:sym typeface="Poppins Medium"/>
            </a:endParaRPr>
          </a:p>
          <a:p>
            <a:pPr marL="457177" lvl="0" indent="-330177" algn="l" rtl="0">
              <a:lnSpc>
                <a:spcPct val="150000"/>
              </a:lnSpc>
              <a:spcBef>
                <a:spcPts val="0"/>
              </a:spcBef>
              <a:spcAft>
                <a:spcPts val="0"/>
              </a:spcAft>
              <a:buClr>
                <a:srgbClr val="585958"/>
              </a:buClr>
              <a:buSzPts val="1200"/>
              <a:buFont typeface="Helvetica Neue"/>
              <a:buChar char="•"/>
            </a:pPr>
            <a:r>
              <a:rPr lang="en-US" sz="2400" dirty="0">
                <a:solidFill>
                  <a:srgbClr val="585958"/>
                </a:solidFill>
                <a:latin typeface="Helvetica Neue"/>
                <a:ea typeface="Helvetica Neue"/>
                <a:cs typeface="Helvetica Neue"/>
                <a:sym typeface="Helvetica Neue"/>
              </a:rPr>
              <a:t>Nearly 300 employees with 5 USA facilities</a:t>
            </a:r>
            <a:endParaRPr lang="en-US" sz="2400" dirty="0">
              <a:solidFill>
                <a:srgbClr val="262726"/>
              </a:solidFill>
              <a:latin typeface="Poppins Medium"/>
              <a:ea typeface="Poppins Medium"/>
              <a:cs typeface="Poppins Medium"/>
              <a:sym typeface="Poppins Medium"/>
            </a:endParaRPr>
          </a:p>
          <a:p>
            <a:pPr marL="457177" lvl="0" indent="-330177" algn="l" rtl="0">
              <a:lnSpc>
                <a:spcPct val="150000"/>
              </a:lnSpc>
              <a:spcBef>
                <a:spcPts val="0"/>
              </a:spcBef>
              <a:spcAft>
                <a:spcPts val="0"/>
              </a:spcAft>
              <a:buClr>
                <a:srgbClr val="585958"/>
              </a:buClr>
              <a:buSzPts val="1200"/>
              <a:buFont typeface="Helvetica Neue"/>
              <a:buChar char="•"/>
            </a:pPr>
            <a:r>
              <a:rPr lang="en-US" sz="2400" dirty="0">
                <a:solidFill>
                  <a:srgbClr val="585958"/>
                </a:solidFill>
                <a:latin typeface="Helvetica Neue"/>
                <a:ea typeface="Helvetica Neue"/>
                <a:cs typeface="Helvetica Neue"/>
                <a:sym typeface="Helvetica Neue"/>
              </a:rPr>
              <a:t>Vertically integrated AI and Robotics developed by a team of pioneering scientists, engineers and waste industry veterans </a:t>
            </a:r>
            <a:endParaRPr lang="en-US" sz="2400" dirty="0">
              <a:solidFill>
                <a:srgbClr val="262726"/>
              </a:solidFill>
              <a:latin typeface="Poppins Medium"/>
              <a:ea typeface="Poppins Medium"/>
              <a:cs typeface="Poppins Medium"/>
              <a:sym typeface="Poppins Medium"/>
            </a:endParaRPr>
          </a:p>
          <a:p>
            <a:pPr marL="457177" lvl="0" indent="-330177" algn="l" rtl="0">
              <a:lnSpc>
                <a:spcPct val="150000"/>
              </a:lnSpc>
              <a:spcBef>
                <a:spcPts val="0"/>
              </a:spcBef>
              <a:spcAft>
                <a:spcPts val="0"/>
              </a:spcAft>
              <a:buClr>
                <a:srgbClr val="585958"/>
              </a:buClr>
              <a:buSzPts val="1200"/>
              <a:buFont typeface="Helvetica Neue"/>
              <a:buChar char="•"/>
            </a:pPr>
            <a:r>
              <a:rPr lang="en-US" sz="2400" dirty="0">
                <a:solidFill>
                  <a:srgbClr val="585958"/>
                </a:solidFill>
                <a:latin typeface="Helvetica Neue"/>
                <a:ea typeface="Helvetica Neue"/>
                <a:cs typeface="Helvetica Neue"/>
                <a:sym typeface="Helvetica Neue"/>
              </a:rPr>
              <a:t>Applications for </a:t>
            </a:r>
            <a:r>
              <a:rPr lang="en-US" sz="2400" dirty="0">
                <a:solidFill>
                  <a:srgbClr val="FF0000"/>
                </a:solidFill>
                <a:latin typeface="Helvetica Neue"/>
                <a:ea typeface="Helvetica Neue"/>
                <a:cs typeface="Helvetica Neue"/>
                <a:sym typeface="Helvetica Neue"/>
              </a:rPr>
              <a:t>paper &amp; packaging</a:t>
            </a:r>
            <a:r>
              <a:rPr lang="en-US" sz="2400" dirty="0">
                <a:solidFill>
                  <a:srgbClr val="585958"/>
                </a:solidFill>
                <a:latin typeface="Helvetica Neue"/>
                <a:ea typeface="Helvetica Neue"/>
                <a:cs typeface="Helvetica Neue"/>
                <a:sym typeface="Helvetica Neue"/>
              </a:rPr>
              <a:t>, C&amp;D, and e-crap</a:t>
            </a:r>
            <a:endParaRPr lang="en-US" sz="2400" dirty="0">
              <a:solidFill>
                <a:srgbClr val="262726"/>
              </a:solidFill>
              <a:latin typeface="Poppins Medium"/>
              <a:ea typeface="Poppins Medium"/>
              <a:cs typeface="Poppins Medium"/>
              <a:sym typeface="Poppins Medium"/>
            </a:endParaRPr>
          </a:p>
          <a:p>
            <a:pPr marL="457177" lvl="0" indent="-330177" algn="l" rtl="0">
              <a:lnSpc>
                <a:spcPct val="150000"/>
              </a:lnSpc>
              <a:spcBef>
                <a:spcPts val="0"/>
              </a:spcBef>
              <a:spcAft>
                <a:spcPts val="0"/>
              </a:spcAft>
              <a:buClr>
                <a:srgbClr val="585958"/>
              </a:buClr>
              <a:buSzPts val="1200"/>
              <a:buFont typeface="Helvetica Neue"/>
              <a:buChar char="•"/>
            </a:pPr>
            <a:r>
              <a:rPr lang="en-US" sz="2400" dirty="0">
                <a:solidFill>
                  <a:srgbClr val="585958"/>
                </a:solidFill>
                <a:latin typeface="Helvetica Neue"/>
                <a:ea typeface="Helvetica Neue"/>
                <a:cs typeface="Helvetica Neue"/>
                <a:sym typeface="Helvetica Neue"/>
              </a:rPr>
              <a:t>Approximately 275 systems deployed across 25 states in the US, Canada, Japan and Europe</a:t>
            </a:r>
          </a:p>
          <a:p>
            <a:pPr marL="457200" lvl="0" indent="-304800" algn="l" rtl="0">
              <a:lnSpc>
                <a:spcPct val="150000"/>
              </a:lnSpc>
              <a:spcBef>
                <a:spcPts val="0"/>
              </a:spcBef>
              <a:spcAft>
                <a:spcPts val="0"/>
              </a:spcAft>
              <a:buClr>
                <a:srgbClr val="585958"/>
              </a:buClr>
              <a:buSzPts val="1200"/>
              <a:buFont typeface="Helvetica Neue"/>
              <a:buChar char="•"/>
            </a:pPr>
            <a:r>
              <a:rPr lang="en-US" sz="2400" dirty="0">
                <a:solidFill>
                  <a:srgbClr val="585958"/>
                </a:solidFill>
                <a:latin typeface="Helvetica Neue"/>
                <a:ea typeface="Helvetica Neue"/>
                <a:cs typeface="Helvetica Neue"/>
                <a:sym typeface="Helvetica Neue"/>
              </a:rPr>
              <a:t>Backed by global investors highly experienced and successful scaling technology and infrastructure businesses</a:t>
            </a:r>
            <a:endParaRPr lang="en-US" dirty="0"/>
          </a:p>
          <a:p>
            <a:pPr marL="0" lvl="0" indent="0" algn="l" rtl="0">
              <a:spcBef>
                <a:spcPts val="0"/>
              </a:spcBef>
              <a:spcAft>
                <a:spcPts val="0"/>
              </a:spcAft>
              <a:buNone/>
            </a:pPr>
            <a:endParaRPr lang="en-US" dirty="0"/>
          </a:p>
        </p:txBody>
      </p:sp>
      <p:sp>
        <p:nvSpPr>
          <p:cNvPr id="446" name="Google Shape;446;ga5d1e25579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87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09350a4c66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585958"/>
              </a:buClr>
              <a:buSzPts val="3200"/>
              <a:buFont typeface="Arial"/>
              <a:buNone/>
              <a:tabLst/>
              <a:defRPr/>
            </a:pPr>
            <a:r>
              <a:rPr lang="en-US" sz="1200" dirty="0"/>
              <a:t>Combine all these factors and AMP has emerged as a technology and innovation leader in the waste recovery industry. </a:t>
            </a:r>
          </a:p>
          <a:p>
            <a:pPr marL="0" lvl="0" indent="0" algn="l" rtl="0">
              <a:lnSpc>
                <a:spcPct val="90000"/>
              </a:lnSpc>
              <a:spcBef>
                <a:spcPts val="0"/>
              </a:spcBef>
              <a:spcAft>
                <a:spcPts val="0"/>
              </a:spcAft>
              <a:buClr>
                <a:srgbClr val="585958"/>
              </a:buClr>
              <a:buSzPts val="3200"/>
              <a:buFont typeface="Arial"/>
              <a:buNone/>
            </a:pPr>
            <a:endParaRPr sz="1200" dirty="0"/>
          </a:p>
        </p:txBody>
      </p:sp>
      <p:sp>
        <p:nvSpPr>
          <p:cNvPr id="281" name="Google Shape;281;g109350a4c66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working to tackle some of the perennial challenges facing the materials recovery industry today. </a:t>
            </a:r>
          </a:p>
          <a:p>
            <a:endParaRPr lang="en-US" dirty="0"/>
          </a:p>
          <a:p>
            <a:r>
              <a:rPr lang="en-US" dirty="0"/>
              <a:t>As many of you know, in the United States, there are thousands of municipal recycling programs nationwide that are collecting material generated by millions of people. </a:t>
            </a:r>
          </a:p>
          <a:p>
            <a:r>
              <a:rPr lang="en-US" dirty="0"/>
              <a:t>Between the collection and actual recycling of the commodities, there really are only a small number of MRFs to cope with a tremendous volume of material, thus these facilities are centralized material hubs.</a:t>
            </a:r>
          </a:p>
          <a:p>
            <a:r>
              <a:rPr lang="en-US" dirty="0"/>
              <a:t>A major challenge is that MRFs incur high costs when attempting to sort out commodities that continue to evolve with complex form factors and material compositions. </a:t>
            </a:r>
          </a:p>
          <a:p>
            <a:r>
              <a:rPr lang="en-US" dirty="0"/>
              <a:t>Today’s MRFs require a tremendous amount of manual labor and may incur high residue loss and continuous challenges to ensure high bale quality.</a:t>
            </a:r>
          </a:p>
          <a:p>
            <a:r>
              <a:rPr lang="en-US" dirty="0"/>
              <a:t>This all amounts to an erosion in the value of recyclables due to the high cost of sorting.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6</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294957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09350a4c66_0_1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09350a4c66_0_12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2000"/>
              </a:spcBef>
              <a:spcAft>
                <a:spcPts val="0"/>
              </a:spcAft>
              <a:buClr>
                <a:schemeClr val="dk1"/>
              </a:buClr>
              <a:buSzPts val="1100"/>
              <a:buFont typeface="Arial"/>
              <a:buNone/>
            </a:pPr>
            <a:r>
              <a:rPr lang="en-US" sz="1200" dirty="0">
                <a:solidFill>
                  <a:srgbClr val="585958"/>
                </a:solidFill>
                <a:latin typeface="Poppins"/>
                <a:ea typeface="Poppins"/>
                <a:cs typeface="Poppins"/>
                <a:sym typeface="Poppins"/>
              </a:rPr>
              <a:t>Let’s dive in to how the technology works. AMP </a:t>
            </a:r>
            <a:r>
              <a:rPr lang="en-US" sz="1200" dirty="0" err="1">
                <a:solidFill>
                  <a:srgbClr val="585958"/>
                </a:solidFill>
                <a:latin typeface="Poppins"/>
                <a:ea typeface="Poppins"/>
                <a:cs typeface="Poppins"/>
                <a:sym typeface="Poppins"/>
              </a:rPr>
              <a:t>Neuron</a:t>
            </a:r>
            <a:r>
              <a:rPr lang="en-US" sz="1200" baseline="30000" dirty="0" err="1">
                <a:solidFill>
                  <a:srgbClr val="585958"/>
                </a:solidFill>
                <a:latin typeface="Poppins"/>
                <a:ea typeface="Poppins"/>
                <a:cs typeface="Poppins"/>
                <a:sym typeface="Poppins"/>
              </a:rPr>
              <a:t>TM</a:t>
            </a:r>
            <a:r>
              <a:rPr lang="en-US" sz="1200" dirty="0">
                <a:solidFill>
                  <a:srgbClr val="585958"/>
                </a:solidFill>
                <a:latin typeface="Poppins"/>
                <a:ea typeface="Poppins"/>
                <a:cs typeface="Poppins"/>
                <a:sym typeface="Poppins"/>
              </a:rPr>
              <a:t>  is our proprietary AI platform that uses computer vision to recognize patterns of specific recyclable materials within a complex waste stream of smashed, folder, and tattered objects – all combined together. </a:t>
            </a:r>
          </a:p>
          <a:p>
            <a:pPr marL="0" lvl="0" indent="0" algn="l" rtl="0">
              <a:lnSpc>
                <a:spcPct val="90000"/>
              </a:lnSpc>
              <a:spcBef>
                <a:spcPts val="2000"/>
              </a:spcBef>
              <a:spcAft>
                <a:spcPts val="0"/>
              </a:spcAft>
              <a:buClr>
                <a:schemeClr val="dk1"/>
              </a:buClr>
              <a:buSzPts val="1100"/>
              <a:buFont typeface="Arial"/>
              <a:buNone/>
            </a:pPr>
            <a:endParaRPr lang="en-US" sz="1200" dirty="0">
              <a:solidFill>
                <a:srgbClr val="585958"/>
              </a:solidFill>
              <a:latin typeface="Poppins"/>
              <a:cs typeface="Poppins"/>
              <a:sym typeface="Poppins"/>
            </a:endParaRPr>
          </a:p>
          <a:p>
            <a:pPr marL="0" lvl="0" indent="0" algn="l" rtl="0">
              <a:lnSpc>
                <a:spcPct val="90000"/>
              </a:lnSpc>
              <a:spcBef>
                <a:spcPts val="2000"/>
              </a:spcBef>
              <a:spcAft>
                <a:spcPts val="0"/>
              </a:spcAft>
              <a:buClr>
                <a:schemeClr val="dk1"/>
              </a:buClr>
              <a:buSzPts val="1100"/>
              <a:buFont typeface="Arial"/>
              <a:buNone/>
            </a:pPr>
            <a:r>
              <a:rPr lang="en-US" sz="1200" dirty="0">
                <a:solidFill>
                  <a:srgbClr val="585958"/>
                </a:solidFill>
                <a:latin typeface="Poppins"/>
                <a:cs typeface="Poppins"/>
                <a:sym typeface="Poppins"/>
              </a:rPr>
              <a:t>Neuron distinguishes different plastic polymers, types of paper, metal containers, and multilayered packages to characterize what’s in the recycling stream and what needs to be sorted during different process stages. </a:t>
            </a:r>
          </a:p>
          <a:p>
            <a:pPr marL="0" lvl="0" indent="0" algn="l" rtl="0">
              <a:lnSpc>
                <a:spcPct val="90000"/>
              </a:lnSpc>
              <a:spcBef>
                <a:spcPts val="2000"/>
              </a:spcBef>
              <a:spcAft>
                <a:spcPts val="0"/>
              </a:spcAft>
              <a:buClr>
                <a:schemeClr val="dk1"/>
              </a:buClr>
              <a:buSzPts val="1100"/>
              <a:buFont typeface="Arial"/>
              <a:buNone/>
            </a:pPr>
            <a:endParaRPr lang="en-US" sz="1200" dirty="0">
              <a:solidFill>
                <a:srgbClr val="585958"/>
              </a:solidFill>
              <a:latin typeface="Poppins"/>
              <a:cs typeface="Poppins"/>
              <a:sym typeface="Poppins"/>
            </a:endParaRPr>
          </a:p>
          <a:p>
            <a:pPr marL="0" lvl="0" indent="0" algn="l" rtl="0">
              <a:lnSpc>
                <a:spcPct val="90000"/>
              </a:lnSpc>
              <a:spcBef>
                <a:spcPts val="2000"/>
              </a:spcBef>
              <a:spcAft>
                <a:spcPts val="0"/>
              </a:spcAft>
              <a:buClr>
                <a:schemeClr val="dk1"/>
              </a:buClr>
              <a:buSzPts val="1100"/>
              <a:buFont typeface="Arial"/>
              <a:buNone/>
            </a:pPr>
            <a:r>
              <a:rPr lang="en-US" sz="1200" dirty="0">
                <a:solidFill>
                  <a:srgbClr val="585958"/>
                </a:solidFill>
                <a:latin typeface="Poppins"/>
                <a:cs typeface="Poppins"/>
                <a:sym typeface="Poppins"/>
              </a:rPr>
              <a:t>Neuron recognizes more than 50 billion objects annually from field installations, a number that’s compounding daily to create the highest levels of confidence in the data produced. </a:t>
            </a:r>
            <a:endParaRPr sz="1200" dirty="0"/>
          </a:p>
        </p:txBody>
      </p:sp>
      <p:sp>
        <p:nvSpPr>
          <p:cNvPr id="348" name="Google Shape;348;g109350a4c66_0_12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Neuron is the “brain” that, once the camera, or eyes, see the material coming down a conveyor to be picked and sorted, guides the robotic “arms” to pick and place the material to be recovered. </a:t>
            </a:r>
          </a:p>
          <a:p>
            <a:r>
              <a:rPr lang="en-US" dirty="0"/>
              <a:t>All of this happens at superhuman speed with consistent precision and extremely high accuracy. </a:t>
            </a:r>
          </a:p>
          <a:p>
            <a:r>
              <a:rPr lang="en-US" dirty="0"/>
              <a:t>During this process, the data captured on what is and is not recovered becomes a tool to validate material quality and value.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solidFill>
                <a:schemeClr val="tx1"/>
              </a:solidFill>
              <a:latin typeface="Avenir Book" panose="02000503020000020003"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Play"/>
                <a:ea typeface="Play"/>
                <a:cs typeface="Play"/>
                <a:sym typeface="Play"/>
              </a:rPr>
              <a:t>8</a:t>
            </a:fld>
            <a:endParaRPr lang="en-US" sz="1200" b="0" i="0" u="none" strike="noStrike" cap="none">
              <a:solidFill>
                <a:schemeClr val="dk1"/>
              </a:solidFill>
              <a:latin typeface="Play"/>
              <a:ea typeface="Play"/>
              <a:cs typeface="Play"/>
              <a:sym typeface="Play"/>
            </a:endParaRPr>
          </a:p>
        </p:txBody>
      </p:sp>
    </p:spTree>
    <p:extLst>
      <p:ext uri="{BB962C8B-B14F-4D97-AF65-F5344CB8AC3E}">
        <p14:creationId xmlns:p14="http://schemas.microsoft.com/office/powerpoint/2010/main" val="220389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a5d1e25579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a5d1e25579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lt1"/>
                </a:solidFill>
                <a:latin typeface="Helvetica Now Text" panose="020B0504030202020204" pitchFamily="34" charset="77"/>
                <a:ea typeface="Helvetica Neue"/>
                <a:cs typeface="Helvetica Neue"/>
              </a:rPr>
              <a:t>This technology produces </a:t>
            </a:r>
            <a:r>
              <a:rPr lang="en-US" sz="2400" dirty="0">
                <a:solidFill>
                  <a:schemeClr val="accent2"/>
                </a:solidFill>
                <a:latin typeface="Helvetica Now Text" panose="020B0504030202020204" pitchFamily="34" charset="77"/>
                <a:ea typeface="Helvetica Neue"/>
                <a:cs typeface="Helvetica Neue"/>
              </a:rPr>
              <a:t>economically</a:t>
            </a:r>
            <a:r>
              <a:rPr lang="en-US" sz="2400" dirty="0">
                <a:solidFill>
                  <a:schemeClr val="lt1"/>
                </a:solidFill>
                <a:latin typeface="Helvetica Now Text" panose="020B0504030202020204" pitchFamily="34" charset="77"/>
                <a:ea typeface="Helvetica Neue"/>
                <a:cs typeface="Helvetica Neue"/>
              </a:rPr>
              <a:t> </a:t>
            </a:r>
            <a:r>
              <a:rPr lang="en-US" sz="2400" dirty="0">
                <a:solidFill>
                  <a:schemeClr val="accent2"/>
                </a:solidFill>
                <a:latin typeface="Helvetica Now Text" panose="020B0504030202020204" pitchFamily="34" charset="77"/>
                <a:ea typeface="Helvetica Neue"/>
                <a:cs typeface="Helvetica Neue"/>
              </a:rPr>
              <a:t>sustainable volumes </a:t>
            </a:r>
            <a:r>
              <a:rPr lang="en-US" sz="2400" dirty="0">
                <a:solidFill>
                  <a:schemeClr val="lt1"/>
                </a:solidFill>
                <a:latin typeface="Helvetica Now Text" panose="020B0504030202020204" pitchFamily="34" charset="77"/>
                <a:ea typeface="Helvetica Neue"/>
                <a:cs typeface="Helvetica Neue"/>
              </a:rPr>
              <a:t>of recycled material types and form factors that previously were not possible. </a:t>
            </a:r>
            <a:br>
              <a:rPr lang="en-US" sz="2400" dirty="0">
                <a:solidFill>
                  <a:schemeClr val="lt1"/>
                </a:solidFill>
                <a:latin typeface="Helvetica Now Text" panose="020B0504030202020204" pitchFamily="34" charset="77"/>
                <a:ea typeface="Helvetica Neue"/>
                <a:cs typeface="Helvetica Neue"/>
              </a:rPr>
            </a:br>
            <a:br>
              <a:rPr lang="en-US" sz="2400" dirty="0">
                <a:solidFill>
                  <a:schemeClr val="lt1"/>
                </a:solidFill>
                <a:latin typeface="Helvetica Now Text" panose="020B0504030202020204" pitchFamily="34" charset="77"/>
                <a:ea typeface="Helvetica Neue"/>
                <a:cs typeface="Helvetica Neue"/>
              </a:rPr>
            </a:br>
            <a:r>
              <a:rPr lang="en-US" sz="2400" dirty="0">
                <a:solidFill>
                  <a:schemeClr val="lt1"/>
                </a:solidFill>
                <a:latin typeface="Helvetica Now Text" panose="020B0504030202020204" pitchFamily="34" charset="77"/>
                <a:ea typeface="Helvetica Neue"/>
                <a:cs typeface="Helvetica Neue"/>
              </a:rPr>
              <a:t>It also creates </a:t>
            </a:r>
            <a:r>
              <a:rPr lang="en-US" sz="2400" dirty="0">
                <a:solidFill>
                  <a:schemeClr val="accent2"/>
                </a:solidFill>
                <a:latin typeface="Helvetica Now Text" panose="020B0504030202020204" pitchFamily="34" charset="77"/>
                <a:ea typeface="Helvetica Neue"/>
                <a:cs typeface="Helvetica Neue"/>
              </a:rPr>
              <a:t>new value streams </a:t>
            </a:r>
            <a:r>
              <a:rPr lang="en-US" sz="2400" dirty="0">
                <a:solidFill>
                  <a:schemeClr val="lt1"/>
                </a:solidFill>
                <a:latin typeface="Helvetica Now Text" panose="020B0504030202020204" pitchFamily="34" charset="77"/>
                <a:ea typeface="Helvetica Neue"/>
                <a:cs typeface="Helvetica Neue"/>
              </a:rPr>
              <a:t>and develops </a:t>
            </a:r>
            <a:r>
              <a:rPr lang="en-US" sz="2400" dirty="0">
                <a:solidFill>
                  <a:schemeClr val="accent2"/>
                </a:solidFill>
                <a:latin typeface="Helvetica Now Text" panose="020B0504030202020204" pitchFamily="34" charset="77"/>
                <a:ea typeface="Helvetica Neue"/>
                <a:cs typeface="Helvetica Neue"/>
              </a:rPr>
              <a:t>new material markets</a:t>
            </a:r>
            <a:r>
              <a:rPr lang="en-US" sz="2400" dirty="0">
                <a:solidFill>
                  <a:schemeClr val="lt1"/>
                </a:solidFill>
                <a:latin typeface="Helvetica Now Text" panose="020B0504030202020204" pitchFamily="34" charset="77"/>
                <a:ea typeface="Helvetica Neue"/>
                <a:cs typeface="Helvetica Neue"/>
              </a:rPr>
              <a:t>.</a:t>
            </a:r>
            <a:br>
              <a:rPr lang="en-US" sz="2400" dirty="0">
                <a:solidFill>
                  <a:schemeClr val="lt1"/>
                </a:solidFill>
                <a:latin typeface="Helvetica Now Text" panose="020B0504030202020204" pitchFamily="34" charset="77"/>
                <a:ea typeface="Helvetica Neue"/>
                <a:cs typeface="Helvetica Neue"/>
              </a:rPr>
            </a:br>
            <a:br>
              <a:rPr lang="en-US" sz="2400" dirty="0">
                <a:solidFill>
                  <a:schemeClr val="lt1"/>
                </a:solidFill>
                <a:latin typeface="Helvetica Now Text" panose="020B0504030202020204" pitchFamily="34" charset="77"/>
                <a:ea typeface="Helvetica Neue"/>
                <a:cs typeface="Helvetica Neue"/>
              </a:rPr>
            </a:br>
            <a:r>
              <a:rPr lang="en-US" sz="2400" dirty="0">
                <a:solidFill>
                  <a:schemeClr val="lt1"/>
                </a:solidFill>
                <a:latin typeface="Helvetica Now Text" panose="020B0504030202020204" pitchFamily="34" charset="77"/>
                <a:ea typeface="Helvetica Neue"/>
                <a:cs typeface="Helvetica Neue"/>
              </a:rPr>
              <a:t>And ensures </a:t>
            </a:r>
            <a:r>
              <a:rPr lang="en-US" sz="2400" dirty="0">
                <a:solidFill>
                  <a:schemeClr val="accent2"/>
                </a:solidFill>
                <a:latin typeface="Helvetica Now Text" panose="020B0504030202020204" pitchFamily="34" charset="77"/>
                <a:ea typeface="Helvetica Neue"/>
                <a:cs typeface="Helvetica Neue"/>
              </a:rPr>
              <a:t>chemically compliant bales </a:t>
            </a:r>
            <a:r>
              <a:rPr lang="en-US" sz="2400" dirty="0">
                <a:solidFill>
                  <a:schemeClr val="lt1"/>
                </a:solidFill>
                <a:latin typeface="Helvetica Now Text" panose="020B0504030202020204" pitchFamily="34" charset="77"/>
                <a:ea typeface="Helvetica Neue"/>
                <a:cs typeface="Helvetica Neue"/>
              </a:rPr>
              <a:t>and </a:t>
            </a:r>
            <a:r>
              <a:rPr lang="en-US" sz="2400" dirty="0">
                <a:solidFill>
                  <a:schemeClr val="accent2"/>
                </a:solidFill>
                <a:latin typeface="Helvetica Now Text" panose="020B0504030202020204" pitchFamily="34" charset="77"/>
                <a:ea typeface="Helvetica Neue"/>
                <a:cs typeface="Helvetica Neue"/>
              </a:rPr>
              <a:t>custom blends </a:t>
            </a:r>
            <a:r>
              <a:rPr lang="en-US" sz="2400" dirty="0">
                <a:solidFill>
                  <a:schemeClr val="lt1"/>
                </a:solidFill>
                <a:latin typeface="Helvetica Now Text" panose="020B0504030202020204" pitchFamily="34" charset="77"/>
                <a:ea typeface="Helvetica Neue"/>
                <a:cs typeface="Helvetica Neue"/>
              </a:rPr>
              <a:t>for plastics reclaimers, as well as </a:t>
            </a:r>
            <a:r>
              <a:rPr lang="en-US" sz="2400" dirty="0">
                <a:solidFill>
                  <a:schemeClr val="accent2"/>
                </a:solidFill>
                <a:latin typeface="Helvetica Now Text" panose="020B0504030202020204" pitchFamily="34" charset="77"/>
                <a:ea typeface="Helvetica Neue"/>
                <a:cs typeface="Helvetica Neue"/>
              </a:rPr>
              <a:t>advanced recycling processes </a:t>
            </a:r>
            <a:r>
              <a:rPr lang="en-US" sz="2400" dirty="0">
                <a:solidFill>
                  <a:schemeClr val="lt1"/>
                </a:solidFill>
                <a:latin typeface="Helvetica Now Text" panose="020B0504030202020204" pitchFamily="34" charset="77"/>
                <a:ea typeface="Helvetica Neue"/>
                <a:cs typeface="Helvetica Neue"/>
              </a:rPr>
              <a:t>like chemical recycling, gasification, or pyrolysis.</a:t>
            </a:r>
            <a:endParaRPr lang="en-US" sz="4400" dirty="0">
              <a:solidFill>
                <a:schemeClr val="lt1"/>
              </a:solidFill>
              <a:latin typeface="Helvetica Now Text" panose="020B0504030202020204" pitchFamily="34" charset="77"/>
              <a:ea typeface="Helvetica Neue"/>
              <a:cs typeface="Helvetica Neue"/>
            </a:endParaRPr>
          </a:p>
          <a:p>
            <a:pPr marL="0" lvl="0" indent="0" algn="l" rtl="0">
              <a:spcBef>
                <a:spcPts val="0"/>
              </a:spcBef>
              <a:spcAft>
                <a:spcPts val="0"/>
              </a:spcAft>
              <a:buNone/>
            </a:pPr>
            <a:endParaRPr dirty="0"/>
          </a:p>
        </p:txBody>
      </p:sp>
      <p:sp>
        <p:nvSpPr>
          <p:cNvPr id="708" name="Google Shape;708;ga5d1e25579_1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068338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Page: Operations">
  <p:cSld name="2_Title Page: Operations">
    <p:spTree>
      <p:nvGrpSpPr>
        <p:cNvPr id="1" name="Shape 34"/>
        <p:cNvGrpSpPr/>
        <p:nvPr/>
      </p:nvGrpSpPr>
      <p:grpSpPr>
        <a:xfrm>
          <a:off x="0" y="0"/>
          <a:ext cx="0" cy="0"/>
          <a:chOff x="0" y="0"/>
          <a:chExt cx="0" cy="0"/>
        </a:xfrm>
      </p:grpSpPr>
      <p:pic>
        <p:nvPicPr>
          <p:cNvPr id="35" name="Google Shape;35;p48"/>
          <p:cNvPicPr preferRelativeResize="0"/>
          <p:nvPr/>
        </p:nvPicPr>
        <p:blipFill rotWithShape="1">
          <a:blip r:embed="rId2">
            <a:alphaModFix/>
          </a:blip>
          <a:srcRect/>
          <a:stretch/>
        </p:blipFill>
        <p:spPr>
          <a:xfrm>
            <a:off x="0" y="446"/>
            <a:ext cx="24382414" cy="13715107"/>
          </a:xfrm>
          <a:prstGeom prst="rect">
            <a:avLst/>
          </a:prstGeom>
          <a:noFill/>
          <a:ln>
            <a:noFill/>
          </a:ln>
        </p:spPr>
      </p:pic>
      <p:sp>
        <p:nvSpPr>
          <p:cNvPr id="36" name="Google Shape;36;p48"/>
          <p:cNvSpPr/>
          <p:nvPr/>
        </p:nvSpPr>
        <p:spPr>
          <a:xfrm>
            <a:off x="0" y="23447"/>
            <a:ext cx="24382413" cy="13716000"/>
          </a:xfrm>
          <a:prstGeom prst="rect">
            <a:avLst/>
          </a:prstGeom>
          <a:solidFill>
            <a:srgbClr val="000000">
              <a:alpha val="62745"/>
            </a:srgbClr>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Helvetica Now Text" panose="020B0504030202020204" pitchFamily="34" charset="77"/>
              <a:ea typeface="Play"/>
              <a:cs typeface="Play"/>
              <a:sym typeface="Play"/>
            </a:endParaRPr>
          </a:p>
        </p:txBody>
      </p:sp>
      <p:sp>
        <p:nvSpPr>
          <p:cNvPr id="37" name="Google Shape;37;p48"/>
          <p:cNvSpPr txBox="1">
            <a:spLocks noGrp="1"/>
          </p:cNvSpPr>
          <p:nvPr>
            <p:ph type="subTitle" idx="1"/>
          </p:nvPr>
        </p:nvSpPr>
        <p:spPr>
          <a:xfrm>
            <a:off x="1205541" y="6415729"/>
            <a:ext cx="21817012" cy="1219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2000"/>
              </a:spcBef>
              <a:spcAft>
                <a:spcPts val="0"/>
              </a:spcAft>
              <a:buClr>
                <a:srgbClr val="FAFAFA"/>
              </a:buClr>
              <a:buSzPts val="3600"/>
              <a:buFont typeface="Helvetica Neue"/>
              <a:buNone/>
              <a:defRPr sz="3600">
                <a:solidFill>
                  <a:srgbClr val="FAFAFA"/>
                </a:solidFill>
                <a:latin typeface="Helvetica Now Text" panose="020B0504030202020204" pitchFamily="34" charset="77"/>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dirty="0"/>
          </a:p>
        </p:txBody>
      </p:sp>
      <p:sp>
        <p:nvSpPr>
          <p:cNvPr id="38" name="Google Shape;38;p48"/>
          <p:cNvSpPr txBox="1">
            <a:spLocks noGrp="1"/>
          </p:cNvSpPr>
          <p:nvPr>
            <p:ph type="body" idx="2"/>
          </p:nvPr>
        </p:nvSpPr>
        <p:spPr>
          <a:xfrm>
            <a:off x="1227971" y="7815930"/>
            <a:ext cx="21794582" cy="16573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rgbClr val="FAFAFA"/>
              </a:buClr>
              <a:buSzPts val="2400"/>
              <a:buFont typeface="Helvetica Neue"/>
              <a:buNone/>
              <a:defRPr sz="2400">
                <a:solidFill>
                  <a:srgbClr val="FAFAFA"/>
                </a:solidFill>
                <a:latin typeface="Helvetica Now Text" panose="020B0504030202020204" pitchFamily="34" charset="77"/>
                <a:ea typeface="Helvetica Neue"/>
                <a:cs typeface="Helvetica Neue"/>
                <a:sym typeface="Helvetica Neue"/>
              </a:defRPr>
            </a:lvl1pPr>
            <a:lvl2pPr marL="914400" lvl="1"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2pPr>
            <a:lvl3pPr marL="1371600" lvl="2"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3pPr>
            <a:lvl4pPr marL="1828800" lvl="3"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4pPr>
            <a:lvl5pPr marL="2286000" lvl="4"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5pPr>
            <a:lvl6pPr marL="2743200" lvl="5"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dirty="0"/>
          </a:p>
        </p:txBody>
      </p:sp>
      <p:sp>
        <p:nvSpPr>
          <p:cNvPr id="39" name="Google Shape;39;p48"/>
          <p:cNvSpPr txBox="1">
            <a:spLocks noGrp="1"/>
          </p:cNvSpPr>
          <p:nvPr>
            <p:ph type="title"/>
          </p:nvPr>
        </p:nvSpPr>
        <p:spPr>
          <a:xfrm>
            <a:off x="1205540" y="4874441"/>
            <a:ext cx="21817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6600"/>
              <a:buFont typeface="Poppins Medium"/>
              <a:buNone/>
              <a:defRPr sz="6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0" name="Google Shape;40;p48"/>
          <p:cNvSpPr txBox="1"/>
          <p:nvPr/>
        </p:nvSpPr>
        <p:spPr>
          <a:xfrm>
            <a:off x="25624970" y="8567057"/>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80000"/>
              </a:lnSpc>
              <a:spcBef>
                <a:spcPts val="0"/>
              </a:spcBef>
              <a:spcAft>
                <a:spcPts val="0"/>
              </a:spcAft>
              <a:buNone/>
            </a:pPr>
            <a:endParaRPr sz="700">
              <a:solidFill>
                <a:schemeClr val="dk1"/>
              </a:solidFill>
              <a:latin typeface="Play"/>
              <a:ea typeface="Play"/>
              <a:cs typeface="Play"/>
              <a:sym typeface="Play"/>
            </a:endParaRPr>
          </a:p>
        </p:txBody>
      </p:sp>
      <p:cxnSp>
        <p:nvCxnSpPr>
          <p:cNvPr id="41" name="Google Shape;41;p48"/>
          <p:cNvCxnSpPr/>
          <p:nvPr/>
        </p:nvCxnSpPr>
        <p:spPr>
          <a:xfrm>
            <a:off x="1282700" y="6257400"/>
            <a:ext cx="21944944" cy="0"/>
          </a:xfrm>
          <a:prstGeom prst="straightConnector1">
            <a:avLst/>
          </a:prstGeom>
          <a:noFill/>
          <a:ln w="19050" cap="flat" cmpd="sng">
            <a:solidFill>
              <a:schemeClr val="accent2"/>
            </a:solidFill>
            <a:prstDash val="solid"/>
            <a:miter lim="400000"/>
            <a:headEnd type="none" w="sm" len="sm"/>
            <a:tailEnd type="none" w="sm" len="sm"/>
          </a:ln>
        </p:spPr>
      </p:cxnSp>
      <p:sp>
        <p:nvSpPr>
          <p:cNvPr id="42" name="Google Shape;42;p48"/>
          <p:cNvSpPr txBox="1">
            <a:spLocks noGrp="1"/>
          </p:cNvSpPr>
          <p:nvPr>
            <p:ph type="ftr" idx="11"/>
          </p:nvPr>
        </p:nvSpPr>
        <p:spPr>
          <a:xfrm>
            <a:off x="1192995" y="12731262"/>
            <a:ext cx="4645097" cy="38783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FFFFFF"/>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 2020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pic>
        <p:nvPicPr>
          <p:cNvPr id="43" name="Google Shape;43;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5540" y="3315912"/>
            <a:ext cx="3760114" cy="9576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lumn with Subtitles">
  <p:cSld name="Two Column with Subtitles">
    <p:spTree>
      <p:nvGrpSpPr>
        <p:cNvPr id="1" name="Shape 104"/>
        <p:cNvGrpSpPr/>
        <p:nvPr/>
      </p:nvGrpSpPr>
      <p:grpSpPr>
        <a:xfrm>
          <a:off x="0" y="0"/>
          <a:ext cx="0" cy="0"/>
          <a:chOff x="0" y="0"/>
          <a:chExt cx="0" cy="0"/>
        </a:xfrm>
      </p:grpSpPr>
      <p:sp>
        <p:nvSpPr>
          <p:cNvPr id="105" name="Google Shape;105;p56"/>
          <p:cNvSpPr txBox="1">
            <a:spLocks noGrp="1"/>
          </p:cNvSpPr>
          <p:nvPr>
            <p:ph type="subTitle" idx="1"/>
          </p:nvPr>
        </p:nvSpPr>
        <p:spPr>
          <a:xfrm>
            <a:off x="1282700" y="5666845"/>
            <a:ext cx="10412387" cy="514874"/>
          </a:xfrm>
          <a:prstGeom prst="rect">
            <a:avLst/>
          </a:prstGeom>
          <a:noFill/>
          <a:ln>
            <a:noFill/>
          </a:ln>
        </p:spPr>
        <p:txBody>
          <a:bodyPr spcFirstLastPara="1" wrap="square" lIns="91425" tIns="45700" rIns="91425" bIns="45700" anchor="t" anchorCtr="0">
            <a:noAutofit/>
          </a:bodyPr>
          <a:lstStyle>
            <a:lvl1pPr lvl="0" algn="l">
              <a:lnSpc>
                <a:spcPct val="90000"/>
              </a:lnSpc>
              <a:spcBef>
                <a:spcPts val="2000"/>
              </a:spcBef>
              <a:spcAft>
                <a:spcPts val="0"/>
              </a:spcAft>
              <a:buClr>
                <a:schemeClr val="lt1"/>
              </a:buClr>
              <a:buSzPts val="3200"/>
              <a:buNone/>
              <a:defRPr sz="3200">
                <a:solidFill>
                  <a:schemeClr val="lt1"/>
                </a:solidFill>
                <a:latin typeface="Helvetica Now Text" panose="020B0504030202020204" pitchFamily="34" charset="77"/>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dirty="0"/>
          </a:p>
        </p:txBody>
      </p:sp>
      <p:sp>
        <p:nvSpPr>
          <p:cNvPr id="106" name="Google Shape;106;p56"/>
          <p:cNvSpPr txBox="1"/>
          <p:nvPr/>
        </p:nvSpPr>
        <p:spPr>
          <a:xfrm>
            <a:off x="15414139" y="8897257"/>
            <a:ext cx="65"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endParaRPr sz="3200">
              <a:solidFill>
                <a:srgbClr val="3B3C3B"/>
              </a:solidFill>
              <a:latin typeface="Arial"/>
              <a:ea typeface="Arial"/>
              <a:cs typeface="Arial"/>
              <a:sym typeface="Arial"/>
            </a:endParaRPr>
          </a:p>
        </p:txBody>
      </p:sp>
      <p:sp>
        <p:nvSpPr>
          <p:cNvPr id="107" name="Google Shape;107;p56"/>
          <p:cNvSpPr txBox="1">
            <a:spLocks noGrp="1"/>
          </p:cNvSpPr>
          <p:nvPr>
            <p:ph type="title"/>
          </p:nvPr>
        </p:nvSpPr>
        <p:spPr>
          <a:xfrm>
            <a:off x="1282701" y="4301963"/>
            <a:ext cx="10412859"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oppins Medium"/>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8" name="Google Shape;108;p56"/>
          <p:cNvSpPr txBox="1">
            <a:spLocks noGrp="1"/>
          </p:cNvSpPr>
          <p:nvPr>
            <p:ph type="body" idx="2"/>
          </p:nvPr>
        </p:nvSpPr>
        <p:spPr>
          <a:xfrm>
            <a:off x="12299950" y="6600767"/>
            <a:ext cx="10799700" cy="5837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2000"/>
              </a:spcBef>
              <a:spcAft>
                <a:spcPts val="0"/>
              </a:spcAft>
              <a:buClr>
                <a:schemeClr val="dk2"/>
              </a:buClr>
              <a:buSzPts val="2800"/>
              <a:buFont typeface="Helvetica Neue"/>
              <a:buNone/>
              <a:defRPr sz="2800">
                <a:solidFill>
                  <a:schemeClr val="dk2"/>
                </a:solidFill>
                <a:latin typeface="Helvetica Now Text" panose="020B0504030202020204" pitchFamily="34" charset="77"/>
                <a:ea typeface="Helvetica Neue"/>
                <a:cs typeface="Helvetica Neue"/>
                <a:sym typeface="Helvetica Neue"/>
              </a:defRPr>
            </a:lvl1pPr>
            <a:lvl2pPr marL="914400" lvl="1" indent="-228600" algn="l" rtl="0">
              <a:lnSpc>
                <a:spcPct val="90000"/>
              </a:lnSpc>
              <a:spcBef>
                <a:spcPts val="1000"/>
              </a:spcBef>
              <a:spcAft>
                <a:spcPts val="0"/>
              </a:spcAft>
              <a:buClr>
                <a:schemeClr val="lt1"/>
              </a:buClr>
              <a:buSzPts val="4000"/>
              <a:buFont typeface="Helvetica Neue"/>
              <a:buNone/>
              <a:defRPr>
                <a:latin typeface="Helvetica Neue"/>
                <a:ea typeface="Helvetica Neue"/>
                <a:cs typeface="Helvetica Neue"/>
                <a:sym typeface="Helvetica Neue"/>
              </a:defRPr>
            </a:lvl2pPr>
            <a:lvl3pPr marL="1371600" lvl="2" indent="-228600" algn="l" rtl="0">
              <a:lnSpc>
                <a:spcPct val="90000"/>
              </a:lnSpc>
              <a:spcBef>
                <a:spcPts val="1000"/>
              </a:spcBef>
              <a:spcAft>
                <a:spcPts val="0"/>
              </a:spcAft>
              <a:buClr>
                <a:schemeClr val="lt1"/>
              </a:buClr>
              <a:buSzPts val="3200"/>
              <a:buFont typeface="Helvetica Neue"/>
              <a:buNone/>
              <a:defRPr>
                <a:latin typeface="Helvetica Neue"/>
                <a:ea typeface="Helvetica Neue"/>
                <a:cs typeface="Helvetica Neue"/>
                <a:sym typeface="Helvetica Neue"/>
              </a:defRPr>
            </a:lvl3pPr>
            <a:lvl4pPr marL="1828800" lvl="3" indent="-228600" algn="l" rtl="0">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4pPr>
            <a:lvl5pPr marL="2286000" lvl="4" indent="-228600" algn="l" rtl="0">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5pPr>
            <a:lvl6pPr marL="2743200" lvl="5"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dirty="0"/>
          </a:p>
        </p:txBody>
      </p:sp>
      <p:sp>
        <p:nvSpPr>
          <p:cNvPr id="109" name="Google Shape;109;p56"/>
          <p:cNvSpPr txBox="1">
            <a:spLocks noGrp="1"/>
          </p:cNvSpPr>
          <p:nvPr>
            <p:ph type="body" idx="3"/>
          </p:nvPr>
        </p:nvSpPr>
        <p:spPr>
          <a:xfrm>
            <a:off x="1279326" y="6604044"/>
            <a:ext cx="10422396" cy="58372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2"/>
              </a:buClr>
              <a:buSzPts val="2800"/>
              <a:buFont typeface="Helvetica Neue"/>
              <a:buNone/>
              <a:defRPr sz="2800">
                <a:solidFill>
                  <a:schemeClr val="dk2"/>
                </a:solidFill>
                <a:latin typeface="Helvetica Now Text" panose="020B0504030202020204" pitchFamily="34" charset="77"/>
                <a:ea typeface="Helvetica Neue"/>
                <a:cs typeface="Helvetica Neue"/>
                <a:sym typeface="Helvetica Neue"/>
              </a:defRPr>
            </a:lvl1pPr>
            <a:lvl2pPr marL="914400" lvl="1" indent="-228600" algn="l">
              <a:lnSpc>
                <a:spcPct val="90000"/>
              </a:lnSpc>
              <a:spcBef>
                <a:spcPts val="1000"/>
              </a:spcBef>
              <a:spcAft>
                <a:spcPts val="0"/>
              </a:spcAft>
              <a:buClr>
                <a:schemeClr val="lt1"/>
              </a:buClr>
              <a:buSzPts val="4000"/>
              <a:buFont typeface="Helvetica Neue"/>
              <a:buNone/>
              <a:defRPr>
                <a:latin typeface="Helvetica Neue"/>
                <a:ea typeface="Helvetica Neue"/>
                <a:cs typeface="Helvetica Neue"/>
                <a:sym typeface="Helvetica Neue"/>
              </a:defRPr>
            </a:lvl2pPr>
            <a:lvl3pPr marL="1371600" lvl="2" indent="-228600" algn="l">
              <a:lnSpc>
                <a:spcPct val="90000"/>
              </a:lnSpc>
              <a:spcBef>
                <a:spcPts val="1000"/>
              </a:spcBef>
              <a:spcAft>
                <a:spcPts val="0"/>
              </a:spcAft>
              <a:buClr>
                <a:schemeClr val="lt1"/>
              </a:buClr>
              <a:buSzPts val="3200"/>
              <a:buFont typeface="Helvetica Neue"/>
              <a:buNone/>
              <a:defRPr>
                <a:latin typeface="Helvetica Neue"/>
                <a:ea typeface="Helvetica Neue"/>
                <a:cs typeface="Helvetica Neue"/>
                <a:sym typeface="Helvetica Neue"/>
              </a:defRPr>
            </a:lvl3pPr>
            <a:lvl4pPr marL="1828800" lvl="3"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4pPr>
            <a:lvl5pPr marL="2286000" lvl="4"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5pPr>
            <a:lvl6pPr marL="2743200" lvl="5"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dirty="0"/>
          </a:p>
        </p:txBody>
      </p:sp>
      <p:sp>
        <p:nvSpPr>
          <p:cNvPr id="110" name="Google Shape;110;p56"/>
          <p:cNvSpPr txBox="1">
            <a:spLocks noGrp="1"/>
          </p:cNvSpPr>
          <p:nvPr>
            <p:ph type="body" idx="4"/>
          </p:nvPr>
        </p:nvSpPr>
        <p:spPr>
          <a:xfrm>
            <a:off x="1326864" y="1391214"/>
            <a:ext cx="21748200" cy="12957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2000"/>
              </a:spcBef>
              <a:spcAft>
                <a:spcPts val="0"/>
              </a:spcAft>
              <a:buClr>
                <a:schemeClr val="dk1"/>
              </a:buClr>
              <a:buSzPts val="6600"/>
              <a:buFont typeface="Helvetica Neue"/>
              <a:buNone/>
              <a:defRPr sz="6600" b="0" i="0">
                <a:solidFill>
                  <a:schemeClr val="dk1"/>
                </a:solidFill>
                <a:latin typeface="Poppins Medium" pitchFamily="2" charset="77"/>
                <a:ea typeface="Helvetica Neue"/>
                <a:cs typeface="Poppins Medium" pitchFamily="2" charset="77"/>
                <a:sym typeface="Helvetica Neue"/>
              </a:defRPr>
            </a:lvl1pPr>
            <a:lvl2pPr marL="914400" lvl="1" indent="-228600" algn="l" rtl="0">
              <a:lnSpc>
                <a:spcPct val="90000"/>
              </a:lnSpc>
              <a:spcBef>
                <a:spcPts val="1000"/>
              </a:spcBef>
              <a:spcAft>
                <a:spcPts val="0"/>
              </a:spcAft>
              <a:buClr>
                <a:schemeClr val="lt1"/>
              </a:buClr>
              <a:buSzPts val="4000"/>
              <a:buFont typeface="Helvetica Neue"/>
              <a:buNone/>
              <a:defRPr>
                <a:latin typeface="Helvetica Neue"/>
                <a:ea typeface="Helvetica Neue"/>
                <a:cs typeface="Helvetica Neue"/>
                <a:sym typeface="Helvetica Neue"/>
              </a:defRPr>
            </a:lvl2pPr>
            <a:lvl3pPr marL="1371600" lvl="2" indent="-228600" algn="l" rtl="0">
              <a:lnSpc>
                <a:spcPct val="90000"/>
              </a:lnSpc>
              <a:spcBef>
                <a:spcPts val="1000"/>
              </a:spcBef>
              <a:spcAft>
                <a:spcPts val="0"/>
              </a:spcAft>
              <a:buClr>
                <a:schemeClr val="lt1"/>
              </a:buClr>
              <a:buSzPts val="3200"/>
              <a:buFont typeface="Helvetica Neue"/>
              <a:buNone/>
              <a:defRPr>
                <a:latin typeface="Helvetica Neue"/>
                <a:ea typeface="Helvetica Neue"/>
                <a:cs typeface="Helvetica Neue"/>
                <a:sym typeface="Helvetica Neue"/>
              </a:defRPr>
            </a:lvl3pPr>
            <a:lvl4pPr marL="1828800" lvl="3" indent="-228600" algn="l" rtl="0">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4pPr>
            <a:lvl5pPr marL="2286000" lvl="4" indent="-228600" algn="l" rtl="0">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5pPr>
            <a:lvl6pPr marL="2743200" lvl="5"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rtl="0">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dirty="0"/>
          </a:p>
        </p:txBody>
      </p:sp>
      <p:cxnSp>
        <p:nvCxnSpPr>
          <p:cNvPr id="111" name="Google Shape;111;p56"/>
          <p:cNvCxnSpPr/>
          <p:nvPr/>
        </p:nvCxnSpPr>
        <p:spPr>
          <a:xfrm>
            <a:off x="1282700" y="2782210"/>
            <a:ext cx="21817012" cy="0"/>
          </a:xfrm>
          <a:prstGeom prst="straightConnector1">
            <a:avLst/>
          </a:prstGeom>
          <a:noFill/>
          <a:ln w="19050" cap="flat" cmpd="sng">
            <a:solidFill>
              <a:schemeClr val="accent2"/>
            </a:solidFill>
            <a:prstDash val="solid"/>
            <a:miter lim="400000"/>
            <a:headEnd type="none" w="sm" len="sm"/>
            <a:tailEnd type="none" w="sm" len="sm"/>
          </a:ln>
        </p:spPr>
      </p:cxnSp>
      <p:sp>
        <p:nvSpPr>
          <p:cNvPr id="112" name="Google Shape;112;p56"/>
          <p:cNvSpPr txBox="1">
            <a:spLocks noGrp="1"/>
          </p:cNvSpPr>
          <p:nvPr>
            <p:ph type="ftr" idx="11"/>
          </p:nvPr>
        </p:nvSpPr>
        <p:spPr>
          <a:xfrm>
            <a:off x="1192996" y="12863666"/>
            <a:ext cx="4715436" cy="47009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dk2"/>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 2020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pic>
        <p:nvPicPr>
          <p:cNvPr id="114" name="Google Shape;114;p5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463141" y="12894108"/>
            <a:ext cx="1726277" cy="439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Content Slide">
  <p:cSld name="Blank Content Slide">
    <p:spTree>
      <p:nvGrpSpPr>
        <p:cNvPr id="1" name="Shape 148"/>
        <p:cNvGrpSpPr/>
        <p:nvPr/>
      </p:nvGrpSpPr>
      <p:grpSpPr>
        <a:xfrm>
          <a:off x="0" y="0"/>
          <a:ext cx="0" cy="0"/>
          <a:chOff x="0" y="0"/>
          <a:chExt cx="0" cy="0"/>
        </a:xfrm>
      </p:grpSpPr>
      <p:sp>
        <p:nvSpPr>
          <p:cNvPr id="149" name="Google Shape;149;p60"/>
          <p:cNvSpPr txBox="1">
            <a:spLocks noGrp="1"/>
          </p:cNvSpPr>
          <p:nvPr>
            <p:ph type="title"/>
          </p:nvPr>
        </p:nvSpPr>
        <p:spPr>
          <a:xfrm>
            <a:off x="1180079" y="1377667"/>
            <a:ext cx="21776442" cy="13678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600"/>
              <a:buFont typeface="Poppins Medium"/>
              <a:buNone/>
              <a:defRPr sz="6600">
                <a:solidFill>
                  <a:schemeClr val="dk1"/>
                </a:solidFill>
                <a:latin typeface="Poppins Medium"/>
                <a:ea typeface="Poppins Medium"/>
                <a:cs typeface="Poppins Medium"/>
                <a:sym typeface="Poppi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0" name="Google Shape;150;p60"/>
          <p:cNvSpPr txBox="1">
            <a:spLocks noGrp="1"/>
          </p:cNvSpPr>
          <p:nvPr>
            <p:ph type="subTitle" idx="1"/>
          </p:nvPr>
        </p:nvSpPr>
        <p:spPr>
          <a:xfrm>
            <a:off x="1180079" y="3005994"/>
            <a:ext cx="21818380" cy="601425"/>
          </a:xfrm>
          <a:prstGeom prst="rect">
            <a:avLst/>
          </a:prstGeom>
          <a:noFill/>
          <a:ln>
            <a:noFill/>
          </a:ln>
        </p:spPr>
        <p:txBody>
          <a:bodyPr spcFirstLastPara="1" wrap="square" lIns="91425" tIns="45700" rIns="91425" bIns="45700" anchor="t" anchorCtr="0">
            <a:noAutofit/>
          </a:bodyPr>
          <a:lstStyle>
            <a:lvl1pPr lvl="0" algn="l">
              <a:lnSpc>
                <a:spcPct val="90000"/>
              </a:lnSpc>
              <a:spcBef>
                <a:spcPts val="2000"/>
              </a:spcBef>
              <a:spcAft>
                <a:spcPts val="0"/>
              </a:spcAft>
              <a:buClr>
                <a:schemeClr val="lt1"/>
              </a:buClr>
              <a:buSzPts val="3600"/>
              <a:buFont typeface="Helvetica Neue"/>
              <a:buNone/>
              <a:defRPr sz="3600">
                <a:solidFill>
                  <a:schemeClr val="lt1"/>
                </a:solidFill>
                <a:latin typeface="Helvetica Now Text" panose="020B0504030202020204" pitchFamily="34" charset="77"/>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dirty="0"/>
          </a:p>
        </p:txBody>
      </p:sp>
      <p:cxnSp>
        <p:nvCxnSpPr>
          <p:cNvPr id="151" name="Google Shape;151;p60"/>
          <p:cNvCxnSpPr/>
          <p:nvPr/>
        </p:nvCxnSpPr>
        <p:spPr>
          <a:xfrm>
            <a:off x="1282700" y="2784643"/>
            <a:ext cx="21595229" cy="0"/>
          </a:xfrm>
          <a:prstGeom prst="straightConnector1">
            <a:avLst/>
          </a:prstGeom>
          <a:noFill/>
          <a:ln w="19050" cap="flat" cmpd="sng">
            <a:solidFill>
              <a:schemeClr val="accent2"/>
            </a:solidFill>
            <a:prstDash val="solid"/>
            <a:miter lim="400000"/>
            <a:headEnd type="none" w="sm" len="sm"/>
            <a:tailEnd type="none" w="sm" len="sm"/>
          </a:ln>
        </p:spPr>
      </p:cxnSp>
      <p:pic>
        <p:nvPicPr>
          <p:cNvPr id="154" name="Google Shape;154;p6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463141" y="12894108"/>
            <a:ext cx="1726277" cy="439651"/>
          </a:xfrm>
          <a:prstGeom prst="rect">
            <a:avLst/>
          </a:prstGeom>
          <a:noFill/>
          <a:ln>
            <a:noFill/>
          </a:ln>
        </p:spPr>
      </p:pic>
      <p:sp>
        <p:nvSpPr>
          <p:cNvPr id="8" name="Google Shape;129;p58">
            <a:extLst>
              <a:ext uri="{FF2B5EF4-FFF2-40B4-BE49-F238E27FC236}">
                <a16:creationId xmlns:a16="http://schemas.microsoft.com/office/drawing/2014/main" id="{3F0A52FA-C501-3C44-99B9-3EE3DE9CA04C}"/>
              </a:ext>
            </a:extLst>
          </p:cNvPr>
          <p:cNvSpPr txBox="1">
            <a:spLocks noGrp="1"/>
          </p:cNvSpPr>
          <p:nvPr>
            <p:ph type="ftr" idx="11"/>
          </p:nvPr>
        </p:nvSpPr>
        <p:spPr>
          <a:xfrm>
            <a:off x="1192995" y="12894108"/>
            <a:ext cx="4879559" cy="43965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dk2"/>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 2020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 Section Header: Half Photo with logo">
  <p:cSld name="Sub Section Header: Half Photo with logo">
    <p:spTree>
      <p:nvGrpSpPr>
        <p:cNvPr id="1" name="Shape 162"/>
        <p:cNvGrpSpPr/>
        <p:nvPr/>
      </p:nvGrpSpPr>
      <p:grpSpPr>
        <a:xfrm>
          <a:off x="0" y="0"/>
          <a:ext cx="0" cy="0"/>
          <a:chOff x="0" y="0"/>
          <a:chExt cx="0" cy="0"/>
        </a:xfrm>
      </p:grpSpPr>
      <p:sp>
        <p:nvSpPr>
          <p:cNvPr id="163" name="Google Shape;163;p64"/>
          <p:cNvSpPr txBox="1"/>
          <p:nvPr/>
        </p:nvSpPr>
        <p:spPr>
          <a:xfrm>
            <a:off x="1192065" y="6226386"/>
            <a:ext cx="21877500" cy="136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Font typeface="Poppins Medium"/>
              <a:buNone/>
            </a:pPr>
            <a:r>
              <a:rPr lang="en-US" sz="6600" dirty="0">
                <a:latin typeface="Poppins Medium"/>
                <a:ea typeface="Poppins Medium"/>
                <a:cs typeface="Poppins Medium"/>
                <a:sym typeface="Poppins Medium"/>
              </a:rPr>
              <a:t>Subsection header or title</a:t>
            </a:r>
            <a:endParaRPr sz="6600" dirty="0">
              <a:latin typeface="Poppins Medium"/>
              <a:ea typeface="Poppins Medium"/>
              <a:cs typeface="Poppins Medium"/>
              <a:sym typeface="Poppins Medium"/>
            </a:endParaRPr>
          </a:p>
        </p:txBody>
      </p:sp>
      <p:sp>
        <p:nvSpPr>
          <p:cNvPr id="164" name="Google Shape;164;p64"/>
          <p:cNvSpPr txBox="1"/>
          <p:nvPr/>
        </p:nvSpPr>
        <p:spPr>
          <a:xfrm>
            <a:off x="1180079" y="7852500"/>
            <a:ext cx="21919500" cy="1219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600" dirty="0">
                <a:solidFill>
                  <a:schemeClr val="lt1"/>
                </a:solidFill>
                <a:latin typeface="Helvetica Now Text" panose="020B0504030202020204" pitchFamily="34" charset="77"/>
                <a:ea typeface="Helvetica Neue"/>
                <a:cs typeface="Helvetica Neue"/>
                <a:sym typeface="Helvetica Neue"/>
              </a:rPr>
              <a:t>Subtitle or description in as few words as possible </a:t>
            </a:r>
            <a:endParaRPr sz="3600" dirty="0">
              <a:solidFill>
                <a:schemeClr val="lt1"/>
              </a:solidFill>
              <a:latin typeface="Helvetica Now Text" panose="020B0504030202020204" pitchFamily="34" charset="77"/>
              <a:ea typeface="Helvetica Neue"/>
              <a:cs typeface="Helvetica Neue"/>
              <a:sym typeface="Helvetica Neue"/>
            </a:endParaRPr>
          </a:p>
        </p:txBody>
      </p:sp>
      <p:pic>
        <p:nvPicPr>
          <p:cNvPr id="166" name="Google Shape;166;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4382403" cy="5776175"/>
          </a:xfrm>
          <a:prstGeom prst="rect">
            <a:avLst/>
          </a:prstGeom>
          <a:noFill/>
          <a:ln>
            <a:noFill/>
          </a:ln>
        </p:spPr>
      </p:pic>
      <p:sp>
        <p:nvSpPr>
          <p:cNvPr id="6" name="Google Shape;129;p58">
            <a:extLst>
              <a:ext uri="{FF2B5EF4-FFF2-40B4-BE49-F238E27FC236}">
                <a16:creationId xmlns:a16="http://schemas.microsoft.com/office/drawing/2014/main" id="{15D1831C-37A2-E44E-8818-0CD29F6C7345}"/>
              </a:ext>
            </a:extLst>
          </p:cNvPr>
          <p:cNvSpPr txBox="1">
            <a:spLocks noGrp="1"/>
          </p:cNvSpPr>
          <p:nvPr>
            <p:ph type="ftr" idx="11"/>
          </p:nvPr>
        </p:nvSpPr>
        <p:spPr>
          <a:xfrm>
            <a:off x="1192996" y="12894108"/>
            <a:ext cx="4551312" cy="43965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dk2"/>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 2020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pic>
        <p:nvPicPr>
          <p:cNvPr id="7" name="Google Shape;161;p61">
            <a:extLst>
              <a:ext uri="{FF2B5EF4-FFF2-40B4-BE49-F238E27FC236}">
                <a16:creationId xmlns:a16="http://schemas.microsoft.com/office/drawing/2014/main" id="{564CCC30-2064-8C4A-8ED8-B6B32ECD503B}"/>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1463141" y="12894108"/>
            <a:ext cx="1726277" cy="439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Section Slide Half Picture">
  <p:cSld name="Sub-Section Slide Half Picture">
    <p:spTree>
      <p:nvGrpSpPr>
        <p:cNvPr id="1" name="Shape 79"/>
        <p:cNvGrpSpPr/>
        <p:nvPr/>
      </p:nvGrpSpPr>
      <p:grpSpPr>
        <a:xfrm>
          <a:off x="0" y="0"/>
          <a:ext cx="0" cy="0"/>
          <a:chOff x="0" y="0"/>
          <a:chExt cx="0" cy="0"/>
        </a:xfrm>
      </p:grpSpPr>
      <p:sp>
        <p:nvSpPr>
          <p:cNvPr id="80" name="Google Shape;80;p53"/>
          <p:cNvSpPr>
            <a:spLocks noGrp="1"/>
          </p:cNvSpPr>
          <p:nvPr>
            <p:ph type="pic" idx="2"/>
          </p:nvPr>
        </p:nvSpPr>
        <p:spPr>
          <a:xfrm>
            <a:off x="-1" y="0"/>
            <a:ext cx="24382413" cy="567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2000"/>
              </a:spcBef>
              <a:spcAft>
                <a:spcPts val="0"/>
              </a:spcAft>
              <a:buClr>
                <a:schemeClr val="lt1"/>
              </a:buClr>
              <a:buSzPts val="4800"/>
              <a:buFont typeface="Arial"/>
              <a:buNone/>
              <a:defRPr sz="4800" b="0" i="0" u="none" strike="noStrike" cap="none">
                <a:solidFill>
                  <a:schemeClr val="lt1"/>
                </a:solidFill>
                <a:latin typeface="Poppins Medium"/>
                <a:ea typeface="Poppins Medium"/>
                <a:cs typeface="Poppins Medium"/>
                <a:sym typeface="Poppins Medium"/>
              </a:defRPr>
            </a:lvl1pPr>
            <a:lvl2pPr marR="0" lvl="1" algn="l" rtl="0">
              <a:lnSpc>
                <a:spcPct val="90000"/>
              </a:lnSpc>
              <a:spcBef>
                <a:spcPts val="1000"/>
              </a:spcBef>
              <a:spcAft>
                <a:spcPts val="0"/>
              </a:spcAft>
              <a:buClr>
                <a:schemeClr val="lt1"/>
              </a:buClr>
              <a:buSzPts val="4000"/>
              <a:buFont typeface="Arial"/>
              <a:buChar char="•"/>
              <a:defRPr sz="4000" b="0" i="0" u="none" strike="noStrike" cap="none">
                <a:solidFill>
                  <a:schemeClr val="lt1"/>
                </a:solidFill>
                <a:latin typeface="Play"/>
                <a:ea typeface="Play"/>
                <a:cs typeface="Play"/>
                <a:sym typeface="Play"/>
              </a:defRPr>
            </a:lvl2pPr>
            <a:lvl3pPr marR="0" lvl="2" algn="l" rtl="0">
              <a:lnSpc>
                <a:spcPct val="90000"/>
              </a:lnSpc>
              <a:spcBef>
                <a:spcPts val="1000"/>
              </a:spcBef>
              <a:spcAft>
                <a:spcPts val="0"/>
              </a:spcAft>
              <a:buClr>
                <a:schemeClr val="lt1"/>
              </a:buClr>
              <a:buSzPts val="3200"/>
              <a:buFont typeface="Arial"/>
              <a:buChar char="•"/>
              <a:defRPr sz="3200" b="0" i="0" u="none" strike="noStrike" cap="none">
                <a:solidFill>
                  <a:schemeClr val="lt1"/>
                </a:solidFill>
                <a:latin typeface="Play"/>
                <a:ea typeface="Play"/>
                <a:cs typeface="Play"/>
                <a:sym typeface="Play"/>
              </a:defRPr>
            </a:lvl3pPr>
            <a:lvl4pPr marR="0" lvl="3"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Play"/>
                <a:ea typeface="Play"/>
                <a:cs typeface="Play"/>
                <a:sym typeface="Play"/>
              </a:defRPr>
            </a:lvl4pPr>
            <a:lvl5pPr marR="0" lvl="4"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Play"/>
                <a:ea typeface="Play"/>
                <a:cs typeface="Play"/>
                <a:sym typeface="Play"/>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9pPr>
          </a:lstStyle>
          <a:p>
            <a:endParaRPr/>
          </a:p>
        </p:txBody>
      </p:sp>
      <p:sp>
        <p:nvSpPr>
          <p:cNvPr id="81" name="Google Shape;81;p53"/>
          <p:cNvSpPr txBox="1">
            <a:spLocks noGrp="1"/>
          </p:cNvSpPr>
          <p:nvPr>
            <p:ph type="title"/>
          </p:nvPr>
        </p:nvSpPr>
        <p:spPr>
          <a:xfrm>
            <a:off x="1192065" y="6226386"/>
            <a:ext cx="21877500" cy="13678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600"/>
              <a:buFont typeface="Poppins Medium"/>
              <a:buNone/>
              <a:defRPr sz="6600">
                <a:solidFill>
                  <a:schemeClr val="dk1"/>
                </a:solidFill>
                <a:latin typeface="Poppins Medium"/>
                <a:ea typeface="Poppins Medium"/>
                <a:cs typeface="Poppins Medium"/>
                <a:sym typeface="Poppi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3"/>
          <p:cNvSpPr txBox="1">
            <a:spLocks noGrp="1"/>
          </p:cNvSpPr>
          <p:nvPr>
            <p:ph type="subTitle" idx="1"/>
          </p:nvPr>
        </p:nvSpPr>
        <p:spPr>
          <a:xfrm>
            <a:off x="1180079" y="7852500"/>
            <a:ext cx="21919634" cy="1219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2000"/>
              </a:spcBef>
              <a:spcAft>
                <a:spcPts val="0"/>
              </a:spcAft>
              <a:buClr>
                <a:schemeClr val="lt1"/>
              </a:buClr>
              <a:buSzPts val="3200"/>
              <a:buFont typeface="Helvetica Neue"/>
              <a:buNone/>
              <a:defRPr sz="3200">
                <a:solidFill>
                  <a:schemeClr val="lt1"/>
                </a:solidFill>
                <a:latin typeface="Helvetica Now Text" panose="020B0504030202020204" pitchFamily="34" charset="77"/>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a:p>
        </p:txBody>
      </p:sp>
      <p:cxnSp>
        <p:nvCxnSpPr>
          <p:cNvPr id="83" name="Google Shape;83;p53"/>
          <p:cNvCxnSpPr/>
          <p:nvPr/>
        </p:nvCxnSpPr>
        <p:spPr>
          <a:xfrm>
            <a:off x="1282700" y="7666456"/>
            <a:ext cx="21817012" cy="0"/>
          </a:xfrm>
          <a:prstGeom prst="straightConnector1">
            <a:avLst/>
          </a:prstGeom>
          <a:noFill/>
          <a:ln w="19050" cap="flat" cmpd="sng">
            <a:solidFill>
              <a:schemeClr val="accent2"/>
            </a:solidFill>
            <a:prstDash val="solid"/>
            <a:miter lim="400000"/>
            <a:headEnd type="none" w="sm" len="sm"/>
            <a:tailEnd type="none" w="sm" len="sm"/>
          </a:ln>
        </p:spPr>
      </p:cxnSp>
      <p:sp>
        <p:nvSpPr>
          <p:cNvPr id="84" name="Google Shape;84;p53"/>
          <p:cNvSpPr txBox="1">
            <a:spLocks noGrp="1"/>
          </p:cNvSpPr>
          <p:nvPr>
            <p:ph type="ftr" idx="11"/>
          </p:nvPr>
        </p:nvSpPr>
        <p:spPr>
          <a:xfrm>
            <a:off x="1192995" y="12968659"/>
            <a:ext cx="10998211"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dk2"/>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latin typeface="Helvetica Now Text" panose="020B0504030202020204" pitchFamily="34" charset="77"/>
            </a:endParaRPr>
          </a:p>
        </p:txBody>
      </p:sp>
      <p:pic>
        <p:nvPicPr>
          <p:cNvPr id="86" name="Google Shape;86;p5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463141" y="12894108"/>
            <a:ext cx="1726277" cy="439651"/>
          </a:xfrm>
          <a:prstGeom prst="rect">
            <a:avLst/>
          </a:prstGeom>
          <a:noFill/>
          <a:ln>
            <a:noFill/>
          </a:ln>
        </p:spPr>
      </p:pic>
    </p:spTree>
    <p:extLst>
      <p:ext uri="{BB962C8B-B14F-4D97-AF65-F5344CB8AC3E}">
        <p14:creationId xmlns:p14="http://schemas.microsoft.com/office/powerpoint/2010/main" val="391662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Conten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629D7C3-2FD8-EF4F-AD34-6EFF5F0675BA}"/>
              </a:ext>
            </a:extLst>
          </p:cNvPr>
          <p:cNvSpPr>
            <a:spLocks noGrp="1"/>
          </p:cNvSpPr>
          <p:nvPr>
            <p:ph type="ftr" sz="quarter" idx="3"/>
          </p:nvPr>
        </p:nvSpPr>
        <p:spPr>
          <a:xfrm>
            <a:off x="1192995" y="12968634"/>
            <a:ext cx="10511325" cy="365125"/>
          </a:xfrm>
          <a:prstGeom prst="rect">
            <a:avLst/>
          </a:prstGeom>
        </p:spPr>
        <p:txBody>
          <a:bodyPr vert="horz" lIns="91440" tIns="45720" rIns="91440" bIns="45720" rtlCol="0" anchor="ctr"/>
          <a:lstStyle>
            <a:lvl1pPr algn="l">
              <a:defRPr sz="1200">
                <a:solidFill>
                  <a:schemeClr val="tx2"/>
                </a:solidFill>
                <a:latin typeface="+mn-lt"/>
                <a:cs typeface="Arial" panose="020B0604020202020204" pitchFamily="34" charset="0"/>
              </a:defRPr>
            </a:lvl1pPr>
          </a:lstStyle>
          <a:p>
            <a:r>
              <a:rPr lang="en-US" dirty="0">
                <a:solidFill>
                  <a:schemeClr val="bg2"/>
                </a:solidFill>
              </a:rPr>
              <a:t>Copyright © 2020 </a:t>
            </a:r>
            <a:r>
              <a:rPr lang="en-US" b="1" dirty="0">
                <a:solidFill>
                  <a:schemeClr val="accent2"/>
                </a:solidFill>
              </a:rPr>
              <a:t>AMP Robotics</a:t>
            </a:r>
            <a:r>
              <a:rPr lang="en-US" dirty="0"/>
              <a:t>. </a:t>
            </a:r>
            <a:r>
              <a:rPr lang="en-US" dirty="0">
                <a:solidFill>
                  <a:schemeClr val="bg2"/>
                </a:solidFill>
              </a:rPr>
              <a:t>All material contained in this document is private and confidential. All Rights Reserved</a:t>
            </a:r>
            <a:r>
              <a:rPr lang="en-US" b="1" dirty="0">
                <a:solidFill>
                  <a:schemeClr val="bg2"/>
                </a:solidFill>
              </a:rPr>
              <a:t>.</a:t>
            </a:r>
            <a:r>
              <a:rPr lang="en-US" b="1" dirty="0"/>
              <a:t> </a:t>
            </a:r>
            <a:r>
              <a:rPr lang="en-US" b="1" dirty="0" err="1">
                <a:solidFill>
                  <a:schemeClr val="accent2"/>
                </a:solidFill>
              </a:rPr>
              <a:t>www.amprobotics.com</a:t>
            </a:r>
            <a:endParaRPr lang="en-US" b="1" dirty="0">
              <a:solidFill>
                <a:schemeClr val="accent2"/>
              </a:solidFill>
            </a:endParaRPr>
          </a:p>
        </p:txBody>
      </p:sp>
      <p:sp>
        <p:nvSpPr>
          <p:cNvPr id="8" name="Date Placeholder 3">
            <a:extLst>
              <a:ext uri="{FF2B5EF4-FFF2-40B4-BE49-F238E27FC236}">
                <a16:creationId xmlns:a16="http://schemas.microsoft.com/office/drawing/2014/main" id="{551A9614-A90F-EA4C-B6D9-61789373C5DB}"/>
              </a:ext>
            </a:extLst>
          </p:cNvPr>
          <p:cNvSpPr txBox="1">
            <a:spLocks/>
          </p:cNvSpPr>
          <p:nvPr userDrawn="1"/>
        </p:nvSpPr>
        <p:spPr>
          <a:xfrm>
            <a:off x="20032230" y="13073453"/>
            <a:ext cx="69256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6AF56A1-E50B-CB40-9856-DB6004885C6F}" type="datetimeFigureOut">
              <a:rPr lang="en-US" smtClean="0">
                <a:solidFill>
                  <a:schemeClr val="bg2"/>
                </a:solidFill>
                <a:latin typeface="+mn-lt"/>
              </a:rPr>
              <a:pPr algn="r"/>
              <a:t>9/22/2022</a:t>
            </a:fld>
            <a:endParaRPr lang="en-US" dirty="0">
              <a:solidFill>
                <a:schemeClr val="bg2"/>
              </a:solidFill>
              <a:latin typeface="+mn-lt"/>
            </a:endParaRPr>
          </a:p>
        </p:txBody>
      </p:sp>
      <p:sp>
        <p:nvSpPr>
          <p:cNvPr id="9" name="Slide Number Placeholder 5">
            <a:extLst>
              <a:ext uri="{FF2B5EF4-FFF2-40B4-BE49-F238E27FC236}">
                <a16:creationId xmlns:a16="http://schemas.microsoft.com/office/drawing/2014/main" id="{C911CE49-6796-C345-B372-5C3C6FDBC338}"/>
              </a:ext>
            </a:extLst>
          </p:cNvPr>
          <p:cNvSpPr txBox="1">
            <a:spLocks/>
          </p:cNvSpPr>
          <p:nvPr userDrawn="1"/>
        </p:nvSpPr>
        <p:spPr>
          <a:xfrm>
            <a:off x="18452350" y="1307345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BCD318-048E-D54C-9341-3A92E17C2315}" type="slidenum">
              <a:rPr lang="en-US" smtClean="0">
                <a:solidFill>
                  <a:schemeClr val="bg2"/>
                </a:solidFill>
                <a:latin typeface="+mn-lt"/>
              </a:rPr>
              <a:pPr/>
              <a:t>‹#›</a:t>
            </a:fld>
            <a:endParaRPr lang="en-US" dirty="0">
              <a:solidFill>
                <a:schemeClr val="bg2"/>
              </a:solidFill>
              <a:latin typeface="+mn-lt"/>
            </a:endParaRPr>
          </a:p>
        </p:txBody>
      </p:sp>
      <p:pic>
        <p:nvPicPr>
          <p:cNvPr id="10" name="Picture 9">
            <a:extLst>
              <a:ext uri="{FF2B5EF4-FFF2-40B4-BE49-F238E27FC236}">
                <a16:creationId xmlns:a16="http://schemas.microsoft.com/office/drawing/2014/main" id="{8CBDE2EC-2A77-564F-B376-C0E34B565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3141" y="12894108"/>
            <a:ext cx="1726277" cy="439651"/>
          </a:xfrm>
          <a:prstGeom prst="rect">
            <a:avLst/>
          </a:prstGeom>
        </p:spPr>
      </p:pic>
    </p:spTree>
    <p:extLst>
      <p:ext uri="{BB962C8B-B14F-4D97-AF65-F5344CB8AC3E}">
        <p14:creationId xmlns:p14="http://schemas.microsoft.com/office/powerpoint/2010/main" val="2671233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73"/>
        <p:cNvGrpSpPr/>
        <p:nvPr/>
      </p:nvGrpSpPr>
      <p:grpSpPr>
        <a:xfrm>
          <a:off x="0" y="0"/>
          <a:ext cx="0" cy="0"/>
          <a:chOff x="0" y="0"/>
          <a:chExt cx="0" cy="0"/>
        </a:xfrm>
      </p:grpSpPr>
      <p:sp>
        <p:nvSpPr>
          <p:cNvPr id="74" name="Google Shape;74;p52"/>
          <p:cNvSpPr txBox="1">
            <a:spLocks noGrp="1"/>
          </p:cNvSpPr>
          <p:nvPr>
            <p:ph type="subTitle" idx="1"/>
          </p:nvPr>
        </p:nvSpPr>
        <p:spPr>
          <a:xfrm>
            <a:off x="1205541" y="6458593"/>
            <a:ext cx="21817012" cy="1219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2000"/>
              </a:spcBef>
              <a:spcAft>
                <a:spcPts val="0"/>
              </a:spcAft>
              <a:buClr>
                <a:srgbClr val="FAFAFA"/>
              </a:buClr>
              <a:buSzPts val="3600"/>
              <a:buFont typeface="Helvetica Neue"/>
              <a:buNone/>
              <a:defRPr sz="3600">
                <a:solidFill>
                  <a:srgbClr val="FAFAFA"/>
                </a:solidFill>
                <a:latin typeface="Helvetica Now Text" panose="020B0504030202020204" pitchFamily="34" charset="77"/>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dirty="0"/>
          </a:p>
        </p:txBody>
      </p:sp>
      <p:sp>
        <p:nvSpPr>
          <p:cNvPr id="75" name="Google Shape;75;p52"/>
          <p:cNvSpPr txBox="1">
            <a:spLocks noGrp="1"/>
          </p:cNvSpPr>
          <p:nvPr>
            <p:ph type="title"/>
          </p:nvPr>
        </p:nvSpPr>
        <p:spPr>
          <a:xfrm>
            <a:off x="1205541" y="4917305"/>
            <a:ext cx="21817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8000"/>
              <a:buNone/>
              <a:defRPr sz="8000" i="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76" name="Google Shape;76;p52"/>
          <p:cNvCxnSpPr/>
          <p:nvPr/>
        </p:nvCxnSpPr>
        <p:spPr>
          <a:xfrm>
            <a:off x="1282700" y="6257400"/>
            <a:ext cx="21817012" cy="0"/>
          </a:xfrm>
          <a:prstGeom prst="straightConnector1">
            <a:avLst/>
          </a:prstGeom>
          <a:noFill/>
          <a:ln w="19050" cap="flat" cmpd="sng">
            <a:solidFill>
              <a:schemeClr val="accent2"/>
            </a:solidFill>
            <a:prstDash val="solid"/>
            <a:miter lim="400000"/>
            <a:headEnd type="none" w="sm" len="sm"/>
            <a:tailEnd type="none" w="sm" len="sm"/>
          </a:ln>
        </p:spPr>
      </p:cxnSp>
      <p:sp>
        <p:nvSpPr>
          <p:cNvPr id="77" name="Google Shape;77;p52"/>
          <p:cNvSpPr txBox="1"/>
          <p:nvPr/>
        </p:nvSpPr>
        <p:spPr>
          <a:xfrm>
            <a:off x="25624970" y="8567057"/>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80000"/>
              </a:lnSpc>
              <a:spcBef>
                <a:spcPts val="0"/>
              </a:spcBef>
              <a:spcAft>
                <a:spcPts val="0"/>
              </a:spcAft>
              <a:buNone/>
            </a:pPr>
            <a:endParaRPr sz="700">
              <a:solidFill>
                <a:schemeClr val="dk1"/>
              </a:solidFill>
              <a:latin typeface="Play"/>
              <a:ea typeface="Play"/>
              <a:cs typeface="Play"/>
              <a:sym typeface="Play"/>
            </a:endParaRPr>
          </a:p>
        </p:txBody>
      </p:sp>
      <p:pic>
        <p:nvPicPr>
          <p:cNvPr id="78" name="Google Shape;78;p5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05540" y="3315912"/>
            <a:ext cx="3760112" cy="957632"/>
          </a:xfrm>
          <a:prstGeom prst="rect">
            <a:avLst/>
          </a:prstGeom>
          <a:noFill/>
          <a:ln>
            <a:noFill/>
          </a:ln>
        </p:spPr>
      </p:pic>
      <p:sp>
        <p:nvSpPr>
          <p:cNvPr id="3" name="Footer Placeholder 2">
            <a:extLst>
              <a:ext uri="{FF2B5EF4-FFF2-40B4-BE49-F238E27FC236}">
                <a16:creationId xmlns:a16="http://schemas.microsoft.com/office/drawing/2014/main" id="{B43127FA-F4D4-C249-ABFD-55584ED11611}"/>
              </a:ext>
            </a:extLst>
          </p:cNvPr>
          <p:cNvSpPr>
            <a:spLocks noGrp="1"/>
          </p:cNvSpPr>
          <p:nvPr>
            <p:ph type="ftr" idx="10"/>
          </p:nvPr>
        </p:nvSpPr>
        <p:spPr>
          <a:xfrm>
            <a:off x="1192995" y="12918831"/>
            <a:ext cx="4574759" cy="414928"/>
          </a:xfrm>
        </p:spPr>
        <p:txBody>
          <a:bodyPr/>
          <a:lstStyle/>
          <a:p>
            <a:r>
              <a:rPr lang="en-US" dirty="0"/>
              <a:t>© 2020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spTree>
    <p:extLst>
      <p:ext uri="{BB962C8B-B14F-4D97-AF65-F5344CB8AC3E}">
        <p14:creationId xmlns:p14="http://schemas.microsoft.com/office/powerpoint/2010/main" val="424496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2" name="Google Shape;12;p45"/>
          <p:cNvSpPr txBox="1"/>
          <p:nvPr/>
        </p:nvSpPr>
        <p:spPr>
          <a:xfrm>
            <a:off x="1192995" y="-481947"/>
            <a:ext cx="8691239" cy="310719"/>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None/>
            </a:pPr>
            <a:r>
              <a:rPr lang="en-US" sz="1540" b="0" i="0" u="none" strike="noStrike" cap="none" dirty="0">
                <a:solidFill>
                  <a:schemeClr val="dk2"/>
                </a:solidFill>
                <a:latin typeface="Poppins" pitchFamily="2" charset="77"/>
                <a:ea typeface="Play"/>
                <a:cs typeface="Poppins" pitchFamily="2" charset="77"/>
                <a:sym typeface="Play"/>
              </a:rPr>
              <a:t>AMP ROBOTICS Corporate Powerpoint Template Version 1.0 – December 2020</a:t>
            </a:r>
            <a:endParaRPr dirty="0">
              <a:latin typeface="Poppins" pitchFamily="2" charset="77"/>
              <a:cs typeface="Poppins" pitchFamily="2" charset="77"/>
            </a:endParaRPr>
          </a:p>
        </p:txBody>
      </p:sp>
      <p:pic>
        <p:nvPicPr>
          <p:cNvPr id="13" name="Google Shape;13;p4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68328" y="-556970"/>
            <a:ext cx="446421" cy="385742"/>
          </a:xfrm>
          <a:prstGeom prst="rect">
            <a:avLst/>
          </a:prstGeom>
          <a:noFill/>
          <a:ln>
            <a:noFill/>
          </a:ln>
        </p:spPr>
      </p:pic>
      <p:sp>
        <p:nvSpPr>
          <p:cNvPr id="14" name="Google Shape;14;p45"/>
          <p:cNvSpPr txBox="1">
            <a:spLocks noGrp="1"/>
          </p:cNvSpPr>
          <p:nvPr>
            <p:ph type="ftr" idx="11"/>
          </p:nvPr>
        </p:nvSpPr>
        <p:spPr>
          <a:xfrm>
            <a:off x="1192996" y="12942277"/>
            <a:ext cx="4809220" cy="39148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marR="0" lvl="1" algn="l" rtl="0">
              <a:spcBef>
                <a:spcPts val="0"/>
              </a:spcBef>
              <a:spcAft>
                <a:spcPts val="0"/>
              </a:spcAft>
              <a:buSzPts val="1400"/>
              <a:buNone/>
              <a:defRPr sz="1800" b="0" i="0" u="none" strike="noStrike" cap="none">
                <a:solidFill>
                  <a:schemeClr val="dk1"/>
                </a:solidFill>
                <a:latin typeface="Play"/>
                <a:ea typeface="Play"/>
                <a:cs typeface="Play"/>
                <a:sym typeface="Play"/>
              </a:defRPr>
            </a:lvl2pPr>
            <a:lvl3pPr marR="0" lvl="2" algn="l" rtl="0">
              <a:spcBef>
                <a:spcPts val="0"/>
              </a:spcBef>
              <a:spcAft>
                <a:spcPts val="0"/>
              </a:spcAft>
              <a:buSzPts val="1400"/>
              <a:buNone/>
              <a:defRPr sz="1800" b="0" i="0" u="none" strike="noStrike" cap="none">
                <a:solidFill>
                  <a:schemeClr val="dk1"/>
                </a:solidFill>
                <a:latin typeface="Play"/>
                <a:ea typeface="Play"/>
                <a:cs typeface="Play"/>
                <a:sym typeface="Play"/>
              </a:defRPr>
            </a:lvl3pPr>
            <a:lvl4pPr marR="0" lvl="3" algn="l" rtl="0">
              <a:spcBef>
                <a:spcPts val="0"/>
              </a:spcBef>
              <a:spcAft>
                <a:spcPts val="0"/>
              </a:spcAft>
              <a:buSzPts val="1400"/>
              <a:buNone/>
              <a:defRPr sz="1800" b="0" i="0" u="none" strike="noStrike" cap="none">
                <a:solidFill>
                  <a:schemeClr val="dk1"/>
                </a:solidFill>
                <a:latin typeface="Play"/>
                <a:ea typeface="Play"/>
                <a:cs typeface="Play"/>
                <a:sym typeface="Play"/>
              </a:defRPr>
            </a:lvl4pPr>
            <a:lvl5pPr marR="0" lvl="4" algn="l" rtl="0">
              <a:spcBef>
                <a:spcPts val="0"/>
              </a:spcBef>
              <a:spcAft>
                <a:spcPts val="0"/>
              </a:spcAft>
              <a:buSzPts val="1400"/>
              <a:buNone/>
              <a:defRPr sz="1800" b="0" i="0" u="none" strike="noStrike" cap="none">
                <a:solidFill>
                  <a:schemeClr val="dk1"/>
                </a:solidFill>
                <a:latin typeface="Play"/>
                <a:ea typeface="Play"/>
                <a:cs typeface="Play"/>
                <a:sym typeface="Play"/>
              </a:defRPr>
            </a:lvl5pPr>
            <a:lvl6pPr marR="0" lvl="5" algn="l" rtl="0">
              <a:spcBef>
                <a:spcPts val="0"/>
              </a:spcBef>
              <a:spcAft>
                <a:spcPts val="0"/>
              </a:spcAft>
              <a:buSzPts val="1400"/>
              <a:buNone/>
              <a:defRPr sz="1800" b="0" i="0" u="none" strike="noStrike" cap="none">
                <a:solidFill>
                  <a:schemeClr val="dk1"/>
                </a:solidFill>
                <a:latin typeface="Play"/>
                <a:ea typeface="Play"/>
                <a:cs typeface="Play"/>
                <a:sym typeface="Play"/>
              </a:defRPr>
            </a:lvl6pPr>
            <a:lvl7pPr marR="0" lvl="6" algn="l" rtl="0">
              <a:spcBef>
                <a:spcPts val="0"/>
              </a:spcBef>
              <a:spcAft>
                <a:spcPts val="0"/>
              </a:spcAft>
              <a:buSzPts val="1400"/>
              <a:buNone/>
              <a:defRPr sz="1800" b="0" i="0" u="none" strike="noStrike" cap="none">
                <a:solidFill>
                  <a:schemeClr val="dk1"/>
                </a:solidFill>
                <a:latin typeface="Play"/>
                <a:ea typeface="Play"/>
                <a:cs typeface="Play"/>
                <a:sym typeface="Play"/>
              </a:defRPr>
            </a:lvl7pPr>
            <a:lvl8pPr marR="0" lvl="7" algn="l" rtl="0">
              <a:spcBef>
                <a:spcPts val="0"/>
              </a:spcBef>
              <a:spcAft>
                <a:spcPts val="0"/>
              </a:spcAft>
              <a:buSzPts val="1400"/>
              <a:buNone/>
              <a:defRPr sz="1800" b="0" i="0" u="none" strike="noStrike" cap="none">
                <a:solidFill>
                  <a:schemeClr val="dk1"/>
                </a:solidFill>
                <a:latin typeface="Play"/>
                <a:ea typeface="Play"/>
                <a:cs typeface="Play"/>
                <a:sym typeface="Play"/>
              </a:defRPr>
            </a:lvl8pPr>
            <a:lvl9pPr marR="0" lvl="8" algn="l" rtl="0">
              <a:spcBef>
                <a:spcPts val="0"/>
              </a:spcBef>
              <a:spcAft>
                <a:spcPts val="0"/>
              </a:spcAft>
              <a:buSzPts val="1400"/>
              <a:buNone/>
              <a:defRPr sz="1800" b="0" i="0" u="none" strike="noStrike" cap="none">
                <a:solidFill>
                  <a:schemeClr val="dk1"/>
                </a:solidFill>
                <a:latin typeface="Play"/>
                <a:ea typeface="Play"/>
                <a:cs typeface="Play"/>
                <a:sym typeface="Play"/>
              </a:defRPr>
            </a:lvl9pPr>
          </a:lstStyle>
          <a:p>
            <a:r>
              <a:rPr lang="en-US" dirty="0"/>
              <a:t>© 2020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sp>
        <p:nvSpPr>
          <p:cNvPr id="2" name="Title Placeholder 1">
            <a:extLst>
              <a:ext uri="{FF2B5EF4-FFF2-40B4-BE49-F238E27FC236}">
                <a16:creationId xmlns:a16="http://schemas.microsoft.com/office/drawing/2014/main" id="{C4F38351-EF76-1347-BDB8-F6F77021F48B}"/>
              </a:ext>
            </a:extLst>
          </p:cNvPr>
          <p:cNvSpPr>
            <a:spLocks noGrp="1"/>
          </p:cNvSpPr>
          <p:nvPr>
            <p:ph type="title"/>
          </p:nvPr>
        </p:nvSpPr>
        <p:spPr>
          <a:xfrm>
            <a:off x="1676400" y="1657350"/>
            <a:ext cx="21029613" cy="17240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AE638E-3CF3-DD46-A839-BD83FE7802A0}"/>
              </a:ext>
            </a:extLst>
          </p:cNvPr>
          <p:cNvSpPr>
            <a:spLocks noGrp="1"/>
          </p:cNvSpPr>
          <p:nvPr>
            <p:ph type="body" idx="1"/>
          </p:nvPr>
        </p:nvSpPr>
        <p:spPr>
          <a:xfrm>
            <a:off x="1676400" y="3651250"/>
            <a:ext cx="21029613" cy="7407275"/>
          </a:xfrm>
          <a:prstGeom prst="rect">
            <a:avLst/>
          </a:prstGeom>
        </p:spPr>
        <p:txBody>
          <a:bodyPr vert="horz" lIns="91440" tIns="45720" rIns="91440" bIns="45720" rtlCol="0">
            <a:normAutofit/>
          </a:bodyPr>
          <a:lstStyle/>
          <a:p>
            <a:pPr lvl="0"/>
            <a:r>
              <a:rPr lang="en-US" dirty="0"/>
              <a:t>Click to edit Master text styles</a:t>
            </a:r>
          </a:p>
          <a:p>
            <a:pPr lvl="2"/>
            <a:r>
              <a:rPr lang="en-US" dirty="0"/>
              <a:t>	Second level</a:t>
            </a:r>
          </a:p>
          <a:p>
            <a:pPr lvl="2"/>
            <a:r>
              <a:rPr lang="en-US" dirty="0"/>
              <a:t>	  Third level</a:t>
            </a:r>
          </a:p>
          <a:p>
            <a:pPr lvl="3"/>
            <a:r>
              <a:rPr lang="en-US" dirty="0"/>
              <a:t>	     Fourth level</a:t>
            </a:r>
          </a:p>
          <a:p>
            <a:pPr lvl="4"/>
            <a:r>
              <a:rPr lang="en-US" dirty="0"/>
              <a:t>	        Fifth level</a:t>
            </a:r>
          </a:p>
        </p:txBody>
      </p:sp>
    </p:spTree>
  </p:cSld>
  <p:clrMap bg1="lt1" tx1="dk1" bg2="dk2" tx2="lt2" accent1="accent1" accent2="accent2" accent3="accent3" accent4="accent4" accent5="accent5" accent6="accent6" hlink="hlink" folHlink="folHlink"/>
  <p:sldLayoutIdLst>
    <p:sldLayoutId id="2147483651" r:id="rId1"/>
    <p:sldLayoutId id="2147483659" r:id="rId2"/>
    <p:sldLayoutId id="2147483663" r:id="rId3"/>
    <p:sldLayoutId id="2147483665" r:id="rId4"/>
    <p:sldLayoutId id="2147483667" r:id="rId5"/>
    <p:sldLayoutId id="2147483669" r:id="rId6"/>
    <p:sldLayoutId id="21474836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600" b="0" i="0" u="none" strike="noStrike" cap="none">
          <a:solidFill>
            <a:schemeClr val="tx1"/>
          </a:solidFill>
          <a:latin typeface="Poppins Medium" pitchFamily="2" charset="77"/>
          <a:ea typeface="Poppins Medium" pitchFamily="2" charset="77"/>
          <a:cs typeface="Poppins Medium"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85800" marR="0" lvl="0" indent="-685800" algn="l" rtl="0">
        <a:lnSpc>
          <a:spcPct val="100000"/>
        </a:lnSpc>
        <a:spcBef>
          <a:spcPts val="0"/>
        </a:spcBef>
        <a:spcAft>
          <a:spcPts val="0"/>
        </a:spcAft>
        <a:buClr>
          <a:srgbClr val="000000"/>
        </a:buClr>
        <a:buFont typeface="Arial" panose="020B0604020202020204" pitchFamily="34" charset="0"/>
        <a:buChar char="•"/>
        <a:defRPr sz="4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1pPr>
      <a:lvl2pPr marL="685800" marR="0" lvl="1" indent="-685800" algn="l" rtl="0">
        <a:lnSpc>
          <a:spcPct val="100000"/>
        </a:lnSpc>
        <a:spcBef>
          <a:spcPts val="0"/>
        </a:spcBef>
        <a:spcAft>
          <a:spcPts val="0"/>
        </a:spcAft>
        <a:buClr>
          <a:srgbClr val="000000"/>
        </a:buClr>
        <a:buFont typeface="Arial" panose="020B0604020202020204" pitchFamily="34" charset="0"/>
        <a:buChar char="•"/>
        <a:defRPr sz="4800" b="0" i="0" u="none" strike="noStrike" cap="none">
          <a:solidFill>
            <a:schemeClr val="bg1"/>
          </a:solidFill>
          <a:latin typeface="Arial"/>
          <a:ea typeface="Helvetica Now Text" panose="020B0504030202020204" pitchFamily="34" charset="77"/>
          <a:cs typeface="Arial"/>
          <a:sym typeface="Arial"/>
        </a:defRPr>
      </a:lvl2pPr>
      <a:lvl3pPr marL="0" marR="0" lvl="2" indent="0" algn="l" rtl="0">
        <a:lnSpc>
          <a:spcPct val="100000"/>
        </a:lnSpc>
        <a:spcBef>
          <a:spcPts val="0"/>
        </a:spcBef>
        <a:spcAft>
          <a:spcPts val="0"/>
        </a:spcAft>
        <a:buClr>
          <a:srgbClr val="000000"/>
        </a:buClr>
        <a:buFont typeface="Arial" panose="020B0604020202020204" pitchFamily="34" charset="0"/>
        <a:buNone/>
        <a:defRPr sz="36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3pPr>
      <a:lvl4pPr marL="0" marR="0" lvl="3" indent="0" algn="l" rtl="0">
        <a:lnSpc>
          <a:spcPct val="100000"/>
        </a:lnSpc>
        <a:spcBef>
          <a:spcPts val="0"/>
        </a:spcBef>
        <a:spcAft>
          <a:spcPts val="0"/>
        </a:spcAft>
        <a:buClr>
          <a:srgbClr val="000000"/>
        </a:buClr>
        <a:buFont typeface="Arial" panose="020B0604020202020204" pitchFamily="34" charset="0"/>
        <a:buNone/>
        <a:defRPr sz="2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4pPr>
      <a:lvl5pPr marL="0" marR="0" lvl="4" indent="0" algn="l" rtl="0">
        <a:lnSpc>
          <a:spcPct val="100000"/>
        </a:lnSpc>
        <a:spcBef>
          <a:spcPts val="0"/>
        </a:spcBef>
        <a:spcAft>
          <a:spcPts val="0"/>
        </a:spcAft>
        <a:buClr>
          <a:srgbClr val="000000"/>
        </a:buClr>
        <a:buFont typeface="Arial" panose="020B0604020202020204" pitchFamily="34" charset="0"/>
        <a:buNone/>
        <a:defRPr sz="2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8">
          <p15:clr>
            <a:srgbClr val="A4A3A4"/>
          </p15:clr>
        </p15:guide>
        <p15:guide id="2" pos="1828">
          <p15:clr>
            <a:srgbClr val="A4A3A4"/>
          </p15:clr>
        </p15:guide>
        <p15:guide id="3" pos="1964">
          <p15:clr>
            <a:srgbClr val="A4A3A4"/>
          </p15:clr>
        </p15:guide>
        <p15:guide id="4" pos="2962">
          <p15:clr>
            <a:srgbClr val="A4A3A4"/>
          </p15:clr>
        </p15:guide>
        <p15:guide id="5" pos="3121">
          <p15:clr>
            <a:srgbClr val="A4A3A4"/>
          </p15:clr>
        </p15:guide>
        <p15:guide id="6" pos="4119">
          <p15:clr>
            <a:srgbClr val="A4A3A4"/>
          </p15:clr>
        </p15:guide>
        <p15:guide id="7" pos="4278">
          <p15:clr>
            <a:srgbClr val="A4A3A4"/>
          </p15:clr>
        </p15:guide>
        <p15:guide id="8" pos="5275">
          <p15:clr>
            <a:srgbClr val="A4A3A4"/>
          </p15:clr>
        </p15:guide>
        <p15:guide id="9" pos="5434">
          <p15:clr>
            <a:srgbClr val="A4A3A4"/>
          </p15:clr>
        </p15:guide>
        <p15:guide id="10" pos="6409">
          <p15:clr>
            <a:srgbClr val="A4A3A4"/>
          </p15:clr>
        </p15:guide>
        <p15:guide id="11" pos="6591">
          <p15:clr>
            <a:srgbClr val="A4A3A4"/>
          </p15:clr>
        </p15:guide>
        <p15:guide id="12" pos="7589">
          <p15:clr>
            <a:srgbClr val="A4A3A4"/>
          </p15:clr>
        </p15:guide>
        <p15:guide id="13" pos="7748">
          <p15:clr>
            <a:srgbClr val="A4A3A4"/>
          </p15:clr>
        </p15:guide>
        <p15:guide id="14" pos="8745">
          <p15:clr>
            <a:srgbClr val="A4A3A4"/>
          </p15:clr>
        </p15:guide>
        <p15:guide id="15" pos="8927">
          <p15:clr>
            <a:srgbClr val="A4A3A4"/>
          </p15:clr>
        </p15:guide>
        <p15:guide id="16" pos="9925">
          <p15:clr>
            <a:srgbClr val="A4A3A4"/>
          </p15:clr>
        </p15:guide>
        <p15:guide id="17" pos="10084">
          <p15:clr>
            <a:srgbClr val="A4A3A4"/>
          </p15:clr>
        </p15:guide>
        <p15:guide id="18" pos="11081">
          <p15:clr>
            <a:srgbClr val="A4A3A4"/>
          </p15:clr>
        </p15:guide>
        <p15:guide id="19" pos="11240">
          <p15:clr>
            <a:srgbClr val="A4A3A4"/>
          </p15:clr>
        </p15:guide>
        <p15:guide id="20" pos="12238">
          <p15:clr>
            <a:srgbClr val="A4A3A4"/>
          </p15:clr>
        </p15:guide>
        <p15:guide id="21" pos="12397">
          <p15:clr>
            <a:srgbClr val="A4A3A4"/>
          </p15:clr>
        </p15:guide>
        <p15:guide id="22" pos="13395">
          <p15:clr>
            <a:srgbClr val="A4A3A4"/>
          </p15:clr>
        </p15:guide>
        <p15:guide id="23" pos="13554">
          <p15:clr>
            <a:srgbClr val="A4A3A4"/>
          </p15:clr>
        </p15:guide>
        <p15:guide id="24" pos="14551">
          <p15:clr>
            <a:srgbClr val="A4A3A4"/>
          </p15:clr>
        </p15:guide>
        <p15:guide id="25" orient="horz" pos="782">
          <p15:clr>
            <a:srgbClr val="A4A3A4"/>
          </p15:clr>
        </p15:guide>
        <p15:guide id="26" orient="horz" pos="1666">
          <p15:clr>
            <a:srgbClr val="A4A3A4"/>
          </p15:clr>
        </p15:guide>
        <p15:guide id="27" orient="horz" pos="1825">
          <p15:clr>
            <a:srgbClr val="A4A3A4"/>
          </p15:clr>
        </p15:guide>
        <p15:guide id="28" orient="horz" pos="2687">
          <p15:clr>
            <a:srgbClr val="A4A3A4"/>
          </p15:clr>
        </p15:guide>
        <p15:guide id="29" orient="horz" pos="2846">
          <p15:clr>
            <a:srgbClr val="A4A3A4"/>
          </p15:clr>
        </p15:guide>
        <p15:guide id="30" orient="horz" pos="3730">
          <p15:clr>
            <a:srgbClr val="A4A3A4"/>
          </p15:clr>
        </p15:guide>
        <p15:guide id="31" orient="horz" pos="3889">
          <p15:clr>
            <a:srgbClr val="A4A3A4"/>
          </p15:clr>
        </p15:guide>
        <p15:guide id="32" orient="horz" pos="4751">
          <p15:clr>
            <a:srgbClr val="A4A3A4"/>
          </p15:clr>
        </p15:guide>
        <p15:guide id="33" orient="horz" pos="4910">
          <p15:clr>
            <a:srgbClr val="A4A3A4"/>
          </p15:clr>
        </p15:guide>
        <p15:guide id="34" orient="horz" pos="5772">
          <p15:clr>
            <a:srgbClr val="A4A3A4"/>
          </p15:clr>
        </p15:guide>
        <p15:guide id="35" orient="horz" pos="5930">
          <p15:clr>
            <a:srgbClr val="A4A3A4"/>
          </p15:clr>
        </p15:guide>
        <p15:guide id="36" orient="horz" pos="6974">
          <p15:clr>
            <a:srgbClr val="A4A3A4"/>
          </p15:clr>
        </p15:guide>
        <p15:guide id="37" orient="horz" pos="783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www.goodfreephotos.com/vector-images/made-in-the-usa-flag-stars-and-stripes-vector-clipart.png.php"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11" name="vision system">
            <a:hlinkClick r:id="" action="ppaction://media"/>
            <a:extLst>
              <a:ext uri="{FF2B5EF4-FFF2-40B4-BE49-F238E27FC236}">
                <a16:creationId xmlns:a16="http://schemas.microsoft.com/office/drawing/2014/main" id="{F5E8F344-85AE-084B-A0FF-7842C07F41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922"/>
            <a:ext cx="24422972" cy="13737922"/>
          </a:xfrm>
          <a:prstGeom prst="rect">
            <a:avLst/>
          </a:prstGeom>
        </p:spPr>
      </p:pic>
      <p:sp>
        <p:nvSpPr>
          <p:cNvPr id="258" name="Google Shape;258;ga5d1e25579_0_7"/>
          <p:cNvSpPr txBox="1">
            <a:spLocks noGrp="1"/>
          </p:cNvSpPr>
          <p:nvPr>
            <p:ph type="subTitle" idx="1"/>
          </p:nvPr>
        </p:nvSpPr>
        <p:spPr>
          <a:xfrm>
            <a:off x="1205541" y="6415729"/>
            <a:ext cx="15126659" cy="110013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pPr>
            <a:r>
              <a:rPr lang="en-US" sz="4000" dirty="0"/>
              <a:t>Applying AI to Transform Waste to Value </a:t>
            </a:r>
          </a:p>
        </p:txBody>
      </p:sp>
      <p:sp>
        <p:nvSpPr>
          <p:cNvPr id="259" name="Google Shape;259;ga5d1e25579_0_7"/>
          <p:cNvSpPr txBox="1">
            <a:spLocks noGrp="1"/>
          </p:cNvSpPr>
          <p:nvPr>
            <p:ph type="title"/>
          </p:nvPr>
        </p:nvSpPr>
        <p:spPr>
          <a:xfrm>
            <a:off x="1205540" y="4874441"/>
            <a:ext cx="21816900" cy="1325700"/>
          </a:xfrm>
          <a:prstGeom prst="rect">
            <a:avLst/>
          </a:prstGeom>
          <a:noFill/>
          <a:ln>
            <a:noFill/>
          </a:ln>
        </p:spPr>
        <p:txBody>
          <a:bodyPr spcFirstLastPara="1" wrap="square" lIns="91425" tIns="45700" rIns="91425" bIns="45700" anchor="b" anchorCtr="0">
            <a:noAutofit/>
          </a:bodyPr>
          <a:lstStyle/>
          <a:p>
            <a:pPr lvl="0"/>
            <a:r>
              <a:rPr lang="en-US" dirty="0"/>
              <a:t>Recycling Reimagined</a:t>
            </a:r>
            <a:endParaRPr dirty="0"/>
          </a:p>
        </p:txBody>
      </p:sp>
      <p:cxnSp>
        <p:nvCxnSpPr>
          <p:cNvPr id="260" name="Google Shape;260;ga5d1e25579_0_7"/>
          <p:cNvCxnSpPr/>
          <p:nvPr/>
        </p:nvCxnSpPr>
        <p:spPr>
          <a:xfrm>
            <a:off x="1282700" y="6257400"/>
            <a:ext cx="21816900" cy="0"/>
          </a:xfrm>
          <a:prstGeom prst="straightConnector1">
            <a:avLst/>
          </a:prstGeom>
          <a:noFill/>
          <a:ln w="19050" cap="flat" cmpd="sng">
            <a:solidFill>
              <a:schemeClr val="accent2"/>
            </a:solidFill>
            <a:prstDash val="solid"/>
            <a:miter lim="400000"/>
            <a:headEnd type="none" w="sm" len="sm"/>
            <a:tailEnd type="none" w="sm" len="sm"/>
          </a:ln>
        </p:spPr>
      </p:cxnSp>
      <p:pic>
        <p:nvPicPr>
          <p:cNvPr id="263" name="Google Shape;263;ga5d1e25579_0_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463141" y="12870783"/>
            <a:ext cx="1909439" cy="486300"/>
          </a:xfrm>
          <a:prstGeom prst="rect">
            <a:avLst/>
          </a:prstGeom>
          <a:noFill/>
          <a:ln>
            <a:noFill/>
          </a:ln>
        </p:spPr>
      </p:pic>
      <p:pic>
        <p:nvPicPr>
          <p:cNvPr id="265" name="Google Shape;265;ga5d1e25579_0_7"/>
          <p:cNvPicPr preferRelativeResize="0"/>
          <p:nvPr/>
        </p:nvPicPr>
        <p:blipFill rotWithShape="1">
          <a:blip r:embed="rId7" cstate="screen">
            <a:alphaModFix/>
            <a:extLst>
              <a:ext uri="{28A0092B-C50C-407E-A947-70E740481C1C}">
                <a14:useLocalDpi xmlns:a14="http://schemas.microsoft.com/office/drawing/2010/main"/>
              </a:ext>
            </a:extLst>
          </a:blip>
          <a:srcRect t="-1729" r="-1419"/>
          <a:stretch/>
        </p:blipFill>
        <p:spPr>
          <a:xfrm>
            <a:off x="314500" y="1483400"/>
            <a:ext cx="5705474" cy="4437973"/>
          </a:xfrm>
          <a:prstGeom prst="rect">
            <a:avLst/>
          </a:prstGeom>
          <a:noFill/>
          <a:ln>
            <a:noFill/>
          </a:ln>
        </p:spPr>
      </p:pic>
      <p:sp>
        <p:nvSpPr>
          <p:cNvPr id="15" name="Google Shape;23;p46">
            <a:extLst>
              <a:ext uri="{FF2B5EF4-FFF2-40B4-BE49-F238E27FC236}">
                <a16:creationId xmlns:a16="http://schemas.microsoft.com/office/drawing/2014/main" id="{06015B9A-5744-7E40-AEC5-AACEEEB5A102}"/>
              </a:ext>
            </a:extLst>
          </p:cNvPr>
          <p:cNvSpPr txBox="1">
            <a:spLocks noGrp="1"/>
          </p:cNvSpPr>
          <p:nvPr>
            <p:ph type="ftr" idx="11"/>
          </p:nvPr>
        </p:nvSpPr>
        <p:spPr>
          <a:xfrm>
            <a:off x="1192995" y="12934462"/>
            <a:ext cx="4598205" cy="3878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FFFFFF"/>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 2021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sp>
        <p:nvSpPr>
          <p:cNvPr id="12" name="TextBox 11">
            <a:extLst>
              <a:ext uri="{FF2B5EF4-FFF2-40B4-BE49-F238E27FC236}">
                <a16:creationId xmlns:a16="http://schemas.microsoft.com/office/drawing/2014/main" id="{01DF5F00-BCC3-2543-A564-706106F98A1C}"/>
              </a:ext>
            </a:extLst>
          </p:cNvPr>
          <p:cNvSpPr txBox="1"/>
          <p:nvPr/>
        </p:nvSpPr>
        <p:spPr>
          <a:xfrm>
            <a:off x="5542960" y="13000723"/>
            <a:ext cx="990363" cy="276999"/>
          </a:xfrm>
          <a:prstGeom prst="rect">
            <a:avLst/>
          </a:prstGeom>
          <a:noFill/>
        </p:spPr>
        <p:txBody>
          <a:bodyPr wrap="square" rtlCol="0">
            <a:spAutoFit/>
          </a:bodyPr>
          <a:lstStyle/>
          <a:p>
            <a:fld id="{5AF69282-B6D8-DC49-AF9B-530C1C33C84F}" type="datetime1">
              <a:rPr lang="en-US" sz="1200" smtClean="0">
                <a:solidFill>
                  <a:schemeClr val="tx2">
                    <a:lumMod val="20000"/>
                    <a:lumOff val="80000"/>
                  </a:schemeClr>
                </a:solidFill>
                <a:latin typeface="Helvetica Now Text" panose="020B0504030202020204" pitchFamily="34" charset="77"/>
              </a:rPr>
              <a:t>9/22/2022</a:t>
            </a:fld>
            <a:endParaRPr lang="en-US" sz="1200" dirty="0">
              <a:solidFill>
                <a:schemeClr val="tx2">
                  <a:lumMod val="20000"/>
                  <a:lumOff val="80000"/>
                </a:schemeClr>
              </a:solidFill>
              <a:latin typeface="Helvetica Now Text" panose="020B0504030202020204" pitchFamily="34" charset="77"/>
            </a:endParaRPr>
          </a:p>
        </p:txBody>
      </p:sp>
    </p:spTree>
    <p:extLst>
      <p:ext uri="{BB962C8B-B14F-4D97-AF65-F5344CB8AC3E}">
        <p14:creationId xmlns:p14="http://schemas.microsoft.com/office/powerpoint/2010/main" val="328649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repeatCount="indefinite" fill="hold" display="0">
                  <p:stCondLst>
                    <p:cond delay="indefinite"/>
                  </p:stCondLst>
                </p:cTn>
                <p:tgtEl>
                  <p:spTgt spid="1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F520C04-36B2-C141-89D8-44879A243A0C}"/>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0CB33276-CF95-CA47-AB59-7D22AC60E92A}"/>
              </a:ext>
            </a:extLst>
          </p:cNvPr>
          <p:cNvSpPr>
            <a:spLocks noGrp="1"/>
          </p:cNvSpPr>
          <p:nvPr>
            <p:ph type="title"/>
          </p:nvPr>
        </p:nvSpPr>
        <p:spPr/>
        <p:txBody>
          <a:bodyPr/>
          <a:lstStyle/>
          <a:p>
            <a:endParaRPr lang="en-US" dirty="0"/>
          </a:p>
        </p:txBody>
      </p:sp>
      <p:sp>
        <p:nvSpPr>
          <p:cNvPr id="23" name="Rectangle 22">
            <a:extLst>
              <a:ext uri="{FF2B5EF4-FFF2-40B4-BE49-F238E27FC236}">
                <a16:creationId xmlns:a16="http://schemas.microsoft.com/office/drawing/2014/main" id="{09EEA252-B4AD-C349-A436-455933B485A1}"/>
              </a:ext>
            </a:extLst>
          </p:cNvPr>
          <p:cNvSpPr/>
          <p:nvPr/>
        </p:nvSpPr>
        <p:spPr>
          <a:xfrm>
            <a:off x="0" y="0"/>
            <a:ext cx="24363036" cy="13944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445;p23">
            <a:extLst>
              <a:ext uri="{FF2B5EF4-FFF2-40B4-BE49-F238E27FC236}">
                <a16:creationId xmlns:a16="http://schemas.microsoft.com/office/drawing/2014/main" id="{6656BF09-BE1F-7E43-AE24-9B12191DE741}"/>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9375" y="0"/>
            <a:ext cx="24363037" cy="13944600"/>
          </a:xfrm>
          <a:prstGeom prst="rect">
            <a:avLst/>
          </a:prstGeom>
          <a:noFill/>
          <a:ln>
            <a:noFill/>
          </a:ln>
        </p:spPr>
      </p:pic>
      <p:sp>
        <p:nvSpPr>
          <p:cNvPr id="8" name="Rectangle 7">
            <a:extLst>
              <a:ext uri="{FF2B5EF4-FFF2-40B4-BE49-F238E27FC236}">
                <a16:creationId xmlns:a16="http://schemas.microsoft.com/office/drawing/2014/main" id="{01FEC218-F624-D545-BDDA-BDD67758AB57}"/>
              </a:ext>
            </a:extLst>
          </p:cNvPr>
          <p:cNvSpPr/>
          <p:nvPr/>
        </p:nvSpPr>
        <p:spPr>
          <a:xfrm>
            <a:off x="-9688" y="9372600"/>
            <a:ext cx="24363036" cy="4572000"/>
          </a:xfrm>
          <a:prstGeom prst="rect">
            <a:avLst/>
          </a:prstGeom>
          <a:solidFill>
            <a:srgbClr val="4E8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F03096-C100-C94D-83A2-DA164B1E0F38}"/>
              </a:ext>
            </a:extLst>
          </p:cNvPr>
          <p:cNvSpPr/>
          <p:nvPr/>
        </p:nvSpPr>
        <p:spPr>
          <a:xfrm>
            <a:off x="1063680" y="8692332"/>
            <a:ext cx="7945954" cy="3814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BFFFF"/>
                </a:solidFill>
                <a:latin typeface="Helvetica" pitchFamily="2" charset="0"/>
              </a:rPr>
              <a:t>AMP Cortex™</a:t>
            </a:r>
          </a:p>
          <a:p>
            <a:r>
              <a:rPr lang="en-US" sz="4400" dirty="0">
                <a:solidFill>
                  <a:srgbClr val="FBFFFF"/>
                </a:solidFill>
                <a:latin typeface="Helvetica" pitchFamily="2" charset="0"/>
              </a:rPr>
              <a:t>Robotic Sorting System</a:t>
            </a:r>
          </a:p>
        </p:txBody>
      </p:sp>
      <p:sp>
        <p:nvSpPr>
          <p:cNvPr id="16" name="Google Shape;101;gde72c6b391_0_0">
            <a:extLst>
              <a:ext uri="{FF2B5EF4-FFF2-40B4-BE49-F238E27FC236}">
                <a16:creationId xmlns:a16="http://schemas.microsoft.com/office/drawing/2014/main" id="{1A1FDAEE-DA2D-3647-AC55-154583483F78}"/>
              </a:ext>
            </a:extLst>
          </p:cNvPr>
          <p:cNvSpPr/>
          <p:nvPr/>
        </p:nvSpPr>
        <p:spPr>
          <a:xfrm>
            <a:off x="9233009" y="10148652"/>
            <a:ext cx="14085724" cy="3567348"/>
          </a:xfrm>
          <a:prstGeom prst="rect">
            <a:avLst/>
          </a:prstGeom>
          <a:noFill/>
          <a:ln>
            <a:noFill/>
          </a:ln>
        </p:spPr>
        <p:txBody>
          <a:bodyPr spcFirstLastPara="1" wrap="square" lIns="91425" tIns="45700" rIns="91425" bIns="45700" anchor="t" anchorCtr="0">
            <a:noAutofit/>
          </a:bodyPr>
          <a:lstStyle/>
          <a:p>
            <a:pPr marL="571500" marR="0" lvl="0" indent="-571500" algn="l" rtl="0">
              <a:lnSpc>
                <a:spcPct val="150000"/>
              </a:lnSpc>
              <a:spcBef>
                <a:spcPts val="0"/>
              </a:spcBef>
              <a:spcAft>
                <a:spcPts val="0"/>
              </a:spcAft>
              <a:buClr>
                <a:schemeClr val="accent2"/>
              </a:buClr>
              <a:buSzPct val="120000"/>
              <a:buFont typeface="Arial" panose="020B0604020202020204" pitchFamily="34" charset="0"/>
              <a:buChar char="•"/>
            </a:pPr>
            <a:r>
              <a:rPr lang="en-US" sz="3600" dirty="0">
                <a:solidFill>
                  <a:srgbClr val="FBFFFF"/>
                </a:solidFill>
                <a:latin typeface="Helvetica" pitchFamily="2" charset="0"/>
                <a:ea typeface="Poppins"/>
                <a:cs typeface="Poppins"/>
                <a:sym typeface="Poppins"/>
              </a:rPr>
              <a:t>Increases productivity and recovery rates of recyclables</a:t>
            </a:r>
          </a:p>
          <a:p>
            <a:pPr marL="571500" marR="0" lvl="0" indent="-571500" algn="l" rtl="0">
              <a:lnSpc>
                <a:spcPct val="150000"/>
              </a:lnSpc>
              <a:spcBef>
                <a:spcPts val="0"/>
              </a:spcBef>
              <a:spcAft>
                <a:spcPts val="0"/>
              </a:spcAft>
              <a:buClr>
                <a:schemeClr val="accent2"/>
              </a:buClr>
              <a:buSzPct val="120000"/>
              <a:buFont typeface="Arial" panose="020B0604020202020204" pitchFamily="34" charset="0"/>
              <a:buChar char="•"/>
            </a:pPr>
            <a:r>
              <a:rPr lang="en-US" sz="3600" dirty="0">
                <a:solidFill>
                  <a:srgbClr val="FBFFFF"/>
                </a:solidFill>
                <a:latin typeface="Helvetica" pitchFamily="2" charset="0"/>
                <a:ea typeface="Poppins"/>
                <a:cs typeface="Poppins"/>
                <a:sym typeface="Poppins"/>
              </a:rPr>
              <a:t>High precision object recognition of hard to recycle materials</a:t>
            </a:r>
          </a:p>
          <a:p>
            <a:pPr marL="571500" marR="0" lvl="0" indent="-571500" algn="l" rtl="0">
              <a:lnSpc>
                <a:spcPct val="150000"/>
              </a:lnSpc>
              <a:spcBef>
                <a:spcPts val="0"/>
              </a:spcBef>
              <a:spcAft>
                <a:spcPts val="0"/>
              </a:spcAft>
              <a:buClr>
                <a:schemeClr val="accent2"/>
              </a:buClr>
              <a:buSzPct val="120000"/>
              <a:buFont typeface="Arial" panose="020B0604020202020204" pitchFamily="34" charset="0"/>
              <a:buChar char="•"/>
            </a:pPr>
            <a:r>
              <a:rPr lang="en-US" sz="3600" dirty="0">
                <a:solidFill>
                  <a:srgbClr val="FBFFFF"/>
                </a:solidFill>
                <a:latin typeface="Helvetica" pitchFamily="2" charset="0"/>
                <a:ea typeface="Poppins"/>
                <a:cs typeface="Poppins"/>
                <a:sym typeface="Poppins"/>
              </a:rPr>
              <a:t>Lowers operational costs of manual process; predictable capacity</a:t>
            </a:r>
            <a:endParaRPr lang="en-US" sz="2000" dirty="0">
              <a:solidFill>
                <a:srgbClr val="FBFFFF"/>
              </a:solidFill>
              <a:latin typeface="Helvetica" pitchFamily="2" charset="0"/>
              <a:ea typeface="Poppins"/>
              <a:cs typeface="Poppins"/>
              <a:sym typeface="Poppins"/>
            </a:endParaRPr>
          </a:p>
        </p:txBody>
      </p:sp>
    </p:spTree>
    <p:extLst>
      <p:ext uri="{BB962C8B-B14F-4D97-AF65-F5344CB8AC3E}">
        <p14:creationId xmlns:p14="http://schemas.microsoft.com/office/powerpoint/2010/main" val="179840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500973-304E-9746-930C-8CC94C7A505C}"/>
              </a:ext>
            </a:extLst>
          </p:cNvPr>
          <p:cNvSpPr/>
          <p:nvPr/>
        </p:nvSpPr>
        <p:spPr>
          <a:xfrm>
            <a:off x="0" y="0"/>
            <a:ext cx="24363036" cy="13944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265;p25">
            <a:extLst>
              <a:ext uri="{FF2B5EF4-FFF2-40B4-BE49-F238E27FC236}">
                <a16:creationId xmlns:a16="http://schemas.microsoft.com/office/drawing/2014/main" id="{1C0DB1FA-8041-A048-B75E-5F6232CFBC13}"/>
              </a:ext>
            </a:extLst>
          </p:cNvPr>
          <p:cNvPicPr preferRelativeResize="0"/>
          <p:nvPr/>
        </p:nvPicPr>
        <p:blipFill>
          <a:blip r:embed="rId3">
            <a:alphaModFix/>
          </a:blip>
          <a:stretch>
            <a:fillRect/>
          </a:stretch>
        </p:blipFill>
        <p:spPr>
          <a:xfrm>
            <a:off x="19377" y="228600"/>
            <a:ext cx="24382500" cy="13716000"/>
          </a:xfrm>
          <a:prstGeom prst="rect">
            <a:avLst/>
          </a:prstGeom>
          <a:noFill/>
          <a:ln>
            <a:noFill/>
          </a:ln>
        </p:spPr>
      </p:pic>
      <p:sp>
        <p:nvSpPr>
          <p:cNvPr id="8" name="Rectangle 7">
            <a:extLst>
              <a:ext uri="{FF2B5EF4-FFF2-40B4-BE49-F238E27FC236}">
                <a16:creationId xmlns:a16="http://schemas.microsoft.com/office/drawing/2014/main" id="{01FEC218-F624-D545-BDDA-BDD67758AB57}"/>
              </a:ext>
            </a:extLst>
          </p:cNvPr>
          <p:cNvSpPr/>
          <p:nvPr/>
        </p:nvSpPr>
        <p:spPr>
          <a:xfrm>
            <a:off x="9688" y="9340050"/>
            <a:ext cx="24363036" cy="4572000"/>
          </a:xfrm>
          <a:prstGeom prst="rect">
            <a:avLst/>
          </a:prstGeom>
          <a:solidFill>
            <a:srgbClr val="4E8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F03096-C100-C94D-83A2-DA164B1E0F38}"/>
              </a:ext>
            </a:extLst>
          </p:cNvPr>
          <p:cNvSpPr/>
          <p:nvPr/>
        </p:nvSpPr>
        <p:spPr>
          <a:xfrm>
            <a:off x="1063680" y="8692332"/>
            <a:ext cx="7945954" cy="3814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BFFFF"/>
                </a:solidFill>
                <a:latin typeface="Helvetica" pitchFamily="2" charset="0"/>
              </a:rPr>
              <a:t>AMP Vision™</a:t>
            </a:r>
          </a:p>
          <a:p>
            <a:r>
              <a:rPr lang="en-US" sz="4400" dirty="0">
                <a:solidFill>
                  <a:srgbClr val="FBFFFF"/>
                </a:solidFill>
                <a:latin typeface="Helvetica" pitchFamily="2" charset="0"/>
              </a:rPr>
              <a:t>Standalone System</a:t>
            </a:r>
          </a:p>
        </p:txBody>
      </p:sp>
      <p:sp>
        <p:nvSpPr>
          <p:cNvPr id="16" name="Google Shape;101;gde72c6b391_0_0">
            <a:extLst>
              <a:ext uri="{FF2B5EF4-FFF2-40B4-BE49-F238E27FC236}">
                <a16:creationId xmlns:a16="http://schemas.microsoft.com/office/drawing/2014/main" id="{1A1FDAEE-DA2D-3647-AC55-154583483F78}"/>
              </a:ext>
            </a:extLst>
          </p:cNvPr>
          <p:cNvSpPr/>
          <p:nvPr/>
        </p:nvSpPr>
        <p:spPr>
          <a:xfrm>
            <a:off x="9643473" y="10278359"/>
            <a:ext cx="14085724" cy="2695381"/>
          </a:xfrm>
          <a:prstGeom prst="rect">
            <a:avLst/>
          </a:prstGeom>
          <a:noFill/>
          <a:ln>
            <a:noFill/>
          </a:ln>
        </p:spPr>
        <p:txBody>
          <a:bodyPr spcFirstLastPara="1" wrap="square" lIns="91425" tIns="45700" rIns="91425" bIns="45700" anchor="t" anchorCtr="0">
            <a:noAutofit/>
          </a:bodyPr>
          <a:lstStyle/>
          <a:p>
            <a:pPr marL="571500" indent="-571500">
              <a:lnSpc>
                <a:spcPct val="150000"/>
              </a:lnSpc>
              <a:buClr>
                <a:schemeClr val="accent2"/>
              </a:buClr>
              <a:buSzPct val="120000"/>
              <a:buFont typeface="Arial" panose="020B0604020202020204" pitchFamily="34" charset="0"/>
              <a:buChar char="•"/>
            </a:pPr>
            <a:r>
              <a:rPr lang="en-US" sz="3600" dirty="0">
                <a:solidFill>
                  <a:srgbClr val="FBFFFF"/>
                </a:solidFill>
                <a:latin typeface="Helvetica" pitchFamily="2" charset="0"/>
                <a:cs typeface="Poppins"/>
                <a:sym typeface="Poppins"/>
              </a:rPr>
              <a:t>Real-time capture of material recovery data</a:t>
            </a:r>
          </a:p>
          <a:p>
            <a:pPr marL="571500" marR="0" lvl="0" indent="-571500" algn="l" rtl="0">
              <a:lnSpc>
                <a:spcPct val="150000"/>
              </a:lnSpc>
              <a:spcBef>
                <a:spcPts val="0"/>
              </a:spcBef>
              <a:spcAft>
                <a:spcPts val="0"/>
              </a:spcAft>
              <a:buClr>
                <a:schemeClr val="accent2"/>
              </a:buClr>
              <a:buSzPct val="120000"/>
              <a:buFont typeface="Arial" panose="020B0604020202020204" pitchFamily="34" charset="0"/>
              <a:buChar char="•"/>
            </a:pPr>
            <a:r>
              <a:rPr lang="en-US" sz="3600" dirty="0">
                <a:solidFill>
                  <a:srgbClr val="FBFFFF"/>
                </a:solidFill>
                <a:latin typeface="Helvetica" pitchFamily="2" charset="0"/>
                <a:ea typeface="Poppins"/>
                <a:cs typeface="Poppins"/>
                <a:sym typeface="Poppins"/>
              </a:rPr>
              <a:t>Identifies material composition at different process stages </a:t>
            </a:r>
          </a:p>
          <a:p>
            <a:pPr marL="571500" marR="0" lvl="0" indent="-571500" algn="l" rtl="0">
              <a:lnSpc>
                <a:spcPct val="150000"/>
              </a:lnSpc>
              <a:spcBef>
                <a:spcPts val="0"/>
              </a:spcBef>
              <a:spcAft>
                <a:spcPts val="0"/>
              </a:spcAft>
              <a:buClr>
                <a:schemeClr val="accent2"/>
              </a:buClr>
              <a:buSzPct val="120000"/>
              <a:buFont typeface="Arial" panose="020B0604020202020204" pitchFamily="34" charset="0"/>
              <a:buChar char="•"/>
            </a:pPr>
            <a:r>
              <a:rPr lang="en-US" sz="3600" dirty="0">
                <a:solidFill>
                  <a:srgbClr val="FBFFFF"/>
                </a:solidFill>
                <a:latin typeface="Helvetica" pitchFamily="2" charset="0"/>
                <a:ea typeface="Poppins"/>
                <a:cs typeface="Poppins"/>
                <a:sym typeface="Poppins"/>
              </a:rPr>
              <a:t>Characterizes inbound material and validates outbound recovery</a:t>
            </a:r>
          </a:p>
        </p:txBody>
      </p:sp>
    </p:spTree>
    <p:extLst>
      <p:ext uri="{BB962C8B-B14F-4D97-AF65-F5344CB8AC3E}">
        <p14:creationId xmlns:p14="http://schemas.microsoft.com/office/powerpoint/2010/main" val="189482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500973-304E-9746-930C-8CC94C7A505C}"/>
              </a:ext>
            </a:extLst>
          </p:cNvPr>
          <p:cNvSpPr/>
          <p:nvPr/>
        </p:nvSpPr>
        <p:spPr>
          <a:xfrm>
            <a:off x="0" y="0"/>
            <a:ext cx="24363036" cy="13944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electronics, indoor, computer&#10;&#10;Description automatically generated">
            <a:extLst>
              <a:ext uri="{FF2B5EF4-FFF2-40B4-BE49-F238E27FC236}">
                <a16:creationId xmlns:a16="http://schemas.microsoft.com/office/drawing/2014/main" id="{215BD53B-1CDA-144D-A39D-0E8968AA36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39427" y="198224"/>
            <a:ext cx="18191773" cy="9141826"/>
          </a:xfrm>
          <a:prstGeom prst="rect">
            <a:avLst/>
          </a:prstGeom>
        </p:spPr>
      </p:pic>
      <p:sp>
        <p:nvSpPr>
          <p:cNvPr id="8" name="Rectangle 7">
            <a:extLst>
              <a:ext uri="{FF2B5EF4-FFF2-40B4-BE49-F238E27FC236}">
                <a16:creationId xmlns:a16="http://schemas.microsoft.com/office/drawing/2014/main" id="{01FEC218-F624-D545-BDDA-BDD67758AB57}"/>
              </a:ext>
            </a:extLst>
          </p:cNvPr>
          <p:cNvSpPr/>
          <p:nvPr/>
        </p:nvSpPr>
        <p:spPr>
          <a:xfrm>
            <a:off x="9688" y="9340050"/>
            <a:ext cx="24363036" cy="4572000"/>
          </a:xfrm>
          <a:prstGeom prst="rect">
            <a:avLst/>
          </a:prstGeom>
          <a:solidFill>
            <a:srgbClr val="4E8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F03096-C100-C94D-83A2-DA164B1E0F38}"/>
              </a:ext>
            </a:extLst>
          </p:cNvPr>
          <p:cNvSpPr/>
          <p:nvPr/>
        </p:nvSpPr>
        <p:spPr>
          <a:xfrm>
            <a:off x="1063680" y="8692332"/>
            <a:ext cx="7945954" cy="3814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BFFFF"/>
                </a:solidFill>
                <a:latin typeface="Helvetica" pitchFamily="2" charset="0"/>
              </a:rPr>
              <a:t>AMP Clarity™</a:t>
            </a:r>
          </a:p>
          <a:p>
            <a:r>
              <a:rPr lang="en-US" sz="4400" dirty="0">
                <a:solidFill>
                  <a:srgbClr val="FBFFFF"/>
                </a:solidFill>
                <a:latin typeface="Helvetica" pitchFamily="2" charset="0"/>
              </a:rPr>
              <a:t>Material Data Intelligence</a:t>
            </a:r>
          </a:p>
        </p:txBody>
      </p:sp>
      <p:sp>
        <p:nvSpPr>
          <p:cNvPr id="16" name="Google Shape;101;gde72c6b391_0_0">
            <a:extLst>
              <a:ext uri="{FF2B5EF4-FFF2-40B4-BE49-F238E27FC236}">
                <a16:creationId xmlns:a16="http://schemas.microsoft.com/office/drawing/2014/main" id="{1A1FDAEE-DA2D-3647-AC55-154583483F78}"/>
              </a:ext>
            </a:extLst>
          </p:cNvPr>
          <p:cNvSpPr/>
          <p:nvPr/>
        </p:nvSpPr>
        <p:spPr>
          <a:xfrm>
            <a:off x="9643473" y="9850619"/>
            <a:ext cx="14085724" cy="3550862"/>
          </a:xfrm>
          <a:prstGeom prst="rect">
            <a:avLst/>
          </a:prstGeom>
          <a:noFill/>
          <a:ln>
            <a:noFill/>
          </a:ln>
        </p:spPr>
        <p:txBody>
          <a:bodyPr spcFirstLastPara="1" wrap="square" lIns="91425" tIns="45700" rIns="91425" bIns="45700" anchor="t" anchorCtr="0">
            <a:noAutofit/>
          </a:bodyPr>
          <a:lstStyle/>
          <a:p>
            <a:pPr marL="571500" indent="-571500">
              <a:lnSpc>
                <a:spcPct val="150000"/>
              </a:lnSpc>
              <a:buClr>
                <a:schemeClr val="accent2"/>
              </a:buClr>
              <a:buSzPct val="120000"/>
              <a:buFont typeface="Arial" panose="020B0604020202020204" pitchFamily="34" charset="0"/>
              <a:buChar char="•"/>
            </a:pPr>
            <a:r>
              <a:rPr lang="en-US" sz="3600" dirty="0">
                <a:solidFill>
                  <a:srgbClr val="FBFFFF"/>
                </a:solidFill>
                <a:latin typeface="Helvetica" pitchFamily="2" charset="0"/>
                <a:cs typeface="Poppins"/>
                <a:sym typeface="Poppins"/>
              </a:rPr>
              <a:t>Real-time material characterization, inbound and outbound</a:t>
            </a:r>
          </a:p>
          <a:p>
            <a:pPr marL="571500" lvl="0" indent="-571500">
              <a:lnSpc>
                <a:spcPct val="150000"/>
              </a:lnSpc>
              <a:buClr>
                <a:schemeClr val="accent2"/>
              </a:buClr>
              <a:buSzPct val="120000"/>
              <a:buFont typeface="Arial" panose="020B0604020202020204" pitchFamily="34" charset="0"/>
              <a:buChar char="•"/>
            </a:pPr>
            <a:r>
              <a:rPr lang="en-US" sz="3600" dirty="0">
                <a:solidFill>
                  <a:srgbClr val="FBFFFF"/>
                </a:solidFill>
                <a:latin typeface="Helvetica" pitchFamily="2" charset="0"/>
                <a:ea typeface="Poppins"/>
                <a:cs typeface="Poppins"/>
                <a:sym typeface="Poppins"/>
              </a:rPr>
              <a:t>Validation of material quality and industry specs</a:t>
            </a:r>
          </a:p>
          <a:p>
            <a:pPr marL="571500" marR="0" lvl="0" indent="-571500" algn="l" rtl="0">
              <a:lnSpc>
                <a:spcPct val="150000"/>
              </a:lnSpc>
              <a:spcBef>
                <a:spcPts val="0"/>
              </a:spcBef>
              <a:spcAft>
                <a:spcPts val="0"/>
              </a:spcAft>
              <a:buClr>
                <a:schemeClr val="accent2"/>
              </a:buClr>
              <a:buSzPct val="120000"/>
              <a:buFont typeface="Arial" panose="020B0604020202020204" pitchFamily="34" charset="0"/>
              <a:buChar char="•"/>
            </a:pPr>
            <a:r>
              <a:rPr lang="en-US" sz="3600" dirty="0">
                <a:solidFill>
                  <a:srgbClr val="FBFFFF"/>
                </a:solidFill>
                <a:latin typeface="Helvetica" pitchFamily="2" charset="0"/>
                <a:ea typeface="Poppins"/>
                <a:cs typeface="Poppins"/>
                <a:sym typeface="Poppins"/>
              </a:rPr>
              <a:t>Standardized data collection. Measurement and audit reporting</a:t>
            </a:r>
            <a:endParaRPr sz="3600" dirty="0">
              <a:solidFill>
                <a:srgbClr val="FBFFFF"/>
              </a:solidFill>
              <a:latin typeface="Helvetica" pitchFamily="2" charset="0"/>
              <a:ea typeface="Poppins"/>
              <a:cs typeface="Poppins"/>
              <a:sym typeface="Poppins"/>
            </a:endParaRPr>
          </a:p>
        </p:txBody>
      </p:sp>
    </p:spTree>
    <p:extLst>
      <p:ext uri="{BB962C8B-B14F-4D97-AF65-F5344CB8AC3E}">
        <p14:creationId xmlns:p14="http://schemas.microsoft.com/office/powerpoint/2010/main" val="1897942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0-second AMP Robotic Plastics Reel-2" descr="30-second AMP Robotic Plastics Reel-2">
            <a:hlinkClick r:id="" action="ppaction://media"/>
            <a:extLst>
              <a:ext uri="{FF2B5EF4-FFF2-40B4-BE49-F238E27FC236}">
                <a16:creationId xmlns:a16="http://schemas.microsoft.com/office/drawing/2014/main" id="{F601A50F-9E40-AA4A-85A7-2674FA0457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4763"/>
            <a:ext cx="24382413" cy="13714412"/>
          </a:xfrm>
          <a:prstGeom prst="rect">
            <a:avLst/>
          </a:prstGeom>
        </p:spPr>
      </p:pic>
    </p:spTree>
    <p:extLst>
      <p:ext uri="{BB962C8B-B14F-4D97-AF65-F5344CB8AC3E}">
        <p14:creationId xmlns:p14="http://schemas.microsoft.com/office/powerpoint/2010/main" val="31576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11" name="vision system">
            <a:hlinkClick r:id="" action="ppaction://media"/>
            <a:extLst>
              <a:ext uri="{FF2B5EF4-FFF2-40B4-BE49-F238E27FC236}">
                <a16:creationId xmlns:a16="http://schemas.microsoft.com/office/drawing/2014/main" id="{F5E8F344-85AE-084B-A0FF-7842C07F41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59" y="0"/>
            <a:ext cx="24422972" cy="13737922"/>
          </a:xfrm>
          <a:prstGeom prst="rect">
            <a:avLst/>
          </a:prstGeom>
        </p:spPr>
      </p:pic>
      <p:sp>
        <p:nvSpPr>
          <p:cNvPr id="258" name="Google Shape;258;ga5d1e25579_0_7"/>
          <p:cNvSpPr txBox="1">
            <a:spLocks noGrp="1"/>
          </p:cNvSpPr>
          <p:nvPr>
            <p:ph type="subTitle" idx="1"/>
          </p:nvPr>
        </p:nvSpPr>
        <p:spPr>
          <a:xfrm>
            <a:off x="1205541" y="6415729"/>
            <a:ext cx="15126659" cy="110013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pPr>
            <a:r>
              <a:rPr lang="en-US" sz="4000" dirty="0" err="1"/>
              <a:t>edel.rodriguez@amprobotics.com</a:t>
            </a:r>
            <a:endParaRPr lang="en-US" sz="4000" dirty="0"/>
          </a:p>
        </p:txBody>
      </p:sp>
      <p:sp>
        <p:nvSpPr>
          <p:cNvPr id="259" name="Google Shape;259;ga5d1e25579_0_7"/>
          <p:cNvSpPr txBox="1">
            <a:spLocks noGrp="1"/>
          </p:cNvSpPr>
          <p:nvPr>
            <p:ph type="title"/>
          </p:nvPr>
        </p:nvSpPr>
        <p:spPr>
          <a:xfrm>
            <a:off x="1205540" y="4874441"/>
            <a:ext cx="21816900" cy="1325700"/>
          </a:xfrm>
          <a:prstGeom prst="rect">
            <a:avLst/>
          </a:prstGeom>
          <a:noFill/>
          <a:ln>
            <a:noFill/>
          </a:ln>
        </p:spPr>
        <p:txBody>
          <a:bodyPr spcFirstLastPara="1" wrap="square" lIns="91425" tIns="45700" rIns="91425" bIns="45700" anchor="b" anchorCtr="0">
            <a:noAutofit/>
          </a:bodyPr>
          <a:lstStyle/>
          <a:p>
            <a:pPr lvl="0"/>
            <a:r>
              <a:rPr lang="en-US" dirty="0"/>
              <a:t>Thank you</a:t>
            </a:r>
            <a:endParaRPr dirty="0"/>
          </a:p>
        </p:txBody>
      </p:sp>
      <p:cxnSp>
        <p:nvCxnSpPr>
          <p:cNvPr id="260" name="Google Shape;260;ga5d1e25579_0_7"/>
          <p:cNvCxnSpPr/>
          <p:nvPr/>
        </p:nvCxnSpPr>
        <p:spPr>
          <a:xfrm>
            <a:off x="1282700" y="6257400"/>
            <a:ext cx="21816900" cy="0"/>
          </a:xfrm>
          <a:prstGeom prst="straightConnector1">
            <a:avLst/>
          </a:prstGeom>
          <a:noFill/>
          <a:ln w="19050" cap="flat" cmpd="sng">
            <a:solidFill>
              <a:schemeClr val="accent2"/>
            </a:solidFill>
            <a:prstDash val="solid"/>
            <a:miter lim="400000"/>
            <a:headEnd type="none" w="sm" len="sm"/>
            <a:tailEnd type="none" w="sm" len="sm"/>
          </a:ln>
        </p:spPr>
      </p:cxnSp>
      <p:pic>
        <p:nvPicPr>
          <p:cNvPr id="263" name="Google Shape;263;ga5d1e25579_0_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463141" y="12870783"/>
            <a:ext cx="1909439" cy="486300"/>
          </a:xfrm>
          <a:prstGeom prst="rect">
            <a:avLst/>
          </a:prstGeom>
          <a:noFill/>
          <a:ln>
            <a:noFill/>
          </a:ln>
        </p:spPr>
      </p:pic>
      <p:pic>
        <p:nvPicPr>
          <p:cNvPr id="265" name="Google Shape;265;ga5d1e25579_0_7"/>
          <p:cNvPicPr preferRelativeResize="0"/>
          <p:nvPr/>
        </p:nvPicPr>
        <p:blipFill rotWithShape="1">
          <a:blip r:embed="rId7" cstate="screen">
            <a:alphaModFix/>
            <a:extLst>
              <a:ext uri="{28A0092B-C50C-407E-A947-70E740481C1C}">
                <a14:useLocalDpi xmlns:a14="http://schemas.microsoft.com/office/drawing/2010/main"/>
              </a:ext>
            </a:extLst>
          </a:blip>
          <a:srcRect t="-1729" r="-1419"/>
          <a:stretch/>
        </p:blipFill>
        <p:spPr>
          <a:xfrm>
            <a:off x="314500" y="1483400"/>
            <a:ext cx="5705474" cy="4437973"/>
          </a:xfrm>
          <a:prstGeom prst="rect">
            <a:avLst/>
          </a:prstGeom>
          <a:noFill/>
          <a:ln>
            <a:noFill/>
          </a:ln>
        </p:spPr>
      </p:pic>
      <p:sp>
        <p:nvSpPr>
          <p:cNvPr id="15" name="Google Shape;23;p46">
            <a:extLst>
              <a:ext uri="{FF2B5EF4-FFF2-40B4-BE49-F238E27FC236}">
                <a16:creationId xmlns:a16="http://schemas.microsoft.com/office/drawing/2014/main" id="{06015B9A-5744-7E40-AEC5-AACEEEB5A102}"/>
              </a:ext>
            </a:extLst>
          </p:cNvPr>
          <p:cNvSpPr txBox="1">
            <a:spLocks noGrp="1"/>
          </p:cNvSpPr>
          <p:nvPr>
            <p:ph type="ftr" idx="11"/>
          </p:nvPr>
        </p:nvSpPr>
        <p:spPr>
          <a:xfrm>
            <a:off x="1192995" y="12934462"/>
            <a:ext cx="4598205" cy="3878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FFFFFF"/>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 2021 </a:t>
            </a:r>
            <a:r>
              <a:rPr lang="en-US" b="1" dirty="0">
                <a:solidFill>
                  <a:srgbClr val="FFC000"/>
                </a:solidFill>
              </a:rPr>
              <a:t>AMP Robotics</a:t>
            </a:r>
            <a:r>
              <a:rPr lang="en-US" dirty="0">
                <a:solidFill>
                  <a:srgbClr val="FFC000"/>
                </a:solidFill>
              </a:rPr>
              <a:t>. </a:t>
            </a:r>
            <a:r>
              <a:rPr lang="en-US" dirty="0"/>
              <a:t>Confidential. </a:t>
            </a:r>
            <a:r>
              <a:rPr lang="en-US" b="1" dirty="0">
                <a:solidFill>
                  <a:srgbClr val="FFC000"/>
                </a:solidFill>
              </a:rPr>
              <a:t>www.amprobotics.com</a:t>
            </a:r>
          </a:p>
        </p:txBody>
      </p:sp>
      <p:sp>
        <p:nvSpPr>
          <p:cNvPr id="12" name="TextBox 11">
            <a:extLst>
              <a:ext uri="{FF2B5EF4-FFF2-40B4-BE49-F238E27FC236}">
                <a16:creationId xmlns:a16="http://schemas.microsoft.com/office/drawing/2014/main" id="{01DF5F00-BCC3-2543-A564-706106F98A1C}"/>
              </a:ext>
            </a:extLst>
          </p:cNvPr>
          <p:cNvSpPr txBox="1"/>
          <p:nvPr/>
        </p:nvSpPr>
        <p:spPr>
          <a:xfrm>
            <a:off x="5542960" y="13000723"/>
            <a:ext cx="990363" cy="276999"/>
          </a:xfrm>
          <a:prstGeom prst="rect">
            <a:avLst/>
          </a:prstGeom>
          <a:noFill/>
        </p:spPr>
        <p:txBody>
          <a:bodyPr wrap="square" rtlCol="0">
            <a:spAutoFit/>
          </a:bodyPr>
          <a:lstStyle/>
          <a:p>
            <a:fld id="{5AF69282-B6D8-DC49-AF9B-530C1C33C84F}" type="datetime1">
              <a:rPr lang="en-US" sz="1200" smtClean="0">
                <a:solidFill>
                  <a:schemeClr val="tx2">
                    <a:lumMod val="20000"/>
                    <a:lumOff val="80000"/>
                  </a:schemeClr>
                </a:solidFill>
                <a:latin typeface="Helvetica Now Text" panose="020B0504030202020204" pitchFamily="34" charset="77"/>
              </a:rPr>
              <a:t>9/22/2022</a:t>
            </a:fld>
            <a:endParaRPr lang="en-US" sz="1200" dirty="0">
              <a:solidFill>
                <a:schemeClr val="tx2">
                  <a:lumMod val="20000"/>
                  <a:lumOff val="80000"/>
                </a:schemeClr>
              </a:solidFill>
              <a:latin typeface="Helvetica Now Text" panose="020B0504030202020204" pitchFamily="34" charset="77"/>
            </a:endParaRPr>
          </a:p>
        </p:txBody>
      </p:sp>
    </p:spTree>
    <p:extLst>
      <p:ext uri="{BB962C8B-B14F-4D97-AF65-F5344CB8AC3E}">
        <p14:creationId xmlns:p14="http://schemas.microsoft.com/office/powerpoint/2010/main" val="347166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repeatCount="indefinite"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04A9BB-73D4-5144-C921-FA712998BEA9}"/>
              </a:ext>
            </a:extLst>
          </p:cNvPr>
          <p:cNvSpPr txBox="1"/>
          <p:nvPr/>
        </p:nvSpPr>
        <p:spPr>
          <a:xfrm>
            <a:off x="1856509" y="394600"/>
            <a:ext cx="20975782" cy="10218182"/>
          </a:xfrm>
          <a:prstGeom prst="rect">
            <a:avLst/>
          </a:prstGeom>
          <a:noFill/>
        </p:spPr>
        <p:txBody>
          <a:bodyPr wrap="square">
            <a:spAutoFit/>
          </a:bodyPr>
          <a:lstStyle/>
          <a:p>
            <a:pPr algn="l">
              <a:buFont typeface="Arial" panose="020B0604020202020204" pitchFamily="34" charset="0"/>
              <a:buChar char="•"/>
            </a:pPr>
            <a:r>
              <a:rPr lang="en-US" b="1" i="0" dirty="0">
                <a:solidFill>
                  <a:srgbClr val="222222"/>
                </a:solidFill>
                <a:effectLst/>
                <a:latin typeface="Arial" panose="020B0604020202020204" pitchFamily="34" charset="0"/>
              </a:rPr>
              <a:t>SECONDARY SORTATION</a:t>
            </a:r>
            <a:br>
              <a:rPr lang="en-US" b="1" i="0" dirty="0">
                <a:solidFill>
                  <a:srgbClr val="222222"/>
                </a:solidFill>
                <a:effectLst/>
                <a:latin typeface="Arial" panose="020B0604020202020204" pitchFamily="34" charset="0"/>
              </a:rPr>
            </a:br>
            <a:r>
              <a:rPr lang="en-US" b="1" i="0" dirty="0">
                <a:solidFill>
                  <a:srgbClr val="222222"/>
                </a:solidFill>
                <a:effectLst/>
                <a:latin typeface="Arial" panose="020B0604020202020204" pitchFamily="34" charset="0"/>
              </a:rPr>
              <a:t>TALKING POINTS AND FAQs</a:t>
            </a:r>
            <a:br>
              <a:rPr lang="en-US" dirty="0"/>
            </a:br>
            <a:r>
              <a:rPr lang="en-US" b="0" i="0" dirty="0">
                <a:solidFill>
                  <a:srgbClr val="222222"/>
                </a:solidFill>
                <a:effectLst/>
                <a:latin typeface="Arial" panose="020B0604020202020204" pitchFamily="34" charset="0"/>
              </a:rPr>
              <a:t>AMP is developing company-owned secondary sortation facilities.</a:t>
            </a:r>
          </a:p>
          <a:p>
            <a:pPr algn="l">
              <a:buFont typeface="Arial" panose="020B0604020202020204" pitchFamily="34" charset="0"/>
              <a:buChar char="•"/>
            </a:pPr>
            <a:r>
              <a:rPr lang="en-US" b="0" i="0" dirty="0">
                <a:solidFill>
                  <a:srgbClr val="222222"/>
                </a:solidFill>
                <a:effectLst/>
                <a:latin typeface="Arial" panose="020B0604020202020204" pitchFamily="34" charset="0"/>
              </a:rPr>
              <a:t>AMP launched its first test facility in 2021 in Denver. In 2022, AMP brought two more production facilities online in Atlanta and Cleveland.</a:t>
            </a:r>
          </a:p>
          <a:p>
            <a:pPr algn="l">
              <a:buFont typeface="Arial" panose="020B0604020202020204" pitchFamily="34" charset="0"/>
              <a:buChar char="•"/>
            </a:pPr>
            <a:r>
              <a:rPr lang="en-US" b="0" i="0" dirty="0">
                <a:solidFill>
                  <a:srgbClr val="222222"/>
                </a:solidFill>
                <a:effectLst/>
                <a:latin typeface="Arial" panose="020B0604020202020204" pitchFamily="34" charset="0"/>
              </a:rPr>
              <a:t>AMP is not building primary MRFs and competing in that area.</a:t>
            </a:r>
          </a:p>
          <a:p>
            <a:pPr algn="l">
              <a:buFont typeface="Arial" panose="020B0604020202020204" pitchFamily="34" charset="0"/>
              <a:buChar char="•"/>
            </a:pPr>
            <a:r>
              <a:rPr lang="en-US" b="0" i="0" dirty="0">
                <a:solidFill>
                  <a:srgbClr val="222222"/>
                </a:solidFill>
                <a:effectLst/>
                <a:latin typeface="Arial" panose="020B0604020202020204" pitchFamily="34" charset="0"/>
              </a:rPr>
              <a:t>The goal of our high-diversion, secondary facilities is to acquire residual from waste management companies otherwise destined for landfill and aggregate low volumes to sort.</a:t>
            </a:r>
          </a:p>
          <a:p>
            <a:pPr algn="l">
              <a:buFont typeface="Arial" panose="020B0604020202020204" pitchFamily="34" charset="0"/>
              <a:buChar char="•"/>
            </a:pPr>
            <a:r>
              <a:rPr lang="en-US" b="0" i="0" dirty="0">
                <a:solidFill>
                  <a:srgbClr val="222222"/>
                </a:solidFill>
                <a:effectLst/>
                <a:latin typeface="Arial" panose="020B0604020202020204" pitchFamily="34" charset="0"/>
              </a:rPr>
              <a:t>Offtake of residual material creates a new revenue stream and cost containment for waste management companies.</a:t>
            </a:r>
          </a:p>
          <a:p>
            <a:pPr algn="l">
              <a:buFont typeface="Arial" panose="020B0604020202020204" pitchFamily="34" charset="0"/>
              <a:buChar char="•"/>
            </a:pPr>
            <a:r>
              <a:rPr lang="en-US" b="0" i="0" dirty="0">
                <a:solidFill>
                  <a:srgbClr val="222222"/>
                </a:solidFill>
                <a:effectLst/>
                <a:latin typeface="Arial" panose="020B0604020202020204" pitchFamily="34" charset="0"/>
              </a:rPr>
              <a:t>AMP continues to sell robotics systems and solutions to primary MRFs; that business is expanding, with 275+ units deployed in more than 80 facilities globally.</a:t>
            </a:r>
          </a:p>
          <a:p>
            <a:pPr algn="l">
              <a:buFont typeface="Arial" panose="020B0604020202020204" pitchFamily="34" charset="0"/>
              <a:buChar char="•"/>
            </a:pPr>
            <a:r>
              <a:rPr lang="en-US" b="0" i="0" dirty="0">
                <a:solidFill>
                  <a:srgbClr val="222222"/>
                </a:solidFill>
                <a:effectLst/>
                <a:latin typeface="Arial" panose="020B0604020202020204" pitchFamily="34" charset="0"/>
              </a:rPr>
              <a:t>Secondary sortation represents an expansion of, not a change to, our business model because of our continued advancements in our AI technology.</a:t>
            </a:r>
          </a:p>
          <a:p>
            <a:pPr algn="l">
              <a:buFont typeface="Arial" panose="020B0604020202020204" pitchFamily="34" charset="0"/>
              <a:buChar char="•"/>
            </a:pPr>
            <a:r>
              <a:rPr lang="en-US" b="0" i="0" dirty="0">
                <a:solidFill>
                  <a:srgbClr val="222222"/>
                </a:solidFill>
                <a:effectLst/>
                <a:latin typeface="Arial" panose="020B0604020202020204" pitchFamily="34" charset="0"/>
              </a:rPr>
              <a:t>Our secondary model recovers and resells common #1-2 plastics, as well as hard-to-recycle #3-7 plastics in a variety of form factors and attributes—color, opacity, thermoform, </a:t>
            </a:r>
            <a:r>
              <a:rPr lang="en-US" b="0" i="0" dirty="0" err="1">
                <a:solidFill>
                  <a:srgbClr val="222222"/>
                </a:solidFill>
                <a:effectLst/>
                <a:latin typeface="Arial" panose="020B0604020202020204" pitchFamily="34" charset="0"/>
              </a:rPr>
              <a:t>etc</a:t>
            </a:r>
            <a:r>
              <a:rPr lang="en-US" b="0" i="0" dirty="0">
                <a:solidFill>
                  <a:srgbClr val="222222"/>
                </a:solidFill>
                <a:effectLst/>
                <a:latin typeface="Arial" panose="020B0604020202020204" pitchFamily="34" charset="0"/>
              </a:rPr>
              <a:t>—with high precision and purity, including bespoke mixes for chemical/polymer blends needed for processors and manufacturers.</a:t>
            </a:r>
          </a:p>
          <a:p>
            <a:pPr algn="l">
              <a:buFont typeface="Arial" panose="020B0604020202020204" pitchFamily="34" charset="0"/>
              <a:buChar char="•"/>
            </a:pPr>
            <a:r>
              <a:rPr lang="en-US" b="0" i="0" dirty="0">
                <a:solidFill>
                  <a:srgbClr val="222222"/>
                </a:solidFill>
                <a:effectLst/>
                <a:latin typeface="Arial" panose="020B0604020202020204" pitchFamily="34" charset="0"/>
              </a:rPr>
              <a:t>AMP is seeking relationships with waste management companies to buy residual material or secondary materials (mixed plastic, mixed paper) and strategic partnerships with plastics reclaimers, chem recycling, and other plastics manufacturers for offtake of plastics recovered.</a:t>
            </a:r>
          </a:p>
          <a:p>
            <a:pPr algn="l">
              <a:buFont typeface="Arial" panose="020B0604020202020204" pitchFamily="34" charset="0"/>
              <a:buChar char="•"/>
            </a:pPr>
            <a:r>
              <a:rPr lang="en-US" b="0" i="0" dirty="0">
                <a:solidFill>
                  <a:srgbClr val="222222"/>
                </a:solidFill>
                <a:effectLst/>
                <a:latin typeface="Arial" panose="020B0604020202020204" pitchFamily="34" charset="0"/>
              </a:rPr>
              <a:t>If interested, we have a Materials Procurement team that manages those relationships and would love to talk with you. </a:t>
            </a:r>
          </a:p>
          <a:p>
            <a:pPr algn="l">
              <a:buFont typeface="Arial" panose="020B0604020202020204" pitchFamily="34" charset="0"/>
              <a:buChar char="•"/>
            </a:pPr>
            <a:r>
              <a:rPr lang="en-US" b="0" i="0" dirty="0">
                <a:solidFill>
                  <a:srgbClr val="222222"/>
                </a:solidFill>
                <a:effectLst/>
                <a:latin typeface="Arial" panose="020B0604020202020204" pitchFamily="34" charset="0"/>
              </a:rPr>
              <a:t>OK TO DISCUSS</a:t>
            </a:r>
            <a:br>
              <a:rPr lang="en-US" dirty="0"/>
            </a:br>
            <a:r>
              <a:rPr lang="en-US" b="0" i="0" dirty="0">
                <a:solidFill>
                  <a:srgbClr val="222222"/>
                </a:solidFill>
                <a:effectLst/>
                <a:latin typeface="Arial" panose="020B0604020202020204" pitchFamily="34" charset="0"/>
              </a:rPr>
              <a:t>AMP’s facilities can economically process small volumes of difficult-to-recycle mixed plastics, papers, and metals sourced from primary MRFs.</a:t>
            </a:r>
          </a:p>
          <a:p>
            <a:pPr algn="l">
              <a:buFont typeface="Arial" panose="020B0604020202020204" pitchFamily="34" charset="0"/>
              <a:buChar char="•"/>
            </a:pPr>
            <a:r>
              <a:rPr lang="en-US" b="0" i="0" dirty="0">
                <a:solidFill>
                  <a:srgbClr val="222222"/>
                </a:solidFill>
                <a:effectLst/>
                <a:latin typeface="Arial" panose="020B0604020202020204" pitchFamily="34" charset="0"/>
              </a:rPr>
              <a:t>AMP’s next-generation secondary MRFs apply automated sorting methods enabled by AI, robotics and other automation—driving down the cost of recovery while creating contamination-free, high-quality bales of recyclables for resale.</a:t>
            </a:r>
          </a:p>
          <a:p>
            <a:pPr algn="l">
              <a:buFont typeface="Arial" panose="020B0604020202020204" pitchFamily="34" charset="0"/>
              <a:buChar char="•"/>
            </a:pPr>
            <a:r>
              <a:rPr lang="en-US" b="0" i="0" dirty="0">
                <a:solidFill>
                  <a:srgbClr val="222222"/>
                </a:solidFill>
                <a:effectLst/>
                <a:latin typeface="Arial" panose="020B0604020202020204" pitchFamily="34" charset="0"/>
              </a:rPr>
              <a:t>Secondary sorting economically extracts critical mass of materials for established plastics, paper, and metals markets, as a complement to the processes at primary MRFs that operate at capacity.</a:t>
            </a:r>
          </a:p>
          <a:p>
            <a:pPr algn="l">
              <a:buFont typeface="Arial" panose="020B0604020202020204" pitchFamily="34" charset="0"/>
              <a:buChar char="•"/>
            </a:pPr>
            <a:r>
              <a:rPr lang="en-US" b="0" i="0" dirty="0">
                <a:solidFill>
                  <a:srgbClr val="222222"/>
                </a:solidFill>
                <a:effectLst/>
                <a:latin typeface="Arial" panose="020B0604020202020204" pitchFamily="34" charset="0"/>
              </a:rPr>
              <a:t>Secondary sorting introduces market certainty and new revenue streams for primary MRFs by creating a demand for residue that would otherwise cost waste and recycling businesses to dispose of.</a:t>
            </a:r>
          </a:p>
          <a:p>
            <a:pPr algn="l">
              <a:buFont typeface="Arial" panose="020B0604020202020204" pitchFamily="34" charset="0"/>
              <a:buChar char="•"/>
            </a:pPr>
            <a:r>
              <a:rPr lang="en-US" b="0" i="0" dirty="0">
                <a:solidFill>
                  <a:srgbClr val="222222"/>
                </a:solidFill>
                <a:effectLst/>
                <a:latin typeface="Arial" panose="020B0604020202020204" pitchFamily="34" charset="0"/>
              </a:rPr>
              <a:t>This model is helping to address the millions of tons of recyclables and billions of dollars worth of material feedstock lost to landfill despite the demand from consumer packaged goods companies and brand owners for recycled content.</a:t>
            </a:r>
          </a:p>
          <a:p>
            <a:pPr algn="l">
              <a:buFont typeface="Arial" panose="020B0604020202020204" pitchFamily="34" charset="0"/>
              <a:buChar char="•"/>
            </a:pPr>
            <a:r>
              <a:rPr lang="en-US" b="0" i="0" dirty="0">
                <a:solidFill>
                  <a:srgbClr val="222222"/>
                </a:solidFill>
                <a:effectLst/>
                <a:latin typeface="Arial" panose="020B0604020202020204" pitchFamily="34" charset="0"/>
              </a:rPr>
              <a:t>We are continuing to push the envelope of recovery of other historically hard-to-recover and separate materials like film and flex packaging - working in development with coalition groups and other manufacturers. You can learn more about that from our Business Development team. </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DISCUSS</a:t>
            </a:r>
            <a:br>
              <a:rPr lang="en-US" dirty="0"/>
            </a:br>
            <a:r>
              <a:rPr lang="en-US" b="0" i="0" dirty="0">
                <a:solidFill>
                  <a:srgbClr val="222222"/>
                </a:solidFill>
                <a:effectLst/>
                <a:latin typeface="Arial" panose="020B0604020202020204" pitchFamily="34" charset="0"/>
              </a:rPr>
              <a:t>Do not talk about secondary sortation in any terms other than the approved language above.</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use the internal term ‘Project Phoenix.’</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say we are building primary MRFs.</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say how we are mechanically recovering material in our facilities.</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say that we are not using robotics in our facilities.</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say how much our facilities cost.</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say what our capacity / tonnage produced is in our facilities.</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identify the locations for any of our facilities or plans other than the pilot in Denver and facilities near Atlanta and Cleveland.</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say who we are buying residue or mixed plastics or mixed paper from.</a:t>
            </a:r>
          </a:p>
          <a:p>
            <a:pPr algn="l">
              <a:buFont typeface="Arial" panose="020B0604020202020204" pitchFamily="34" charset="0"/>
              <a:buChar char="•"/>
            </a:pPr>
            <a:r>
              <a:rPr lang="en-US" b="0" i="0" dirty="0">
                <a:solidFill>
                  <a:srgbClr val="222222"/>
                </a:solidFill>
                <a:effectLst/>
                <a:latin typeface="Arial" panose="020B0604020202020204" pitchFamily="34" charset="0"/>
              </a:rPr>
              <a:t>Do not say who we are working with/to whom we are selling bales.</a:t>
            </a:r>
          </a:p>
          <a:p>
            <a:r>
              <a:rPr lang="en-US" b="1" i="0" dirty="0">
                <a:solidFill>
                  <a:srgbClr val="222222"/>
                </a:solidFill>
                <a:effectLst/>
                <a:latin typeface="Arial" panose="020B0604020202020204" pitchFamily="34" charset="0"/>
              </a:rPr>
              <a:t>FAQs</a:t>
            </a:r>
            <a:br>
              <a:rPr lang="en-US" dirty="0"/>
            </a:br>
            <a:r>
              <a:rPr lang="en-US" b="0" i="0" dirty="0">
                <a:solidFill>
                  <a:srgbClr val="222222"/>
                </a:solidFill>
                <a:effectLst/>
                <a:latin typeface="Arial" panose="020B0604020202020204" pitchFamily="34" charset="0"/>
              </a:rPr>
              <a:t> </a:t>
            </a:r>
            <a:br>
              <a:rPr lang="en-US" dirty="0"/>
            </a:br>
            <a:r>
              <a:rPr lang="en-US" b="1" i="0" dirty="0">
                <a:solidFill>
                  <a:srgbClr val="222222"/>
                </a:solidFill>
                <a:effectLst/>
                <a:latin typeface="Arial" panose="020B0604020202020204" pitchFamily="34" charset="0"/>
              </a:rPr>
              <a:t>“I’ve heard that AMP is using optical sorters in its secondary sortation facilities. Can I buy this equipment?”</a:t>
            </a:r>
            <a:br>
              <a:rPr lang="en-US" dirty="0"/>
            </a:br>
            <a:r>
              <a:rPr lang="en-US" b="0" i="0" dirty="0">
                <a:solidFill>
                  <a:srgbClr val="222222"/>
                </a:solidFill>
                <a:effectLst/>
                <a:latin typeface="Arial" panose="020B0604020202020204" pitchFamily="34" charset="0"/>
              </a:rPr>
              <a:t>Short answer: The business model is to source MRF residue and perform a secondary sortation. The facilities use the same core artificial intelligence software, but integrated into a full facility design. The design also includes the logistics of sourcing and transporting MRF residuals, and marketing the sorted material that would have been bound for landfill. Our robots and vision system are also part of the facility design, but the discrete sorting systems within the facility are not able to decouple from the whole system for individual sale.</a:t>
            </a:r>
            <a:br>
              <a:rPr lang="en-US" dirty="0"/>
            </a:br>
            <a:r>
              <a:rPr lang="en-US" b="0" i="0" dirty="0">
                <a:solidFill>
                  <a:srgbClr val="222222"/>
                </a:solidFill>
                <a:effectLst/>
                <a:latin typeface="Arial" panose="020B0604020202020204" pitchFamily="34" charset="0"/>
              </a:rPr>
              <a:t> </a:t>
            </a:r>
            <a:br>
              <a:rPr lang="en-US" dirty="0"/>
            </a:br>
            <a:r>
              <a:rPr lang="en-US" b="1" i="0" dirty="0">
                <a:solidFill>
                  <a:srgbClr val="222222"/>
                </a:solidFill>
                <a:effectLst/>
                <a:latin typeface="Arial" panose="020B0604020202020204" pitchFamily="34" charset="0"/>
              </a:rPr>
              <a:t>“Can AMP provide material composition data to us about the residual material we supplied to us?”</a:t>
            </a:r>
            <a:br>
              <a:rPr lang="en-US" dirty="0"/>
            </a:br>
            <a:r>
              <a:rPr lang="en-US" b="0" i="0" dirty="0">
                <a:solidFill>
                  <a:srgbClr val="222222"/>
                </a:solidFill>
                <a:effectLst/>
                <a:latin typeface="Arial" panose="020B0604020202020204" pitchFamily="34" charset="0"/>
              </a:rPr>
              <a:t>AMP receives high volumes of residual material from numerous suppliers. Based on our continuous flow of incoming material, as of now it’s not possible to trace specific material fractions to suppliers as volumes are often mixed to optimize automated processing. However, as production ramps we are collecting aggregate data on what is diverted vs what is sent to landfill. We are working on reporting high-level data traceable to suppliers so you have data on diversion rates for your needs. We will continue to develop further data detail as your company’s volumes ramp and data is collected.</a:t>
            </a:r>
            <a:br>
              <a:rPr lang="en-US" dirty="0"/>
            </a:br>
            <a:r>
              <a:rPr lang="en-US" b="0" i="0" dirty="0">
                <a:solidFill>
                  <a:srgbClr val="222222"/>
                </a:solidFill>
                <a:effectLst/>
                <a:latin typeface="Arial" panose="020B0604020202020204" pitchFamily="34" charset="0"/>
              </a:rPr>
              <a:t> </a:t>
            </a:r>
            <a:br>
              <a:rPr lang="en-US" dirty="0"/>
            </a:br>
            <a:r>
              <a:rPr lang="en-US" b="1" i="0" dirty="0">
                <a:solidFill>
                  <a:srgbClr val="222222"/>
                </a:solidFill>
                <a:effectLst/>
                <a:latin typeface="Arial" panose="020B0604020202020204" pitchFamily="34" charset="0"/>
              </a:rPr>
              <a:t>“Can we visit your facility and walk through your process?”</a:t>
            </a:r>
            <a:br>
              <a:rPr lang="en-US" dirty="0"/>
            </a:br>
            <a:r>
              <a:rPr lang="en-US" b="0" i="0" dirty="0">
                <a:solidFill>
                  <a:srgbClr val="222222"/>
                </a:solidFill>
                <a:effectLst/>
                <a:latin typeface="Arial" panose="020B0604020202020204" pitchFamily="34" charset="0"/>
              </a:rPr>
              <a:t>AMP is employing a number of developmental and proprietary technologies integrated into our processing facilities. Due to AMP company confidentiality and IP sensitivity, facility tours are not permitted at this time.</a:t>
            </a:r>
            <a:endParaRPr lang="en-US" dirty="0"/>
          </a:p>
        </p:txBody>
      </p:sp>
    </p:spTree>
    <p:extLst>
      <p:ext uri="{BB962C8B-B14F-4D97-AF65-F5344CB8AC3E}">
        <p14:creationId xmlns:p14="http://schemas.microsoft.com/office/powerpoint/2010/main" val="2190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1B31-0DD7-734C-A292-CB9B62F6A93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84CF055-3BF2-BA46-86EA-9F6C6AC6595A}"/>
              </a:ext>
            </a:extLst>
          </p:cNvPr>
          <p:cNvSpPr>
            <a:spLocks noGrp="1"/>
          </p:cNvSpPr>
          <p:nvPr>
            <p:ph type="subTitle" idx="1"/>
          </p:nvPr>
        </p:nvSpPr>
        <p:spPr/>
        <p:txBody>
          <a:bodyPr/>
          <a:lstStyle/>
          <a:p>
            <a:endParaRPr lang="en-US"/>
          </a:p>
        </p:txBody>
      </p:sp>
      <p:pic>
        <p:nvPicPr>
          <p:cNvPr id="2050" name="Picture 2" descr="Warsaw, Poland - August 23 2019: a pile of empty, used plastic beverage bottles. Bottles prepared for recycling. Plastic in recyclable waste. Recycle business. Ecologic garbage recycle management">
            <a:extLst>
              <a:ext uri="{FF2B5EF4-FFF2-40B4-BE49-F238E27FC236}">
                <a16:creationId xmlns:a16="http://schemas.microsoft.com/office/drawing/2014/main" id="{95D01911-ADC5-E144-A29F-18DD3ADAB0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0"/>
            <a:ext cx="242665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91;gac768a3ca5_1_7">
            <a:extLst>
              <a:ext uri="{FF2B5EF4-FFF2-40B4-BE49-F238E27FC236}">
                <a16:creationId xmlns:a16="http://schemas.microsoft.com/office/drawing/2014/main" id="{DB54D944-8658-534A-B3E2-B63105D4693A}"/>
              </a:ext>
            </a:extLst>
          </p:cNvPr>
          <p:cNvSpPr/>
          <p:nvPr/>
        </p:nvSpPr>
        <p:spPr>
          <a:xfrm>
            <a:off x="-37" y="0"/>
            <a:ext cx="24382500" cy="13716000"/>
          </a:xfrm>
          <a:prstGeom prst="rect">
            <a:avLst/>
          </a:prstGeom>
          <a:solidFill>
            <a:srgbClr val="000000">
              <a:alpha val="45880"/>
            </a:srgbClr>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Helvetica Now Text" panose="020B0504030202020204" pitchFamily="34" charset="77"/>
              <a:ea typeface="Play"/>
              <a:cs typeface="Play"/>
              <a:sym typeface="Play"/>
            </a:endParaRPr>
          </a:p>
        </p:txBody>
      </p:sp>
      <p:sp>
        <p:nvSpPr>
          <p:cNvPr id="7" name="Google Shape;393;gac768a3ca5_1_7">
            <a:extLst>
              <a:ext uri="{FF2B5EF4-FFF2-40B4-BE49-F238E27FC236}">
                <a16:creationId xmlns:a16="http://schemas.microsoft.com/office/drawing/2014/main" id="{21BDDBD2-1375-F14F-A410-AD68555D6BB5}"/>
              </a:ext>
            </a:extLst>
          </p:cNvPr>
          <p:cNvSpPr txBox="1">
            <a:spLocks/>
          </p:cNvSpPr>
          <p:nvPr/>
        </p:nvSpPr>
        <p:spPr>
          <a:xfrm>
            <a:off x="1282756" y="5751508"/>
            <a:ext cx="21816900" cy="2975227"/>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600"/>
              <a:buFont typeface="Poppins Medium"/>
              <a:buNone/>
              <a:defRPr sz="6600" b="0" i="0" u="none" strike="noStrike" cap="none">
                <a:solidFill>
                  <a:schemeClr val="dk1"/>
                </a:solidFill>
                <a:latin typeface="Poppins Medium"/>
                <a:ea typeface="Poppins Medium"/>
                <a:cs typeface="Poppins Medium"/>
                <a:sym typeface="Poppins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spcBef>
                <a:spcPts val="600"/>
              </a:spcBef>
            </a:pPr>
            <a:r>
              <a:rPr lang="en-US" sz="9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Billions of dollars a year are lost to landfill due to the economics of material recovery. </a:t>
            </a:r>
          </a:p>
        </p:txBody>
      </p:sp>
    </p:spTree>
    <p:extLst>
      <p:ext uri="{BB962C8B-B14F-4D97-AF65-F5344CB8AC3E}">
        <p14:creationId xmlns:p14="http://schemas.microsoft.com/office/powerpoint/2010/main" val="399515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1B31-0DD7-734C-A292-CB9B62F6A93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84CF055-3BF2-BA46-86EA-9F6C6AC6595A}"/>
              </a:ext>
            </a:extLst>
          </p:cNvPr>
          <p:cNvSpPr>
            <a:spLocks noGrp="1"/>
          </p:cNvSpPr>
          <p:nvPr>
            <p:ph type="subTitle" idx="1"/>
          </p:nvPr>
        </p:nvSpPr>
        <p:spPr/>
        <p:txBody>
          <a:bodyPr/>
          <a:lstStyle/>
          <a:p>
            <a:endParaRPr lang="en-US"/>
          </a:p>
        </p:txBody>
      </p:sp>
      <p:pic>
        <p:nvPicPr>
          <p:cNvPr id="5" name="Picture 4" descr="A picture containing sky, outdoor&#10;&#10;Description automatically generated">
            <a:extLst>
              <a:ext uri="{FF2B5EF4-FFF2-40B4-BE49-F238E27FC236}">
                <a16:creationId xmlns:a16="http://schemas.microsoft.com/office/drawing/2014/main" id="{C8265142-544E-584A-8DEA-46B243CE2D00}"/>
              </a:ext>
            </a:extLst>
          </p:cNvPr>
          <p:cNvPicPr>
            <a:picLocks noChangeAspect="1"/>
          </p:cNvPicPr>
          <p:nvPr/>
        </p:nvPicPr>
        <p:blipFill rotWithShape="1">
          <a:blip r:embed="rId3"/>
          <a:srcRect l="11207" t="33635" r="27155" b="20135"/>
          <a:stretch/>
        </p:blipFill>
        <p:spPr>
          <a:xfrm>
            <a:off x="0" y="0"/>
            <a:ext cx="24382413" cy="13715999"/>
          </a:xfrm>
          <a:prstGeom prst="rect">
            <a:avLst/>
          </a:prstGeom>
          <a:solidFill>
            <a:schemeClr val="accent1"/>
          </a:solidFill>
        </p:spPr>
      </p:pic>
      <p:sp>
        <p:nvSpPr>
          <p:cNvPr id="6" name="Google Shape;391;gac768a3ca5_1_7">
            <a:extLst>
              <a:ext uri="{FF2B5EF4-FFF2-40B4-BE49-F238E27FC236}">
                <a16:creationId xmlns:a16="http://schemas.microsoft.com/office/drawing/2014/main" id="{B3B42AA3-1AAB-B8BC-1068-04AE92ECCF52}"/>
              </a:ext>
            </a:extLst>
          </p:cNvPr>
          <p:cNvSpPr/>
          <p:nvPr/>
        </p:nvSpPr>
        <p:spPr>
          <a:xfrm>
            <a:off x="-37" y="0"/>
            <a:ext cx="24382500" cy="13716000"/>
          </a:xfrm>
          <a:prstGeom prst="rect">
            <a:avLst/>
          </a:prstGeom>
          <a:solidFill>
            <a:srgbClr val="000000">
              <a:alpha val="45880"/>
            </a:srgbClr>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Helvetica Now Text" panose="020B0504030202020204" pitchFamily="34" charset="77"/>
              <a:ea typeface="Play"/>
              <a:cs typeface="Play"/>
              <a:sym typeface="Play"/>
            </a:endParaRPr>
          </a:p>
        </p:txBody>
      </p:sp>
      <p:sp>
        <p:nvSpPr>
          <p:cNvPr id="10" name="Google Shape;393;gac768a3ca5_1_7">
            <a:extLst>
              <a:ext uri="{FF2B5EF4-FFF2-40B4-BE49-F238E27FC236}">
                <a16:creationId xmlns:a16="http://schemas.microsoft.com/office/drawing/2014/main" id="{52CA23BC-AFA8-3340-944B-A7023C9EEF17}"/>
              </a:ext>
            </a:extLst>
          </p:cNvPr>
          <p:cNvSpPr txBox="1">
            <a:spLocks/>
          </p:cNvSpPr>
          <p:nvPr/>
        </p:nvSpPr>
        <p:spPr>
          <a:xfrm>
            <a:off x="13645662" y="3005993"/>
            <a:ext cx="9512888" cy="962250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600"/>
              <a:buFont typeface="Poppins Medium"/>
              <a:buNone/>
              <a:defRPr sz="6600" b="0" i="0" u="none" strike="noStrike" cap="none">
                <a:solidFill>
                  <a:schemeClr val="dk1"/>
                </a:solidFill>
                <a:latin typeface="Poppins Medium"/>
                <a:ea typeface="Poppins Medium"/>
                <a:cs typeface="Poppins Medium"/>
                <a:sym typeface="Poppins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spcBef>
                <a:spcPts val="600"/>
              </a:spcBef>
            </a:pPr>
            <a:r>
              <a:rPr lang="en-US" sz="9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Our mission is to change that with advanced </a:t>
            </a:r>
            <a:r>
              <a:rPr lang="en-US" sz="9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technology</a:t>
            </a:r>
            <a:r>
              <a:rPr lang="en-US" sz="9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and expansion of new recycling </a:t>
            </a:r>
            <a:r>
              <a:rPr lang="en-US" sz="9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infrastructure</a:t>
            </a:r>
            <a:r>
              <a:rPr lang="en-US" sz="96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187172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a5d1e25579_0_22"/>
          <p:cNvSpPr txBox="1">
            <a:spLocks noGrp="1"/>
          </p:cNvSpPr>
          <p:nvPr>
            <p:ph type="title"/>
          </p:nvPr>
        </p:nvSpPr>
        <p:spPr>
          <a:xfrm>
            <a:off x="1192065" y="6226386"/>
            <a:ext cx="21877500" cy="136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Font typeface="Poppins Medium"/>
              <a:buNone/>
            </a:pPr>
            <a:r>
              <a:rPr lang="en-US" dirty="0">
                <a:latin typeface="Helvetica" pitchFamily="2" charset="0"/>
              </a:rPr>
              <a:t>AMP At-a-Glance</a:t>
            </a:r>
            <a:endParaRPr dirty="0">
              <a:latin typeface="Helvetica" pitchFamily="2" charset="0"/>
            </a:endParaRPr>
          </a:p>
        </p:txBody>
      </p:sp>
      <p:sp>
        <p:nvSpPr>
          <p:cNvPr id="450" name="Google Shape;450;ga5d1e25579_0_22"/>
          <p:cNvSpPr txBox="1">
            <a:spLocks noGrp="1"/>
          </p:cNvSpPr>
          <p:nvPr>
            <p:ph type="ftr" idx="11"/>
          </p:nvPr>
        </p:nvSpPr>
        <p:spPr>
          <a:xfrm>
            <a:off x="1192994" y="12882282"/>
            <a:ext cx="11205193" cy="45145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lt2"/>
                </a:solidFill>
                <a:ea typeface="Helvetica Neue"/>
                <a:cs typeface="Helvetica Neue"/>
                <a:sym typeface="Helvetica Neue"/>
              </a:rPr>
              <a:t>Copyright ©2022 </a:t>
            </a:r>
            <a:r>
              <a:rPr lang="en-US" sz="1200" b="1" dirty="0">
                <a:solidFill>
                  <a:schemeClr val="accent2"/>
                </a:solidFill>
                <a:ea typeface="Helvetica Neue"/>
                <a:cs typeface="Helvetica Neue"/>
                <a:sym typeface="Helvetica Neue"/>
              </a:rPr>
              <a:t>AMP Robotics</a:t>
            </a:r>
            <a:r>
              <a:rPr lang="en-US" sz="1200" dirty="0">
                <a:solidFill>
                  <a:schemeClr val="dk2"/>
                </a:solidFill>
                <a:ea typeface="Helvetica Neue"/>
                <a:cs typeface="Helvetica Neue"/>
                <a:sym typeface="Helvetica Neue"/>
              </a:rPr>
              <a:t>. </a:t>
            </a:r>
            <a:r>
              <a:rPr lang="en-US" sz="1200" dirty="0">
                <a:solidFill>
                  <a:schemeClr val="lt2"/>
                </a:solidFill>
                <a:ea typeface="Helvetica Neue"/>
                <a:cs typeface="Helvetica Neue"/>
                <a:sym typeface="Helvetica Neue"/>
              </a:rPr>
              <a:t>All material contained in this document is private and confidential. All Rights Reserved</a:t>
            </a:r>
            <a:r>
              <a:rPr lang="en-US" sz="1200" b="1" dirty="0">
                <a:solidFill>
                  <a:schemeClr val="lt2"/>
                </a:solidFill>
                <a:ea typeface="Helvetica Neue"/>
                <a:cs typeface="Helvetica Neue"/>
                <a:sym typeface="Helvetica Neue"/>
              </a:rPr>
              <a:t>.</a:t>
            </a:r>
            <a:r>
              <a:rPr lang="en-US" sz="1200" b="1" dirty="0">
                <a:solidFill>
                  <a:schemeClr val="dk2"/>
                </a:solidFill>
                <a:ea typeface="Helvetica Neue"/>
                <a:cs typeface="Helvetica Neue"/>
                <a:sym typeface="Helvetica Neue"/>
              </a:rPr>
              <a:t> </a:t>
            </a:r>
            <a:r>
              <a:rPr lang="en-US" sz="1200" b="1" dirty="0">
                <a:solidFill>
                  <a:schemeClr val="accent2"/>
                </a:solidFill>
                <a:ea typeface="Helvetica Neue"/>
                <a:cs typeface="Helvetica Neue"/>
                <a:sym typeface="Helvetica Neue"/>
              </a:rPr>
              <a:t>www.amprobotics.com</a:t>
            </a:r>
            <a:endParaRPr sz="1200" b="1" dirty="0">
              <a:solidFill>
                <a:schemeClr val="accent2"/>
              </a:solidFill>
              <a:ea typeface="Helvetica Neue"/>
              <a:cs typeface="Helvetica Neue"/>
              <a:sym typeface="Helvetica Neue"/>
            </a:endParaRPr>
          </a:p>
        </p:txBody>
      </p:sp>
      <p:pic>
        <p:nvPicPr>
          <p:cNvPr id="451" name="Google Shape;451;ga5d1e25579_0_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0" y="4"/>
            <a:ext cx="24382498" cy="5670000"/>
          </a:xfrm>
          <a:prstGeom prst="rect">
            <a:avLst/>
          </a:prstGeom>
          <a:noFill/>
          <a:ln>
            <a:noFill/>
          </a:ln>
        </p:spPr>
      </p:pic>
      <p:sp>
        <p:nvSpPr>
          <p:cNvPr id="6" name="Google Shape;520;ga5d1e25579_1_40">
            <a:extLst>
              <a:ext uri="{FF2B5EF4-FFF2-40B4-BE49-F238E27FC236}">
                <a16:creationId xmlns:a16="http://schemas.microsoft.com/office/drawing/2014/main" id="{4B616188-72A4-BE4C-996D-16990A7C4425}"/>
              </a:ext>
            </a:extLst>
          </p:cNvPr>
          <p:cNvSpPr txBox="1">
            <a:spLocks/>
          </p:cNvSpPr>
          <p:nvPr/>
        </p:nvSpPr>
        <p:spPr>
          <a:xfrm>
            <a:off x="1229387" y="8334178"/>
            <a:ext cx="22582335" cy="38329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85800" marR="0" lvl="0" indent="-685800" algn="l" rtl="0">
              <a:lnSpc>
                <a:spcPct val="100000"/>
              </a:lnSpc>
              <a:spcBef>
                <a:spcPts val="0"/>
              </a:spcBef>
              <a:spcAft>
                <a:spcPts val="0"/>
              </a:spcAft>
              <a:buClr>
                <a:srgbClr val="000000"/>
              </a:buClr>
              <a:buFont typeface="Arial" panose="020B0604020202020204" pitchFamily="34" charset="0"/>
              <a:buChar char="•"/>
              <a:defRPr sz="4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1pPr>
            <a:lvl2pPr marL="685800" marR="0" lvl="1" indent="-685800" algn="l" rtl="0">
              <a:lnSpc>
                <a:spcPct val="100000"/>
              </a:lnSpc>
              <a:spcBef>
                <a:spcPts val="0"/>
              </a:spcBef>
              <a:spcAft>
                <a:spcPts val="0"/>
              </a:spcAft>
              <a:buClr>
                <a:srgbClr val="000000"/>
              </a:buClr>
              <a:buFont typeface="Arial" panose="020B0604020202020204" pitchFamily="34" charset="0"/>
              <a:buChar char="•"/>
              <a:defRPr sz="4800" b="0" i="0" u="none" strike="noStrike" cap="none">
                <a:solidFill>
                  <a:schemeClr val="bg1"/>
                </a:solidFill>
                <a:latin typeface="Arial"/>
                <a:ea typeface="Helvetica Now Text" panose="020B0504030202020204" pitchFamily="34" charset="77"/>
                <a:cs typeface="Arial"/>
                <a:sym typeface="Arial"/>
              </a:defRPr>
            </a:lvl2pPr>
            <a:lvl3pPr marL="0" marR="0" lvl="2" indent="0" algn="l" rtl="0">
              <a:lnSpc>
                <a:spcPct val="100000"/>
              </a:lnSpc>
              <a:spcBef>
                <a:spcPts val="0"/>
              </a:spcBef>
              <a:spcAft>
                <a:spcPts val="0"/>
              </a:spcAft>
              <a:buClr>
                <a:srgbClr val="000000"/>
              </a:buClr>
              <a:buFont typeface="Arial" panose="020B0604020202020204" pitchFamily="34" charset="0"/>
              <a:buNone/>
              <a:defRPr sz="36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3pPr>
            <a:lvl4pPr marL="0" marR="0" lvl="3" indent="0" algn="l" rtl="0">
              <a:lnSpc>
                <a:spcPct val="100000"/>
              </a:lnSpc>
              <a:spcBef>
                <a:spcPts val="0"/>
              </a:spcBef>
              <a:spcAft>
                <a:spcPts val="0"/>
              </a:spcAft>
              <a:buClr>
                <a:srgbClr val="000000"/>
              </a:buClr>
              <a:buFont typeface="Arial" panose="020B0604020202020204" pitchFamily="34" charset="0"/>
              <a:buNone/>
              <a:defRPr sz="2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4pPr>
            <a:lvl5pPr marL="0" marR="0" lvl="4" indent="0" algn="l" rtl="0">
              <a:lnSpc>
                <a:spcPct val="100000"/>
              </a:lnSpc>
              <a:spcBef>
                <a:spcPts val="0"/>
              </a:spcBef>
              <a:spcAft>
                <a:spcPts val="0"/>
              </a:spcAft>
              <a:buClr>
                <a:srgbClr val="000000"/>
              </a:buClr>
              <a:buFont typeface="Arial" panose="020B0604020202020204" pitchFamily="34" charset="0"/>
              <a:buNone/>
              <a:defRPr sz="2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6725" indent="-466725">
              <a:lnSpc>
                <a:spcPct val="150000"/>
              </a:lnSpc>
              <a:buClr>
                <a:schemeClr val="lt1"/>
              </a:buClr>
              <a:buSzPts val="3200"/>
            </a:pPr>
            <a:r>
              <a:rPr lang="en-US" sz="3600" dirty="0">
                <a:solidFill>
                  <a:schemeClr val="lt1"/>
                </a:solidFill>
                <a:cs typeface="Helvetica Neue"/>
              </a:rPr>
              <a:t>Founded in 2014, headquartered in Colorado; Made in the USA</a:t>
            </a:r>
          </a:p>
          <a:p>
            <a:pPr marL="466725" indent="-466725">
              <a:lnSpc>
                <a:spcPct val="150000"/>
              </a:lnSpc>
              <a:buClr>
                <a:schemeClr val="lt1"/>
              </a:buClr>
              <a:buSzPts val="3200"/>
            </a:pPr>
            <a:r>
              <a:rPr lang="en-US" sz="3600" dirty="0">
                <a:solidFill>
                  <a:schemeClr val="lt1"/>
                </a:solidFill>
                <a:cs typeface="Helvetica Neue"/>
              </a:rPr>
              <a:t>Nearly 300 employees across engineering, manufacturing, and business operations</a:t>
            </a:r>
          </a:p>
          <a:p>
            <a:pPr marL="466725" indent="-466725">
              <a:lnSpc>
                <a:spcPct val="150000"/>
              </a:lnSpc>
              <a:buClr>
                <a:schemeClr val="lt1"/>
              </a:buClr>
              <a:buSzPts val="3200"/>
            </a:pPr>
            <a:r>
              <a:rPr lang="en-US" sz="3600" dirty="0">
                <a:solidFill>
                  <a:schemeClr val="lt1"/>
                </a:solidFill>
                <a:cs typeface="Helvetica Neue"/>
              </a:rPr>
              <a:t>Retrofitting existing facilities and adding new next-gen automated recycling infrastructure</a:t>
            </a:r>
          </a:p>
          <a:p>
            <a:pPr marL="457177" indent="-457177">
              <a:lnSpc>
                <a:spcPct val="150000"/>
              </a:lnSpc>
              <a:buClr>
                <a:schemeClr val="lt1"/>
              </a:buClr>
              <a:buSzPts val="3200"/>
              <a:buFont typeface="Helvetica Neue"/>
              <a:buChar char="•"/>
            </a:pPr>
            <a:r>
              <a:rPr lang="en-US" sz="3600" dirty="0">
                <a:solidFill>
                  <a:schemeClr val="lt1"/>
                </a:solidFill>
                <a:cs typeface="Helvetica Neue"/>
              </a:rPr>
              <a:t>Full production with systems deployed across the world and in 25 states in the U.S.</a:t>
            </a:r>
          </a:p>
        </p:txBody>
      </p:sp>
      <p:pic>
        <p:nvPicPr>
          <p:cNvPr id="3" name="Picture 2" descr="Background pattern&#10;&#10;Description automatically generated">
            <a:extLst>
              <a:ext uri="{FF2B5EF4-FFF2-40B4-BE49-F238E27FC236}">
                <a16:creationId xmlns:a16="http://schemas.microsoft.com/office/drawing/2014/main" id="{B2D11105-E499-6D4B-AE21-DF8434531EE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1464455" y="9360525"/>
            <a:ext cx="1605110" cy="1136645"/>
          </a:xfrm>
          <a:prstGeom prst="rect">
            <a:avLst/>
          </a:prstGeom>
        </p:spPr>
      </p:pic>
    </p:spTree>
    <p:extLst>
      <p:ext uri="{BB962C8B-B14F-4D97-AF65-F5344CB8AC3E}">
        <p14:creationId xmlns:p14="http://schemas.microsoft.com/office/powerpoint/2010/main" val="23887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p:nvPr/>
        </p:nvSpPr>
        <p:spPr>
          <a:xfrm>
            <a:off x="0" y="0"/>
            <a:ext cx="24382500" cy="13716000"/>
          </a:xfrm>
          <a:prstGeom prst="rect">
            <a:avLst/>
          </a:prstGeom>
          <a:solidFill>
            <a:schemeClr val="accent6"/>
          </a:solidFill>
          <a:ln w="12700" cap="flat" cmpd="sng">
            <a:solidFill>
              <a:srgbClr val="0030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Play"/>
              <a:ea typeface="Play"/>
              <a:cs typeface="Play"/>
              <a:sym typeface="Play"/>
            </a:endParaRPr>
          </a:p>
        </p:txBody>
      </p:sp>
      <p:sp>
        <p:nvSpPr>
          <p:cNvPr id="284" name="Google Shape;284;p36"/>
          <p:cNvSpPr txBox="1">
            <a:spLocks noGrp="1"/>
          </p:cNvSpPr>
          <p:nvPr>
            <p:ph type="title"/>
          </p:nvPr>
        </p:nvSpPr>
        <p:spPr>
          <a:xfrm>
            <a:off x="1180079" y="1377667"/>
            <a:ext cx="21776400" cy="13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600"/>
              <a:buFont typeface="Poppins Medium"/>
              <a:buNone/>
            </a:pPr>
            <a:r>
              <a:rPr lang="en-US">
                <a:solidFill>
                  <a:srgbClr val="FFFFFF"/>
                </a:solidFill>
              </a:rPr>
              <a:t>AMP Impact Statistics</a:t>
            </a:r>
            <a:endParaRPr/>
          </a:p>
        </p:txBody>
      </p:sp>
      <p:sp>
        <p:nvSpPr>
          <p:cNvPr id="285" name="Google Shape;285;p36"/>
          <p:cNvSpPr txBox="1">
            <a:spLocks noGrp="1"/>
          </p:cNvSpPr>
          <p:nvPr>
            <p:ph type="subTitle" idx="1"/>
          </p:nvPr>
        </p:nvSpPr>
        <p:spPr>
          <a:xfrm>
            <a:off x="1180079" y="3005994"/>
            <a:ext cx="21818400" cy="60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600"/>
              <a:buNone/>
            </a:pPr>
            <a:r>
              <a:rPr lang="en-US">
                <a:solidFill>
                  <a:srgbClr val="FFFFFF"/>
                </a:solidFill>
              </a:rPr>
              <a:t>Scaling growth from early to mass adoption.</a:t>
            </a:r>
            <a:endParaRPr/>
          </a:p>
        </p:txBody>
      </p:sp>
      <p:sp>
        <p:nvSpPr>
          <p:cNvPr id="286" name="Google Shape;286;p36"/>
          <p:cNvSpPr txBox="1"/>
          <p:nvPr/>
        </p:nvSpPr>
        <p:spPr>
          <a:xfrm>
            <a:off x="8205216" y="1719072"/>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80000"/>
              </a:lnSpc>
              <a:spcBef>
                <a:spcPts val="0"/>
              </a:spcBef>
              <a:spcAft>
                <a:spcPts val="0"/>
              </a:spcAft>
              <a:buClr>
                <a:srgbClr val="000000"/>
              </a:buClr>
              <a:buSzPct val="100000"/>
              <a:buFont typeface="Arial"/>
              <a:buNone/>
            </a:pPr>
            <a:endParaRPr sz="700" b="0" i="0" u="none" strike="noStrike" cap="none">
              <a:solidFill>
                <a:schemeClr val="dk1"/>
              </a:solidFill>
              <a:latin typeface="Play"/>
              <a:ea typeface="Play"/>
              <a:cs typeface="Play"/>
              <a:sym typeface="Play"/>
            </a:endParaRPr>
          </a:p>
        </p:txBody>
      </p:sp>
      <p:sp>
        <p:nvSpPr>
          <p:cNvPr id="287" name="Google Shape;287;p36"/>
          <p:cNvSpPr txBox="1"/>
          <p:nvPr/>
        </p:nvSpPr>
        <p:spPr>
          <a:xfrm>
            <a:off x="2646986" y="5956404"/>
            <a:ext cx="5256300" cy="22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15000"/>
              <a:buFont typeface="Arial"/>
              <a:buNone/>
            </a:pPr>
            <a:r>
              <a:rPr lang="en-US" sz="15000" b="1">
                <a:solidFill>
                  <a:srgbClr val="FFFFFF"/>
                </a:solidFill>
                <a:latin typeface="Helvetica Neue"/>
                <a:ea typeface="Helvetica Neue"/>
                <a:cs typeface="Helvetica Neue"/>
                <a:sym typeface="Helvetica Neue"/>
              </a:rPr>
              <a:t>275</a:t>
            </a:r>
            <a:endParaRPr sz="1400" b="1" i="0" u="none" strike="noStrike" cap="none">
              <a:solidFill>
                <a:srgbClr val="000000"/>
              </a:solidFill>
              <a:latin typeface="Helvetica Neue"/>
              <a:ea typeface="Helvetica Neue"/>
              <a:cs typeface="Helvetica Neue"/>
              <a:sym typeface="Helvetica Neue"/>
            </a:endParaRPr>
          </a:p>
        </p:txBody>
      </p:sp>
      <p:sp>
        <p:nvSpPr>
          <p:cNvPr id="288" name="Google Shape;288;p36"/>
          <p:cNvSpPr txBox="1"/>
          <p:nvPr/>
        </p:nvSpPr>
        <p:spPr>
          <a:xfrm>
            <a:off x="15977318" y="5956404"/>
            <a:ext cx="5256300" cy="22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15000"/>
              <a:buFont typeface="Arial"/>
              <a:buNone/>
            </a:pPr>
            <a:r>
              <a:rPr lang="en-US" sz="15000" b="1">
                <a:solidFill>
                  <a:srgbClr val="FFFFFF"/>
                </a:solidFill>
                <a:latin typeface="Helvetica Neue"/>
                <a:ea typeface="Helvetica Neue"/>
                <a:cs typeface="Helvetica Neue"/>
                <a:sym typeface="Helvetica Neue"/>
              </a:rPr>
              <a:t>5</a:t>
            </a:r>
            <a:r>
              <a:rPr lang="en-US" sz="15000" b="1" i="0" u="none" strike="noStrike" cap="none">
                <a:solidFill>
                  <a:srgbClr val="FFFFFF"/>
                </a:solidFill>
                <a:latin typeface="Helvetica Neue"/>
                <a:ea typeface="Helvetica Neue"/>
                <a:cs typeface="Helvetica Neue"/>
                <a:sym typeface="Helvetica Neue"/>
              </a:rPr>
              <a:t>0B</a:t>
            </a:r>
            <a:endParaRPr sz="1400" b="1" i="0" u="none" strike="noStrike" cap="none">
              <a:solidFill>
                <a:srgbClr val="000000"/>
              </a:solidFill>
              <a:latin typeface="Helvetica Neue"/>
              <a:ea typeface="Helvetica Neue"/>
              <a:cs typeface="Helvetica Neue"/>
              <a:sym typeface="Helvetica Neue"/>
            </a:endParaRPr>
          </a:p>
        </p:txBody>
      </p:sp>
      <p:sp>
        <p:nvSpPr>
          <p:cNvPr id="289" name="Google Shape;289;p36"/>
          <p:cNvSpPr txBox="1"/>
          <p:nvPr/>
        </p:nvSpPr>
        <p:spPr>
          <a:xfrm>
            <a:off x="9294050" y="5942029"/>
            <a:ext cx="5256300" cy="22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15000"/>
              <a:buFont typeface="Arial"/>
              <a:buNone/>
            </a:pPr>
            <a:r>
              <a:rPr lang="en-US" sz="15000" b="1">
                <a:solidFill>
                  <a:srgbClr val="FFFFFF"/>
                </a:solidFill>
                <a:latin typeface="Helvetica Neue"/>
                <a:ea typeface="Helvetica Neue"/>
                <a:cs typeface="Helvetica Neue"/>
                <a:sym typeface="Helvetica Neue"/>
              </a:rPr>
              <a:t>80</a:t>
            </a:r>
            <a:endParaRPr sz="1400" b="1" i="0" u="none" strike="noStrike" cap="none">
              <a:solidFill>
                <a:srgbClr val="000000"/>
              </a:solidFill>
              <a:latin typeface="Helvetica Neue"/>
              <a:ea typeface="Helvetica Neue"/>
              <a:cs typeface="Helvetica Neue"/>
              <a:sym typeface="Helvetica Neue"/>
            </a:endParaRPr>
          </a:p>
        </p:txBody>
      </p:sp>
      <p:sp>
        <p:nvSpPr>
          <p:cNvPr id="290" name="Google Shape;290;p36"/>
          <p:cNvSpPr txBox="1"/>
          <p:nvPr/>
        </p:nvSpPr>
        <p:spPr>
          <a:xfrm>
            <a:off x="2646975" y="8183450"/>
            <a:ext cx="5103900" cy="136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800">
                <a:solidFill>
                  <a:srgbClr val="FFFFFF"/>
                </a:solidFill>
                <a:latin typeface="Helvetica Neue"/>
                <a:ea typeface="Helvetica Neue"/>
                <a:cs typeface="Helvetica Neue"/>
                <a:sym typeface="Helvetica Neue"/>
              </a:rPr>
              <a:t>Systems</a:t>
            </a:r>
            <a:r>
              <a:rPr lang="en-US" sz="3800" b="0" i="0" u="none" strike="noStrike" cap="none">
                <a:solidFill>
                  <a:srgbClr val="FFFFFF"/>
                </a:solidFill>
                <a:latin typeface="Helvetica Neue"/>
                <a:ea typeface="Helvetica Neue"/>
                <a:cs typeface="Helvetica Neue"/>
                <a:sym typeface="Helvetica Neue"/>
              </a:rPr>
              <a:t> deployed globally</a:t>
            </a:r>
            <a:endParaRPr sz="3800" b="0" i="0" u="none" strike="noStrike" cap="none">
              <a:solidFill>
                <a:srgbClr val="000000"/>
              </a:solidFill>
              <a:latin typeface="Helvetica Neue"/>
              <a:ea typeface="Helvetica Neue"/>
              <a:cs typeface="Helvetica Neue"/>
              <a:sym typeface="Helvetica Neue"/>
            </a:endParaRPr>
          </a:p>
        </p:txBody>
      </p:sp>
      <p:sp>
        <p:nvSpPr>
          <p:cNvPr id="291" name="Google Shape;291;p36"/>
          <p:cNvSpPr txBox="1"/>
          <p:nvPr/>
        </p:nvSpPr>
        <p:spPr>
          <a:xfrm>
            <a:off x="16027551" y="8183450"/>
            <a:ext cx="48957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800" b="0" i="0" u="none" strike="noStrike" cap="none">
                <a:solidFill>
                  <a:srgbClr val="FFFFFF"/>
                </a:solidFill>
                <a:latin typeface="Helvetica Neue"/>
                <a:ea typeface="Helvetica Neue"/>
                <a:cs typeface="Helvetica Neue"/>
                <a:sym typeface="Helvetica Neue"/>
              </a:rPr>
              <a:t>Objects recognized by AI on annual basis</a:t>
            </a:r>
            <a:endParaRPr sz="3800" b="0" i="0" u="none" strike="noStrike" cap="none">
              <a:solidFill>
                <a:srgbClr val="000000"/>
              </a:solidFill>
              <a:latin typeface="Helvetica Neue"/>
              <a:ea typeface="Helvetica Neue"/>
              <a:cs typeface="Helvetica Neue"/>
              <a:sym typeface="Helvetica Neue"/>
            </a:endParaRPr>
          </a:p>
        </p:txBody>
      </p:sp>
      <p:sp>
        <p:nvSpPr>
          <p:cNvPr id="292" name="Google Shape;292;p36"/>
          <p:cNvSpPr txBox="1"/>
          <p:nvPr/>
        </p:nvSpPr>
        <p:spPr>
          <a:xfrm>
            <a:off x="9430225" y="8169075"/>
            <a:ext cx="3395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800">
                <a:solidFill>
                  <a:srgbClr val="FFFFFF"/>
                </a:solidFill>
                <a:latin typeface="Helvetica Neue"/>
                <a:ea typeface="Helvetica Neue"/>
                <a:cs typeface="Helvetica Neue"/>
                <a:sym typeface="Helvetica Neue"/>
              </a:rPr>
              <a:t>Number of MRF and PRF </a:t>
            </a:r>
            <a:endParaRPr sz="3800" b="0" i="0" u="none" strike="noStrike" cap="none">
              <a:solidFill>
                <a:srgbClr val="000000"/>
              </a:solidFill>
              <a:latin typeface="Helvetica Neue"/>
              <a:ea typeface="Helvetica Neue"/>
              <a:cs typeface="Helvetica Neue"/>
              <a:sym typeface="Helvetica Neue"/>
            </a:endParaRPr>
          </a:p>
        </p:txBody>
      </p:sp>
      <p:cxnSp>
        <p:nvCxnSpPr>
          <p:cNvPr id="293" name="Google Shape;293;p36"/>
          <p:cNvCxnSpPr/>
          <p:nvPr/>
        </p:nvCxnSpPr>
        <p:spPr>
          <a:xfrm>
            <a:off x="1282700" y="2784643"/>
            <a:ext cx="21595200" cy="0"/>
          </a:xfrm>
          <a:prstGeom prst="straightConnector1">
            <a:avLst/>
          </a:prstGeom>
          <a:noFill/>
          <a:ln w="19050" cap="flat" cmpd="sng">
            <a:solidFill>
              <a:srgbClr val="F4F5F5"/>
            </a:solidFill>
            <a:prstDash val="solid"/>
            <a:miter lim="400000"/>
            <a:headEnd type="none" w="sm" len="sm"/>
            <a:tailEnd type="none" w="sm" len="sm"/>
          </a:ln>
        </p:spPr>
      </p:cxnSp>
      <p:sp>
        <p:nvSpPr>
          <p:cNvPr id="294" name="Google Shape;294;p36"/>
          <p:cNvSpPr txBox="1"/>
          <p:nvPr/>
        </p:nvSpPr>
        <p:spPr>
          <a:xfrm>
            <a:off x="1192996" y="12968625"/>
            <a:ext cx="4464600" cy="22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Helvetica Neue"/>
                <a:ea typeface="Helvetica Neue"/>
                <a:cs typeface="Helvetica Neue"/>
                <a:sym typeface="Helvetica Neue"/>
              </a:rPr>
              <a:t>© 2020 </a:t>
            </a:r>
            <a:r>
              <a:rPr lang="en-US" sz="1200" b="1" i="0" u="none" strike="noStrike" cap="none">
                <a:solidFill>
                  <a:schemeClr val="accent2"/>
                </a:solidFill>
                <a:latin typeface="Helvetica Neue"/>
                <a:ea typeface="Helvetica Neue"/>
                <a:cs typeface="Helvetica Neue"/>
                <a:sym typeface="Helvetica Neue"/>
              </a:rPr>
              <a:t>AMP Robotics</a:t>
            </a:r>
            <a:r>
              <a:rPr lang="en-US" sz="1200" b="0" i="0" u="none" strike="noStrike" cap="none">
                <a:solidFill>
                  <a:schemeClr val="dk2"/>
                </a:solidFill>
                <a:latin typeface="Helvetica Neue"/>
                <a:ea typeface="Helvetica Neue"/>
                <a:cs typeface="Helvetica Neue"/>
                <a:sym typeface="Helvetica Neue"/>
              </a:rPr>
              <a:t>. </a:t>
            </a:r>
            <a:r>
              <a:rPr lang="en-US" sz="1200">
                <a:solidFill>
                  <a:schemeClr val="lt2"/>
                </a:solidFill>
                <a:latin typeface="Helvetica Neue"/>
                <a:ea typeface="Helvetica Neue"/>
                <a:cs typeface="Helvetica Neue"/>
                <a:sym typeface="Helvetica Neue"/>
              </a:rPr>
              <a:t>C</a:t>
            </a:r>
            <a:r>
              <a:rPr lang="en-US" sz="1200" b="0" i="0" u="none" strike="noStrike" cap="none">
                <a:solidFill>
                  <a:schemeClr val="lt2"/>
                </a:solidFill>
                <a:latin typeface="Helvetica Neue"/>
                <a:ea typeface="Helvetica Neue"/>
                <a:cs typeface="Helvetica Neue"/>
                <a:sym typeface="Helvetica Neue"/>
              </a:rPr>
              <a:t>o</a:t>
            </a:r>
            <a:r>
              <a:rPr lang="en-US" sz="1200">
                <a:solidFill>
                  <a:schemeClr val="lt2"/>
                </a:solidFill>
                <a:latin typeface="Helvetica Neue"/>
                <a:ea typeface="Helvetica Neue"/>
                <a:cs typeface="Helvetica Neue"/>
                <a:sym typeface="Helvetica Neue"/>
              </a:rPr>
              <a:t>nfidential.</a:t>
            </a:r>
            <a:r>
              <a:rPr lang="en-US" sz="1200" b="1" i="0" u="none" strike="noStrike" cap="none">
                <a:solidFill>
                  <a:schemeClr val="dk2"/>
                </a:solidFill>
                <a:latin typeface="Helvetica Neue"/>
                <a:ea typeface="Helvetica Neue"/>
                <a:cs typeface="Helvetica Neue"/>
                <a:sym typeface="Helvetica Neue"/>
              </a:rPr>
              <a:t> </a:t>
            </a:r>
            <a:r>
              <a:rPr lang="en-US" sz="1200" b="1" i="0" u="none" strike="noStrike" cap="none">
                <a:solidFill>
                  <a:schemeClr val="accent2"/>
                </a:solidFill>
                <a:latin typeface="Helvetica Neue"/>
                <a:ea typeface="Helvetica Neue"/>
                <a:cs typeface="Helvetica Neue"/>
                <a:sym typeface="Helvetica Neue"/>
              </a:rPr>
              <a:t>www.amprobotics.com</a:t>
            </a:r>
            <a:endParaRPr sz="1200" b="1" i="0" u="none" strike="noStrike" cap="none">
              <a:solidFill>
                <a:schemeClr val="accent2"/>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F520C04-36B2-C141-89D8-44879A243A0C}"/>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CB33276-CF95-CA47-AB59-7D22AC60E92A}"/>
              </a:ext>
            </a:extLst>
          </p:cNvPr>
          <p:cNvSpPr>
            <a:spLocks noGrp="1"/>
          </p:cNvSpPr>
          <p:nvPr>
            <p:ph type="title"/>
          </p:nvPr>
        </p:nvSpPr>
        <p:spPr/>
        <p:txBody>
          <a:bodyPr/>
          <a:lstStyle/>
          <a:p>
            <a:endParaRPr lang="en-US"/>
          </a:p>
        </p:txBody>
      </p:sp>
      <p:pic>
        <p:nvPicPr>
          <p:cNvPr id="6" name="Picture 5" descr="A picture containing person, indoor, preparing, people&#10;&#10;Description automatically generated">
            <a:extLst>
              <a:ext uri="{FF2B5EF4-FFF2-40B4-BE49-F238E27FC236}">
                <a16:creationId xmlns:a16="http://schemas.microsoft.com/office/drawing/2014/main" id="{D01BF462-5976-6246-B172-4A7D6249AD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24382413" cy="13716000"/>
          </a:xfrm>
          <a:prstGeom prst="rect">
            <a:avLst/>
          </a:prstGeom>
        </p:spPr>
      </p:pic>
      <p:sp>
        <p:nvSpPr>
          <p:cNvPr id="22" name="Google Shape;391;gac768a3ca5_1_7">
            <a:extLst>
              <a:ext uri="{FF2B5EF4-FFF2-40B4-BE49-F238E27FC236}">
                <a16:creationId xmlns:a16="http://schemas.microsoft.com/office/drawing/2014/main" id="{062DEF89-F943-3249-8408-DF8118974B67}"/>
              </a:ext>
            </a:extLst>
          </p:cNvPr>
          <p:cNvSpPr/>
          <p:nvPr/>
        </p:nvSpPr>
        <p:spPr>
          <a:xfrm>
            <a:off x="9689" y="0"/>
            <a:ext cx="24382500" cy="13716000"/>
          </a:xfrm>
          <a:prstGeom prst="rect">
            <a:avLst/>
          </a:prstGeom>
          <a:solidFill>
            <a:srgbClr val="000000">
              <a:alpha val="45880"/>
            </a:srgbClr>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Helvetica Now Text" panose="020B0504030202020204" pitchFamily="34" charset="77"/>
              <a:ea typeface="Play"/>
              <a:cs typeface="Play"/>
              <a:sym typeface="Play"/>
            </a:endParaRPr>
          </a:p>
        </p:txBody>
      </p:sp>
      <p:sp>
        <p:nvSpPr>
          <p:cNvPr id="8" name="Rectangle 7">
            <a:extLst>
              <a:ext uri="{FF2B5EF4-FFF2-40B4-BE49-F238E27FC236}">
                <a16:creationId xmlns:a16="http://schemas.microsoft.com/office/drawing/2014/main" id="{01FEC218-F624-D545-BDDA-BDD67758AB57}"/>
              </a:ext>
            </a:extLst>
          </p:cNvPr>
          <p:cNvSpPr/>
          <p:nvPr/>
        </p:nvSpPr>
        <p:spPr>
          <a:xfrm>
            <a:off x="9688" y="7473132"/>
            <a:ext cx="24363036" cy="6242867"/>
          </a:xfrm>
          <a:prstGeom prst="rect">
            <a:avLst/>
          </a:prstGeom>
          <a:solidFill>
            <a:srgbClr val="C0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 un</a:t>
            </a:r>
          </a:p>
        </p:txBody>
      </p:sp>
      <p:sp>
        <p:nvSpPr>
          <p:cNvPr id="9" name="Rectangle 8">
            <a:extLst>
              <a:ext uri="{FF2B5EF4-FFF2-40B4-BE49-F238E27FC236}">
                <a16:creationId xmlns:a16="http://schemas.microsoft.com/office/drawing/2014/main" id="{80F03096-C100-C94D-83A2-DA164B1E0F38}"/>
              </a:ext>
            </a:extLst>
          </p:cNvPr>
          <p:cNvSpPr/>
          <p:nvPr/>
        </p:nvSpPr>
        <p:spPr>
          <a:xfrm>
            <a:off x="359142" y="8764094"/>
            <a:ext cx="7607490" cy="3814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BFFFF"/>
                </a:solidFill>
                <a:latin typeface="Helvetica" pitchFamily="2" charset="0"/>
              </a:rPr>
              <a:t>AMP’s technology addresses major industry problems</a:t>
            </a:r>
          </a:p>
        </p:txBody>
      </p:sp>
      <p:sp>
        <p:nvSpPr>
          <p:cNvPr id="16" name="Google Shape;101;gde72c6b391_0_0">
            <a:extLst>
              <a:ext uri="{FF2B5EF4-FFF2-40B4-BE49-F238E27FC236}">
                <a16:creationId xmlns:a16="http://schemas.microsoft.com/office/drawing/2014/main" id="{1A1FDAEE-DA2D-3647-AC55-154583483F78}"/>
              </a:ext>
            </a:extLst>
          </p:cNvPr>
          <p:cNvSpPr/>
          <p:nvPr/>
        </p:nvSpPr>
        <p:spPr>
          <a:xfrm>
            <a:off x="7966632" y="8185062"/>
            <a:ext cx="15707186" cy="5023667"/>
          </a:xfrm>
          <a:prstGeom prst="rect">
            <a:avLst/>
          </a:prstGeom>
          <a:noFill/>
          <a:ln>
            <a:noFill/>
          </a:ln>
        </p:spPr>
        <p:txBody>
          <a:bodyPr spcFirstLastPara="1" wrap="square" lIns="91425" tIns="45700" rIns="91425" bIns="45700" anchor="t" anchorCtr="0">
            <a:noAutofit/>
          </a:bodyPr>
          <a:lstStyle/>
          <a:p>
            <a:pPr marL="571500" marR="0" lvl="0" indent="-571500" algn="l" rtl="0">
              <a:lnSpc>
                <a:spcPct val="150000"/>
              </a:lnSpc>
              <a:spcBef>
                <a:spcPts val="0"/>
              </a:spcBef>
              <a:spcAft>
                <a:spcPts val="0"/>
              </a:spcAft>
              <a:buClr>
                <a:schemeClr val="accent2"/>
              </a:buClr>
              <a:buSzPct val="125000"/>
              <a:buFont typeface="Arial" panose="020B0604020202020204" pitchFamily="34" charset="0"/>
              <a:buChar char="•"/>
            </a:pPr>
            <a:r>
              <a:rPr lang="en-US" sz="5400" dirty="0">
                <a:solidFill>
                  <a:srgbClr val="FBFFFF"/>
                </a:solidFill>
                <a:latin typeface="Helvetica" pitchFamily="2" charset="0"/>
                <a:ea typeface="Poppins"/>
                <a:cs typeface="Poppins"/>
                <a:sym typeface="Poppins"/>
              </a:rPr>
              <a:t>Poor material quality. Contamination.</a:t>
            </a:r>
          </a:p>
          <a:p>
            <a:pPr marL="571500" marR="0" lvl="0" indent="-571500" algn="l" rtl="0">
              <a:lnSpc>
                <a:spcPct val="150000"/>
              </a:lnSpc>
              <a:spcBef>
                <a:spcPts val="0"/>
              </a:spcBef>
              <a:spcAft>
                <a:spcPts val="0"/>
              </a:spcAft>
              <a:buClr>
                <a:schemeClr val="accent2"/>
              </a:buClr>
              <a:buSzPct val="125000"/>
              <a:buFont typeface="Arial" panose="020B0604020202020204" pitchFamily="34" charset="0"/>
              <a:buChar char="•"/>
            </a:pPr>
            <a:r>
              <a:rPr lang="en-US" sz="5400" dirty="0">
                <a:solidFill>
                  <a:srgbClr val="FBFFFF"/>
                </a:solidFill>
                <a:latin typeface="Helvetica" pitchFamily="2" charset="0"/>
                <a:ea typeface="Poppins"/>
                <a:cs typeface="Poppins"/>
                <a:sym typeface="Poppins"/>
              </a:rPr>
              <a:t>High operational costs. Labor shortages. Safety.</a:t>
            </a:r>
          </a:p>
          <a:p>
            <a:pPr marL="571500" marR="0" lvl="0" indent="-571500" algn="l" rtl="0">
              <a:lnSpc>
                <a:spcPct val="150000"/>
              </a:lnSpc>
              <a:spcBef>
                <a:spcPts val="0"/>
              </a:spcBef>
              <a:spcAft>
                <a:spcPts val="0"/>
              </a:spcAft>
              <a:buClr>
                <a:schemeClr val="accent2"/>
              </a:buClr>
              <a:buSzPct val="125000"/>
              <a:buFont typeface="Arial" panose="020B0604020202020204" pitchFamily="34" charset="0"/>
              <a:buChar char="•"/>
            </a:pPr>
            <a:r>
              <a:rPr lang="en-US" sz="5400" dirty="0">
                <a:solidFill>
                  <a:srgbClr val="FBFFFF"/>
                </a:solidFill>
                <a:latin typeface="Helvetica" pitchFamily="2" charset="0"/>
                <a:ea typeface="Poppins"/>
                <a:cs typeface="Poppins"/>
                <a:sym typeface="Poppins"/>
              </a:rPr>
              <a:t>Productivity constraints. Low recovery rates.</a:t>
            </a:r>
          </a:p>
          <a:p>
            <a:pPr marL="571500" marR="0" lvl="0" indent="-571500" algn="l" rtl="0">
              <a:lnSpc>
                <a:spcPct val="150000"/>
              </a:lnSpc>
              <a:spcBef>
                <a:spcPts val="0"/>
              </a:spcBef>
              <a:spcAft>
                <a:spcPts val="0"/>
              </a:spcAft>
              <a:buClr>
                <a:schemeClr val="accent2"/>
              </a:buClr>
              <a:buSzPct val="125000"/>
              <a:buFont typeface="Arial" panose="020B0604020202020204" pitchFamily="34" charset="0"/>
              <a:buChar char="•"/>
            </a:pPr>
            <a:r>
              <a:rPr lang="en-US" sz="5400" dirty="0">
                <a:solidFill>
                  <a:srgbClr val="FBFFFF"/>
                </a:solidFill>
                <a:latin typeface="Helvetica" pitchFamily="2" charset="0"/>
                <a:ea typeface="Poppins"/>
                <a:cs typeface="Poppins"/>
                <a:sym typeface="Poppins"/>
              </a:rPr>
              <a:t>Data transparency and measurement.</a:t>
            </a:r>
          </a:p>
          <a:p>
            <a:pPr marL="571500" marR="0" lvl="0" indent="-571500" algn="l" rtl="0">
              <a:spcBef>
                <a:spcPts val="0"/>
              </a:spcBef>
              <a:spcAft>
                <a:spcPts val="0"/>
              </a:spcAft>
              <a:buClr>
                <a:schemeClr val="accent2"/>
              </a:buClr>
              <a:buSzPct val="125000"/>
              <a:buFont typeface="Arial" panose="020B0604020202020204" pitchFamily="34" charset="0"/>
              <a:buChar char="•"/>
            </a:pPr>
            <a:endParaRPr sz="5400" dirty="0">
              <a:solidFill>
                <a:srgbClr val="FBFFFF"/>
              </a:solidFill>
              <a:latin typeface="Helvetica" pitchFamily="2" charset="0"/>
              <a:ea typeface="Poppins"/>
              <a:cs typeface="Poppins"/>
              <a:sym typeface="Poppins"/>
            </a:endParaRPr>
          </a:p>
        </p:txBody>
      </p:sp>
    </p:spTree>
    <p:extLst>
      <p:ext uri="{BB962C8B-B14F-4D97-AF65-F5344CB8AC3E}">
        <p14:creationId xmlns:p14="http://schemas.microsoft.com/office/powerpoint/2010/main" val="154802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txBox="1">
            <a:spLocks noGrp="1"/>
          </p:cNvSpPr>
          <p:nvPr>
            <p:ph type="title"/>
          </p:nvPr>
        </p:nvSpPr>
        <p:spPr>
          <a:xfrm>
            <a:off x="1180079" y="1377667"/>
            <a:ext cx="21776400" cy="1367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 is AMP Neuron</a:t>
            </a:r>
            <a:r>
              <a:rPr lang="en-US" baseline="30000"/>
              <a:t>TM</a:t>
            </a:r>
            <a:r>
              <a:rPr lang="en-US"/>
              <a:t>?</a:t>
            </a:r>
            <a:endParaRPr/>
          </a:p>
        </p:txBody>
      </p:sp>
      <p:sp>
        <p:nvSpPr>
          <p:cNvPr id="351" name="Google Shape;351;p40"/>
          <p:cNvSpPr txBox="1">
            <a:spLocks noGrp="1"/>
          </p:cNvSpPr>
          <p:nvPr>
            <p:ph type="subTitle" idx="1"/>
          </p:nvPr>
        </p:nvSpPr>
        <p:spPr>
          <a:xfrm>
            <a:off x="1105175" y="4454175"/>
            <a:ext cx="12585000" cy="56811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sz="4400"/>
              <a:t>The AMP Neuron</a:t>
            </a:r>
            <a:r>
              <a:rPr lang="en-US" sz="4400" baseline="30000"/>
              <a:t>TM</a:t>
            </a:r>
            <a:r>
              <a:rPr lang="en-US" sz="4400"/>
              <a:t> software uses </a:t>
            </a:r>
            <a:r>
              <a:rPr lang="en-US" sz="4400">
                <a:solidFill>
                  <a:schemeClr val="accent2"/>
                </a:solidFill>
              </a:rPr>
              <a:t>deep learning to continuously train</a:t>
            </a:r>
            <a:r>
              <a:rPr lang="en-US" sz="4400"/>
              <a:t> itself by processing millions of material images into data.</a:t>
            </a:r>
            <a:endParaRPr sz="4400"/>
          </a:p>
          <a:p>
            <a:pPr marL="0" lvl="0" indent="0" algn="l" rtl="0">
              <a:spcBef>
                <a:spcPts val="2000"/>
              </a:spcBef>
              <a:spcAft>
                <a:spcPts val="0"/>
              </a:spcAft>
              <a:buNone/>
            </a:pPr>
            <a:endParaRPr sz="4400"/>
          </a:p>
          <a:p>
            <a:pPr marL="0" lvl="0" indent="0" algn="l" rtl="0">
              <a:spcBef>
                <a:spcPts val="2000"/>
              </a:spcBef>
              <a:spcAft>
                <a:spcPts val="0"/>
              </a:spcAft>
              <a:buNone/>
            </a:pPr>
            <a:r>
              <a:rPr lang="en-US" sz="4400"/>
              <a:t>The software</a:t>
            </a:r>
            <a:r>
              <a:rPr lang="en-US" sz="4400">
                <a:solidFill>
                  <a:schemeClr val="accent2"/>
                </a:solidFill>
              </a:rPr>
              <a:t> uses pattern recognition of colors, textures, shapes, sizes, and logos </a:t>
            </a:r>
            <a:r>
              <a:rPr lang="en-US" sz="4400"/>
              <a:t>to</a:t>
            </a:r>
            <a:r>
              <a:rPr lang="en-US" sz="4400">
                <a:solidFill>
                  <a:schemeClr val="accent2"/>
                </a:solidFill>
              </a:rPr>
              <a:t> </a:t>
            </a:r>
            <a:r>
              <a:rPr lang="en-US" sz="4400"/>
              <a:t>infer in real-time the recyclable materials and contaminants in sortation environments.</a:t>
            </a:r>
            <a:endParaRPr sz="4400"/>
          </a:p>
          <a:p>
            <a:pPr marL="0" lvl="0" indent="0" algn="l" rtl="0">
              <a:spcBef>
                <a:spcPts val="2000"/>
              </a:spcBef>
              <a:spcAft>
                <a:spcPts val="0"/>
              </a:spcAft>
              <a:buNone/>
            </a:pPr>
            <a:endParaRPr sz="4100">
              <a:latin typeface="Poppins"/>
              <a:ea typeface="Poppins"/>
              <a:cs typeface="Poppins"/>
              <a:sym typeface="Poppins"/>
            </a:endParaRPr>
          </a:p>
        </p:txBody>
      </p:sp>
      <p:pic>
        <p:nvPicPr>
          <p:cNvPr id="352" name="Google Shape;352;p40"/>
          <p:cNvPicPr preferRelativeResize="0"/>
          <p:nvPr/>
        </p:nvPicPr>
        <p:blipFill>
          <a:blip r:embed="rId3">
            <a:alphaModFix/>
          </a:blip>
          <a:stretch>
            <a:fillRect/>
          </a:stretch>
        </p:blipFill>
        <p:spPr>
          <a:xfrm>
            <a:off x="14417075" y="3874792"/>
            <a:ext cx="763905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62DAE5-CB3E-CC43-AE81-B29E2D6ADF23}"/>
              </a:ext>
            </a:extLst>
          </p:cNvPr>
          <p:cNvSpPr txBox="1"/>
          <p:nvPr/>
        </p:nvSpPr>
        <p:spPr>
          <a:xfrm>
            <a:off x="23748211" y="13134112"/>
            <a:ext cx="425303" cy="276999"/>
          </a:xfrm>
          <a:prstGeom prst="rect">
            <a:avLst/>
          </a:prstGeom>
          <a:noFill/>
        </p:spPr>
        <p:txBody>
          <a:bodyPr wrap="square" rtlCol="0">
            <a:spAutoFit/>
          </a:bodyPr>
          <a:lstStyle/>
          <a:p>
            <a:pPr algn="r"/>
            <a:fld id="{4C655A89-1052-264D-9B89-562585AF4614}" type="slidenum">
              <a:rPr lang="en-US" sz="1200" smtClean="0">
                <a:solidFill>
                  <a:schemeClr val="bg2"/>
                </a:solidFill>
                <a:latin typeface="Helvetica Now Text" panose="020B0504030202020204" pitchFamily="34" charset="77"/>
              </a:rPr>
              <a:pPr algn="r"/>
              <a:t>8</a:t>
            </a:fld>
            <a:endParaRPr lang="en-US" sz="1200" dirty="0">
              <a:solidFill>
                <a:schemeClr val="bg2"/>
              </a:solidFill>
              <a:latin typeface="Helvetica Now Text" panose="020B0504030202020204" pitchFamily="34" charset="77"/>
            </a:endParaRPr>
          </a:p>
        </p:txBody>
      </p:sp>
      <p:sp>
        <p:nvSpPr>
          <p:cNvPr id="4" name="Striped Right Arrow 3">
            <a:extLst>
              <a:ext uri="{FF2B5EF4-FFF2-40B4-BE49-F238E27FC236}">
                <a16:creationId xmlns:a16="http://schemas.microsoft.com/office/drawing/2014/main" id="{3E5ABDF6-245B-0843-8B18-887C8BBE1334}"/>
              </a:ext>
            </a:extLst>
          </p:cNvPr>
          <p:cNvSpPr/>
          <p:nvPr/>
        </p:nvSpPr>
        <p:spPr>
          <a:xfrm>
            <a:off x="16490492" y="5388452"/>
            <a:ext cx="2660350" cy="1811396"/>
          </a:xfrm>
          <a:prstGeom prst="stripedRightArrow">
            <a:avLst/>
          </a:prstGeom>
          <a:solidFill>
            <a:srgbClr val="4E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3E2F2925-7CD6-BC44-883D-F563E3A27554}"/>
              </a:ext>
            </a:extLst>
          </p:cNvPr>
          <p:cNvSpPr txBox="1">
            <a:spLocks/>
          </p:cNvSpPr>
          <p:nvPr/>
        </p:nvSpPr>
        <p:spPr>
          <a:xfrm>
            <a:off x="1553676" y="1316013"/>
            <a:ext cx="22828737" cy="129570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L="457200" marR="0" lvl="0" indent="-228600" algn="l" rtl="0">
              <a:lnSpc>
                <a:spcPct val="90000"/>
              </a:lnSpc>
              <a:spcBef>
                <a:spcPts val="2000"/>
              </a:spcBef>
              <a:spcAft>
                <a:spcPts val="0"/>
              </a:spcAft>
              <a:buClr>
                <a:schemeClr val="dk1"/>
              </a:buClr>
              <a:buSzPts val="6600"/>
              <a:buFont typeface="Helvetica Neue"/>
              <a:buNone/>
              <a:defRPr sz="6600" b="0" i="0" u="none" strike="noStrike" cap="none">
                <a:solidFill>
                  <a:schemeClr val="dk1"/>
                </a:solidFill>
                <a:latin typeface="Poppins Medium" pitchFamily="2" charset="77"/>
                <a:ea typeface="Helvetica Neue"/>
                <a:cs typeface="Poppins Medium" pitchFamily="2" charset="77"/>
                <a:sym typeface="Helvetica Neue"/>
              </a:defRPr>
            </a:lvl1pPr>
            <a:lvl2pPr marL="914400" marR="0" lvl="1" indent="-228600" algn="l" rtl="0">
              <a:lnSpc>
                <a:spcPct val="90000"/>
              </a:lnSpc>
              <a:spcBef>
                <a:spcPts val="1000"/>
              </a:spcBef>
              <a:spcAft>
                <a:spcPts val="0"/>
              </a:spcAft>
              <a:buClr>
                <a:schemeClr val="lt1"/>
              </a:buClr>
              <a:buSzPts val="4000"/>
              <a:buFont typeface="Helvetica Neue"/>
              <a:buNone/>
              <a:defRPr sz="4800" b="0" i="0" u="none" strike="noStrike" cap="none">
                <a:solidFill>
                  <a:schemeClr val="bg1"/>
                </a:solidFill>
                <a:latin typeface="Helvetica Neue"/>
                <a:ea typeface="Helvetica Neue"/>
                <a:cs typeface="Helvetica Neue"/>
                <a:sym typeface="Helvetica Neue"/>
              </a:defRPr>
            </a:lvl2pPr>
            <a:lvl3pPr marL="1371600" marR="0" lvl="2" indent="-228600" algn="l" rtl="0">
              <a:lnSpc>
                <a:spcPct val="90000"/>
              </a:lnSpc>
              <a:spcBef>
                <a:spcPts val="1000"/>
              </a:spcBef>
              <a:spcAft>
                <a:spcPts val="0"/>
              </a:spcAft>
              <a:buClr>
                <a:schemeClr val="lt1"/>
              </a:buClr>
              <a:buSzPts val="3200"/>
              <a:buFont typeface="Helvetica Neue"/>
              <a:buNone/>
              <a:defRPr sz="3600" b="0" i="0" u="none" strike="noStrike" cap="none">
                <a:solidFill>
                  <a:schemeClr val="bg1"/>
                </a:solidFill>
                <a:latin typeface="Helvetica Neue"/>
                <a:ea typeface="Helvetica Neue"/>
                <a:cs typeface="Helvetica Neue"/>
                <a:sym typeface="Helvetica Neue"/>
              </a:defRPr>
            </a:lvl3pPr>
            <a:lvl4pPr marL="1828800" marR="0" lvl="3" indent="-228600" algn="l" rtl="0">
              <a:lnSpc>
                <a:spcPct val="90000"/>
              </a:lnSpc>
              <a:spcBef>
                <a:spcPts val="1000"/>
              </a:spcBef>
              <a:spcAft>
                <a:spcPts val="0"/>
              </a:spcAft>
              <a:buClr>
                <a:schemeClr val="lt1"/>
              </a:buClr>
              <a:buSzPts val="2800"/>
              <a:buFont typeface="Helvetica Neue"/>
              <a:buNone/>
              <a:defRPr sz="2800" b="0" i="0" u="none" strike="noStrike" cap="none">
                <a:solidFill>
                  <a:schemeClr val="bg1"/>
                </a:solidFill>
                <a:latin typeface="Helvetica Neue"/>
                <a:ea typeface="Helvetica Neue"/>
                <a:cs typeface="Helvetica Neue"/>
                <a:sym typeface="Helvetica Neue"/>
              </a:defRPr>
            </a:lvl4pPr>
            <a:lvl5pPr marL="2286000" marR="0" lvl="4" indent="-228600" algn="l" rtl="0">
              <a:lnSpc>
                <a:spcPct val="90000"/>
              </a:lnSpc>
              <a:spcBef>
                <a:spcPts val="1000"/>
              </a:spcBef>
              <a:spcAft>
                <a:spcPts val="0"/>
              </a:spcAft>
              <a:buClr>
                <a:schemeClr val="lt1"/>
              </a:buClr>
              <a:buSzPts val="2800"/>
              <a:buFont typeface="Helvetica Neue"/>
              <a:buNone/>
              <a:defRPr sz="2800" b="0" i="0" u="none" strike="noStrike" cap="none">
                <a:solidFill>
                  <a:schemeClr val="bg1"/>
                </a:solidFill>
                <a:latin typeface="Helvetica Neue"/>
                <a:ea typeface="Helvetica Neue"/>
                <a:cs typeface="Helvetica Neue"/>
                <a:sym typeface="Helvetica Neue"/>
              </a:defRPr>
            </a:lvl5pPr>
            <a:lvl6pPr marL="2743200" marR="0" lvl="5" indent="-342900" algn="l" rtl="0">
              <a:lnSpc>
                <a:spcPct val="90000"/>
              </a:lnSpc>
              <a:spcBef>
                <a:spcPts val="1000"/>
              </a:spcBef>
              <a:spcAft>
                <a:spcPts val="0"/>
              </a:spcAft>
              <a:buClr>
                <a:schemeClr val="dk1"/>
              </a:buClr>
              <a:buSzPts val="1800"/>
              <a:buFont typeface="Helvetica Neue"/>
              <a:buChar char="•"/>
              <a:defRPr sz="14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90000"/>
              </a:lnSpc>
              <a:spcBef>
                <a:spcPts val="1000"/>
              </a:spcBef>
              <a:spcAft>
                <a:spcPts val="0"/>
              </a:spcAft>
              <a:buClr>
                <a:schemeClr val="dk1"/>
              </a:buClr>
              <a:buSzPts val="1800"/>
              <a:buFont typeface="Helvetica Neue"/>
              <a:buChar char="•"/>
              <a:defRPr sz="14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90000"/>
              </a:lnSpc>
              <a:spcBef>
                <a:spcPts val="1000"/>
              </a:spcBef>
              <a:spcAft>
                <a:spcPts val="0"/>
              </a:spcAft>
              <a:buClr>
                <a:schemeClr val="dk1"/>
              </a:buClr>
              <a:buSzPts val="1800"/>
              <a:buFont typeface="Helvetica Neue"/>
              <a:buChar char="•"/>
              <a:defRPr sz="14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90000"/>
              </a:lnSpc>
              <a:spcBef>
                <a:spcPts val="1000"/>
              </a:spcBef>
              <a:spcAft>
                <a:spcPts val="0"/>
              </a:spcAft>
              <a:buClr>
                <a:schemeClr val="dk1"/>
              </a:buClr>
              <a:buSzPts val="1800"/>
              <a:buFont typeface="Helvetica Neue"/>
              <a:buChar char="•"/>
              <a:defRPr sz="1400" b="0" i="0" u="none" strike="noStrike" cap="none">
                <a:solidFill>
                  <a:srgbClr val="000000"/>
                </a:solidFill>
                <a:latin typeface="Helvetica Neue"/>
                <a:ea typeface="Helvetica Neue"/>
                <a:cs typeface="Helvetica Neue"/>
                <a:sym typeface="Helvetica Neue"/>
              </a:defRPr>
            </a:lvl9pPr>
          </a:lstStyle>
          <a:p>
            <a:r>
              <a:rPr lang="en-US" sz="8000" dirty="0">
                <a:latin typeface="Helvetica" pitchFamily="2" charset="0"/>
              </a:rPr>
              <a:t>How it Works</a:t>
            </a:r>
          </a:p>
        </p:txBody>
      </p:sp>
      <p:pic>
        <p:nvPicPr>
          <p:cNvPr id="11" name="Picture 10">
            <a:extLst>
              <a:ext uri="{FF2B5EF4-FFF2-40B4-BE49-F238E27FC236}">
                <a16:creationId xmlns:a16="http://schemas.microsoft.com/office/drawing/2014/main" id="{5077EE89-0F0A-234E-8D50-85C86F013A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50842" y="4967979"/>
            <a:ext cx="3984255" cy="2652343"/>
          </a:xfrm>
          <a:prstGeom prst="rect">
            <a:avLst/>
          </a:prstGeom>
        </p:spPr>
      </p:pic>
      <p:sp>
        <p:nvSpPr>
          <p:cNvPr id="12" name="Rectangle 11">
            <a:extLst>
              <a:ext uri="{FF2B5EF4-FFF2-40B4-BE49-F238E27FC236}">
                <a16:creationId xmlns:a16="http://schemas.microsoft.com/office/drawing/2014/main" id="{AD366FBB-D92C-8840-A977-642B4438F7F3}"/>
              </a:ext>
            </a:extLst>
          </p:cNvPr>
          <p:cNvSpPr/>
          <p:nvPr/>
        </p:nvSpPr>
        <p:spPr>
          <a:xfrm>
            <a:off x="1227342" y="3538417"/>
            <a:ext cx="5737200" cy="923330"/>
          </a:xfrm>
          <a:prstGeom prst="rect">
            <a:avLst/>
          </a:prstGeom>
          <a:solidFill>
            <a:srgbClr val="FFFFFF"/>
          </a:solidFill>
        </p:spPr>
        <p:txBody>
          <a:bodyPr wrap="square">
            <a:spAutoFit/>
          </a:bodyPr>
          <a:lstStyle/>
          <a:p>
            <a:pPr algn="ctr"/>
            <a:r>
              <a:rPr lang="en-US" sz="5400" b="1" dirty="0">
                <a:solidFill>
                  <a:schemeClr val="bg2"/>
                </a:solidFill>
                <a:latin typeface="Avenir Book" panose="02000503020000020003" pitchFamily="2" charset="0"/>
              </a:rPr>
              <a:t>[eyes]</a:t>
            </a:r>
          </a:p>
        </p:txBody>
      </p:sp>
      <p:grpSp>
        <p:nvGrpSpPr>
          <p:cNvPr id="3" name="Group 2">
            <a:extLst>
              <a:ext uri="{FF2B5EF4-FFF2-40B4-BE49-F238E27FC236}">
                <a16:creationId xmlns:a16="http://schemas.microsoft.com/office/drawing/2014/main" id="{301E32D3-EBA2-AD42-8331-8F9A81D63E54}"/>
              </a:ext>
            </a:extLst>
          </p:cNvPr>
          <p:cNvGrpSpPr/>
          <p:nvPr/>
        </p:nvGrpSpPr>
        <p:grpSpPr>
          <a:xfrm>
            <a:off x="965200" y="4702629"/>
            <a:ext cx="15790758" cy="8212537"/>
            <a:chOff x="965200" y="4702629"/>
            <a:chExt cx="15790758" cy="8212537"/>
          </a:xfrm>
        </p:grpSpPr>
        <p:pic>
          <p:nvPicPr>
            <p:cNvPr id="40" name="Picture 39" descr="Diagram&#10;&#10;Description automatically generated">
              <a:extLst>
                <a:ext uri="{FF2B5EF4-FFF2-40B4-BE49-F238E27FC236}">
                  <a16:creationId xmlns:a16="http://schemas.microsoft.com/office/drawing/2014/main" id="{18B78C63-0C23-8340-9F27-610CEC319D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5200" y="4702629"/>
              <a:ext cx="15790758" cy="8212537"/>
            </a:xfrm>
            <a:prstGeom prst="rect">
              <a:avLst/>
            </a:prstGeom>
          </p:spPr>
        </p:pic>
        <p:sp>
          <p:nvSpPr>
            <p:cNvPr id="2" name="Rectangle 1">
              <a:extLst>
                <a:ext uri="{FF2B5EF4-FFF2-40B4-BE49-F238E27FC236}">
                  <a16:creationId xmlns:a16="http://schemas.microsoft.com/office/drawing/2014/main" id="{6A47973D-EDDC-8A4D-A7C2-F1305FF442DA}"/>
                </a:ext>
              </a:extLst>
            </p:cNvPr>
            <p:cNvSpPr/>
            <p:nvPr/>
          </p:nvSpPr>
          <p:spPr>
            <a:xfrm>
              <a:off x="5231571" y="8458200"/>
              <a:ext cx="6263743" cy="316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4BC70B88-F5F2-AB4B-9207-F73D1C0891E5}"/>
              </a:ext>
            </a:extLst>
          </p:cNvPr>
          <p:cNvSpPr/>
          <p:nvPr/>
        </p:nvSpPr>
        <p:spPr>
          <a:xfrm>
            <a:off x="5494842" y="3538417"/>
            <a:ext cx="5737200" cy="923330"/>
          </a:xfrm>
          <a:prstGeom prst="rect">
            <a:avLst/>
          </a:prstGeom>
          <a:solidFill>
            <a:srgbClr val="FFFFFF"/>
          </a:solidFill>
        </p:spPr>
        <p:txBody>
          <a:bodyPr wrap="square">
            <a:spAutoFit/>
          </a:bodyPr>
          <a:lstStyle/>
          <a:p>
            <a:pPr algn="ctr"/>
            <a:r>
              <a:rPr lang="en-US" sz="5400" b="1" dirty="0">
                <a:solidFill>
                  <a:schemeClr val="bg2"/>
                </a:solidFill>
                <a:latin typeface="Avenir Book" panose="02000503020000020003" pitchFamily="2" charset="0"/>
              </a:rPr>
              <a:t>[brain]</a:t>
            </a:r>
          </a:p>
        </p:txBody>
      </p:sp>
      <p:sp>
        <p:nvSpPr>
          <p:cNvPr id="14" name="Rectangle 13">
            <a:extLst>
              <a:ext uri="{FF2B5EF4-FFF2-40B4-BE49-F238E27FC236}">
                <a16:creationId xmlns:a16="http://schemas.microsoft.com/office/drawing/2014/main" id="{5A33D32E-1F1F-F749-9DE2-249972F44B14}"/>
              </a:ext>
            </a:extLst>
          </p:cNvPr>
          <p:cNvSpPr/>
          <p:nvPr/>
        </p:nvSpPr>
        <p:spPr>
          <a:xfrm>
            <a:off x="11186784" y="3538417"/>
            <a:ext cx="5737200" cy="923330"/>
          </a:xfrm>
          <a:prstGeom prst="rect">
            <a:avLst/>
          </a:prstGeom>
          <a:solidFill>
            <a:srgbClr val="FFFFFF"/>
          </a:solidFill>
        </p:spPr>
        <p:txBody>
          <a:bodyPr wrap="square">
            <a:spAutoFit/>
          </a:bodyPr>
          <a:lstStyle/>
          <a:p>
            <a:pPr algn="ctr"/>
            <a:r>
              <a:rPr lang="en-US" sz="5400" b="1" dirty="0">
                <a:solidFill>
                  <a:schemeClr val="bg2"/>
                </a:solidFill>
                <a:latin typeface="Avenir Book" panose="02000503020000020003" pitchFamily="2" charset="0"/>
              </a:rPr>
              <a:t>[arm]</a:t>
            </a:r>
          </a:p>
        </p:txBody>
      </p:sp>
      <p:sp>
        <p:nvSpPr>
          <p:cNvPr id="15" name="Rectangle 14">
            <a:extLst>
              <a:ext uri="{FF2B5EF4-FFF2-40B4-BE49-F238E27FC236}">
                <a16:creationId xmlns:a16="http://schemas.microsoft.com/office/drawing/2014/main" id="{ABE10B68-8DA8-234B-A259-419B86E9BB06}"/>
              </a:ext>
            </a:extLst>
          </p:cNvPr>
          <p:cNvSpPr/>
          <p:nvPr/>
        </p:nvSpPr>
        <p:spPr>
          <a:xfrm>
            <a:off x="18223662" y="3603394"/>
            <a:ext cx="5737200" cy="923330"/>
          </a:xfrm>
          <a:prstGeom prst="rect">
            <a:avLst/>
          </a:prstGeom>
          <a:solidFill>
            <a:srgbClr val="FFFFFF"/>
          </a:solidFill>
        </p:spPr>
        <p:txBody>
          <a:bodyPr wrap="square">
            <a:spAutoFit/>
          </a:bodyPr>
          <a:lstStyle/>
          <a:p>
            <a:pPr algn="ctr"/>
            <a:r>
              <a:rPr lang="en-US" sz="5400" b="1" dirty="0">
                <a:solidFill>
                  <a:schemeClr val="bg2"/>
                </a:solidFill>
                <a:latin typeface="Avenir Book" panose="02000503020000020003" pitchFamily="2" charset="0"/>
              </a:rPr>
              <a:t>[memory]</a:t>
            </a:r>
          </a:p>
        </p:txBody>
      </p:sp>
    </p:spTree>
    <p:extLst>
      <p:ext uri="{BB962C8B-B14F-4D97-AF65-F5344CB8AC3E}">
        <p14:creationId xmlns:p14="http://schemas.microsoft.com/office/powerpoint/2010/main" val="462725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1" name="Google Shape;711;ga5d1e25579_1_58"/>
          <p:cNvSpPr txBox="1">
            <a:spLocks noGrp="1"/>
          </p:cNvSpPr>
          <p:nvPr>
            <p:ph type="title"/>
          </p:nvPr>
        </p:nvSpPr>
        <p:spPr>
          <a:xfrm>
            <a:off x="1180079" y="1377667"/>
            <a:ext cx="21776400" cy="136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Font typeface="Poppins Medium"/>
              <a:buNone/>
            </a:pPr>
            <a:r>
              <a:rPr lang="en-US" sz="5400" dirty="0">
                <a:latin typeface="Helvetica" pitchFamily="2" charset="0"/>
              </a:rPr>
              <a:t>Identifies and Sorts Materials with High Levels of Specificity </a:t>
            </a:r>
            <a:endParaRPr sz="5400" dirty="0">
              <a:latin typeface="Helvetica" pitchFamily="2" charset="0"/>
            </a:endParaRPr>
          </a:p>
        </p:txBody>
      </p:sp>
      <p:sp>
        <p:nvSpPr>
          <p:cNvPr id="6" name="Google Shape;23;p46">
            <a:extLst>
              <a:ext uri="{FF2B5EF4-FFF2-40B4-BE49-F238E27FC236}">
                <a16:creationId xmlns:a16="http://schemas.microsoft.com/office/drawing/2014/main" id="{EFED36F2-7573-3841-9E7C-CBE8D2F26ED9}"/>
              </a:ext>
            </a:extLst>
          </p:cNvPr>
          <p:cNvSpPr txBox="1">
            <a:spLocks noGrp="1"/>
          </p:cNvSpPr>
          <p:nvPr>
            <p:ph type="ftr" idx="11"/>
          </p:nvPr>
        </p:nvSpPr>
        <p:spPr>
          <a:xfrm>
            <a:off x="1192995" y="12985262"/>
            <a:ext cx="4598205" cy="3878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FFFFFF"/>
                </a:solidFill>
                <a:latin typeface="Helvetica Now Text" panose="020B0504030202020204" pitchFamily="34" charset="77"/>
                <a:ea typeface="Helvetica Now Text" panose="020B0504030202020204" pitchFamily="34" charset="77"/>
                <a:cs typeface="Helvetica Now Text" panose="020B0504030202020204" pitchFamily="34" charset="77"/>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solidFill>
                  <a:schemeClr val="bg2"/>
                </a:solidFill>
              </a:rPr>
              <a:t>© 2021 </a:t>
            </a:r>
            <a:r>
              <a:rPr lang="en-US" b="1" dirty="0">
                <a:solidFill>
                  <a:srgbClr val="FFC000"/>
                </a:solidFill>
              </a:rPr>
              <a:t>AMP Robotics</a:t>
            </a:r>
            <a:r>
              <a:rPr lang="en-US" dirty="0">
                <a:solidFill>
                  <a:srgbClr val="FFC000"/>
                </a:solidFill>
              </a:rPr>
              <a:t>.</a:t>
            </a:r>
            <a:r>
              <a:rPr lang="en-US" dirty="0">
                <a:solidFill>
                  <a:schemeClr val="bg2"/>
                </a:solidFill>
              </a:rPr>
              <a:t> Confidential</a:t>
            </a:r>
            <a:r>
              <a:rPr lang="en-US" dirty="0"/>
              <a:t>. </a:t>
            </a:r>
            <a:r>
              <a:rPr lang="en-US" b="1" dirty="0">
                <a:solidFill>
                  <a:srgbClr val="FFC000"/>
                </a:solidFill>
              </a:rPr>
              <a:t>www.amprobotics.com</a:t>
            </a:r>
          </a:p>
        </p:txBody>
      </p:sp>
      <p:sp>
        <p:nvSpPr>
          <p:cNvPr id="7" name="TextBox 6">
            <a:extLst>
              <a:ext uri="{FF2B5EF4-FFF2-40B4-BE49-F238E27FC236}">
                <a16:creationId xmlns:a16="http://schemas.microsoft.com/office/drawing/2014/main" id="{6DB83C30-C62A-894E-A097-AA20E526881A}"/>
              </a:ext>
            </a:extLst>
          </p:cNvPr>
          <p:cNvSpPr txBox="1"/>
          <p:nvPr/>
        </p:nvSpPr>
        <p:spPr>
          <a:xfrm>
            <a:off x="23748211" y="13134112"/>
            <a:ext cx="425303" cy="276999"/>
          </a:xfrm>
          <a:prstGeom prst="rect">
            <a:avLst/>
          </a:prstGeom>
          <a:noFill/>
        </p:spPr>
        <p:txBody>
          <a:bodyPr wrap="square" rtlCol="0">
            <a:spAutoFit/>
          </a:bodyPr>
          <a:lstStyle/>
          <a:p>
            <a:pPr algn="r"/>
            <a:fld id="{4C655A89-1052-264D-9B89-562585AF4614}" type="slidenum">
              <a:rPr lang="en-US" sz="1200" smtClean="0">
                <a:solidFill>
                  <a:schemeClr val="bg2"/>
                </a:solidFill>
                <a:latin typeface="Helvetica Now Text" panose="020B0504030202020204" pitchFamily="34" charset="77"/>
              </a:rPr>
              <a:pPr algn="r"/>
              <a:t>9</a:t>
            </a:fld>
            <a:endParaRPr lang="en-US" sz="1200" dirty="0">
              <a:solidFill>
                <a:schemeClr val="bg2"/>
              </a:solidFill>
              <a:latin typeface="Helvetica Now Text" panose="020B0504030202020204" pitchFamily="34" charset="77"/>
            </a:endParaRPr>
          </a:p>
        </p:txBody>
      </p:sp>
      <p:pic>
        <p:nvPicPr>
          <p:cNvPr id="4098" name="Picture 2" descr="Plastics | Wayne County, NC">
            <a:extLst>
              <a:ext uri="{FF2B5EF4-FFF2-40B4-BE49-F238E27FC236}">
                <a16:creationId xmlns:a16="http://schemas.microsoft.com/office/drawing/2014/main" id="{073DBFBD-210C-C843-9AE2-E48B0F4D50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1206" y="6858000"/>
            <a:ext cx="6673042" cy="3813167"/>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799;p73">
            <a:extLst>
              <a:ext uri="{FF2B5EF4-FFF2-40B4-BE49-F238E27FC236}">
                <a16:creationId xmlns:a16="http://schemas.microsoft.com/office/drawing/2014/main" id="{27E42D65-3B9E-B344-90F8-2FDA7C0ECD2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4202" y="3182665"/>
            <a:ext cx="8691757" cy="8494467"/>
          </a:xfrm>
          <a:prstGeom prst="rect">
            <a:avLst/>
          </a:prstGeom>
          <a:noFill/>
          <a:ln>
            <a:noFill/>
          </a:ln>
        </p:spPr>
      </p:pic>
      <p:sp>
        <p:nvSpPr>
          <p:cNvPr id="10" name="Text Placeholder 4">
            <a:extLst>
              <a:ext uri="{FF2B5EF4-FFF2-40B4-BE49-F238E27FC236}">
                <a16:creationId xmlns:a16="http://schemas.microsoft.com/office/drawing/2014/main" id="{6487D5F8-1FC1-5043-9590-6C7B98AE0DBF}"/>
              </a:ext>
            </a:extLst>
          </p:cNvPr>
          <p:cNvSpPr txBox="1">
            <a:spLocks/>
          </p:cNvSpPr>
          <p:nvPr/>
        </p:nvSpPr>
        <p:spPr>
          <a:xfrm>
            <a:off x="9032045" y="4054908"/>
            <a:ext cx="14847555" cy="2803092"/>
          </a:xfrm>
          <a:prstGeom prst="rect">
            <a:avLst/>
          </a:prstGeom>
        </p:spPr>
        <p:txBody>
          <a:bodyPr>
            <a:normAutofit/>
          </a:bodyPr>
          <a:lstStyle>
            <a:defPPr marR="0" lvl="0" algn="l" rtl="0">
              <a:lnSpc>
                <a:spcPct val="100000"/>
              </a:lnSpc>
              <a:spcBef>
                <a:spcPts val="0"/>
              </a:spcBef>
              <a:spcAft>
                <a:spcPts val="0"/>
              </a:spcAft>
            </a:defPPr>
            <a:lvl1pPr marL="685800" marR="0" lvl="0" indent="-685800" algn="l" rtl="0">
              <a:lnSpc>
                <a:spcPct val="100000"/>
              </a:lnSpc>
              <a:spcBef>
                <a:spcPts val="0"/>
              </a:spcBef>
              <a:spcAft>
                <a:spcPts val="0"/>
              </a:spcAft>
              <a:buClr>
                <a:srgbClr val="000000"/>
              </a:buClr>
              <a:buFont typeface="Arial" panose="020B0604020202020204" pitchFamily="34" charset="0"/>
              <a:buChar char="•"/>
              <a:defRPr sz="4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1pPr>
            <a:lvl2pPr marL="685800" marR="0" lvl="1" indent="-685800" algn="l" rtl="0">
              <a:lnSpc>
                <a:spcPct val="100000"/>
              </a:lnSpc>
              <a:spcBef>
                <a:spcPts val="0"/>
              </a:spcBef>
              <a:spcAft>
                <a:spcPts val="0"/>
              </a:spcAft>
              <a:buClr>
                <a:srgbClr val="000000"/>
              </a:buClr>
              <a:buFont typeface="Arial" panose="020B0604020202020204" pitchFamily="34" charset="0"/>
              <a:buChar char="•"/>
              <a:defRPr sz="4800" b="0" i="0" u="none" strike="noStrike" cap="none">
                <a:solidFill>
                  <a:schemeClr val="bg1"/>
                </a:solidFill>
                <a:latin typeface="Arial"/>
                <a:ea typeface="Helvetica Now Text" panose="020B0504030202020204" pitchFamily="34" charset="77"/>
                <a:cs typeface="Arial"/>
                <a:sym typeface="Arial"/>
              </a:defRPr>
            </a:lvl2pPr>
            <a:lvl3pPr marL="0" marR="0" lvl="2" indent="0" algn="l" rtl="0">
              <a:lnSpc>
                <a:spcPct val="100000"/>
              </a:lnSpc>
              <a:spcBef>
                <a:spcPts val="0"/>
              </a:spcBef>
              <a:spcAft>
                <a:spcPts val="0"/>
              </a:spcAft>
              <a:buClr>
                <a:srgbClr val="000000"/>
              </a:buClr>
              <a:buFont typeface="Arial" panose="020B0604020202020204" pitchFamily="34" charset="0"/>
              <a:buNone/>
              <a:defRPr sz="36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3pPr>
            <a:lvl4pPr marL="0" marR="0" lvl="3" indent="0" algn="l" rtl="0">
              <a:lnSpc>
                <a:spcPct val="100000"/>
              </a:lnSpc>
              <a:spcBef>
                <a:spcPts val="0"/>
              </a:spcBef>
              <a:spcAft>
                <a:spcPts val="0"/>
              </a:spcAft>
              <a:buClr>
                <a:srgbClr val="000000"/>
              </a:buClr>
              <a:buFont typeface="Arial" panose="020B0604020202020204" pitchFamily="34" charset="0"/>
              <a:buNone/>
              <a:defRPr sz="2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4pPr>
            <a:lvl5pPr marL="0" marR="0" lvl="4" indent="0" algn="l" rtl="0">
              <a:lnSpc>
                <a:spcPct val="100000"/>
              </a:lnSpc>
              <a:spcBef>
                <a:spcPts val="0"/>
              </a:spcBef>
              <a:spcAft>
                <a:spcPts val="0"/>
              </a:spcAft>
              <a:buClr>
                <a:srgbClr val="000000"/>
              </a:buClr>
              <a:buFont typeface="Arial" panose="020B0604020202020204" pitchFamily="34" charset="0"/>
              <a:buNone/>
              <a:defRPr sz="2800" b="0" i="0" u="none" strike="noStrike" cap="none">
                <a:solidFill>
                  <a:schemeClr val="bg1"/>
                </a:solidFill>
                <a:latin typeface="Helvetica Now Text" panose="020B0504030202020204" pitchFamily="34" charset="77"/>
                <a:ea typeface="Helvetica Now Text" panose="020B0504030202020204" pitchFamily="34" charset="77"/>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57200"/>
            <a:r>
              <a:rPr lang="en-US" sz="3600" dirty="0"/>
              <a:t>Over a 100 categories of paper, plastics, metals and other materials. </a:t>
            </a:r>
          </a:p>
          <a:p>
            <a:pPr indent="-457200"/>
            <a:r>
              <a:rPr lang="en-US" sz="3600" dirty="0"/>
              <a:t>Separated by form factor, color, grade and polymer type. </a:t>
            </a:r>
          </a:p>
          <a:p>
            <a:pPr indent="-457200"/>
            <a:r>
              <a:rPr lang="en-US" sz="3600" dirty="0"/>
              <a:t>Further iterations by food contact and non-food contact.</a:t>
            </a:r>
          </a:p>
          <a:p>
            <a:pPr indent="-457200"/>
            <a:r>
              <a:rPr lang="en-US" sz="3600" dirty="0"/>
              <a:t>Capable of traceability down to the CPG brand owner.</a:t>
            </a:r>
          </a:p>
        </p:txBody>
      </p:sp>
    </p:spTree>
    <p:extLst>
      <p:ext uri="{BB962C8B-B14F-4D97-AF65-F5344CB8AC3E}">
        <p14:creationId xmlns:p14="http://schemas.microsoft.com/office/powerpoint/2010/main" val="3037748724"/>
      </p:ext>
    </p:extLst>
  </p:cSld>
  <p:clrMapOvr>
    <a:masterClrMapping/>
  </p:clrMapOvr>
</p:sld>
</file>

<file path=ppt/theme/theme1.xml><?xml version="1.0" encoding="utf-8"?>
<a:theme xmlns:a="http://schemas.openxmlformats.org/drawingml/2006/main" name="Office Theme">
  <a:themeElements>
    <a:clrScheme name="AMP2">
      <a:dk1>
        <a:srgbClr val="262726"/>
      </a:dk1>
      <a:lt1>
        <a:srgbClr val="585958"/>
      </a:lt1>
      <a:dk2>
        <a:srgbClr val="8B8C8B"/>
      </a:dk2>
      <a:lt2>
        <a:srgbClr val="A5A6A5"/>
      </a:lt2>
      <a:accent1>
        <a:srgbClr val="004357"/>
      </a:accent1>
      <a:accent2>
        <a:srgbClr val="F7A81B"/>
      </a:accent2>
      <a:accent3>
        <a:srgbClr val="008C9B"/>
      </a:accent3>
      <a:accent4>
        <a:srgbClr val="004F7F"/>
      </a:accent4>
      <a:accent5>
        <a:srgbClr val="3F5865"/>
      </a:accent5>
      <a:accent6>
        <a:srgbClr val="005971"/>
      </a:accent6>
      <a:hlink>
        <a:srgbClr val="F7A71A"/>
      </a:hlink>
      <a:folHlink>
        <a:srgbClr val="2381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31400</TotalTime>
  <Words>2211</Words>
  <Application>Microsoft Office PowerPoint</Application>
  <PresentationFormat>Custom</PresentationFormat>
  <Paragraphs>138</Paragraphs>
  <Slides>15</Slides>
  <Notes>15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Avenir Book</vt:lpstr>
      <vt:lpstr>Helvetica</vt:lpstr>
      <vt:lpstr>Helvetica Neue</vt:lpstr>
      <vt:lpstr>Helvetica Now Text</vt:lpstr>
      <vt:lpstr>Play</vt:lpstr>
      <vt:lpstr>Poppins</vt:lpstr>
      <vt:lpstr>Poppins Medium</vt:lpstr>
      <vt:lpstr>Office Theme</vt:lpstr>
      <vt:lpstr>Recycling Reimagined</vt:lpstr>
      <vt:lpstr>PowerPoint Presentation</vt:lpstr>
      <vt:lpstr>PowerPoint Presentation</vt:lpstr>
      <vt:lpstr>AMP At-a-Glance</vt:lpstr>
      <vt:lpstr>AMP Impact Statistics</vt:lpstr>
      <vt:lpstr>PowerPoint Presentation</vt:lpstr>
      <vt:lpstr>What is AMP NeuronTM?</vt:lpstr>
      <vt:lpstr>PowerPoint Presentation</vt:lpstr>
      <vt:lpstr>Identifies and Sorts Materials with High Levels of Specificity </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Anthony Pratico</dc:creator>
  <cp:lastModifiedBy>Edel Rodriguez</cp:lastModifiedBy>
  <cp:revision>174</cp:revision>
  <cp:lastPrinted>2022-02-21T23:28:49Z</cp:lastPrinted>
  <dcterms:created xsi:type="dcterms:W3CDTF">2020-07-14T21:12:34Z</dcterms:created>
  <dcterms:modified xsi:type="dcterms:W3CDTF">2022-09-22T20:33:11Z</dcterms:modified>
</cp:coreProperties>
</file>