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72" r:id="rId2"/>
    <p:sldId id="321" r:id="rId3"/>
    <p:sldId id="322" r:id="rId4"/>
    <p:sldId id="305" r:id="rId5"/>
    <p:sldId id="294" r:id="rId6"/>
    <p:sldId id="398" r:id="rId7"/>
    <p:sldId id="399" r:id="rId8"/>
    <p:sldId id="400" r:id="rId9"/>
    <p:sldId id="401" r:id="rId10"/>
    <p:sldId id="402" r:id="rId11"/>
    <p:sldId id="403" r:id="rId12"/>
    <p:sldId id="397" r:id="rId13"/>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BAA7384-BA49-49FD-9C0F-0386A6EBB509}">
          <p14:sldIdLst>
            <p14:sldId id="272"/>
            <p14:sldId id="321"/>
            <p14:sldId id="322"/>
            <p14:sldId id="305"/>
            <p14:sldId id="294"/>
            <p14:sldId id="398"/>
            <p14:sldId id="399"/>
            <p14:sldId id="400"/>
            <p14:sldId id="401"/>
            <p14:sldId id="402"/>
            <p14:sldId id="403"/>
            <p14:sldId id="397"/>
          </p14:sldIdLst>
        </p14:section>
      </p14:sectionLst>
    </p:ext>
    <p:ext uri="{EFAFB233-063F-42B5-8137-9DF3F51BA10A}">
      <p15:sldGuideLst xmlns:p15="http://schemas.microsoft.com/office/powerpoint/2012/main">
        <p15:guide id="1" orient="horz" pos="4319">
          <p15:clr>
            <a:srgbClr val="A4A3A4"/>
          </p15:clr>
        </p15:guide>
        <p15:guide id="2" pos="5759">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81C3142-46D3-0429-0F68-A4511D799BF9}" name="Knapp, Sarah" initials="KS" userId="S::Sarah.Knapp@dnr.ga.gov::233daa72-fad1-4870-bdc8-0680e81b2197" providerId="AD"/>
  <p188:author id="{F7CC538B-9B42-6203-2288-8772D9D27232}" name="Chambless, Lena" initials="CL" userId="S::lena.chambless@dnr.ga.gov::18ac31b9-e2ec-46ea-9cb8-7ce27fb87c99" providerId="AD"/>
  <p188:author id="{052870A7-8D85-C2B3-C8F0-6E9BC8EABAC5}" name="McCart, Alyssa" initials="MA" userId="S::alyssa.mccart@dnr.ga.gov::62a2b2c3-0aad-4459-834a-77fcdcf0258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C8E4E8"/>
    <a:srgbClr val="5BAFD1"/>
    <a:srgbClr val="FAE04B"/>
    <a:srgbClr val="B1C59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53C124-E70C-412A-8648-B927D0ED5A82}" v="6" dt="2022-08-09T14:56:11.037"/>
    <p1510:client id="{4AD543EA-BD03-440B-A590-A99500F900B0}" v="1024" dt="2022-08-09T14:41:21.349"/>
    <p1510:client id="{8067AF5B-11EA-86C2-215F-70CDF04B4722}" v="46" dt="2022-08-09T15:41:18.284"/>
    <p1510:client id="{88921A73-8D78-47A6-95AE-7B1A13180DE0}" v="1" dt="2022-08-09T16:29:53.3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293" autoAdjust="0"/>
  </p:normalViewPr>
  <p:slideViewPr>
    <p:cSldViewPr snapToGrid="0">
      <p:cViewPr varScale="1">
        <p:scale>
          <a:sx n="94" d="100"/>
          <a:sy n="94" d="100"/>
        </p:scale>
        <p:origin x="2094" y="84"/>
      </p:cViewPr>
      <p:guideLst>
        <p:guide orient="horz" pos="4319"/>
        <p:guide pos="5759"/>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F68606-2366-41B1-B106-1E13973499A0}" type="doc">
      <dgm:prSet loTypeId="urn:microsoft.com/office/officeart/2005/8/layout/vProcess5" loCatId="process" qsTypeId="urn:microsoft.com/office/officeart/2005/8/quickstyle/simple1" qsCatId="simple" csTypeId="urn:microsoft.com/office/officeart/2005/8/colors/colorful5" csCatId="colorful" phldr="1"/>
      <dgm:spPr/>
    </dgm:pt>
    <dgm:pt modelId="{27B40565-ACAD-4BCF-B6D5-079B6DAFB60E}">
      <dgm:prSet phldrT="[Text]" custT="1"/>
      <dgm:spPr/>
      <dgm:t>
        <a:bodyPr/>
        <a:lstStyle/>
        <a:p>
          <a:r>
            <a:rPr lang="en-US" sz="1800" dirty="0"/>
            <a:t>Application Period Opens</a:t>
          </a:r>
        </a:p>
        <a:p>
          <a:r>
            <a:rPr lang="en-US" sz="1600" dirty="0"/>
            <a:t>August 1, 2022</a:t>
          </a:r>
        </a:p>
      </dgm:t>
    </dgm:pt>
    <dgm:pt modelId="{232E8840-C2E1-4443-ACA4-03F655E03712}" type="parTrans" cxnId="{0B6DEEF9-E39A-4446-B47E-4921BC54AE79}">
      <dgm:prSet/>
      <dgm:spPr/>
      <dgm:t>
        <a:bodyPr/>
        <a:lstStyle/>
        <a:p>
          <a:endParaRPr lang="en-US"/>
        </a:p>
      </dgm:t>
    </dgm:pt>
    <dgm:pt modelId="{3333103F-3B43-4159-BDCA-AB8678F88D0D}" type="sibTrans" cxnId="{0B6DEEF9-E39A-4446-B47E-4921BC54AE79}">
      <dgm:prSet/>
      <dgm:spPr/>
      <dgm:t>
        <a:bodyPr/>
        <a:lstStyle/>
        <a:p>
          <a:endParaRPr lang="en-US"/>
        </a:p>
      </dgm:t>
    </dgm:pt>
    <dgm:pt modelId="{405CBA08-BF5D-45D2-B87A-EC2A8B525EF4}">
      <dgm:prSet custT="1"/>
      <dgm:spPr/>
      <dgm:t>
        <a:bodyPr/>
        <a:lstStyle/>
        <a:p>
          <a:r>
            <a:rPr lang="en-US" sz="1800" dirty="0"/>
            <a:t>Applications Due by 4:30 PM</a:t>
          </a:r>
        </a:p>
        <a:p>
          <a:r>
            <a:rPr lang="en-US" sz="1600" dirty="0"/>
            <a:t>September 30, 2022</a:t>
          </a:r>
        </a:p>
      </dgm:t>
    </dgm:pt>
    <dgm:pt modelId="{416CB25D-C96E-4A4C-8735-831DCC36C1EC}" type="parTrans" cxnId="{641B975E-CDF1-42EE-897E-9413C13CE692}">
      <dgm:prSet/>
      <dgm:spPr/>
      <dgm:t>
        <a:bodyPr/>
        <a:lstStyle/>
        <a:p>
          <a:endParaRPr lang="en-US"/>
        </a:p>
      </dgm:t>
    </dgm:pt>
    <dgm:pt modelId="{D2C35A04-66F2-4750-9040-02194BA15F5F}" type="sibTrans" cxnId="{641B975E-CDF1-42EE-897E-9413C13CE692}">
      <dgm:prSet/>
      <dgm:spPr/>
      <dgm:t>
        <a:bodyPr/>
        <a:lstStyle/>
        <a:p>
          <a:endParaRPr lang="en-US"/>
        </a:p>
      </dgm:t>
    </dgm:pt>
    <dgm:pt modelId="{283952EF-CBFC-4E2E-8CFE-2AF6CF8953BA}">
      <dgm:prSet custT="1"/>
      <dgm:spPr/>
      <dgm:t>
        <a:bodyPr/>
        <a:lstStyle/>
        <a:p>
          <a:r>
            <a:rPr lang="en-US" sz="1800" dirty="0"/>
            <a:t>Application Review</a:t>
          </a:r>
        </a:p>
        <a:p>
          <a:r>
            <a:rPr lang="en-US" sz="1600" dirty="0"/>
            <a:t>October - November 2022</a:t>
          </a:r>
        </a:p>
      </dgm:t>
    </dgm:pt>
    <dgm:pt modelId="{8A032502-3C25-4AA5-B3BC-E1D96FC5A244}" type="parTrans" cxnId="{D7140D43-0CA1-4C85-AB81-11664176B30A}">
      <dgm:prSet/>
      <dgm:spPr/>
      <dgm:t>
        <a:bodyPr/>
        <a:lstStyle/>
        <a:p>
          <a:endParaRPr lang="en-US"/>
        </a:p>
      </dgm:t>
    </dgm:pt>
    <dgm:pt modelId="{0E9CBDA1-0BC0-4961-9FF3-B8F49A6364C0}" type="sibTrans" cxnId="{D7140D43-0CA1-4C85-AB81-11664176B30A}">
      <dgm:prSet/>
      <dgm:spPr/>
      <dgm:t>
        <a:bodyPr/>
        <a:lstStyle/>
        <a:p>
          <a:endParaRPr lang="en-US"/>
        </a:p>
      </dgm:t>
    </dgm:pt>
    <dgm:pt modelId="{5C93FCB1-3E75-4BA2-8C9C-2061D13F1357}">
      <dgm:prSet custT="1"/>
      <dgm:spPr/>
      <dgm:t>
        <a:bodyPr/>
        <a:lstStyle/>
        <a:p>
          <a:r>
            <a:rPr lang="en-US" sz="1800" dirty="0"/>
            <a:t>Grant Awards</a:t>
          </a:r>
        </a:p>
        <a:p>
          <a:r>
            <a:rPr lang="en-US" sz="1600" dirty="0"/>
            <a:t>December 2022 – January 2023</a:t>
          </a:r>
        </a:p>
      </dgm:t>
    </dgm:pt>
    <dgm:pt modelId="{5049A561-1576-46AF-B316-FAF9A1F2CCB2}" type="parTrans" cxnId="{C6831C46-7A4F-4582-959B-7EDBCFE9CCCC}">
      <dgm:prSet/>
      <dgm:spPr/>
      <dgm:t>
        <a:bodyPr/>
        <a:lstStyle/>
        <a:p>
          <a:endParaRPr lang="en-US"/>
        </a:p>
      </dgm:t>
    </dgm:pt>
    <dgm:pt modelId="{0CF840F5-5972-46A1-B4C6-18E94D6378D3}" type="sibTrans" cxnId="{C6831C46-7A4F-4582-959B-7EDBCFE9CCCC}">
      <dgm:prSet/>
      <dgm:spPr/>
      <dgm:t>
        <a:bodyPr/>
        <a:lstStyle/>
        <a:p>
          <a:endParaRPr lang="en-US"/>
        </a:p>
      </dgm:t>
    </dgm:pt>
    <dgm:pt modelId="{921AD57E-EDCB-4F4C-A93B-82CE9585025D}">
      <dgm:prSet custT="1"/>
      <dgm:spPr/>
      <dgm:t>
        <a:bodyPr/>
        <a:lstStyle/>
        <a:p>
          <a:r>
            <a:rPr lang="en-US" sz="1800" b="0" dirty="0"/>
            <a:t>Second Application Period TBD</a:t>
          </a:r>
        </a:p>
        <a:p>
          <a:r>
            <a:rPr lang="en-US" sz="1600" dirty="0"/>
            <a:t>February 2023 – March 2023</a:t>
          </a:r>
        </a:p>
      </dgm:t>
    </dgm:pt>
    <dgm:pt modelId="{E5D9F58E-80B6-4CB2-9305-01950090A92B}" type="parTrans" cxnId="{6CBF349F-44A0-464E-93DC-2E1331103DAA}">
      <dgm:prSet/>
      <dgm:spPr/>
      <dgm:t>
        <a:bodyPr/>
        <a:lstStyle/>
        <a:p>
          <a:endParaRPr lang="en-US"/>
        </a:p>
      </dgm:t>
    </dgm:pt>
    <dgm:pt modelId="{EF94C5FA-430C-493E-8AD2-38EFFEB63C82}" type="sibTrans" cxnId="{6CBF349F-44A0-464E-93DC-2E1331103DAA}">
      <dgm:prSet/>
      <dgm:spPr/>
      <dgm:t>
        <a:bodyPr/>
        <a:lstStyle/>
        <a:p>
          <a:endParaRPr lang="en-US"/>
        </a:p>
      </dgm:t>
    </dgm:pt>
    <dgm:pt modelId="{6B96B4AC-4E03-464E-BC04-57CE2E390489}" type="pres">
      <dgm:prSet presAssocID="{95F68606-2366-41B1-B106-1E13973499A0}" presName="outerComposite" presStyleCnt="0">
        <dgm:presLayoutVars>
          <dgm:chMax val="5"/>
          <dgm:dir/>
          <dgm:resizeHandles val="exact"/>
        </dgm:presLayoutVars>
      </dgm:prSet>
      <dgm:spPr/>
    </dgm:pt>
    <dgm:pt modelId="{0958E150-D114-4F0D-8A37-50F9EC50B03E}" type="pres">
      <dgm:prSet presAssocID="{95F68606-2366-41B1-B106-1E13973499A0}" presName="dummyMaxCanvas" presStyleCnt="0">
        <dgm:presLayoutVars/>
      </dgm:prSet>
      <dgm:spPr/>
    </dgm:pt>
    <dgm:pt modelId="{A57DCBCD-4AFE-4857-8704-DCF2774B45FA}" type="pres">
      <dgm:prSet presAssocID="{95F68606-2366-41B1-B106-1E13973499A0}" presName="FiveNodes_1" presStyleLbl="node1" presStyleIdx="0" presStyleCnt="5">
        <dgm:presLayoutVars>
          <dgm:bulletEnabled val="1"/>
        </dgm:presLayoutVars>
      </dgm:prSet>
      <dgm:spPr/>
    </dgm:pt>
    <dgm:pt modelId="{F6B186EA-FE51-4612-8449-DABC12F4EAA2}" type="pres">
      <dgm:prSet presAssocID="{95F68606-2366-41B1-B106-1E13973499A0}" presName="FiveNodes_2" presStyleLbl="node1" presStyleIdx="1" presStyleCnt="5">
        <dgm:presLayoutVars>
          <dgm:bulletEnabled val="1"/>
        </dgm:presLayoutVars>
      </dgm:prSet>
      <dgm:spPr/>
    </dgm:pt>
    <dgm:pt modelId="{F892AE7F-4EF1-4715-92B1-D10A46B8E996}" type="pres">
      <dgm:prSet presAssocID="{95F68606-2366-41B1-B106-1E13973499A0}" presName="FiveNodes_3" presStyleLbl="node1" presStyleIdx="2" presStyleCnt="5">
        <dgm:presLayoutVars>
          <dgm:bulletEnabled val="1"/>
        </dgm:presLayoutVars>
      </dgm:prSet>
      <dgm:spPr/>
    </dgm:pt>
    <dgm:pt modelId="{0AD18419-83D4-41E0-AE17-91788871FA47}" type="pres">
      <dgm:prSet presAssocID="{95F68606-2366-41B1-B106-1E13973499A0}" presName="FiveNodes_4" presStyleLbl="node1" presStyleIdx="3" presStyleCnt="5">
        <dgm:presLayoutVars>
          <dgm:bulletEnabled val="1"/>
        </dgm:presLayoutVars>
      </dgm:prSet>
      <dgm:spPr/>
    </dgm:pt>
    <dgm:pt modelId="{8257F975-3B85-473D-9A06-649EB42ED321}" type="pres">
      <dgm:prSet presAssocID="{95F68606-2366-41B1-B106-1E13973499A0}" presName="FiveNodes_5" presStyleLbl="node1" presStyleIdx="4" presStyleCnt="5">
        <dgm:presLayoutVars>
          <dgm:bulletEnabled val="1"/>
        </dgm:presLayoutVars>
      </dgm:prSet>
      <dgm:spPr/>
    </dgm:pt>
    <dgm:pt modelId="{689D750C-0F95-472A-9600-D23B6E168BAD}" type="pres">
      <dgm:prSet presAssocID="{95F68606-2366-41B1-B106-1E13973499A0}" presName="FiveConn_1-2" presStyleLbl="fgAccFollowNode1" presStyleIdx="0" presStyleCnt="4">
        <dgm:presLayoutVars>
          <dgm:bulletEnabled val="1"/>
        </dgm:presLayoutVars>
      </dgm:prSet>
      <dgm:spPr/>
    </dgm:pt>
    <dgm:pt modelId="{C661AE7C-3FC8-4BCF-9F25-4F9EC58370B0}" type="pres">
      <dgm:prSet presAssocID="{95F68606-2366-41B1-B106-1E13973499A0}" presName="FiveConn_2-3" presStyleLbl="fgAccFollowNode1" presStyleIdx="1" presStyleCnt="4">
        <dgm:presLayoutVars>
          <dgm:bulletEnabled val="1"/>
        </dgm:presLayoutVars>
      </dgm:prSet>
      <dgm:spPr/>
    </dgm:pt>
    <dgm:pt modelId="{28978076-40D7-41DF-BD4E-FB11AFD82F69}" type="pres">
      <dgm:prSet presAssocID="{95F68606-2366-41B1-B106-1E13973499A0}" presName="FiveConn_3-4" presStyleLbl="fgAccFollowNode1" presStyleIdx="2" presStyleCnt="4">
        <dgm:presLayoutVars>
          <dgm:bulletEnabled val="1"/>
        </dgm:presLayoutVars>
      </dgm:prSet>
      <dgm:spPr/>
    </dgm:pt>
    <dgm:pt modelId="{1CE11AC9-5963-4DE2-8091-D5D5308F313D}" type="pres">
      <dgm:prSet presAssocID="{95F68606-2366-41B1-B106-1E13973499A0}" presName="FiveConn_4-5" presStyleLbl="fgAccFollowNode1" presStyleIdx="3" presStyleCnt="4">
        <dgm:presLayoutVars>
          <dgm:bulletEnabled val="1"/>
        </dgm:presLayoutVars>
      </dgm:prSet>
      <dgm:spPr/>
    </dgm:pt>
    <dgm:pt modelId="{F04D04F9-9D0B-4AAB-A7F7-CC2635059CE3}" type="pres">
      <dgm:prSet presAssocID="{95F68606-2366-41B1-B106-1E13973499A0}" presName="FiveNodes_1_text" presStyleLbl="node1" presStyleIdx="4" presStyleCnt="5">
        <dgm:presLayoutVars>
          <dgm:bulletEnabled val="1"/>
        </dgm:presLayoutVars>
      </dgm:prSet>
      <dgm:spPr/>
    </dgm:pt>
    <dgm:pt modelId="{DE7A4223-D4BE-4C94-BF7E-98341D19418D}" type="pres">
      <dgm:prSet presAssocID="{95F68606-2366-41B1-B106-1E13973499A0}" presName="FiveNodes_2_text" presStyleLbl="node1" presStyleIdx="4" presStyleCnt="5">
        <dgm:presLayoutVars>
          <dgm:bulletEnabled val="1"/>
        </dgm:presLayoutVars>
      </dgm:prSet>
      <dgm:spPr/>
    </dgm:pt>
    <dgm:pt modelId="{67089CE9-FCE4-4665-8EC5-3AA04494EB41}" type="pres">
      <dgm:prSet presAssocID="{95F68606-2366-41B1-B106-1E13973499A0}" presName="FiveNodes_3_text" presStyleLbl="node1" presStyleIdx="4" presStyleCnt="5">
        <dgm:presLayoutVars>
          <dgm:bulletEnabled val="1"/>
        </dgm:presLayoutVars>
      </dgm:prSet>
      <dgm:spPr/>
    </dgm:pt>
    <dgm:pt modelId="{C2BCE4D3-E221-49FE-92CF-26B730E10F96}" type="pres">
      <dgm:prSet presAssocID="{95F68606-2366-41B1-B106-1E13973499A0}" presName="FiveNodes_4_text" presStyleLbl="node1" presStyleIdx="4" presStyleCnt="5">
        <dgm:presLayoutVars>
          <dgm:bulletEnabled val="1"/>
        </dgm:presLayoutVars>
      </dgm:prSet>
      <dgm:spPr/>
    </dgm:pt>
    <dgm:pt modelId="{CB543D83-16D5-4F08-88F7-9BB825A0645B}" type="pres">
      <dgm:prSet presAssocID="{95F68606-2366-41B1-B106-1E13973499A0}" presName="FiveNodes_5_text" presStyleLbl="node1" presStyleIdx="4" presStyleCnt="5">
        <dgm:presLayoutVars>
          <dgm:bulletEnabled val="1"/>
        </dgm:presLayoutVars>
      </dgm:prSet>
      <dgm:spPr/>
    </dgm:pt>
  </dgm:ptLst>
  <dgm:cxnLst>
    <dgm:cxn modelId="{293E0201-C22C-4965-B639-A40AF20A72E6}" type="presOf" srcId="{27B40565-ACAD-4BCF-B6D5-079B6DAFB60E}" destId="{F04D04F9-9D0B-4AAB-A7F7-CC2635059CE3}" srcOrd="1" destOrd="0" presId="urn:microsoft.com/office/officeart/2005/8/layout/vProcess5"/>
    <dgm:cxn modelId="{BAB4820B-997F-493F-8460-662DBA45D752}" type="presOf" srcId="{0CF840F5-5972-46A1-B4C6-18E94D6378D3}" destId="{1CE11AC9-5963-4DE2-8091-D5D5308F313D}" srcOrd="0" destOrd="0" presId="urn:microsoft.com/office/officeart/2005/8/layout/vProcess5"/>
    <dgm:cxn modelId="{F80BB527-5788-4D13-9131-AE29B3B65A42}" type="presOf" srcId="{405CBA08-BF5D-45D2-B87A-EC2A8B525EF4}" destId="{F6B186EA-FE51-4612-8449-DABC12F4EAA2}" srcOrd="0" destOrd="0" presId="urn:microsoft.com/office/officeart/2005/8/layout/vProcess5"/>
    <dgm:cxn modelId="{0D12E02E-8D8D-458E-9367-2A07D0489FD3}" type="presOf" srcId="{3333103F-3B43-4159-BDCA-AB8678F88D0D}" destId="{689D750C-0F95-472A-9600-D23B6E168BAD}" srcOrd="0" destOrd="0" presId="urn:microsoft.com/office/officeart/2005/8/layout/vProcess5"/>
    <dgm:cxn modelId="{0B9F0739-FB3D-4640-995B-19FEC7DDB168}" type="presOf" srcId="{5C93FCB1-3E75-4BA2-8C9C-2061D13F1357}" destId="{0AD18419-83D4-41E0-AE17-91788871FA47}" srcOrd="0" destOrd="0" presId="urn:microsoft.com/office/officeart/2005/8/layout/vProcess5"/>
    <dgm:cxn modelId="{641B975E-CDF1-42EE-897E-9413C13CE692}" srcId="{95F68606-2366-41B1-B106-1E13973499A0}" destId="{405CBA08-BF5D-45D2-B87A-EC2A8B525EF4}" srcOrd="1" destOrd="0" parTransId="{416CB25D-C96E-4A4C-8735-831DCC36C1EC}" sibTransId="{D2C35A04-66F2-4750-9040-02194BA15F5F}"/>
    <dgm:cxn modelId="{D7140D43-0CA1-4C85-AB81-11664176B30A}" srcId="{95F68606-2366-41B1-B106-1E13973499A0}" destId="{283952EF-CBFC-4E2E-8CFE-2AF6CF8953BA}" srcOrd="2" destOrd="0" parTransId="{8A032502-3C25-4AA5-B3BC-E1D96FC5A244}" sibTransId="{0E9CBDA1-0BC0-4961-9FF3-B8F49A6364C0}"/>
    <dgm:cxn modelId="{C6831C46-7A4F-4582-959B-7EDBCFE9CCCC}" srcId="{95F68606-2366-41B1-B106-1E13973499A0}" destId="{5C93FCB1-3E75-4BA2-8C9C-2061D13F1357}" srcOrd="3" destOrd="0" parTransId="{5049A561-1576-46AF-B316-FAF9A1F2CCB2}" sibTransId="{0CF840F5-5972-46A1-B4C6-18E94D6378D3}"/>
    <dgm:cxn modelId="{5F6BE74C-1331-4DAD-ACB4-19D62D0BF1C8}" type="presOf" srcId="{27B40565-ACAD-4BCF-B6D5-079B6DAFB60E}" destId="{A57DCBCD-4AFE-4857-8704-DCF2774B45FA}" srcOrd="0" destOrd="0" presId="urn:microsoft.com/office/officeart/2005/8/layout/vProcess5"/>
    <dgm:cxn modelId="{E8BA236F-DE35-4266-9272-98D0D6926401}" type="presOf" srcId="{283952EF-CBFC-4E2E-8CFE-2AF6CF8953BA}" destId="{F892AE7F-4EF1-4715-92B1-D10A46B8E996}" srcOrd="0" destOrd="0" presId="urn:microsoft.com/office/officeart/2005/8/layout/vProcess5"/>
    <dgm:cxn modelId="{9F646379-2EB9-4952-BE00-3A22D4B50352}" type="presOf" srcId="{283952EF-CBFC-4E2E-8CFE-2AF6CF8953BA}" destId="{67089CE9-FCE4-4665-8EC5-3AA04494EB41}" srcOrd="1" destOrd="0" presId="urn:microsoft.com/office/officeart/2005/8/layout/vProcess5"/>
    <dgm:cxn modelId="{C4A04A84-18E2-4BD4-AF72-488E6CDE4985}" type="presOf" srcId="{5C93FCB1-3E75-4BA2-8C9C-2061D13F1357}" destId="{C2BCE4D3-E221-49FE-92CF-26B730E10F96}" srcOrd="1" destOrd="0" presId="urn:microsoft.com/office/officeart/2005/8/layout/vProcess5"/>
    <dgm:cxn modelId="{6CBF349F-44A0-464E-93DC-2E1331103DAA}" srcId="{95F68606-2366-41B1-B106-1E13973499A0}" destId="{921AD57E-EDCB-4F4C-A93B-82CE9585025D}" srcOrd="4" destOrd="0" parTransId="{E5D9F58E-80B6-4CB2-9305-01950090A92B}" sibTransId="{EF94C5FA-430C-493E-8AD2-38EFFEB63C82}"/>
    <dgm:cxn modelId="{116F79B5-BCD2-453E-ABA4-570FFB7B38C2}" type="presOf" srcId="{921AD57E-EDCB-4F4C-A93B-82CE9585025D}" destId="{8257F975-3B85-473D-9A06-649EB42ED321}" srcOrd="0" destOrd="0" presId="urn:microsoft.com/office/officeart/2005/8/layout/vProcess5"/>
    <dgm:cxn modelId="{F70078B6-24D7-4FD2-83F1-693C87ECFF81}" type="presOf" srcId="{921AD57E-EDCB-4F4C-A93B-82CE9585025D}" destId="{CB543D83-16D5-4F08-88F7-9BB825A0645B}" srcOrd="1" destOrd="0" presId="urn:microsoft.com/office/officeart/2005/8/layout/vProcess5"/>
    <dgm:cxn modelId="{B8DE95BF-5F59-45EF-BE3F-5088CC15A7D0}" type="presOf" srcId="{D2C35A04-66F2-4750-9040-02194BA15F5F}" destId="{C661AE7C-3FC8-4BCF-9F25-4F9EC58370B0}" srcOrd="0" destOrd="0" presId="urn:microsoft.com/office/officeart/2005/8/layout/vProcess5"/>
    <dgm:cxn modelId="{2C06AEE7-60B2-480A-BD03-7C41D7E44B1B}" type="presOf" srcId="{0E9CBDA1-0BC0-4961-9FF3-B8F49A6364C0}" destId="{28978076-40D7-41DF-BD4E-FB11AFD82F69}" srcOrd="0" destOrd="0" presId="urn:microsoft.com/office/officeart/2005/8/layout/vProcess5"/>
    <dgm:cxn modelId="{141DE6E9-AFFE-4B33-892D-34C661A5260F}" type="presOf" srcId="{405CBA08-BF5D-45D2-B87A-EC2A8B525EF4}" destId="{DE7A4223-D4BE-4C94-BF7E-98341D19418D}" srcOrd="1" destOrd="0" presId="urn:microsoft.com/office/officeart/2005/8/layout/vProcess5"/>
    <dgm:cxn modelId="{28CAEDEB-E495-426A-898F-4BC17D0F07D9}" type="presOf" srcId="{95F68606-2366-41B1-B106-1E13973499A0}" destId="{6B96B4AC-4E03-464E-BC04-57CE2E390489}" srcOrd="0" destOrd="0" presId="urn:microsoft.com/office/officeart/2005/8/layout/vProcess5"/>
    <dgm:cxn modelId="{0B6DEEF9-E39A-4446-B47E-4921BC54AE79}" srcId="{95F68606-2366-41B1-B106-1E13973499A0}" destId="{27B40565-ACAD-4BCF-B6D5-079B6DAFB60E}" srcOrd="0" destOrd="0" parTransId="{232E8840-C2E1-4443-ACA4-03F655E03712}" sibTransId="{3333103F-3B43-4159-BDCA-AB8678F88D0D}"/>
    <dgm:cxn modelId="{84E84191-6DC9-4893-B956-216B3560CFBF}" type="presParOf" srcId="{6B96B4AC-4E03-464E-BC04-57CE2E390489}" destId="{0958E150-D114-4F0D-8A37-50F9EC50B03E}" srcOrd="0" destOrd="0" presId="urn:microsoft.com/office/officeart/2005/8/layout/vProcess5"/>
    <dgm:cxn modelId="{F3F7A1B4-9443-4D71-83EB-3F53F90C7A07}" type="presParOf" srcId="{6B96B4AC-4E03-464E-BC04-57CE2E390489}" destId="{A57DCBCD-4AFE-4857-8704-DCF2774B45FA}" srcOrd="1" destOrd="0" presId="urn:microsoft.com/office/officeart/2005/8/layout/vProcess5"/>
    <dgm:cxn modelId="{566B515A-316A-4514-88E9-68A34A1DC178}" type="presParOf" srcId="{6B96B4AC-4E03-464E-BC04-57CE2E390489}" destId="{F6B186EA-FE51-4612-8449-DABC12F4EAA2}" srcOrd="2" destOrd="0" presId="urn:microsoft.com/office/officeart/2005/8/layout/vProcess5"/>
    <dgm:cxn modelId="{225A6B26-B8F9-43B0-B20B-D228110C84F2}" type="presParOf" srcId="{6B96B4AC-4E03-464E-BC04-57CE2E390489}" destId="{F892AE7F-4EF1-4715-92B1-D10A46B8E996}" srcOrd="3" destOrd="0" presId="urn:microsoft.com/office/officeart/2005/8/layout/vProcess5"/>
    <dgm:cxn modelId="{17B32CD2-0A37-46EA-A168-835C23DB08D5}" type="presParOf" srcId="{6B96B4AC-4E03-464E-BC04-57CE2E390489}" destId="{0AD18419-83D4-41E0-AE17-91788871FA47}" srcOrd="4" destOrd="0" presId="urn:microsoft.com/office/officeart/2005/8/layout/vProcess5"/>
    <dgm:cxn modelId="{00B53015-FB3B-48C9-9B26-B8A4B0D18705}" type="presParOf" srcId="{6B96B4AC-4E03-464E-BC04-57CE2E390489}" destId="{8257F975-3B85-473D-9A06-649EB42ED321}" srcOrd="5" destOrd="0" presId="urn:microsoft.com/office/officeart/2005/8/layout/vProcess5"/>
    <dgm:cxn modelId="{A9CC6F6B-A75E-497F-A12C-40A76FA2ADB6}" type="presParOf" srcId="{6B96B4AC-4E03-464E-BC04-57CE2E390489}" destId="{689D750C-0F95-472A-9600-D23B6E168BAD}" srcOrd="6" destOrd="0" presId="urn:microsoft.com/office/officeart/2005/8/layout/vProcess5"/>
    <dgm:cxn modelId="{D0855F11-4347-4785-BF68-C32B9ABD5185}" type="presParOf" srcId="{6B96B4AC-4E03-464E-BC04-57CE2E390489}" destId="{C661AE7C-3FC8-4BCF-9F25-4F9EC58370B0}" srcOrd="7" destOrd="0" presId="urn:microsoft.com/office/officeart/2005/8/layout/vProcess5"/>
    <dgm:cxn modelId="{DCC81DA6-B784-44A1-B46F-0DA50921635E}" type="presParOf" srcId="{6B96B4AC-4E03-464E-BC04-57CE2E390489}" destId="{28978076-40D7-41DF-BD4E-FB11AFD82F69}" srcOrd="8" destOrd="0" presId="urn:microsoft.com/office/officeart/2005/8/layout/vProcess5"/>
    <dgm:cxn modelId="{62952438-A6ED-4D19-A7BB-4F5AAFFF756A}" type="presParOf" srcId="{6B96B4AC-4E03-464E-BC04-57CE2E390489}" destId="{1CE11AC9-5963-4DE2-8091-D5D5308F313D}" srcOrd="9" destOrd="0" presId="urn:microsoft.com/office/officeart/2005/8/layout/vProcess5"/>
    <dgm:cxn modelId="{62B930EF-30CF-458D-A654-31E33686B2D4}" type="presParOf" srcId="{6B96B4AC-4E03-464E-BC04-57CE2E390489}" destId="{F04D04F9-9D0B-4AAB-A7F7-CC2635059CE3}" srcOrd="10" destOrd="0" presId="urn:microsoft.com/office/officeart/2005/8/layout/vProcess5"/>
    <dgm:cxn modelId="{B652CA45-24F1-44D8-86D7-3549FE2883FE}" type="presParOf" srcId="{6B96B4AC-4E03-464E-BC04-57CE2E390489}" destId="{DE7A4223-D4BE-4C94-BF7E-98341D19418D}" srcOrd="11" destOrd="0" presId="urn:microsoft.com/office/officeart/2005/8/layout/vProcess5"/>
    <dgm:cxn modelId="{17488FD3-267C-425B-BB9C-4190697F6468}" type="presParOf" srcId="{6B96B4AC-4E03-464E-BC04-57CE2E390489}" destId="{67089CE9-FCE4-4665-8EC5-3AA04494EB41}" srcOrd="12" destOrd="0" presId="urn:microsoft.com/office/officeart/2005/8/layout/vProcess5"/>
    <dgm:cxn modelId="{59E93A30-BFDB-49D7-A51B-33006EF1D349}" type="presParOf" srcId="{6B96B4AC-4E03-464E-BC04-57CE2E390489}" destId="{C2BCE4D3-E221-49FE-92CF-26B730E10F96}" srcOrd="13" destOrd="0" presId="urn:microsoft.com/office/officeart/2005/8/layout/vProcess5"/>
    <dgm:cxn modelId="{A27D46DA-5E9E-47E0-8C4D-A89E6CAE6F3F}" type="presParOf" srcId="{6B96B4AC-4E03-464E-BC04-57CE2E390489}" destId="{CB543D83-16D5-4F08-88F7-9BB825A0645B}"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7DCBCD-4AFE-4857-8704-DCF2774B45FA}">
      <dsp:nvSpPr>
        <dsp:cNvPr id="0" name=""/>
        <dsp:cNvSpPr/>
      </dsp:nvSpPr>
      <dsp:spPr>
        <a:xfrm>
          <a:off x="0" y="0"/>
          <a:ext cx="6847255" cy="736092"/>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Application Period Opens</a:t>
          </a:r>
        </a:p>
        <a:p>
          <a:pPr marL="0" lvl="0" indent="0" algn="l" defTabSz="800100">
            <a:lnSpc>
              <a:spcPct val="90000"/>
            </a:lnSpc>
            <a:spcBef>
              <a:spcPct val="0"/>
            </a:spcBef>
            <a:spcAft>
              <a:spcPct val="35000"/>
            </a:spcAft>
            <a:buNone/>
          </a:pPr>
          <a:r>
            <a:rPr lang="en-US" sz="1600" kern="1200" dirty="0"/>
            <a:t>August 1, 2022</a:t>
          </a:r>
        </a:p>
      </dsp:txBody>
      <dsp:txXfrm>
        <a:off x="21559" y="21559"/>
        <a:ext cx="5966833" cy="692974"/>
      </dsp:txXfrm>
    </dsp:sp>
    <dsp:sp modelId="{F6B186EA-FE51-4612-8449-DABC12F4EAA2}">
      <dsp:nvSpPr>
        <dsp:cNvPr id="0" name=""/>
        <dsp:cNvSpPr/>
      </dsp:nvSpPr>
      <dsp:spPr>
        <a:xfrm>
          <a:off x="511321" y="838327"/>
          <a:ext cx="6847255" cy="736092"/>
        </a:xfrm>
        <a:prstGeom prst="roundRect">
          <a:avLst>
            <a:gd name="adj" fmla="val 10000"/>
          </a:avLst>
        </a:prstGeom>
        <a:solidFill>
          <a:schemeClr val="accent5">
            <a:hueOff val="2659525"/>
            <a:satOff val="-115"/>
            <a:lumOff val="-52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Applications Due by 4:30 PM</a:t>
          </a:r>
        </a:p>
        <a:p>
          <a:pPr marL="0" lvl="0" indent="0" algn="l" defTabSz="800100">
            <a:lnSpc>
              <a:spcPct val="90000"/>
            </a:lnSpc>
            <a:spcBef>
              <a:spcPct val="0"/>
            </a:spcBef>
            <a:spcAft>
              <a:spcPct val="35000"/>
            </a:spcAft>
            <a:buNone/>
          </a:pPr>
          <a:r>
            <a:rPr lang="en-US" sz="1600" kern="1200" dirty="0"/>
            <a:t>September 30, 2022</a:t>
          </a:r>
        </a:p>
      </dsp:txBody>
      <dsp:txXfrm>
        <a:off x="532880" y="859886"/>
        <a:ext cx="5814356" cy="692974"/>
      </dsp:txXfrm>
    </dsp:sp>
    <dsp:sp modelId="{F892AE7F-4EF1-4715-92B1-D10A46B8E996}">
      <dsp:nvSpPr>
        <dsp:cNvPr id="0" name=""/>
        <dsp:cNvSpPr/>
      </dsp:nvSpPr>
      <dsp:spPr>
        <a:xfrm>
          <a:off x="1022642" y="1676654"/>
          <a:ext cx="6847255" cy="736092"/>
        </a:xfrm>
        <a:prstGeom prst="roundRect">
          <a:avLst>
            <a:gd name="adj" fmla="val 10000"/>
          </a:avLst>
        </a:prstGeom>
        <a:solidFill>
          <a:schemeClr val="accent5">
            <a:hueOff val="5319050"/>
            <a:satOff val="-230"/>
            <a:lumOff val="-1049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Application Review</a:t>
          </a:r>
        </a:p>
        <a:p>
          <a:pPr marL="0" lvl="0" indent="0" algn="l" defTabSz="800100">
            <a:lnSpc>
              <a:spcPct val="90000"/>
            </a:lnSpc>
            <a:spcBef>
              <a:spcPct val="0"/>
            </a:spcBef>
            <a:spcAft>
              <a:spcPct val="35000"/>
            </a:spcAft>
            <a:buNone/>
          </a:pPr>
          <a:r>
            <a:rPr lang="en-US" sz="1600" kern="1200" dirty="0"/>
            <a:t>October - November 2022</a:t>
          </a:r>
        </a:p>
      </dsp:txBody>
      <dsp:txXfrm>
        <a:off x="1044201" y="1698213"/>
        <a:ext cx="5814356" cy="692973"/>
      </dsp:txXfrm>
    </dsp:sp>
    <dsp:sp modelId="{0AD18419-83D4-41E0-AE17-91788871FA47}">
      <dsp:nvSpPr>
        <dsp:cNvPr id="0" name=""/>
        <dsp:cNvSpPr/>
      </dsp:nvSpPr>
      <dsp:spPr>
        <a:xfrm>
          <a:off x="1533963" y="2514981"/>
          <a:ext cx="6847255" cy="736092"/>
        </a:xfrm>
        <a:prstGeom prst="roundRect">
          <a:avLst>
            <a:gd name="adj" fmla="val 10000"/>
          </a:avLst>
        </a:prstGeom>
        <a:solidFill>
          <a:schemeClr val="accent5">
            <a:hueOff val="7978575"/>
            <a:satOff val="-345"/>
            <a:lumOff val="-1573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Grant Awards</a:t>
          </a:r>
        </a:p>
        <a:p>
          <a:pPr marL="0" lvl="0" indent="0" algn="l" defTabSz="800100">
            <a:lnSpc>
              <a:spcPct val="90000"/>
            </a:lnSpc>
            <a:spcBef>
              <a:spcPct val="0"/>
            </a:spcBef>
            <a:spcAft>
              <a:spcPct val="35000"/>
            </a:spcAft>
            <a:buNone/>
          </a:pPr>
          <a:r>
            <a:rPr lang="en-US" sz="1600" kern="1200" dirty="0"/>
            <a:t>December 2022 – January 2023</a:t>
          </a:r>
        </a:p>
      </dsp:txBody>
      <dsp:txXfrm>
        <a:off x="1555522" y="2536540"/>
        <a:ext cx="5814356" cy="692974"/>
      </dsp:txXfrm>
    </dsp:sp>
    <dsp:sp modelId="{8257F975-3B85-473D-9A06-649EB42ED321}">
      <dsp:nvSpPr>
        <dsp:cNvPr id="0" name=""/>
        <dsp:cNvSpPr/>
      </dsp:nvSpPr>
      <dsp:spPr>
        <a:xfrm>
          <a:off x="2045284" y="3353308"/>
          <a:ext cx="6847255" cy="736092"/>
        </a:xfrm>
        <a:prstGeom prst="roundRect">
          <a:avLst>
            <a:gd name="adj" fmla="val 10000"/>
          </a:avLst>
        </a:prstGeom>
        <a:solidFill>
          <a:schemeClr val="accent5">
            <a:hueOff val="10638099"/>
            <a:satOff val="-460"/>
            <a:lumOff val="-2098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kern="1200" dirty="0"/>
            <a:t>Second Application Period TBD</a:t>
          </a:r>
        </a:p>
        <a:p>
          <a:pPr marL="0" lvl="0" indent="0" algn="l" defTabSz="800100">
            <a:lnSpc>
              <a:spcPct val="90000"/>
            </a:lnSpc>
            <a:spcBef>
              <a:spcPct val="0"/>
            </a:spcBef>
            <a:spcAft>
              <a:spcPct val="35000"/>
            </a:spcAft>
            <a:buNone/>
          </a:pPr>
          <a:r>
            <a:rPr lang="en-US" sz="1600" kern="1200" dirty="0"/>
            <a:t>February 2023 – March 2023</a:t>
          </a:r>
        </a:p>
      </dsp:txBody>
      <dsp:txXfrm>
        <a:off x="2066843" y="3374867"/>
        <a:ext cx="5814356" cy="692974"/>
      </dsp:txXfrm>
    </dsp:sp>
    <dsp:sp modelId="{689D750C-0F95-472A-9600-D23B6E168BAD}">
      <dsp:nvSpPr>
        <dsp:cNvPr id="0" name=""/>
        <dsp:cNvSpPr/>
      </dsp:nvSpPr>
      <dsp:spPr>
        <a:xfrm>
          <a:off x="6368796" y="537756"/>
          <a:ext cx="478459" cy="478459"/>
        </a:xfrm>
        <a:prstGeom prst="downArrow">
          <a:avLst>
            <a:gd name="adj1" fmla="val 55000"/>
            <a:gd name="adj2" fmla="val 45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6476449" y="537756"/>
        <a:ext cx="263153" cy="360040"/>
      </dsp:txXfrm>
    </dsp:sp>
    <dsp:sp modelId="{C661AE7C-3FC8-4BCF-9F25-4F9EC58370B0}">
      <dsp:nvSpPr>
        <dsp:cNvPr id="0" name=""/>
        <dsp:cNvSpPr/>
      </dsp:nvSpPr>
      <dsp:spPr>
        <a:xfrm>
          <a:off x="6880117" y="1376083"/>
          <a:ext cx="478459" cy="478459"/>
        </a:xfrm>
        <a:prstGeom prst="downArrow">
          <a:avLst>
            <a:gd name="adj1" fmla="val 55000"/>
            <a:gd name="adj2" fmla="val 45000"/>
          </a:avLst>
        </a:prstGeom>
        <a:solidFill>
          <a:schemeClr val="accent5">
            <a:tint val="40000"/>
            <a:alpha val="90000"/>
            <a:hueOff val="3690778"/>
            <a:satOff val="-3254"/>
            <a:lumOff val="-1522"/>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6987770" y="1376083"/>
        <a:ext cx="263153" cy="360040"/>
      </dsp:txXfrm>
    </dsp:sp>
    <dsp:sp modelId="{28978076-40D7-41DF-BD4E-FB11AFD82F69}">
      <dsp:nvSpPr>
        <dsp:cNvPr id="0" name=""/>
        <dsp:cNvSpPr/>
      </dsp:nvSpPr>
      <dsp:spPr>
        <a:xfrm>
          <a:off x="7391438" y="2202141"/>
          <a:ext cx="478459" cy="478459"/>
        </a:xfrm>
        <a:prstGeom prst="downArrow">
          <a:avLst>
            <a:gd name="adj1" fmla="val 55000"/>
            <a:gd name="adj2" fmla="val 45000"/>
          </a:avLst>
        </a:prstGeom>
        <a:solidFill>
          <a:schemeClr val="accent5">
            <a:tint val="40000"/>
            <a:alpha val="90000"/>
            <a:hueOff val="7381555"/>
            <a:satOff val="-6508"/>
            <a:lumOff val="-3045"/>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7499091" y="2202141"/>
        <a:ext cx="263153" cy="360040"/>
      </dsp:txXfrm>
    </dsp:sp>
    <dsp:sp modelId="{1CE11AC9-5963-4DE2-8091-D5D5308F313D}">
      <dsp:nvSpPr>
        <dsp:cNvPr id="0" name=""/>
        <dsp:cNvSpPr/>
      </dsp:nvSpPr>
      <dsp:spPr>
        <a:xfrm>
          <a:off x="7902759" y="3048647"/>
          <a:ext cx="478459" cy="478459"/>
        </a:xfrm>
        <a:prstGeom prst="downArrow">
          <a:avLst>
            <a:gd name="adj1" fmla="val 55000"/>
            <a:gd name="adj2" fmla="val 45000"/>
          </a:avLst>
        </a:prstGeom>
        <a:solidFill>
          <a:schemeClr val="accent5">
            <a:tint val="40000"/>
            <a:alpha val="90000"/>
            <a:hueOff val="11072333"/>
            <a:satOff val="-9762"/>
            <a:lumOff val="-4567"/>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8010412" y="3048647"/>
        <a:ext cx="263153" cy="36004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7000" y="0"/>
            <a:ext cx="3011488" cy="463550"/>
          </a:xfrm>
          <a:prstGeom prst="rect">
            <a:avLst/>
          </a:prstGeom>
        </p:spPr>
        <p:txBody>
          <a:bodyPr vert="horz" lIns="91440" tIns="45720" rIns="91440" bIns="45720" rtlCol="0"/>
          <a:lstStyle>
            <a:lvl1pPr algn="r">
              <a:defRPr sz="1200"/>
            </a:lvl1pPr>
          </a:lstStyle>
          <a:p>
            <a:fld id="{CEB0F4CB-83EA-4A34-8FAC-1BBD46189CB3}" type="datetimeFigureOut">
              <a:rPr lang="en-US" smtClean="0"/>
              <a:t>9/22/2022</a:t>
            </a:fld>
            <a:endParaRPr lang="en-US"/>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445000"/>
            <a:ext cx="5559425" cy="36369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7000" y="8772525"/>
            <a:ext cx="3011488" cy="463550"/>
          </a:xfrm>
          <a:prstGeom prst="rect">
            <a:avLst/>
          </a:prstGeom>
        </p:spPr>
        <p:txBody>
          <a:bodyPr vert="horz" lIns="91440" tIns="45720" rIns="91440" bIns="45720" rtlCol="0" anchor="b"/>
          <a:lstStyle>
            <a:lvl1pPr algn="r">
              <a:defRPr sz="1200"/>
            </a:lvl1pPr>
          </a:lstStyle>
          <a:p>
            <a:fld id="{F26CE846-2DE4-4834-88D0-6F719F4214DD}" type="slidenum">
              <a:rPr lang="en-US" smtClean="0"/>
              <a:t>‹#›</a:t>
            </a:fld>
            <a:endParaRPr lang="en-US"/>
          </a:p>
        </p:txBody>
      </p:sp>
    </p:spTree>
    <p:extLst>
      <p:ext uri="{BB962C8B-B14F-4D97-AF65-F5344CB8AC3E}">
        <p14:creationId xmlns:p14="http://schemas.microsoft.com/office/powerpoint/2010/main" val="2188951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apps.dca.ga.gov/LocalGovStatus/planning.asp"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connect.re-trac.com/manage/programs/177/analytics/2263" TargetMode="External"/><Relationship Id="rId13" Type="http://schemas.openxmlformats.org/officeDocument/2006/relationships/hyperlink" Target="https://connect.re-trac.com/manage/programs/177/analytics/1853" TargetMode="External"/><Relationship Id="rId3" Type="http://schemas.openxmlformats.org/officeDocument/2006/relationships/hyperlink" Target="https://connect.re-trac.com/manage/programs/177/analytics/1850" TargetMode="External"/><Relationship Id="rId7" Type="http://schemas.openxmlformats.org/officeDocument/2006/relationships/hyperlink" Target="https://connect.re-trac.com/manage/programs/177/analytics/1851" TargetMode="External"/><Relationship Id="rId12" Type="http://schemas.openxmlformats.org/officeDocument/2006/relationships/hyperlink" Target="https://connect.re-trac.com/manage/programs/177/analytics/1852"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connect.re-trac.com/manage/programs/177/analytics/2266" TargetMode="External"/><Relationship Id="rId11" Type="http://schemas.openxmlformats.org/officeDocument/2006/relationships/hyperlink" Target="https://connect.re-trac.com/manage/programs/177/analytics/2026" TargetMode="External"/><Relationship Id="rId5" Type="http://schemas.openxmlformats.org/officeDocument/2006/relationships/hyperlink" Target="https://connect.re-trac.com/manage/programs/177/analytics/2264" TargetMode="External"/><Relationship Id="rId10" Type="http://schemas.openxmlformats.org/officeDocument/2006/relationships/hyperlink" Target="https://connect.re-trac.com/manage/programs/177/analytics/2025" TargetMode="External"/><Relationship Id="rId4" Type="http://schemas.openxmlformats.org/officeDocument/2006/relationships/hyperlink" Target="https://connect.re-trac.com/manage/programs/177/analytics/1849" TargetMode="External"/><Relationship Id="rId9" Type="http://schemas.openxmlformats.org/officeDocument/2006/relationships/hyperlink" Target="https://connect.re-trac.com/manage/programs/177/analytics/2265" TargetMode="External"/><Relationship Id="rId14" Type="http://schemas.openxmlformats.org/officeDocument/2006/relationships/hyperlink" Target="https://connect.re-trac.com/manage/programs/177/analytics/1854"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CE846-2DE4-4834-88D0-6F719F4214DD}" type="slidenum">
              <a:rPr lang="en-US" smtClean="0"/>
              <a:t>1</a:t>
            </a:fld>
            <a:endParaRPr lang="en-US"/>
          </a:p>
        </p:txBody>
      </p:sp>
    </p:spTree>
    <p:extLst>
      <p:ext uri="{BB962C8B-B14F-4D97-AF65-F5344CB8AC3E}">
        <p14:creationId xmlns:p14="http://schemas.microsoft.com/office/powerpoint/2010/main" val="1675852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Projects must focus on increasing recycling, reducing waste, and/or diverting recoverable materials from the solid waste stream as described in the authorized uses of the SWTF.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345186" lvl="2" indent="-285750">
              <a:buClrTx/>
              <a:buFont typeface="Arial" panose="020B0604020202020204" pitchFamily="34" charset="0"/>
              <a:buChar char="•"/>
            </a:pPr>
            <a:endParaRPr lang="en-US" sz="1200" b="0" dirty="0"/>
          </a:p>
          <a:p>
            <a:pPr marL="0" marR="0">
              <a:lnSpc>
                <a:spcPct val="107000"/>
              </a:lnSpc>
              <a:spcBef>
                <a:spcPts val="0"/>
              </a:spcBef>
              <a:spcAft>
                <a:spcPts val="800"/>
              </a:spcAft>
            </a:pPr>
            <a:r>
              <a:rPr lang="en-US" sz="1200" dirty="0">
                <a:effectLst/>
                <a:latin typeface="Calibri" panose="020F0502020204030204" pitchFamily="34" charset="0"/>
                <a:ea typeface="Times New Roman" panose="02020603050405020304" pitchFamily="18" charset="0"/>
                <a:cs typeface="Calibri" panose="020F0502020204030204" pitchFamily="34" charset="0"/>
              </a:rPr>
              <a:t>Eligible applicants and recipients for the RWD Grant include:</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mj-lt"/>
              <a:buAutoNum type="alphaLcPeriod"/>
            </a:pPr>
            <a:r>
              <a:rPr lang="en-US" sz="1200" dirty="0">
                <a:solidFill>
                  <a:srgbClr val="000000"/>
                </a:solidFill>
                <a:effectLst/>
                <a:latin typeface="Calibri" panose="020F0502020204030204" pitchFamily="34" charset="0"/>
                <a:ea typeface="Calibri" panose="020F0502020204030204" pitchFamily="34" charset="0"/>
              </a:rPr>
              <a:t>Counties, municipalities, or any combination of the same, also referred to as local governments IN GEORGIA</a:t>
            </a:r>
            <a:endParaRPr lang="en-US" sz="1200" dirty="0">
              <a:solidFill>
                <a:srgbClr val="000000"/>
              </a:solidFill>
              <a:effectLst/>
              <a:latin typeface="Arial" panose="020B0604020202020204" pitchFamily="34" charset="0"/>
              <a:ea typeface="Calibri" panose="020F0502020204030204" pitchFamily="34" charset="0"/>
            </a:endParaRPr>
          </a:p>
          <a:p>
            <a:pPr marL="342900" marR="0" lvl="0" indent="-342900">
              <a:spcBef>
                <a:spcPts val="0"/>
              </a:spcBef>
              <a:spcAft>
                <a:spcPts val="0"/>
              </a:spcAft>
              <a:buFont typeface="+mj-lt"/>
              <a:buAutoNum type="alphaLcPeriod"/>
            </a:pPr>
            <a:r>
              <a:rPr lang="en-US" sz="1200" dirty="0">
                <a:solidFill>
                  <a:srgbClr val="000000"/>
                </a:solidFill>
                <a:effectLst/>
                <a:latin typeface="Calibri" panose="020F0502020204030204" pitchFamily="34" charset="0"/>
                <a:ea typeface="Calibri" panose="020F0502020204030204" pitchFamily="34" charset="0"/>
              </a:rPr>
              <a:t>Public authorities, agencies, commissions, or institutions</a:t>
            </a:r>
            <a:endParaRPr lang="en-US" sz="1200" dirty="0">
              <a:solidFill>
                <a:srgbClr val="000000"/>
              </a:solidFill>
              <a:effectLst/>
              <a:latin typeface="Arial" panose="020B0604020202020204" pitchFamily="34" charset="0"/>
              <a:ea typeface="Calibri" panose="020F0502020204030204" pitchFamily="34" charset="0"/>
            </a:endParaRPr>
          </a:p>
          <a:p>
            <a:pPr marL="0" marR="0">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rPr>
              <a:t> </a:t>
            </a:r>
            <a:endParaRPr lang="en-US" sz="1200" dirty="0">
              <a:solidFill>
                <a:srgbClr val="000000"/>
              </a:solidFill>
              <a:effectLst/>
              <a:latin typeface="Arial" panose="020B0604020202020204" pitchFamily="34" charset="0"/>
              <a:ea typeface="Calibri" panose="020F0502020204030204" pitchFamily="34" charset="0"/>
            </a:endParaRPr>
          </a:p>
          <a:p>
            <a:pPr marL="0" marR="0">
              <a:lnSpc>
                <a:spcPct val="107000"/>
              </a:lnSpc>
              <a:spcBef>
                <a:spcPts val="0"/>
              </a:spcBef>
              <a:spcAft>
                <a:spcPts val="800"/>
              </a:spcAft>
            </a:pPr>
            <a:r>
              <a:rPr lang="en-US" sz="1200" dirty="0">
                <a:effectLst/>
                <a:latin typeface="Calibri" panose="020F0502020204030204" pitchFamily="34" charset="0"/>
                <a:ea typeface="Times New Roman" panose="02020603050405020304" pitchFamily="18" charset="0"/>
                <a:cs typeface="Arial" panose="020B0604020202020204" pitchFamily="34" charset="0"/>
              </a:rPr>
              <a:t>Local government applicants must have Qualified Local Government status as of the date of their application, as determined by the Georgia Department of Community Affairs. The Georgia Department of Community Affairs maintains an active listing of local governments who are ineligible to receive state funding, including grants: </a:t>
            </a:r>
            <a:r>
              <a:rPr lang="en-US" sz="1200" u="sng" dirty="0">
                <a:solidFill>
                  <a:srgbClr val="0000FF"/>
                </a:solidFill>
                <a:effectLst/>
                <a:latin typeface="Calibri" panose="020F0502020204030204" pitchFamily="34" charset="0"/>
                <a:ea typeface="Times New Roman" panose="02020603050405020304" pitchFamily="18" charset="0"/>
                <a:cs typeface="Arial" panose="020B0604020202020204" pitchFamily="34" charset="0"/>
                <a:hlinkClick r:id="rId3"/>
              </a:rPr>
              <a:t>https://apps.dca.ga.gov/LocalGovStatus/planning.asp</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a:p>
            <a:pPr>
              <a:buFont typeface="Arial" panose="020B0604020202020204" pitchFamily="34" charset="0"/>
              <a:buChar char="•"/>
            </a:pPr>
            <a:r>
              <a:rPr lang="en-US" sz="1000" dirty="0"/>
              <a:t>Nonprofit (</a:t>
            </a:r>
            <a:r>
              <a:rPr lang="en-US" sz="1000" u="sng" dirty="0"/>
              <a:t>such as KGBF Affiliates) </a:t>
            </a:r>
            <a:r>
              <a:rPr lang="en-US" sz="1000" dirty="0"/>
              <a:t>or private organizations are not eligible for funding, although applicants may partner or contract with nonprofits or private organizations.</a:t>
            </a:r>
          </a:p>
          <a:p>
            <a:pPr marR="0" lvl="0">
              <a:spcAft>
                <a:spcPts val="0"/>
              </a:spcAft>
              <a:buFont typeface="Arial" panose="020B0604020202020204" pitchFamily="34" charset="0"/>
              <a:buChar char="•"/>
            </a:pPr>
            <a:r>
              <a:rPr lang="en-US" sz="1000" dirty="0"/>
              <a:t>Applicants who are subject to an open EPD consent order or other EPD enforcement action.</a:t>
            </a:r>
          </a:p>
          <a:p>
            <a:pPr marR="0" lvl="0">
              <a:spcAft>
                <a:spcPts val="0"/>
              </a:spcAft>
              <a:buFont typeface="Arial" panose="020B0604020202020204" pitchFamily="34" charset="0"/>
              <a:buChar char="•"/>
            </a:pPr>
            <a:r>
              <a:rPr lang="en-US" sz="1000" dirty="0"/>
              <a:t>Applicants who have received grant funds in past years but have NOT demonstrated successful administration of those grant funds. </a:t>
            </a:r>
          </a:p>
          <a:p>
            <a:pPr marL="345186" lvl="2" indent="-285750">
              <a:buClrTx/>
              <a:buFont typeface="Arial" panose="020B0604020202020204" pitchFamily="34" charset="0"/>
              <a:buChar char="•"/>
            </a:pPr>
            <a:endParaRPr lang="en-US" sz="1200"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F26CE846-2DE4-4834-88D0-6F719F4214DD}" type="slidenum">
              <a:rPr lang="en-US" smtClean="0"/>
              <a:t>3</a:t>
            </a:fld>
            <a:endParaRPr lang="en-US"/>
          </a:p>
        </p:txBody>
      </p:sp>
    </p:spTree>
    <p:extLst>
      <p:ext uri="{BB962C8B-B14F-4D97-AF65-F5344CB8AC3E}">
        <p14:creationId xmlns:p14="http://schemas.microsoft.com/office/powerpoint/2010/main" val="520460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Applicants can develop proposals that best support their communities’ needs.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345186" lvl="2" indent="-285750">
              <a:buClrTx/>
              <a:buFont typeface="Arial" panose="020B0604020202020204" pitchFamily="34" charset="0"/>
              <a:buChar char="•"/>
            </a:pPr>
            <a:r>
              <a:rPr lang="en-US" sz="1200" b="0" dirty="0"/>
              <a:t>Projects not selected in one grant cycle may be resubmitted in subsequent grant cycles. </a:t>
            </a:r>
          </a:p>
          <a:p>
            <a:pPr lvl="1">
              <a:buClrTx/>
              <a:buFont typeface="Arial" panose="020B0604020202020204" pitchFamily="34" charset="0"/>
              <a:buChar char="•"/>
            </a:pPr>
            <a:endParaRPr lang="en-US" b="1" dirty="0"/>
          </a:p>
          <a:p>
            <a:pPr lvl="1">
              <a:buClrTx/>
              <a:buFont typeface="Arial" panose="020B0604020202020204" pitchFamily="34" charset="0"/>
              <a:buChar char="•"/>
            </a:pPr>
            <a:r>
              <a:rPr lang="en-US" b="1" dirty="0"/>
              <a:t>Recycling and Waste Diversion Infrastructure </a:t>
            </a:r>
            <a:r>
              <a:rPr lang="en-US" dirty="0"/>
              <a:t>– Projects that create, expand, or improve infrastructure at materials recovery facilities (MRF), recycling transfer stations, convenience centers, or through other equipment that will increase the capacity to serve customers.</a:t>
            </a:r>
          </a:p>
          <a:p>
            <a:pPr lvl="1">
              <a:buClrTx/>
              <a:buFont typeface="Arial" panose="020B0604020202020204" pitchFamily="34" charset="0"/>
              <a:buChar char="•"/>
            </a:pPr>
            <a:r>
              <a:rPr lang="en-US" b="1" dirty="0"/>
              <a:t>Hub and Spoke Development </a:t>
            </a:r>
            <a:r>
              <a:rPr lang="en-US" dirty="0"/>
              <a:t>– Projects that create, expand, or improve the operation of recycling hub and spoke infrastructure, collection, distribution, and logistics.</a:t>
            </a:r>
          </a:p>
          <a:p>
            <a:pPr lvl="1">
              <a:buClrTx/>
              <a:buFont typeface="Arial" panose="020B0604020202020204" pitchFamily="34" charset="0"/>
              <a:buChar char="•"/>
            </a:pPr>
            <a:r>
              <a:rPr lang="en-US" b="1" dirty="0"/>
              <a:t>Hard-to-Recycle Materials </a:t>
            </a:r>
            <a:r>
              <a:rPr lang="en-US" dirty="0"/>
              <a:t>– Projects that create, expand, or improve the operation of hard-to-recycle and/or household hazardous waste recycling facilities.</a:t>
            </a:r>
          </a:p>
          <a:p>
            <a:pPr lvl="1">
              <a:buClrTx/>
              <a:buFont typeface="Arial" panose="020B0604020202020204" pitchFamily="34" charset="0"/>
              <a:buChar char="•"/>
            </a:pPr>
            <a:r>
              <a:rPr lang="en-US" b="1" dirty="0"/>
              <a:t>Recovery of Additional Materials </a:t>
            </a:r>
            <a:r>
              <a:rPr lang="en-US" dirty="0"/>
              <a:t>– Projects that collect and/or process new material streams.</a:t>
            </a:r>
          </a:p>
          <a:p>
            <a:pPr lvl="1">
              <a:buClrTx/>
              <a:buFont typeface="Arial" panose="020B0604020202020204" pitchFamily="34" charset="0"/>
              <a:buChar char="•"/>
            </a:pPr>
            <a:r>
              <a:rPr lang="en-US" b="1" dirty="0"/>
              <a:t>Waste Reduction </a:t>
            </a:r>
            <a:r>
              <a:rPr lang="en-US" dirty="0"/>
              <a:t>– Projects that to create, expand, or improve programs at the local level to reduce waste.</a:t>
            </a:r>
          </a:p>
          <a:p>
            <a:pPr lvl="1">
              <a:buClrTx/>
              <a:buFont typeface="Arial" panose="020B0604020202020204" pitchFamily="34" charset="0"/>
              <a:buChar char="•"/>
            </a:pPr>
            <a:r>
              <a:rPr lang="en-US" b="1" dirty="0"/>
              <a:t>Innovation</a:t>
            </a:r>
            <a:r>
              <a:rPr lang="en-US" dirty="0"/>
              <a:t> – Projects that demonstrate innovative processes for waste reduction or innovative use of recycled products.</a:t>
            </a:r>
          </a:p>
          <a:p>
            <a:endParaRPr lang="en-US" dirty="0"/>
          </a:p>
        </p:txBody>
      </p:sp>
      <p:sp>
        <p:nvSpPr>
          <p:cNvPr id="4" name="Slide Number Placeholder 3"/>
          <p:cNvSpPr>
            <a:spLocks noGrp="1"/>
          </p:cNvSpPr>
          <p:nvPr>
            <p:ph type="sldNum" sz="quarter" idx="5"/>
          </p:nvPr>
        </p:nvSpPr>
        <p:spPr/>
        <p:txBody>
          <a:bodyPr/>
          <a:lstStyle/>
          <a:p>
            <a:fld id="{F26CE846-2DE4-4834-88D0-6F719F4214DD}" type="slidenum">
              <a:rPr lang="en-US" smtClean="0"/>
              <a:t>4</a:t>
            </a:fld>
            <a:endParaRPr lang="en-US"/>
          </a:p>
        </p:txBody>
      </p:sp>
    </p:spTree>
    <p:extLst>
      <p:ext uri="{BB962C8B-B14F-4D97-AF65-F5344CB8AC3E}">
        <p14:creationId xmlns:p14="http://schemas.microsoft.com/office/powerpoint/2010/main" val="2866852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Calibri" panose="020F0502020204030204" pitchFamily="34" charset="0"/>
              </a:rPr>
              <a:t>The application period opened August 1, 2022. The deadline for submitting applications is 4:30 p.m. on September 30, 2022. We will get into the application submission details in a bit.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Calibri" panose="020F0502020204030204" pitchFamily="34" charset="0"/>
              </a:rPr>
              <a:t>We will review applications between October and November and will be awarding grants between December and January.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r>
              <a:rPr lang="en-US" sz="1800" dirty="0">
                <a:effectLst/>
                <a:latin typeface="Calibri" panose="020F0502020204030204" pitchFamily="34" charset="0"/>
                <a:cs typeface="Calibri" panose="020F0502020204030204" pitchFamily="34" charset="0"/>
              </a:rPr>
              <a:t>Nothing is finalized yet, but we are looking at the next round of applications to be accepted between February and March 2023.</a:t>
            </a:r>
            <a:endParaRPr lang="en-US" dirty="0"/>
          </a:p>
        </p:txBody>
      </p:sp>
      <p:sp>
        <p:nvSpPr>
          <p:cNvPr id="4" name="Slide Number Placeholder 3"/>
          <p:cNvSpPr>
            <a:spLocks noGrp="1"/>
          </p:cNvSpPr>
          <p:nvPr>
            <p:ph type="sldNum" sz="quarter" idx="5"/>
          </p:nvPr>
        </p:nvSpPr>
        <p:spPr/>
        <p:txBody>
          <a:bodyPr/>
          <a:lstStyle/>
          <a:p>
            <a:fld id="{F26CE846-2DE4-4834-88D0-6F719F4214DD}" type="slidenum">
              <a:rPr lang="en-US" smtClean="0"/>
              <a:t>5</a:t>
            </a:fld>
            <a:endParaRPr lang="en-US"/>
          </a:p>
        </p:txBody>
      </p:sp>
    </p:spTree>
    <p:extLst>
      <p:ext uri="{BB962C8B-B14F-4D97-AF65-F5344CB8AC3E}">
        <p14:creationId xmlns:p14="http://schemas.microsoft.com/office/powerpoint/2010/main" val="1438325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000300"/>
                </a:solidFill>
                <a:effectLst/>
                <a:latin typeface="Source Serif Pro VF"/>
              </a:rPr>
              <a:t>The Municipal Measurement Program (MMP™) </a:t>
            </a:r>
            <a:r>
              <a:rPr lang="en-US" b="0" i="0" dirty="0">
                <a:solidFill>
                  <a:srgbClr val="000300"/>
                </a:solidFill>
                <a:effectLst/>
                <a:latin typeface="Source Serif Pro VF"/>
              </a:rPr>
              <a:t>is a simple and free tool designed to track and measure the effectiveness of waste and recycling programs. </a:t>
            </a:r>
          </a:p>
          <a:p>
            <a:pPr algn="l"/>
            <a:endParaRPr lang="en-US" b="0" i="0" dirty="0">
              <a:solidFill>
                <a:srgbClr val="000300"/>
              </a:solidFill>
              <a:effectLst/>
              <a:latin typeface="Source Serif Pro VF"/>
            </a:endParaRPr>
          </a:p>
          <a:p>
            <a:pPr algn="l"/>
            <a:r>
              <a:rPr lang="en-US" b="0" i="0" dirty="0">
                <a:solidFill>
                  <a:srgbClr val="000300"/>
                </a:solidFill>
                <a:effectLst/>
                <a:latin typeface="Source Serif Pro VF"/>
              </a:rPr>
              <a:t>It was created exclusively for local government (cities, counties, and municipalities). </a:t>
            </a:r>
          </a:p>
          <a:p>
            <a:pPr algn="l"/>
            <a:endParaRPr lang="en-US" b="0" i="0" dirty="0">
              <a:solidFill>
                <a:srgbClr val="000300"/>
              </a:solidFill>
              <a:effectLst/>
              <a:latin typeface="Source Serif Pro VF"/>
            </a:endParaRPr>
          </a:p>
          <a:p>
            <a:pPr algn="l"/>
            <a:r>
              <a:rPr lang="en-US" b="0" i="0" dirty="0">
                <a:solidFill>
                  <a:srgbClr val="000300"/>
                </a:solidFill>
                <a:effectLst/>
                <a:latin typeface="Source Serif Pro VF"/>
              </a:rPr>
              <a:t>The MMP creates a centralized database to streamline data. </a:t>
            </a:r>
          </a:p>
          <a:p>
            <a:pPr algn="l"/>
            <a:endParaRPr lang="en-US" b="0" i="0" dirty="0">
              <a:solidFill>
                <a:srgbClr val="000300"/>
              </a:solidFill>
              <a:effectLst/>
              <a:latin typeface="Source Serif Pro VF"/>
            </a:endParaRPr>
          </a:p>
          <a:p>
            <a:pPr algn="l"/>
            <a:r>
              <a:rPr lang="en-US" b="0" i="0" dirty="0">
                <a:solidFill>
                  <a:srgbClr val="000300"/>
                </a:solidFill>
                <a:effectLst/>
                <a:latin typeface="Source Serif Pro VF"/>
              </a:rPr>
              <a:t>Waste and recycling performance data is benchmarked against national averages. </a:t>
            </a:r>
          </a:p>
          <a:p>
            <a:pPr algn="l"/>
            <a:endParaRPr lang="en-US" b="0" i="0" dirty="0">
              <a:solidFill>
                <a:srgbClr val="000300"/>
              </a:solidFill>
              <a:effectLst/>
              <a:latin typeface="Source Serif Pro VF"/>
            </a:endParaRPr>
          </a:p>
          <a:p>
            <a:pPr algn="l"/>
            <a:r>
              <a:rPr lang="en-US" b="0" i="0" dirty="0">
                <a:solidFill>
                  <a:srgbClr val="000300"/>
                </a:solidFill>
                <a:effectLst/>
                <a:latin typeface="Source Serif Pro VF"/>
              </a:rPr>
              <a:t>The tool provides reports that deliver insights and actionable recommendations to improve waste and recycling programs.</a:t>
            </a:r>
          </a:p>
          <a:p>
            <a:pPr algn="l"/>
            <a:endParaRPr lang="en-US" b="0" i="0" dirty="0">
              <a:solidFill>
                <a:srgbClr val="000300"/>
              </a:solidFill>
              <a:effectLst/>
              <a:latin typeface="Source Serif Pro VF"/>
            </a:endParaRPr>
          </a:p>
          <a:p>
            <a:pPr algn="l"/>
            <a:r>
              <a:rPr lang="en-US" b="0" i="0" dirty="0">
                <a:solidFill>
                  <a:srgbClr val="000300"/>
                </a:solidFill>
                <a:effectLst/>
                <a:latin typeface="Source Serif Pro VF"/>
              </a:rPr>
              <a:t>The program was developed by Re-TRAC, which is also an online waste tracking platform (but anyone can use Re-TRAC)</a:t>
            </a:r>
          </a:p>
          <a:p>
            <a:pPr algn="l"/>
            <a:endParaRPr lang="en-US" b="0" i="0" dirty="0">
              <a:solidFill>
                <a:srgbClr val="000300"/>
              </a:solidFill>
              <a:effectLst/>
              <a:latin typeface="Source Serif Pro VF"/>
            </a:endParaRPr>
          </a:p>
          <a:p>
            <a:pPr algn="l"/>
            <a:r>
              <a:rPr lang="en-US" b="0" i="0" dirty="0">
                <a:solidFill>
                  <a:srgbClr val="000300"/>
                </a:solidFill>
                <a:effectLst/>
                <a:latin typeface="Source Serif Pro VF"/>
              </a:rPr>
              <a:t>The MMP is jointly administered by the Recycling Partnership who is responsible for verifying data in the system to ensure that everything was reported as accurately as possible. </a:t>
            </a:r>
          </a:p>
          <a:p>
            <a:endParaRPr lang="en-US" dirty="0"/>
          </a:p>
        </p:txBody>
      </p:sp>
      <p:sp>
        <p:nvSpPr>
          <p:cNvPr id="4" name="Slide Number Placeholder 3"/>
          <p:cNvSpPr>
            <a:spLocks noGrp="1"/>
          </p:cNvSpPr>
          <p:nvPr>
            <p:ph type="sldNum" sz="quarter" idx="5"/>
          </p:nvPr>
        </p:nvSpPr>
        <p:spPr/>
        <p:txBody>
          <a:bodyPr/>
          <a:lstStyle/>
          <a:p>
            <a:fld id="{F26CE846-2DE4-4834-88D0-6F719F4214DD}" type="slidenum">
              <a:rPr lang="en-US" smtClean="0"/>
              <a:t>7</a:t>
            </a:fld>
            <a:endParaRPr lang="en-US"/>
          </a:p>
        </p:txBody>
      </p:sp>
    </p:spTree>
    <p:extLst>
      <p:ext uri="{BB962C8B-B14F-4D97-AF65-F5344CB8AC3E}">
        <p14:creationId xmlns:p14="http://schemas.microsoft.com/office/powerpoint/2010/main" val="2463851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Centralized data – the MMP gives you a centralized place to save your waste and recycling tonnage data. Now you might already be doing this to an extent, but there are so many other elements that go into a successful waste/recycling program beyond just the numbers. For example, you are able to enter what your perceived challenges are for waste and recycling, and it will help you keep track of drop-off locations (if you have them) and what materials those facilities take.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don’t have to use the MMP just for recycling/waste diversion performance. Many of our local governments don’t have the resources to implement recycling in their community. While MMP is definitely geared towards waste diversion, you can still use it to see how much waste is going to landfill. That is a major concern for many of our local governments who are dealing with capacity issues. It will give you a clear, clean way to view tonnage and will help you start thinking about options for waste diversion, and help you plan for that. </a:t>
            </a:r>
          </a:p>
          <a:p>
            <a:endParaRPr lang="en-US" b="0" i="0" dirty="0">
              <a:solidFill>
                <a:srgbClr val="000300"/>
              </a:solidFill>
              <a:effectLst/>
              <a:latin typeface="Source Serif Pro VF"/>
            </a:endParaRPr>
          </a:p>
          <a:p>
            <a:r>
              <a:rPr lang="en-US" b="0" i="0" dirty="0">
                <a:solidFill>
                  <a:srgbClr val="000300"/>
                </a:solidFill>
                <a:effectLst/>
                <a:latin typeface="Source Serif Pro VF"/>
              </a:rPr>
              <a:t>One of the functions of the MMP is benchmarking. Waste and recycling performance data is benchmarked against national averages, so you can see how your local government is functioning to others in the state and in the country. </a:t>
            </a:r>
          </a:p>
          <a:p>
            <a:endParaRPr lang="en-US" b="0" i="0" dirty="0">
              <a:solidFill>
                <a:srgbClr val="000300"/>
              </a:solidFill>
              <a:effectLst/>
              <a:latin typeface="Source Serif Pro VF"/>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300"/>
                </a:solidFill>
                <a:effectLst/>
                <a:latin typeface="Source Serif Pro VF"/>
              </a:rPr>
              <a:t>You can generate reports and analytics to assess your performance. Some of the reports provide insights and actionable recommendations on how to improve waste and recycling programs. Nice charts/graphics are produced from some of the reports which you can use in your reporting to upper management/public. </a:t>
            </a:r>
            <a:r>
              <a:rPr lang="en-US" dirty="0"/>
              <a:t>but the MMP has reports and analytics to analyze your data in ways that you aren’t currently. The first survey (about your county/municipality) will ask you questions about what are your challenges, what is your current reach to residents. All together, the MMP combines your waste and recycling data along with other program components (like reach/challenges) which helps you see the big picture.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algn="l" fontAlgn="base"/>
            <a:r>
              <a:rPr lang="en-US" b="0" i="0" dirty="0">
                <a:solidFill>
                  <a:srgbClr val="016164"/>
                </a:solidFill>
                <a:effectLst/>
                <a:latin typeface="ProximaNovaA-Semibold"/>
              </a:rPr>
              <a:t>There are a ton of different reports you can run. </a:t>
            </a:r>
          </a:p>
          <a:p>
            <a:pPr algn="l" fontAlgn="base"/>
            <a:endParaRPr lang="en-US" b="0" i="0" dirty="0">
              <a:solidFill>
                <a:srgbClr val="016164"/>
              </a:solidFill>
              <a:effectLst/>
              <a:latin typeface="ProximaNovaA-Semibold"/>
            </a:endParaRPr>
          </a:p>
          <a:p>
            <a:pPr algn="l" fontAlgn="base"/>
            <a:r>
              <a:rPr lang="en-US" b="0" i="0" dirty="0">
                <a:solidFill>
                  <a:srgbClr val="016164"/>
                </a:solidFill>
                <a:effectLst/>
                <a:latin typeface="ProximaNovaA-Semibold"/>
              </a:rPr>
              <a:t>Provides graphs and charts that you can use to visualize how your program is operating</a:t>
            </a:r>
          </a:p>
          <a:p>
            <a:pPr algn="l" fontAlgn="base"/>
            <a:endParaRPr lang="en-US" b="0" i="0" dirty="0">
              <a:solidFill>
                <a:srgbClr val="016164"/>
              </a:solidFill>
              <a:effectLst/>
              <a:latin typeface="ProximaNovaA-Semibold"/>
            </a:endParaRPr>
          </a:p>
          <a:p>
            <a:pPr algn="l" fontAlgn="base"/>
            <a:r>
              <a:rPr lang="en-US" b="0" i="0" dirty="0">
                <a:solidFill>
                  <a:srgbClr val="016164"/>
                </a:solidFill>
                <a:effectLst/>
                <a:latin typeface="ProximaNovaA-Semibold"/>
              </a:rPr>
              <a:t>This is great for publications; annual sustainability report, monthly newsletters etc. </a:t>
            </a:r>
          </a:p>
          <a:p>
            <a:pPr algn="l" fontAlgn="base"/>
            <a:endParaRPr lang="en-US" b="0" i="0" dirty="0">
              <a:solidFill>
                <a:srgbClr val="016164"/>
              </a:solidFill>
              <a:effectLst/>
              <a:latin typeface="ProximaNovaA-Semibold"/>
            </a:endParaRPr>
          </a:p>
          <a:p>
            <a:pPr algn="l" fontAlgn="base"/>
            <a:endParaRPr lang="en-US" b="0" i="0" dirty="0">
              <a:solidFill>
                <a:srgbClr val="016164"/>
              </a:solidFill>
              <a:effectLst/>
              <a:latin typeface="ProximaNovaA-Semibold"/>
            </a:endParaRPr>
          </a:p>
          <a:p>
            <a:pPr algn="l" fontAlgn="base"/>
            <a:r>
              <a:rPr lang="en-US" b="0" i="0" dirty="0">
                <a:solidFill>
                  <a:srgbClr val="016164"/>
                </a:solidFill>
                <a:effectLst/>
                <a:latin typeface="ProximaNovaA-Semibold"/>
              </a:rPr>
              <a:t>1. Performance Reports</a:t>
            </a:r>
          </a:p>
          <a:p>
            <a:pPr marL="171450" indent="-171450" algn="l" fontAlgn="base">
              <a:buFont typeface="Arial" panose="020B0604020202020204" pitchFamily="34" charset="0"/>
              <a:buChar char="•"/>
            </a:pPr>
            <a:r>
              <a:rPr lang="en-US" b="0" i="0" u="none" strike="noStrike" cap="all" dirty="0">
                <a:solidFill>
                  <a:srgbClr val="D03200"/>
                </a:solidFill>
                <a:effectLst/>
                <a:latin typeface="ProximaNovaA-Medium"/>
                <a:hlinkClick r:id="rId3"/>
              </a:rPr>
              <a:t>ANNUAL DIVERSION RATE (%)</a:t>
            </a:r>
            <a:endParaRPr lang="en-US" b="0" i="0" dirty="0">
              <a:solidFill>
                <a:srgbClr val="333232"/>
              </a:solidFill>
              <a:effectLst/>
              <a:latin typeface="sourcesanspro-regular-webfont"/>
            </a:endParaRPr>
          </a:p>
          <a:p>
            <a:pPr marL="171450" indent="-171450" algn="l" fontAlgn="base">
              <a:buFont typeface="Arial" panose="020B0604020202020204" pitchFamily="34" charset="0"/>
              <a:buChar char="•"/>
            </a:pPr>
            <a:r>
              <a:rPr lang="en-US" b="0" i="0" u="none" strike="noStrike" cap="all" dirty="0">
                <a:solidFill>
                  <a:srgbClr val="D03200"/>
                </a:solidFill>
                <a:effectLst/>
                <a:latin typeface="ProximaNovaA-Medium"/>
                <a:hlinkClick r:id="rId4"/>
              </a:rPr>
              <a:t>ANNUAL TONNAGE BY PROGRAM</a:t>
            </a:r>
            <a:endParaRPr lang="en-US" b="0" i="0" dirty="0">
              <a:solidFill>
                <a:srgbClr val="333232"/>
              </a:solidFill>
              <a:effectLst/>
              <a:latin typeface="sourcesanspro-regular-webfont"/>
            </a:endParaRPr>
          </a:p>
          <a:p>
            <a:pPr marL="171450" indent="-171450" algn="l" fontAlgn="base">
              <a:buFont typeface="Arial" panose="020B0604020202020204" pitchFamily="34" charset="0"/>
              <a:buChar char="•"/>
            </a:pPr>
            <a:r>
              <a:rPr lang="en-US" b="0" i="0" u="none" strike="noStrike" cap="all" dirty="0">
                <a:solidFill>
                  <a:srgbClr val="D03200"/>
                </a:solidFill>
                <a:effectLst/>
                <a:latin typeface="ProximaNovaA-Medium"/>
                <a:hlinkClick r:id="rId5"/>
              </a:rPr>
              <a:t>MUNICIPAL PROGRAM PER CAPITA ANNUAL TONNAGE</a:t>
            </a:r>
            <a:endParaRPr lang="en-US" b="0" i="0" dirty="0">
              <a:solidFill>
                <a:srgbClr val="333232"/>
              </a:solidFill>
              <a:effectLst/>
              <a:latin typeface="sourcesanspro-regular-webfont"/>
            </a:endParaRPr>
          </a:p>
          <a:p>
            <a:pPr marL="171450" indent="-171450" algn="l" fontAlgn="base">
              <a:buFont typeface="Arial" panose="020B0604020202020204" pitchFamily="34" charset="0"/>
              <a:buChar char="•"/>
            </a:pPr>
            <a:r>
              <a:rPr lang="en-US" b="0" i="0" u="none" strike="noStrike" cap="all" dirty="0">
                <a:solidFill>
                  <a:srgbClr val="D03200"/>
                </a:solidFill>
                <a:effectLst/>
                <a:latin typeface="ProximaNovaA-Medium"/>
                <a:hlinkClick r:id="rId6"/>
              </a:rPr>
              <a:t>MUNICIPAL PROGRAM ANNUAL TREND</a:t>
            </a:r>
            <a:endParaRPr lang="en-US" b="0" i="0" dirty="0">
              <a:solidFill>
                <a:srgbClr val="333232"/>
              </a:solidFill>
              <a:effectLst/>
              <a:latin typeface="sourcesanspro-regular-webfont"/>
            </a:endParaRPr>
          </a:p>
          <a:p>
            <a:pPr marL="171450" indent="-171450" algn="l" fontAlgn="base">
              <a:buFont typeface="Arial" panose="020B0604020202020204" pitchFamily="34" charset="0"/>
              <a:buChar char="•"/>
            </a:pPr>
            <a:r>
              <a:rPr lang="en-US" b="0" i="0" u="none" strike="noStrike" cap="all" dirty="0">
                <a:solidFill>
                  <a:srgbClr val="D03200"/>
                </a:solidFill>
                <a:effectLst/>
                <a:latin typeface="ProximaNovaA-Medium"/>
                <a:hlinkClick r:id="rId7"/>
              </a:rPr>
              <a:t>MUNICIPAL PROGRAM ECONOMIC BENEFITS OF RECYCLING</a:t>
            </a:r>
            <a:endParaRPr lang="en-US" b="0" i="0" dirty="0">
              <a:solidFill>
                <a:srgbClr val="333232"/>
              </a:solidFill>
              <a:effectLst/>
              <a:latin typeface="sourcesanspro-regular-webfont"/>
            </a:endParaRPr>
          </a:p>
          <a:p>
            <a:pPr marL="171450" indent="-171450" algn="l" fontAlgn="base">
              <a:buFont typeface="Arial" panose="020B0604020202020204" pitchFamily="34" charset="0"/>
              <a:buChar char="•"/>
            </a:pPr>
            <a:r>
              <a:rPr lang="en-US" b="0" i="0" u="none" strike="noStrike" cap="all" dirty="0">
                <a:solidFill>
                  <a:srgbClr val="D03200"/>
                </a:solidFill>
                <a:effectLst/>
                <a:latin typeface="ProximaNovaA-Medium"/>
                <a:hlinkClick r:id="rId8"/>
              </a:rPr>
              <a:t>MUNICIPAL PROGRAM ENVIRONMENTAL BENEFITS</a:t>
            </a:r>
            <a:endParaRPr lang="en-US" b="0" i="0" dirty="0">
              <a:solidFill>
                <a:srgbClr val="333232"/>
              </a:solidFill>
              <a:effectLst/>
              <a:latin typeface="sourcesanspro-regular-webfont"/>
            </a:endParaRPr>
          </a:p>
          <a:p>
            <a:pPr marL="171450" indent="-171450" algn="l" fontAlgn="base">
              <a:buFont typeface="Arial" panose="020B0604020202020204" pitchFamily="34" charset="0"/>
              <a:buChar char="•"/>
            </a:pPr>
            <a:r>
              <a:rPr lang="en-US" b="0" i="0" u="none" strike="noStrike" cap="all" dirty="0">
                <a:solidFill>
                  <a:srgbClr val="D03200"/>
                </a:solidFill>
                <a:effectLst/>
                <a:latin typeface="ProximaNovaA-Medium"/>
                <a:hlinkClick r:id="rId9"/>
              </a:rPr>
              <a:t>MUNICIPAL PROGRAM PERFORMANCE SUMMARY</a:t>
            </a:r>
            <a:endParaRPr lang="en-US" b="0" i="0" dirty="0">
              <a:solidFill>
                <a:srgbClr val="333232"/>
              </a:solidFill>
              <a:effectLst/>
              <a:latin typeface="sourcesanspro-regular-webfont"/>
            </a:endParaRPr>
          </a:p>
          <a:p>
            <a:pPr marL="171450" indent="-171450" algn="l" fontAlgn="base">
              <a:buFont typeface="Arial" panose="020B0604020202020204" pitchFamily="34" charset="0"/>
              <a:buChar char="•"/>
            </a:pPr>
            <a:r>
              <a:rPr lang="en-US" b="0" i="0" u="none" strike="noStrike" cap="all" dirty="0">
                <a:solidFill>
                  <a:srgbClr val="D03200"/>
                </a:solidFill>
                <a:effectLst/>
                <a:latin typeface="ProximaNovaA-Medium"/>
                <a:hlinkClick r:id="rId10"/>
              </a:rPr>
              <a:t>SUMMARY OF DROP-OFF SITES BY MATERIALS ACCEPTED</a:t>
            </a:r>
            <a:endParaRPr lang="en-US" b="0" i="0" dirty="0">
              <a:solidFill>
                <a:srgbClr val="333232"/>
              </a:solidFill>
              <a:effectLst/>
              <a:latin typeface="sourcesanspro-regular-webfont"/>
            </a:endParaRPr>
          </a:p>
          <a:p>
            <a:pPr marL="171450" indent="-171450" algn="l" fontAlgn="base">
              <a:buFont typeface="Arial" panose="020B0604020202020204" pitchFamily="34" charset="0"/>
              <a:buChar char="•"/>
            </a:pPr>
            <a:r>
              <a:rPr lang="en-US" b="0" i="0" u="none" strike="noStrike" cap="all" dirty="0">
                <a:solidFill>
                  <a:srgbClr val="D03200"/>
                </a:solidFill>
                <a:effectLst/>
                <a:latin typeface="ProximaNovaA-Medium"/>
                <a:hlinkClick r:id="rId11"/>
              </a:rPr>
              <a:t>SUMMARY OF STAFFED VS. NON-STAFFED DROP-OFF SITES</a:t>
            </a:r>
            <a:endParaRPr lang="en-US" b="0" i="0" dirty="0">
              <a:solidFill>
                <a:srgbClr val="333232"/>
              </a:solidFill>
              <a:effectLst/>
              <a:latin typeface="sourcesanspro-regular-webfont"/>
            </a:endParaRPr>
          </a:p>
          <a:p>
            <a:pPr marL="171450" indent="-171450" algn="l" fontAlgn="base">
              <a:buFont typeface="Arial" panose="020B0604020202020204" pitchFamily="34" charset="0"/>
              <a:buChar char="•"/>
            </a:pPr>
            <a:r>
              <a:rPr lang="en-US" b="0" i="0" u="none" strike="noStrike" cap="all" dirty="0">
                <a:solidFill>
                  <a:srgbClr val="D03200"/>
                </a:solidFill>
                <a:effectLst/>
                <a:latin typeface="ProximaNovaA-Medium"/>
                <a:hlinkClick r:id="rId12"/>
              </a:rPr>
              <a:t>TOTAL LBS PER HOUSEHOLD SERVED BY RESIDENTIAL CURBSIDE PROGRAMS</a:t>
            </a:r>
            <a:endParaRPr lang="en-US" b="0" i="0" dirty="0">
              <a:solidFill>
                <a:srgbClr val="333232"/>
              </a:solidFill>
              <a:effectLst/>
              <a:latin typeface="sourcesanspro-regular-webfont"/>
            </a:endParaRPr>
          </a:p>
          <a:p>
            <a:pPr algn="l" fontAlgn="base"/>
            <a:r>
              <a:rPr lang="en-US" b="0" i="0" dirty="0">
                <a:solidFill>
                  <a:srgbClr val="016164"/>
                </a:solidFill>
                <a:effectLst/>
                <a:latin typeface="ProximaNovaA-Semibold"/>
              </a:rPr>
              <a:t>2. Benchmarking Reports</a:t>
            </a:r>
          </a:p>
          <a:p>
            <a:pPr algn="l" fontAlgn="base"/>
            <a:r>
              <a:rPr lang="en-US" b="0" i="0" u="none" strike="noStrike" cap="all" dirty="0">
                <a:solidFill>
                  <a:srgbClr val="D03200"/>
                </a:solidFill>
                <a:effectLst/>
                <a:latin typeface="ProximaNovaA-Medium"/>
                <a:hlinkClick r:id="rId13"/>
              </a:rPr>
              <a:t>AVERAGE LBS/HOUSEHOLD RECYCLED COMPARED TO U.S. NATIONAL AVERAGE</a:t>
            </a:r>
            <a:endParaRPr lang="en-US" b="0" i="0" dirty="0">
              <a:solidFill>
                <a:srgbClr val="333232"/>
              </a:solidFill>
              <a:effectLst/>
              <a:latin typeface="sourcesanspro-regular-webfont"/>
            </a:endParaRPr>
          </a:p>
          <a:p>
            <a:pPr algn="l" fontAlgn="base"/>
            <a:r>
              <a:rPr lang="en-US" b="0" i="0" dirty="0">
                <a:solidFill>
                  <a:srgbClr val="016164"/>
                </a:solidFill>
                <a:effectLst/>
                <a:latin typeface="ProximaNovaA-Semibold"/>
              </a:rPr>
              <a:t>3. Program Recommendations</a:t>
            </a:r>
          </a:p>
          <a:p>
            <a:pPr algn="l" fontAlgn="base"/>
            <a:r>
              <a:rPr lang="en-US" b="0" i="0" u="none" strike="noStrike" cap="all" dirty="0">
                <a:solidFill>
                  <a:srgbClr val="D03200"/>
                </a:solidFill>
                <a:effectLst/>
                <a:latin typeface="ProximaNovaA-Medium"/>
                <a:hlinkClick r:id="rId14"/>
              </a:rPr>
              <a:t>PROGRAM RECOMMENDATIONS SUMMARY</a:t>
            </a:r>
            <a:endParaRPr lang="en-US" b="0" i="0" dirty="0">
              <a:solidFill>
                <a:srgbClr val="333232"/>
              </a:solidFill>
              <a:effectLst/>
              <a:latin typeface="sourcesanspro-regular-webfon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b="0" i="0" dirty="0">
              <a:solidFill>
                <a:srgbClr val="000300"/>
              </a:solidFill>
              <a:effectLst/>
              <a:latin typeface="Source Serif Pro VF"/>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I’ve had a few interested local governments reach out to me about the MMP and ask “why should I participate if I am not tracking anything or , if I don’t receive regular reports”. And the advice I have given has been, the MMP can work for you however you need it to. There are options to indicate if you do not have data. You can start with the information you do have and it gives you a starting place to start thinking about program improvements. You can’t measure what you don’t track.  </a:t>
            </a:r>
          </a:p>
          <a:p>
            <a:endParaRPr lang="en-US" dirty="0"/>
          </a:p>
        </p:txBody>
      </p:sp>
      <p:sp>
        <p:nvSpPr>
          <p:cNvPr id="4" name="Slide Number Placeholder 3"/>
          <p:cNvSpPr>
            <a:spLocks noGrp="1"/>
          </p:cNvSpPr>
          <p:nvPr>
            <p:ph type="sldNum" sz="quarter" idx="5"/>
          </p:nvPr>
        </p:nvSpPr>
        <p:spPr/>
        <p:txBody>
          <a:bodyPr/>
          <a:lstStyle/>
          <a:p>
            <a:fld id="{F26CE846-2DE4-4834-88D0-6F719F4214DD}" type="slidenum">
              <a:rPr lang="en-US" smtClean="0"/>
              <a:t>8</a:t>
            </a:fld>
            <a:endParaRPr lang="en-US"/>
          </a:p>
        </p:txBody>
      </p:sp>
    </p:spTree>
    <p:extLst>
      <p:ext uri="{BB962C8B-B14F-4D97-AF65-F5344CB8AC3E}">
        <p14:creationId xmlns:p14="http://schemas.microsoft.com/office/powerpoint/2010/main" val="4046665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3 required surveys and 2 optional surveys for public space program (how are you recycling/collecting waste in public spaces) and processing facilities assessment (this survey is about the types of facilities you have access to for waste and recycling, such as MRF, landfill, </a:t>
            </a:r>
            <a:r>
              <a:rPr lang="en-US" dirty="0" err="1"/>
              <a:t>etc</a:t>
            </a:r>
            <a:r>
              <a:rPr lang="en-US" dirty="0"/>
              <a:t>). </a:t>
            </a:r>
          </a:p>
          <a:p>
            <a:endParaRPr lang="en-US" dirty="0"/>
          </a:p>
          <a:p>
            <a:pPr marL="342900" marR="0" lvl="0" indent="-342900">
              <a:spcBef>
                <a:spcPts val="0"/>
              </a:spcBef>
              <a:spcAft>
                <a:spcPts val="0"/>
              </a:spcAft>
              <a:buFont typeface="Symbol" panose="05050102010706020507" pitchFamily="18" charset="2"/>
              <a:buChar char=""/>
            </a:pPr>
            <a:r>
              <a:rPr lang="en-US" sz="1200" dirty="0">
                <a:effectLst/>
                <a:latin typeface="Calibri" panose="020F0502020204030204" pitchFamily="34" charset="0"/>
                <a:ea typeface="Times New Roman" panose="02020603050405020304" pitchFamily="18" charset="0"/>
              </a:rPr>
              <a:t>About your county/municipality – this survey asks basic questions about population size, perceived waste challenges, etc. </a:t>
            </a:r>
          </a:p>
          <a:p>
            <a:pPr marL="342900" marR="0" lvl="0" indent="-342900">
              <a:spcBef>
                <a:spcPts val="0"/>
              </a:spcBef>
              <a:spcAft>
                <a:spcPts val="0"/>
              </a:spcAft>
              <a:buFont typeface="Symbol" panose="05050102010706020507" pitchFamily="18" charset="2"/>
              <a:buChar char=""/>
            </a:pPr>
            <a:endParaRPr lang="en-US" sz="12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200" dirty="0">
                <a:effectLst/>
                <a:latin typeface="Calibri" panose="020F0502020204030204" pitchFamily="34" charset="0"/>
                <a:ea typeface="Times New Roman" panose="02020603050405020304" pitchFamily="18" charset="0"/>
              </a:rPr>
              <a:t>Curbside program assessment – this survey assesses residential curbside waste and recycling. It goes into detail about number of households and population. We mentioned this at the beginning, but this is really what the TRP is looking at when the verify. They want to make sure that the numbers for population and households align with the census to get the most accurate deception of waste/recycling performance. This survey will ask for tonnage (if you have it) and items collected/services provided, etc. This has been the case for several members, but you may not offer any curbside programs, or your curbside programs are through a third party contracted by residents and you don’t have the tonnage or the details about collected materials. This is okay. You have the option to select “I don’t have this info, or I don’t know” for these instances. What I tell members is to just fill out what you have. And for many, this was the first time that the waste/recycling program was “mapped out”/written down. </a:t>
            </a:r>
          </a:p>
          <a:p>
            <a:pPr marL="342900" marR="0" lvl="0" indent="-342900">
              <a:spcBef>
                <a:spcPts val="0"/>
              </a:spcBef>
              <a:spcAft>
                <a:spcPts val="0"/>
              </a:spcAft>
              <a:buFont typeface="Symbol" panose="05050102010706020507" pitchFamily="18" charset="2"/>
              <a:buChar char=""/>
            </a:pPr>
            <a:endParaRPr lang="en-US" sz="12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200" dirty="0">
                <a:effectLst/>
                <a:latin typeface="Calibri" panose="020F0502020204030204" pitchFamily="34" charset="0"/>
                <a:ea typeface="Times New Roman" panose="02020603050405020304" pitchFamily="18" charset="0"/>
              </a:rPr>
              <a:t>Dropoff program assessment  - this survey ask questions about any drop-off centers and the materials collected at these locations. </a:t>
            </a:r>
            <a:endParaRPr lang="en-US" dirty="0"/>
          </a:p>
          <a:p>
            <a:endParaRPr lang="en-US" dirty="0"/>
          </a:p>
          <a:p>
            <a:r>
              <a:rPr lang="en-US" dirty="0"/>
              <a:t>The surveys are completed online after you create your account. This was a little confusing to some members who thought the surveys would be sent to them on paper. </a:t>
            </a:r>
          </a:p>
          <a:p>
            <a:endParaRPr lang="en-US" dirty="0"/>
          </a:p>
          <a:p>
            <a:r>
              <a:rPr lang="en-US" dirty="0"/>
              <a:t>It takes about 90 minutes or less to complete the 3 required surveys. Surveys are completed once a year, and you can enter data as far back as 2014. This is not a huge time requirement, this isn’t a new project for you to take on, it is 90 minutes or less once a year.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Surveys are completed every year and can be completed really at any time. The surveys for FY 2021 will open up early January 2022. And, if you are a current participant, most of the data from previous years will auto populate so you don’t have to enter more than once. You would only enter if things change and of course the tonnage. </a:t>
            </a:r>
          </a:p>
          <a:p>
            <a:endParaRPr lang="en-US" dirty="0"/>
          </a:p>
        </p:txBody>
      </p:sp>
      <p:sp>
        <p:nvSpPr>
          <p:cNvPr id="4" name="Slide Number Placeholder 3"/>
          <p:cNvSpPr>
            <a:spLocks noGrp="1"/>
          </p:cNvSpPr>
          <p:nvPr>
            <p:ph type="sldNum" sz="quarter" idx="5"/>
          </p:nvPr>
        </p:nvSpPr>
        <p:spPr/>
        <p:txBody>
          <a:bodyPr/>
          <a:lstStyle/>
          <a:p>
            <a:fld id="{F26CE846-2DE4-4834-88D0-6F719F4214DD}" type="slidenum">
              <a:rPr lang="en-US" smtClean="0"/>
              <a:t>9</a:t>
            </a:fld>
            <a:endParaRPr lang="en-US"/>
          </a:p>
        </p:txBody>
      </p:sp>
    </p:spTree>
    <p:extLst>
      <p:ext uri="{BB962C8B-B14F-4D97-AF65-F5344CB8AC3E}">
        <p14:creationId xmlns:p14="http://schemas.microsoft.com/office/powerpoint/2010/main" val="2949349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CE846-2DE4-4834-88D0-6F719F4214DD}" type="slidenum">
              <a:rPr lang="en-US" smtClean="0"/>
              <a:t>11</a:t>
            </a:fld>
            <a:endParaRPr lang="en-US"/>
          </a:p>
        </p:txBody>
      </p:sp>
    </p:spTree>
    <p:extLst>
      <p:ext uri="{BB962C8B-B14F-4D97-AF65-F5344CB8AC3E}">
        <p14:creationId xmlns:p14="http://schemas.microsoft.com/office/powerpoint/2010/main" val="3882313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CE846-2DE4-4834-88D0-6F719F4214DD}" type="slidenum">
              <a:rPr lang="en-US" smtClean="0"/>
              <a:t>12</a:t>
            </a:fld>
            <a:endParaRPr lang="en-US"/>
          </a:p>
        </p:txBody>
      </p:sp>
    </p:spTree>
    <p:extLst>
      <p:ext uri="{BB962C8B-B14F-4D97-AF65-F5344CB8AC3E}">
        <p14:creationId xmlns:p14="http://schemas.microsoft.com/office/powerpoint/2010/main" val="22716563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7" name="Picture 26" descr="water3.jpg"/>
          <p:cNvPicPr>
            <a:picLocks noChangeAspect="1"/>
          </p:cNvPicPr>
          <p:nvPr userDrawn="1"/>
        </p:nvPicPr>
        <p:blipFill rotWithShape="1">
          <a:blip r:embed="rId2">
            <a:extLst>
              <a:ext uri="{28A0092B-C50C-407E-A947-70E740481C1C}">
                <a14:useLocalDpi xmlns:a14="http://schemas.microsoft.com/office/drawing/2010/main" val="0"/>
              </a:ext>
            </a:extLst>
          </a:blip>
          <a:srcRect l="1111" t="26169" r="833" b="19715"/>
          <a:stretch/>
        </p:blipFill>
        <p:spPr>
          <a:xfrm flipH="1">
            <a:off x="76200" y="76200"/>
            <a:ext cx="8991600" cy="1828800"/>
          </a:xfrm>
          <a:prstGeom prst="rect">
            <a:avLst/>
          </a:prstGeom>
        </p:spPr>
      </p:pic>
      <p:pic>
        <p:nvPicPr>
          <p:cNvPr id="15" name="Picture 14" descr="823285-gray-wallpaper.jpg"/>
          <p:cNvPicPr>
            <a:picLocks noChangeAspect="1"/>
          </p:cNvPicPr>
          <p:nvPr userDrawn="1"/>
        </p:nvPicPr>
        <p:blipFill rotWithShape="1">
          <a:blip r:embed="rId3">
            <a:duotone>
              <a:prstClr val="black"/>
              <a:schemeClr val="accent4">
                <a:tint val="45000"/>
                <a:satMod val="400000"/>
              </a:schemeClr>
            </a:duotone>
            <a:extLst>
              <a:ext uri="{28A0092B-C50C-407E-A947-70E740481C1C}">
                <a14:useLocalDpi xmlns:a14="http://schemas.microsoft.com/office/drawing/2010/main" val="0"/>
              </a:ext>
            </a:extLst>
          </a:blip>
          <a:srcRect t="30179" r="19491" b="28868"/>
          <a:stretch/>
        </p:blipFill>
        <p:spPr>
          <a:xfrm>
            <a:off x="76200" y="1981200"/>
            <a:ext cx="7086600" cy="259080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029200" y="152400"/>
            <a:ext cx="3886198" cy="1371600"/>
          </a:xfrm>
          <a:prstGeom prst="rect">
            <a:avLst/>
          </a:prstGeom>
        </p:spPr>
      </p:pic>
      <p:pic>
        <p:nvPicPr>
          <p:cNvPr id="30" name="Picture 29" descr="sun2.jpg"/>
          <p:cNvPicPr>
            <a:picLocks noChangeAspect="1"/>
          </p:cNvPicPr>
          <p:nvPr userDrawn="1"/>
        </p:nvPicPr>
        <p:blipFill rotWithShape="1">
          <a:blip r:embed="rId5" cstate="print">
            <a:extLst>
              <a:ext uri="{28A0092B-C50C-407E-A947-70E740481C1C}">
                <a14:useLocalDpi xmlns:a14="http://schemas.microsoft.com/office/drawing/2010/main" val="0"/>
              </a:ext>
            </a:extLst>
          </a:blip>
          <a:srcRect t="6166" b="24651"/>
          <a:stretch/>
        </p:blipFill>
        <p:spPr>
          <a:xfrm>
            <a:off x="7239000" y="1981200"/>
            <a:ext cx="1828800" cy="2590800"/>
          </a:xfrm>
          <a:prstGeom prst="rect">
            <a:avLst/>
          </a:prstGeom>
        </p:spPr>
      </p:pic>
      <p:pic>
        <p:nvPicPr>
          <p:cNvPr id="2" name="Picture 1" descr="grass3.jpg"/>
          <p:cNvPicPr>
            <a:picLocks noChangeAspect="1"/>
          </p:cNvPicPr>
          <p:nvPr userDrawn="1"/>
        </p:nvPicPr>
        <p:blipFill rotWithShape="1">
          <a:blip r:embed="rId6">
            <a:extLst>
              <a:ext uri="{28A0092B-C50C-407E-A947-70E740481C1C}">
                <a14:useLocalDpi xmlns:a14="http://schemas.microsoft.com/office/drawing/2010/main" val="0"/>
              </a:ext>
            </a:extLst>
          </a:blip>
          <a:srcRect l="869" t="27984" r="914"/>
          <a:stretch/>
        </p:blipFill>
        <p:spPr>
          <a:xfrm>
            <a:off x="79377" y="4656524"/>
            <a:ext cx="8980994" cy="212527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1B3F590-BFE6-423D-867F-875EDAFBE28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91B3F590-BFE6-423D-867F-875EDAFBE285}"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91B3F590-BFE6-423D-867F-875EDAFBE28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91B3F590-BFE6-423D-867F-875EDAFBE28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B3F590-BFE6-423D-867F-875EDAFBE28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76201" y="5867401"/>
            <a:ext cx="762000" cy="90483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 name="connsiteX0" fmla="*/ 2382 w 2045494"/>
              <a:gd name="connsiteY0" fmla="*/ 1807368 h 1807368"/>
              <a:gd name="connsiteX1" fmla="*/ 0 w 2045494"/>
              <a:gd name="connsiteY1" fmla="*/ 0 h 1807368"/>
              <a:gd name="connsiteX2" fmla="*/ 2045494 w 2045494"/>
              <a:gd name="connsiteY2" fmla="*/ 1 h 1807368"/>
              <a:gd name="connsiteX3" fmla="*/ 1761621 w 2045494"/>
              <a:gd name="connsiteY3" fmla="*/ 1784278 h 1807368"/>
              <a:gd name="connsiteX4" fmla="*/ 2382 w 2045494"/>
              <a:gd name="connsiteY4" fmla="*/ 1807368 h 1807368"/>
              <a:gd name="connsiteX0" fmla="*/ 2382 w 1779949"/>
              <a:gd name="connsiteY0" fmla="*/ 1807368 h 1807368"/>
              <a:gd name="connsiteX1" fmla="*/ 0 w 1779949"/>
              <a:gd name="connsiteY1" fmla="*/ 0 h 1807368"/>
              <a:gd name="connsiteX2" fmla="*/ 1779949 w 1779949"/>
              <a:gd name="connsiteY2" fmla="*/ 0 h 1807368"/>
              <a:gd name="connsiteX3" fmla="*/ 1761621 w 1779949"/>
              <a:gd name="connsiteY3" fmla="*/ 1784278 h 1807368"/>
              <a:gd name="connsiteX4" fmla="*/ 2382 w 1779949"/>
              <a:gd name="connsiteY4" fmla="*/ 1807368 h 1807368"/>
              <a:gd name="connsiteX0" fmla="*/ 2382 w 1807803"/>
              <a:gd name="connsiteY0" fmla="*/ 1807368 h 1807368"/>
              <a:gd name="connsiteX1" fmla="*/ 0 w 1807803"/>
              <a:gd name="connsiteY1" fmla="*/ 0 h 1807368"/>
              <a:gd name="connsiteX2" fmla="*/ 1779949 w 1807803"/>
              <a:gd name="connsiteY2" fmla="*/ 0 h 1807368"/>
              <a:gd name="connsiteX3" fmla="*/ 1807803 w 1807803"/>
              <a:gd name="connsiteY3" fmla="*/ 1784278 h 1807368"/>
              <a:gd name="connsiteX4" fmla="*/ 2382 w 1807803"/>
              <a:gd name="connsiteY4" fmla="*/ 1807368 h 1807368"/>
              <a:gd name="connsiteX0" fmla="*/ 2382 w 1807803"/>
              <a:gd name="connsiteY0" fmla="*/ 1807368 h 1807368"/>
              <a:gd name="connsiteX1" fmla="*/ 0 w 1807803"/>
              <a:gd name="connsiteY1" fmla="*/ 0 h 1807368"/>
              <a:gd name="connsiteX2" fmla="*/ 1805349 w 1807803"/>
              <a:gd name="connsiteY2" fmla="*/ 0 h 1807368"/>
              <a:gd name="connsiteX3" fmla="*/ 1807803 w 1807803"/>
              <a:gd name="connsiteY3" fmla="*/ 1784278 h 1807368"/>
              <a:gd name="connsiteX4" fmla="*/ 2382 w 1807803"/>
              <a:gd name="connsiteY4" fmla="*/ 1807368 h 1807368"/>
              <a:gd name="connsiteX0" fmla="*/ 2382 w 1805349"/>
              <a:gd name="connsiteY0" fmla="*/ 1807368 h 1809678"/>
              <a:gd name="connsiteX1" fmla="*/ 0 w 1805349"/>
              <a:gd name="connsiteY1" fmla="*/ 0 h 1809678"/>
              <a:gd name="connsiteX2" fmla="*/ 1805349 w 1805349"/>
              <a:gd name="connsiteY2" fmla="*/ 0 h 1809678"/>
              <a:gd name="connsiteX3" fmla="*/ 1797759 w 1805349"/>
              <a:gd name="connsiteY3" fmla="*/ 1809678 h 1809678"/>
              <a:gd name="connsiteX4" fmla="*/ 2382 w 1805349"/>
              <a:gd name="connsiteY4" fmla="*/ 1807368 h 1809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5349" h="1809678">
                <a:moveTo>
                  <a:pt x="2382" y="1807368"/>
                </a:moveTo>
                <a:lnTo>
                  <a:pt x="0" y="0"/>
                </a:lnTo>
                <a:lnTo>
                  <a:pt x="1805349" y="0"/>
                </a:lnTo>
                <a:lnTo>
                  <a:pt x="1797759" y="1809678"/>
                </a:lnTo>
                <a:lnTo>
                  <a:pt x="2382" y="1807368"/>
                </a:lnTo>
                <a:close/>
              </a:path>
            </a:pathLst>
          </a:custGeom>
          <a:solidFill>
            <a:srgbClr val="FAE0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914400" y="5867400"/>
            <a:ext cx="8153400" cy="903684"/>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5110 w 2604573"/>
              <a:gd name="connsiteY0" fmla="*/ 534324 h 534324"/>
              <a:gd name="connsiteX1" fmla="*/ 0 w 2604573"/>
              <a:gd name="connsiteY1" fmla="*/ 0 h 534324"/>
              <a:gd name="connsiteX2" fmla="*/ 2604573 w 2604573"/>
              <a:gd name="connsiteY2" fmla="*/ 271 h 534324"/>
              <a:gd name="connsiteX3" fmla="*/ 2604573 w 2604573"/>
              <a:gd name="connsiteY3" fmla="*/ 527584 h 534324"/>
              <a:gd name="connsiteX4" fmla="*/ 5110 w 2604573"/>
              <a:gd name="connsiteY4" fmla="*/ 534324 h 534324"/>
              <a:gd name="connsiteX0" fmla="*/ 5110 w 2604573"/>
              <a:gd name="connsiteY0" fmla="*/ 527583 h 527584"/>
              <a:gd name="connsiteX1" fmla="*/ 0 w 2604573"/>
              <a:gd name="connsiteY1" fmla="*/ 0 h 527584"/>
              <a:gd name="connsiteX2" fmla="*/ 2604573 w 2604573"/>
              <a:gd name="connsiteY2" fmla="*/ 271 h 527584"/>
              <a:gd name="connsiteX3" fmla="*/ 2604573 w 2604573"/>
              <a:gd name="connsiteY3" fmla="*/ 527584 h 527584"/>
              <a:gd name="connsiteX4" fmla="*/ 5110 w 2604573"/>
              <a:gd name="connsiteY4" fmla="*/ 527583 h 527584"/>
              <a:gd name="connsiteX0" fmla="*/ 3558 w 2604573"/>
              <a:gd name="connsiteY0" fmla="*/ 525111 h 527584"/>
              <a:gd name="connsiteX1" fmla="*/ 0 w 2604573"/>
              <a:gd name="connsiteY1" fmla="*/ 0 h 527584"/>
              <a:gd name="connsiteX2" fmla="*/ 2604573 w 2604573"/>
              <a:gd name="connsiteY2" fmla="*/ 271 h 527584"/>
              <a:gd name="connsiteX3" fmla="*/ 2604573 w 2604573"/>
              <a:gd name="connsiteY3" fmla="*/ 527584 h 527584"/>
              <a:gd name="connsiteX4" fmla="*/ 3558 w 2604573"/>
              <a:gd name="connsiteY4" fmla="*/ 525111 h 527584"/>
              <a:gd name="connsiteX0" fmla="*/ 2066 w 2604573"/>
              <a:gd name="connsiteY0" fmla="*/ 441081 h 527584"/>
              <a:gd name="connsiteX1" fmla="*/ 0 w 2604573"/>
              <a:gd name="connsiteY1" fmla="*/ 0 h 527584"/>
              <a:gd name="connsiteX2" fmla="*/ 2604573 w 2604573"/>
              <a:gd name="connsiteY2" fmla="*/ 271 h 527584"/>
              <a:gd name="connsiteX3" fmla="*/ 2604573 w 2604573"/>
              <a:gd name="connsiteY3" fmla="*/ 527584 h 527584"/>
              <a:gd name="connsiteX4" fmla="*/ 2066 w 2604573"/>
              <a:gd name="connsiteY4" fmla="*/ 441081 h 527584"/>
              <a:gd name="connsiteX0" fmla="*/ 2066 w 2604573"/>
              <a:gd name="connsiteY0" fmla="*/ 527583 h 527584"/>
              <a:gd name="connsiteX1" fmla="*/ 0 w 2604573"/>
              <a:gd name="connsiteY1" fmla="*/ 0 h 527584"/>
              <a:gd name="connsiteX2" fmla="*/ 2604573 w 2604573"/>
              <a:gd name="connsiteY2" fmla="*/ 271 h 527584"/>
              <a:gd name="connsiteX3" fmla="*/ 2604573 w 2604573"/>
              <a:gd name="connsiteY3" fmla="*/ 527584 h 527584"/>
              <a:gd name="connsiteX4" fmla="*/ 2066 w 2604573"/>
              <a:gd name="connsiteY4" fmla="*/ 527583 h 527584"/>
              <a:gd name="connsiteX0" fmla="*/ 405 w 2605895"/>
              <a:gd name="connsiteY0" fmla="*/ 527583 h 527584"/>
              <a:gd name="connsiteX1" fmla="*/ 1322 w 2605895"/>
              <a:gd name="connsiteY1" fmla="*/ 0 h 527584"/>
              <a:gd name="connsiteX2" fmla="*/ 2605895 w 2605895"/>
              <a:gd name="connsiteY2" fmla="*/ 271 h 527584"/>
              <a:gd name="connsiteX3" fmla="*/ 2605895 w 2605895"/>
              <a:gd name="connsiteY3" fmla="*/ 527584 h 527584"/>
              <a:gd name="connsiteX4" fmla="*/ 405 w 2605895"/>
              <a:gd name="connsiteY4" fmla="*/ 527583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5895" h="527584">
                <a:moveTo>
                  <a:pt x="405" y="527583"/>
                </a:moveTo>
                <a:cubicBezTo>
                  <a:pt x="-1298" y="349475"/>
                  <a:pt x="3025" y="178108"/>
                  <a:pt x="1322" y="0"/>
                </a:cubicBezTo>
                <a:lnTo>
                  <a:pt x="2605895" y="271"/>
                </a:lnTo>
                <a:lnTo>
                  <a:pt x="2605895" y="527584"/>
                </a:lnTo>
                <a:lnTo>
                  <a:pt x="405" y="527583"/>
                </a:lnTo>
                <a:close/>
              </a:path>
            </a:pathLst>
          </a:custGeom>
          <a:solidFill>
            <a:srgbClr val="C8E4E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382000" y="6050280"/>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5BAFD1"/>
                </a:solidFill>
              </a:defRPr>
            </a:lvl1pPr>
          </a:lstStyle>
          <a:p>
            <a:fld id="{91B3F590-BFE6-423D-867F-875EDAFBE285}" type="slidenum">
              <a:rPr lang="en-US" smtClean="0"/>
              <a:pPr/>
              <a:t>‹#›</a:t>
            </a:fld>
            <a:endParaRPr lang="en-US"/>
          </a:p>
        </p:txBody>
      </p:sp>
      <p:pic>
        <p:nvPicPr>
          <p:cNvPr id="4" name="Picture 3" descr="EPD Logo_FINAL_cs4_map.jpg"/>
          <p:cNvPicPr>
            <a:picLocks noChangeAspect="1"/>
          </p:cNvPicPr>
          <p:nvPr/>
        </p:nvPicPr>
        <p:blipFill rotWithShape="1">
          <a:blip r:embed="rId8" cstate="print">
            <a:extLst>
              <a:ext uri="{28A0092B-C50C-407E-A947-70E740481C1C}">
                <a14:useLocalDpi xmlns:a14="http://schemas.microsoft.com/office/drawing/2010/main" val="0"/>
              </a:ext>
            </a:extLst>
          </a:blip>
          <a:srcRect l="32407"/>
          <a:stretch/>
        </p:blipFill>
        <p:spPr>
          <a:xfrm>
            <a:off x="143932" y="304800"/>
            <a:ext cx="618067" cy="617415"/>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rgbClr val="5BAFD1"/>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rgbClr val="5BAFD1"/>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rgbClr val="5BAFD1"/>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rgbClr val="5BAFD1"/>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mailto:epd.star@dnr.ga.gov"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mailto:epd.star@dnr.ga.gov" TargetMode="External"/><Relationship Id="rId3" Type="http://schemas.openxmlformats.org/officeDocument/2006/relationships/hyperlink" Target="https://epd.georgia.gov/about-us/land-protection-branch/recovered-materials-and-abatement" TargetMode="External"/><Relationship Id="rId7" Type="http://schemas.openxmlformats.org/officeDocument/2006/relationships/hyperlink" Target="https://epd.georgia.gov/about-us/land-protection-branch/recovered-materials-and-abatement/recovered-materials/mmp"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municipalmeasurement.com/participate-in-the-mmp-old/application-page/" TargetMode="External"/><Relationship Id="rId11" Type="http://schemas.openxmlformats.org/officeDocument/2006/relationships/hyperlink" Target="mailto:Sarah.Knapp@dnr.ga.gov" TargetMode="External"/><Relationship Id="rId5" Type="http://schemas.openxmlformats.org/officeDocument/2006/relationships/hyperlink" Target="https://epd.georgia.gov/recycling-waste-reduction-and-diversion-grant" TargetMode="External"/><Relationship Id="rId10" Type="http://schemas.openxmlformats.org/officeDocument/2006/relationships/image" Target="../media/image16.jpeg"/><Relationship Id="rId4" Type="http://schemas.openxmlformats.org/officeDocument/2006/relationships/hyperlink" Target="mailto:SWTF.Grant@dnr.ga.gov" TargetMode="External"/><Relationship Id="rId9" Type="http://schemas.openxmlformats.org/officeDocument/2006/relationships/hyperlink" Target="https://epd.georgia.gov/about-us/land-protection-branch/recovered-materials-and-abatement/recovered-materials/star-progra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15474" y="4705684"/>
            <a:ext cx="184666" cy="369332"/>
          </a:xfrm>
          <a:prstGeom prst="rect">
            <a:avLst/>
          </a:prstGeom>
          <a:noFill/>
        </p:spPr>
        <p:txBody>
          <a:bodyPr wrap="none" rtlCol="0">
            <a:spAutoFit/>
          </a:bodyPr>
          <a:lstStyle/>
          <a:p>
            <a:endParaRPr lang="en-US"/>
          </a:p>
        </p:txBody>
      </p:sp>
      <p:sp>
        <p:nvSpPr>
          <p:cNvPr id="6" name="TextBox 5"/>
          <p:cNvSpPr txBox="1"/>
          <p:nvPr/>
        </p:nvSpPr>
        <p:spPr>
          <a:xfrm>
            <a:off x="304800" y="4705684"/>
            <a:ext cx="6629400" cy="923330"/>
          </a:xfrm>
          <a:prstGeom prst="rect">
            <a:avLst/>
          </a:prstGeom>
          <a:noFill/>
        </p:spPr>
        <p:txBody>
          <a:bodyPr wrap="square" rtlCol="0">
            <a:spAutoFit/>
          </a:bodyPr>
          <a:lstStyle/>
          <a:p>
            <a:r>
              <a:rPr lang="en-US" dirty="0"/>
              <a:t>Sarah Knapp, LEED AP BD+C, ENV SP</a:t>
            </a:r>
          </a:p>
          <a:p>
            <a:r>
              <a:rPr lang="en-US" dirty="0"/>
              <a:t>Recovered Materials and Abatement Program</a:t>
            </a:r>
          </a:p>
          <a:p>
            <a:r>
              <a:rPr lang="en-US" dirty="0"/>
              <a:t>Georgia EPD</a:t>
            </a:r>
          </a:p>
        </p:txBody>
      </p:sp>
      <p:sp>
        <p:nvSpPr>
          <p:cNvPr id="4" name="TextBox 3">
            <a:extLst>
              <a:ext uri="{FF2B5EF4-FFF2-40B4-BE49-F238E27FC236}">
                <a16:creationId xmlns:a16="http://schemas.microsoft.com/office/drawing/2014/main" id="{306FDDED-CA88-ADE7-6F30-AD0D9419E815}"/>
              </a:ext>
            </a:extLst>
          </p:cNvPr>
          <p:cNvSpPr txBox="1"/>
          <p:nvPr/>
        </p:nvSpPr>
        <p:spPr>
          <a:xfrm>
            <a:off x="152400" y="2382559"/>
            <a:ext cx="7086599" cy="1323439"/>
          </a:xfrm>
          <a:prstGeom prst="rect">
            <a:avLst/>
          </a:prstGeom>
          <a:noFill/>
        </p:spPr>
        <p:txBody>
          <a:bodyPr wrap="square" rtlCol="0">
            <a:spAutoFit/>
          </a:bodyPr>
          <a:lstStyle/>
          <a:p>
            <a:pPr algn="ctr"/>
            <a:r>
              <a:rPr lang="en-US" sz="3200" dirty="0">
                <a:solidFill>
                  <a:schemeClr val="bg1"/>
                </a:solidFill>
              </a:rPr>
              <a:t>Recycling and Waste Reduction Programs for Local Governments</a:t>
            </a:r>
          </a:p>
          <a:p>
            <a:pPr algn="ctr"/>
            <a:endParaRPr lang="en-US" sz="1600" dirty="0">
              <a:solidFill>
                <a:schemeClr val="bg1"/>
              </a:solidFill>
            </a:endParaRPr>
          </a:p>
        </p:txBody>
      </p:sp>
    </p:spTree>
    <p:extLst>
      <p:ext uri="{BB962C8B-B14F-4D97-AF65-F5344CB8AC3E}">
        <p14:creationId xmlns:p14="http://schemas.microsoft.com/office/powerpoint/2010/main" val="22513457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4F0BDD-3458-525B-F8DD-AC27FCC679AE}"/>
              </a:ext>
            </a:extLst>
          </p:cNvPr>
          <p:cNvSpPr>
            <a:spLocks noGrp="1"/>
          </p:cNvSpPr>
          <p:nvPr>
            <p:ph type="title"/>
          </p:nvPr>
        </p:nvSpPr>
        <p:spPr>
          <a:xfrm>
            <a:off x="811530" y="2293620"/>
            <a:ext cx="7520940" cy="2270760"/>
          </a:xfrm>
        </p:spPr>
        <p:txBody>
          <a:bodyPr/>
          <a:lstStyle/>
          <a:p>
            <a:pPr algn="ctr"/>
            <a:r>
              <a:rPr lang="en-US" sz="4000" b="1" dirty="0"/>
              <a:t>Scrap tire abatement reimbursement program</a:t>
            </a:r>
          </a:p>
        </p:txBody>
      </p:sp>
    </p:spTree>
    <p:extLst>
      <p:ext uri="{BB962C8B-B14F-4D97-AF65-F5344CB8AC3E}">
        <p14:creationId xmlns:p14="http://schemas.microsoft.com/office/powerpoint/2010/main" val="531375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3CFFC-4B56-439E-9186-FA139F13FBBB}"/>
              </a:ext>
            </a:extLst>
          </p:cNvPr>
          <p:cNvSpPr>
            <a:spLocks noGrp="1"/>
          </p:cNvSpPr>
          <p:nvPr>
            <p:ph type="title"/>
          </p:nvPr>
        </p:nvSpPr>
        <p:spPr/>
        <p:txBody>
          <a:bodyPr/>
          <a:lstStyle/>
          <a:p>
            <a:r>
              <a:rPr lang="en-US" sz="2400" dirty="0"/>
              <a:t>STAR program</a:t>
            </a:r>
          </a:p>
        </p:txBody>
      </p:sp>
      <p:sp>
        <p:nvSpPr>
          <p:cNvPr id="3" name="Content Placeholder 2">
            <a:extLst>
              <a:ext uri="{FF2B5EF4-FFF2-40B4-BE49-F238E27FC236}">
                <a16:creationId xmlns:a16="http://schemas.microsoft.com/office/drawing/2014/main" id="{120A4DBC-C487-4318-8CA6-41B04C1B112C}"/>
              </a:ext>
            </a:extLst>
          </p:cNvPr>
          <p:cNvSpPr>
            <a:spLocks noGrp="1"/>
          </p:cNvSpPr>
          <p:nvPr>
            <p:ph idx="1"/>
          </p:nvPr>
        </p:nvSpPr>
        <p:spPr>
          <a:xfrm>
            <a:off x="811530" y="1143000"/>
            <a:ext cx="7520940" cy="4343400"/>
          </a:xfrm>
        </p:spPr>
        <p:txBody>
          <a:bodyPr vert="horz" lIns="91440" tIns="45720" rIns="91440" bIns="45720" rtlCol="0" anchor="t">
            <a:normAutofit lnSpcReduction="10000"/>
          </a:bodyPr>
          <a:lstStyle/>
          <a:p>
            <a:pPr marL="285750" indent="-285750">
              <a:buFont typeface="Arial" panose="020B0604020202020204" pitchFamily="34" charset="0"/>
              <a:buChar char="•"/>
            </a:pPr>
            <a:r>
              <a:rPr lang="en-US" sz="1800" dirty="0"/>
              <a:t>The Scrap Tire Abatement Reimbursement (STAR) provides funding to eligible local governments to recycle scrap tires</a:t>
            </a:r>
          </a:p>
          <a:p>
            <a:pPr lvl="2">
              <a:buFont typeface="Arial" panose="020B0604020202020204" pitchFamily="34" charset="0"/>
              <a:buChar char="•"/>
            </a:pPr>
            <a:r>
              <a:rPr lang="en-US" dirty="0"/>
              <a:t>Amnesty collection events</a:t>
            </a:r>
          </a:p>
          <a:p>
            <a:pPr lvl="2">
              <a:buFont typeface="Arial" panose="020B0604020202020204" pitchFamily="34" charset="0"/>
              <a:buChar char="•"/>
            </a:pPr>
            <a:r>
              <a:rPr lang="en-US" dirty="0"/>
              <a:t>Right-of-way collection</a:t>
            </a:r>
          </a:p>
          <a:p>
            <a:pPr lvl="2">
              <a:buFont typeface="Arial" panose="020B0604020202020204" pitchFamily="34" charset="0"/>
              <a:buChar char="•"/>
            </a:pPr>
            <a:r>
              <a:rPr lang="en-US" dirty="0"/>
              <a:t>Tire dumps</a:t>
            </a:r>
          </a:p>
          <a:p>
            <a:pPr lvl="1">
              <a:buClrTx/>
              <a:buFont typeface="Arial" panose="020B0604020202020204" pitchFamily="34" charset="0"/>
              <a:buChar char="•"/>
            </a:pPr>
            <a:r>
              <a:rPr lang="en-US" sz="1800" b="1" dirty="0"/>
              <a:t>$50,000 max per local government per state fiscal year (July 1 – June 30)</a:t>
            </a:r>
          </a:p>
          <a:p>
            <a:pPr lvl="1">
              <a:buClrTx/>
              <a:buFont typeface="Arial" panose="020B0604020202020204" pitchFamily="34" charset="0"/>
              <a:buChar char="•"/>
            </a:pPr>
            <a:r>
              <a:rPr lang="en-US" sz="1800" b="1" dirty="0"/>
              <a:t>Tires must be sent to a beneficial reuse processor</a:t>
            </a:r>
          </a:p>
          <a:p>
            <a:pPr lvl="2">
              <a:buFont typeface="Arial" panose="020B0604020202020204" pitchFamily="34" charset="0"/>
              <a:buChar char="•"/>
            </a:pPr>
            <a:r>
              <a:rPr lang="en-US" dirty="0"/>
              <a:t>Documentation of proof required for reimbursement</a:t>
            </a:r>
          </a:p>
          <a:p>
            <a:pPr lvl="1">
              <a:buClrTx/>
              <a:buFont typeface="Arial" panose="020B0604020202020204" pitchFamily="34" charset="0"/>
              <a:buChar char="•"/>
            </a:pPr>
            <a:r>
              <a:rPr lang="en-US" sz="1800" b="1" dirty="0"/>
              <a:t>Must have an agreement in place for reimbursement</a:t>
            </a:r>
          </a:p>
          <a:p>
            <a:pPr lvl="2">
              <a:buFont typeface="Arial" panose="020B0604020202020204" pitchFamily="34" charset="0"/>
              <a:buChar char="•"/>
            </a:pPr>
            <a:r>
              <a:rPr lang="en-US" dirty="0"/>
              <a:t>EPD cannot reimburse LGs for scrap tire abatement efforts conducted before agreement execution</a:t>
            </a:r>
          </a:p>
          <a:p>
            <a:pPr lvl="1">
              <a:buClrTx/>
              <a:buFont typeface="Arial" panose="020B0604020202020204" pitchFamily="34" charset="0"/>
              <a:buChar char="•"/>
            </a:pPr>
            <a:r>
              <a:rPr lang="en-US" sz="1800" b="1" dirty="0"/>
              <a:t>How to participate</a:t>
            </a:r>
          </a:p>
          <a:p>
            <a:pPr lvl="2">
              <a:buFont typeface="Arial" panose="020B0604020202020204" pitchFamily="34" charset="0"/>
              <a:buChar char="•"/>
            </a:pPr>
            <a:r>
              <a:rPr lang="en-US" dirty="0"/>
              <a:t>Complete application and submit via email to </a:t>
            </a:r>
            <a:r>
              <a:rPr lang="en-US" dirty="0">
                <a:solidFill>
                  <a:srgbClr val="0070C0"/>
                </a:solidFill>
                <a:hlinkClick r:id="rId3">
                  <a:extLst>
                    <a:ext uri="{A12FA001-AC4F-418D-AE19-62706E023703}">
                      <ahyp:hlinkClr xmlns:ahyp="http://schemas.microsoft.com/office/drawing/2018/hyperlinkcolor" val="tx"/>
                    </a:ext>
                  </a:extLst>
                </a:hlinkClick>
              </a:rPr>
              <a:t>epd.star@dnr.ga.gov</a:t>
            </a:r>
            <a:endParaRPr lang="en-US" dirty="0">
              <a:solidFill>
                <a:srgbClr val="0070C0"/>
              </a:solidFill>
            </a:endParaRPr>
          </a:p>
          <a:p>
            <a:pPr lvl="2">
              <a:buFont typeface="Arial" panose="020B0604020202020204" pitchFamily="34" charset="0"/>
              <a:buChar char="•"/>
            </a:pPr>
            <a:r>
              <a:rPr lang="en-US" dirty="0"/>
              <a:t>Host event</a:t>
            </a:r>
          </a:p>
          <a:p>
            <a:pPr lvl="2">
              <a:buFont typeface="Arial" panose="020B0604020202020204" pitchFamily="34" charset="0"/>
              <a:buChar char="•"/>
            </a:pPr>
            <a:r>
              <a:rPr lang="en-US" dirty="0"/>
              <a:t>Submit required documentation for reimbursement after event</a:t>
            </a:r>
          </a:p>
          <a:p>
            <a:pPr marL="573786" lvl="3" indent="-285750">
              <a:buFont typeface="Arial" panose="020B0604020202020204" pitchFamily="34" charset="0"/>
              <a:buChar char="•"/>
            </a:pPr>
            <a:endParaRPr lang="en-US" sz="1800" dirty="0"/>
          </a:p>
        </p:txBody>
      </p:sp>
    </p:spTree>
    <p:extLst>
      <p:ext uri="{BB962C8B-B14F-4D97-AF65-F5344CB8AC3E}">
        <p14:creationId xmlns:p14="http://schemas.microsoft.com/office/powerpoint/2010/main" val="2630201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3CFFC-4B56-439E-9186-FA139F13FBBB}"/>
              </a:ext>
            </a:extLst>
          </p:cNvPr>
          <p:cNvSpPr>
            <a:spLocks noGrp="1"/>
          </p:cNvSpPr>
          <p:nvPr>
            <p:ph type="title"/>
          </p:nvPr>
        </p:nvSpPr>
        <p:spPr/>
        <p:txBody>
          <a:bodyPr/>
          <a:lstStyle/>
          <a:p>
            <a:r>
              <a:rPr lang="en-US" dirty="0"/>
              <a:t>Contact INFORMATION and resources</a:t>
            </a:r>
          </a:p>
        </p:txBody>
      </p:sp>
      <p:sp>
        <p:nvSpPr>
          <p:cNvPr id="3" name="Content Placeholder 2">
            <a:extLst>
              <a:ext uri="{FF2B5EF4-FFF2-40B4-BE49-F238E27FC236}">
                <a16:creationId xmlns:a16="http://schemas.microsoft.com/office/drawing/2014/main" id="{120A4DBC-C487-4318-8CA6-41B04C1B112C}"/>
              </a:ext>
            </a:extLst>
          </p:cNvPr>
          <p:cNvSpPr>
            <a:spLocks noGrp="1"/>
          </p:cNvSpPr>
          <p:nvPr>
            <p:ph idx="1"/>
          </p:nvPr>
        </p:nvSpPr>
        <p:spPr>
          <a:xfrm>
            <a:off x="212397" y="2599188"/>
            <a:ext cx="8742066" cy="3334996"/>
          </a:xfrm>
        </p:spPr>
        <p:txBody>
          <a:bodyPr>
            <a:normAutofit fontScale="77500" lnSpcReduction="20000"/>
          </a:bodyPr>
          <a:lstStyle/>
          <a:p>
            <a:pPr marL="0" indent="0"/>
            <a:r>
              <a:rPr lang="en-US" sz="1700" dirty="0"/>
              <a:t>RMA Program: </a:t>
            </a:r>
          </a:p>
          <a:p>
            <a:pPr>
              <a:buFont typeface="Arial" panose="020B0604020202020204" pitchFamily="34" charset="0"/>
              <a:buChar char="•"/>
            </a:pPr>
            <a:r>
              <a:rPr lang="en-US" sz="1700" b="0" dirty="0"/>
              <a:t>Resources available at: </a:t>
            </a:r>
            <a:r>
              <a:rPr lang="en-US" b="0" dirty="0">
                <a:solidFill>
                  <a:srgbClr val="0070C0"/>
                </a:solidFill>
                <a:hlinkClick r:id="rId3">
                  <a:extLst>
                    <a:ext uri="{A12FA001-AC4F-418D-AE19-62706E023703}">
                      <ahyp:hlinkClr xmlns:ahyp="http://schemas.microsoft.com/office/drawing/2018/hyperlinkcolor" val="tx"/>
                    </a:ext>
                  </a:extLst>
                </a:hlinkClick>
              </a:rPr>
              <a:t>https://epd.georgia.gov/about-us/land-protection-branch/recovered-materials-and-abatement</a:t>
            </a:r>
            <a:endParaRPr lang="en-US" b="0" dirty="0">
              <a:solidFill>
                <a:srgbClr val="0070C0"/>
              </a:solidFill>
            </a:endParaRPr>
          </a:p>
          <a:p>
            <a:pPr marL="0" indent="0"/>
            <a:r>
              <a:rPr lang="en-US" sz="1700" dirty="0"/>
              <a:t>RWD Grant:</a:t>
            </a:r>
          </a:p>
          <a:p>
            <a:pPr>
              <a:buFont typeface="Arial" panose="020B0604020202020204" pitchFamily="34" charset="0"/>
              <a:buChar char="•"/>
            </a:pPr>
            <a:r>
              <a:rPr lang="en-US" sz="1700" b="0" dirty="0"/>
              <a:t>Send questions and applications to: </a:t>
            </a:r>
            <a:r>
              <a:rPr lang="en-US" sz="1700" b="0" dirty="0">
                <a:solidFill>
                  <a:srgbClr val="0070C0"/>
                </a:solidFill>
                <a:hlinkClick r:id="rId4">
                  <a:extLst>
                    <a:ext uri="{A12FA001-AC4F-418D-AE19-62706E023703}">
                      <ahyp:hlinkClr xmlns:ahyp="http://schemas.microsoft.com/office/drawing/2018/hyperlinkcolor" val="tx"/>
                    </a:ext>
                  </a:extLst>
                </a:hlinkClick>
              </a:rPr>
              <a:t>SWTF.Grant@dnr.ga.gov</a:t>
            </a:r>
            <a:endParaRPr lang="en-US" sz="1700" b="0" dirty="0">
              <a:solidFill>
                <a:srgbClr val="0070C0"/>
              </a:solidFill>
            </a:endParaRPr>
          </a:p>
          <a:p>
            <a:pPr>
              <a:buFont typeface="Arial" panose="020B0604020202020204" pitchFamily="34" charset="0"/>
              <a:buChar char="•"/>
            </a:pPr>
            <a:r>
              <a:rPr lang="en-US" sz="1700" b="0" dirty="0"/>
              <a:t>Resources available at: </a:t>
            </a:r>
            <a:r>
              <a:rPr lang="en-US" sz="1700" b="0" dirty="0">
                <a:solidFill>
                  <a:srgbClr val="0070C0"/>
                </a:solidFill>
                <a:hlinkClick r:id="rId5">
                  <a:extLst>
                    <a:ext uri="{A12FA001-AC4F-418D-AE19-62706E023703}">
                      <ahyp:hlinkClr xmlns:ahyp="http://schemas.microsoft.com/office/drawing/2018/hyperlinkcolor" val="tx"/>
                    </a:ext>
                  </a:extLst>
                </a:hlinkClick>
              </a:rPr>
              <a:t>https://epd.georgia.gov/recycling-waste-reduction-and-diversion-grant</a:t>
            </a:r>
            <a:endParaRPr lang="en-US" sz="1700" b="1" dirty="0">
              <a:solidFill>
                <a:srgbClr val="0070C0"/>
              </a:solidFill>
            </a:endParaRPr>
          </a:p>
          <a:p>
            <a:r>
              <a:rPr lang="en-US" sz="1700" dirty="0"/>
              <a:t>MMP:</a:t>
            </a:r>
          </a:p>
          <a:p>
            <a:pPr marL="342900" lvl="1" indent="-342900">
              <a:spcBef>
                <a:spcPts val="800"/>
              </a:spcBef>
              <a:buClrTx/>
              <a:buFont typeface="Arial" panose="020B0604020202020204" pitchFamily="34" charset="0"/>
              <a:buChar char="•"/>
            </a:pPr>
            <a:r>
              <a:rPr lang="en-US" sz="1700" dirty="0"/>
              <a:t>To apply: </a:t>
            </a:r>
            <a:r>
              <a:rPr lang="en-US" sz="1700" dirty="0">
                <a:solidFill>
                  <a:srgbClr val="0070C0"/>
                </a:solidFill>
                <a:hlinkClick r:id="rId6">
                  <a:extLst>
                    <a:ext uri="{A12FA001-AC4F-418D-AE19-62706E023703}">
                      <ahyp:hlinkClr xmlns:ahyp="http://schemas.microsoft.com/office/drawing/2018/hyperlinkcolor" val="tx"/>
                    </a:ext>
                  </a:extLst>
                </a:hlinkClick>
              </a:rPr>
              <a:t>https://www.municipalmeasurement.com/participate-in-the-mmp-old/application-page/</a:t>
            </a:r>
            <a:endParaRPr lang="en-US" sz="1700" dirty="0">
              <a:solidFill>
                <a:srgbClr val="0070C0"/>
              </a:solidFill>
            </a:endParaRPr>
          </a:p>
          <a:p>
            <a:pPr marL="342900" lvl="1" indent="-342900">
              <a:spcBef>
                <a:spcPts val="800"/>
              </a:spcBef>
              <a:buClrTx/>
              <a:buFont typeface="Arial" panose="020B0604020202020204" pitchFamily="34" charset="0"/>
              <a:buChar char="•"/>
            </a:pPr>
            <a:r>
              <a:rPr lang="en-US" sz="1700" dirty="0"/>
              <a:t>Resources available at: </a:t>
            </a:r>
            <a:r>
              <a:rPr lang="en-US" sz="1700" dirty="0">
                <a:solidFill>
                  <a:srgbClr val="0070C0"/>
                </a:solidFill>
                <a:hlinkClick r:id="rId7">
                  <a:extLst>
                    <a:ext uri="{A12FA001-AC4F-418D-AE19-62706E023703}">
                      <ahyp:hlinkClr xmlns:ahyp="http://schemas.microsoft.com/office/drawing/2018/hyperlinkcolor" val="tx"/>
                    </a:ext>
                  </a:extLst>
                </a:hlinkClick>
              </a:rPr>
              <a:t>https://epd.georgia.gov/about-us/land-protection-branch/recovered-materials-and-abatement/recovered-materials/mmp</a:t>
            </a:r>
            <a:endParaRPr lang="en-US" sz="1700" dirty="0">
              <a:solidFill>
                <a:srgbClr val="0070C0"/>
              </a:solidFill>
            </a:endParaRPr>
          </a:p>
          <a:p>
            <a:pPr marL="342900" lvl="1" indent="-342900">
              <a:spcBef>
                <a:spcPts val="800"/>
              </a:spcBef>
              <a:buClrTx/>
              <a:buNone/>
            </a:pPr>
            <a:r>
              <a:rPr lang="en-US" sz="1700" b="1" dirty="0"/>
              <a:t>STAR:</a:t>
            </a:r>
          </a:p>
          <a:p>
            <a:pPr marL="342900" lvl="1" indent="-342900">
              <a:spcBef>
                <a:spcPts val="800"/>
              </a:spcBef>
              <a:buClrTx/>
              <a:buFont typeface="Arial" panose="020B0604020202020204" pitchFamily="34" charset="0"/>
              <a:buChar char="•"/>
            </a:pPr>
            <a:r>
              <a:rPr lang="en-US" sz="1700" dirty="0"/>
              <a:t>Send questions and applications to: </a:t>
            </a:r>
            <a:r>
              <a:rPr lang="en-US" sz="1700" dirty="0">
                <a:solidFill>
                  <a:srgbClr val="0070C0"/>
                </a:solidFill>
                <a:hlinkClick r:id="rId8">
                  <a:extLst>
                    <a:ext uri="{A12FA001-AC4F-418D-AE19-62706E023703}">
                      <ahyp:hlinkClr xmlns:ahyp="http://schemas.microsoft.com/office/drawing/2018/hyperlinkcolor" val="tx"/>
                    </a:ext>
                  </a:extLst>
                </a:hlinkClick>
              </a:rPr>
              <a:t>epd.star@dnr.ga.gov</a:t>
            </a:r>
            <a:endParaRPr lang="en-US" sz="1700" dirty="0">
              <a:solidFill>
                <a:srgbClr val="0070C0"/>
              </a:solidFill>
            </a:endParaRPr>
          </a:p>
          <a:p>
            <a:pPr marL="342900" lvl="1" indent="-342900">
              <a:spcBef>
                <a:spcPts val="800"/>
              </a:spcBef>
              <a:buClrTx/>
              <a:buFont typeface="Arial" panose="020B0604020202020204" pitchFamily="34" charset="0"/>
              <a:buChar char="•"/>
            </a:pPr>
            <a:r>
              <a:rPr lang="en-US" sz="1700" dirty="0"/>
              <a:t>Resources available at: </a:t>
            </a:r>
            <a:r>
              <a:rPr lang="en-US" sz="1700" dirty="0">
                <a:solidFill>
                  <a:srgbClr val="0070C0"/>
                </a:solidFill>
                <a:hlinkClick r:id="rId9">
                  <a:extLst>
                    <a:ext uri="{A12FA001-AC4F-418D-AE19-62706E023703}">
                      <ahyp:hlinkClr xmlns:ahyp="http://schemas.microsoft.com/office/drawing/2018/hyperlinkcolor" val="tx"/>
                    </a:ext>
                  </a:extLst>
                </a:hlinkClick>
              </a:rPr>
              <a:t>https://epd.georgia.gov/about-us/land-protection-branch/recovered-materials-and-abatement/recovered-materials/star-program</a:t>
            </a:r>
            <a:endParaRPr lang="en-US" sz="1700" dirty="0">
              <a:solidFill>
                <a:srgbClr val="0070C0"/>
              </a:solidFill>
            </a:endParaRPr>
          </a:p>
          <a:p>
            <a:pPr lvl="1">
              <a:spcBef>
                <a:spcPts val="800"/>
              </a:spcBef>
              <a:buClrTx/>
            </a:pPr>
            <a:endParaRPr lang="en-US" sz="1700" dirty="0">
              <a:solidFill>
                <a:srgbClr val="0070C0"/>
              </a:solidFill>
            </a:endParaRPr>
          </a:p>
          <a:p>
            <a:pPr>
              <a:buFont typeface="Arial" panose="020B0604020202020204" pitchFamily="34" charset="0"/>
              <a:buChar char="•"/>
            </a:pPr>
            <a:endParaRPr lang="en-US" sz="1800" dirty="0"/>
          </a:p>
          <a:p>
            <a:pPr>
              <a:buFont typeface="Arial" panose="020B0604020202020204" pitchFamily="34" charset="0"/>
              <a:buChar char="•"/>
            </a:pPr>
            <a:endParaRPr lang="en-US" sz="1800" dirty="0"/>
          </a:p>
          <a:p>
            <a:endParaRPr lang="en-US" dirty="0"/>
          </a:p>
        </p:txBody>
      </p:sp>
      <p:pic>
        <p:nvPicPr>
          <p:cNvPr id="8" name="Picture 7" descr="A person with long hair smiling&#10;&#10;Description automatically generated with low confidence">
            <a:extLst>
              <a:ext uri="{FF2B5EF4-FFF2-40B4-BE49-F238E27FC236}">
                <a16:creationId xmlns:a16="http://schemas.microsoft.com/office/drawing/2014/main" id="{DB44F22A-05CE-D58B-5101-B1369FE35A7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3185" y="1237004"/>
            <a:ext cx="972416" cy="1215520"/>
          </a:xfrm>
          <a:prstGeom prst="rect">
            <a:avLst/>
          </a:prstGeom>
        </p:spPr>
      </p:pic>
      <p:sp>
        <p:nvSpPr>
          <p:cNvPr id="5" name="Content Placeholder 2">
            <a:extLst>
              <a:ext uri="{FF2B5EF4-FFF2-40B4-BE49-F238E27FC236}">
                <a16:creationId xmlns:a16="http://schemas.microsoft.com/office/drawing/2014/main" id="{E4883789-4AD7-AA23-6041-01FC2E743CDA}"/>
              </a:ext>
            </a:extLst>
          </p:cNvPr>
          <p:cNvSpPr txBox="1">
            <a:spLocks/>
          </p:cNvSpPr>
          <p:nvPr/>
        </p:nvSpPr>
        <p:spPr>
          <a:xfrm>
            <a:off x="1817901" y="1237004"/>
            <a:ext cx="5311031" cy="1362184"/>
          </a:xfrm>
          <a:prstGeom prst="rect">
            <a:avLst/>
          </a:prstGeom>
          <a:ln>
            <a:no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ormAutofit lnSpcReduction="10000"/>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rgbClr val="5BAFD1"/>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rgbClr val="5BAFD1"/>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rgbClr val="5BAFD1"/>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rgbClr val="5BAFD1"/>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r>
              <a:rPr lang="en-US" dirty="0"/>
              <a:t>Sarah Knapp</a:t>
            </a:r>
          </a:p>
          <a:p>
            <a:r>
              <a:rPr lang="en-US" b="0" dirty="0"/>
              <a:t>Environmental Specialist, LEED AP, BD+C, ENV SP </a:t>
            </a:r>
          </a:p>
          <a:p>
            <a:r>
              <a:rPr lang="en-US" b="0" dirty="0">
                <a:solidFill>
                  <a:srgbClr val="0070C0"/>
                </a:solidFill>
                <a:hlinkClick r:id="rId11">
                  <a:extLst>
                    <a:ext uri="{A12FA001-AC4F-418D-AE19-62706E023703}">
                      <ahyp:hlinkClr xmlns:ahyp="http://schemas.microsoft.com/office/drawing/2018/hyperlinkcolor" val="tx"/>
                    </a:ext>
                  </a:extLst>
                </a:hlinkClick>
              </a:rPr>
              <a:t>Sarah.Knapp@dnr.ga.gov</a:t>
            </a:r>
            <a:endParaRPr lang="en-US" b="0" dirty="0">
              <a:solidFill>
                <a:srgbClr val="0070C0"/>
              </a:solidFill>
            </a:endParaRPr>
          </a:p>
          <a:p>
            <a:r>
              <a:rPr lang="en-US" b="0" dirty="0"/>
              <a:t>470-524-0632</a:t>
            </a:r>
          </a:p>
        </p:txBody>
      </p:sp>
    </p:spTree>
    <p:extLst>
      <p:ext uri="{BB962C8B-B14F-4D97-AF65-F5344CB8AC3E}">
        <p14:creationId xmlns:p14="http://schemas.microsoft.com/office/powerpoint/2010/main" val="1565327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4F0BDD-3458-525B-F8DD-AC27FCC679AE}"/>
              </a:ext>
            </a:extLst>
          </p:cNvPr>
          <p:cNvSpPr>
            <a:spLocks noGrp="1"/>
          </p:cNvSpPr>
          <p:nvPr>
            <p:ph type="title"/>
          </p:nvPr>
        </p:nvSpPr>
        <p:spPr>
          <a:xfrm>
            <a:off x="811530" y="2293620"/>
            <a:ext cx="7520940" cy="2270760"/>
          </a:xfrm>
        </p:spPr>
        <p:txBody>
          <a:bodyPr/>
          <a:lstStyle/>
          <a:p>
            <a:pPr algn="ctr"/>
            <a:r>
              <a:rPr lang="en-US" sz="4000" b="1"/>
              <a:t>Recycling, waste reduction, and diversion Grant</a:t>
            </a:r>
          </a:p>
        </p:txBody>
      </p:sp>
    </p:spTree>
    <p:extLst>
      <p:ext uri="{BB962C8B-B14F-4D97-AF65-F5344CB8AC3E}">
        <p14:creationId xmlns:p14="http://schemas.microsoft.com/office/powerpoint/2010/main" val="1791199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3CFFC-4B56-439E-9186-FA139F13FBBB}"/>
              </a:ext>
            </a:extLst>
          </p:cNvPr>
          <p:cNvSpPr>
            <a:spLocks noGrp="1"/>
          </p:cNvSpPr>
          <p:nvPr>
            <p:ph type="title"/>
          </p:nvPr>
        </p:nvSpPr>
        <p:spPr/>
        <p:txBody>
          <a:bodyPr/>
          <a:lstStyle/>
          <a:p>
            <a:r>
              <a:rPr lang="en-US"/>
              <a:t>What is the RWD Grant Program?</a:t>
            </a:r>
          </a:p>
        </p:txBody>
      </p:sp>
      <p:sp>
        <p:nvSpPr>
          <p:cNvPr id="3" name="Content Placeholder 2">
            <a:extLst>
              <a:ext uri="{FF2B5EF4-FFF2-40B4-BE49-F238E27FC236}">
                <a16:creationId xmlns:a16="http://schemas.microsoft.com/office/drawing/2014/main" id="{120A4DBC-C487-4318-8CA6-41B04C1B112C}"/>
              </a:ext>
            </a:extLst>
          </p:cNvPr>
          <p:cNvSpPr>
            <a:spLocks noGrp="1"/>
          </p:cNvSpPr>
          <p:nvPr>
            <p:ph idx="1"/>
          </p:nvPr>
        </p:nvSpPr>
        <p:spPr>
          <a:xfrm>
            <a:off x="811530" y="1143000"/>
            <a:ext cx="7520940" cy="4343400"/>
          </a:xfrm>
        </p:spPr>
        <p:txBody>
          <a:bodyPr vert="horz" lIns="91440" tIns="45720" rIns="91440" bIns="45720" rtlCol="0" anchor="t">
            <a:normAutofit/>
          </a:bodyPr>
          <a:lstStyle/>
          <a:p>
            <a:pPr marL="285750" indent="-285750">
              <a:buFont typeface="Arial" panose="020B0604020202020204" pitchFamily="34" charset="0"/>
              <a:buChar char="•"/>
            </a:pPr>
            <a:r>
              <a:rPr lang="en-US" sz="1800" dirty="0"/>
              <a:t>The RWD Grant furthers the goals for the SWTF by providing financial support to projects in Georgia to: </a:t>
            </a:r>
          </a:p>
          <a:p>
            <a:pPr marL="630555" lvl="3" indent="-164465">
              <a:buFont typeface="Arial" panose="020B0604020202020204" pitchFamily="34" charset="0"/>
              <a:buChar char="•"/>
            </a:pPr>
            <a:r>
              <a:rPr lang="en-US" sz="1800" dirty="0"/>
              <a:t>Reduce solid waste</a:t>
            </a:r>
          </a:p>
          <a:p>
            <a:pPr marL="630555" lvl="3" indent="-164465">
              <a:buFont typeface="Arial" panose="020B0604020202020204" pitchFamily="34" charset="0"/>
              <a:buChar char="•"/>
            </a:pPr>
            <a:r>
              <a:rPr lang="en-US" sz="1800" dirty="0"/>
              <a:t>Recover valuable materials</a:t>
            </a:r>
          </a:p>
          <a:p>
            <a:pPr marL="630555" lvl="3" indent="-164465">
              <a:buFont typeface="Arial" panose="020B0604020202020204" pitchFamily="34" charset="0"/>
              <a:buChar char="•"/>
            </a:pPr>
            <a:r>
              <a:rPr lang="en-US" sz="1800" dirty="0"/>
              <a:t>Support manufacturing</a:t>
            </a:r>
          </a:p>
          <a:p>
            <a:pPr marL="630555" lvl="3" indent="-164465">
              <a:buFont typeface="Arial" panose="020B0604020202020204" pitchFamily="34" charset="0"/>
              <a:buChar char="•"/>
            </a:pPr>
            <a:r>
              <a:rPr lang="en-US" sz="1800" dirty="0"/>
              <a:t>Encourage innovation</a:t>
            </a:r>
          </a:p>
          <a:p>
            <a:pPr marL="285750" indent="-285750">
              <a:buFont typeface="Arial" panose="020B0604020202020204" pitchFamily="34" charset="0"/>
              <a:buChar char="•"/>
            </a:pPr>
            <a:r>
              <a:rPr lang="en-US" sz="1800" dirty="0"/>
              <a:t>$2,000,000 for the FY23 grant cycle</a:t>
            </a:r>
          </a:p>
          <a:p>
            <a:pPr marL="573786" lvl="3" indent="-285750">
              <a:buFont typeface="Arial" panose="020B0604020202020204" pitchFamily="34" charset="0"/>
              <a:buChar char="•"/>
            </a:pPr>
            <a:r>
              <a:rPr lang="en-US" sz="1800" dirty="0"/>
              <a:t>No max award</a:t>
            </a:r>
          </a:p>
          <a:p>
            <a:pPr marL="573786" lvl="3" indent="-285750">
              <a:buFont typeface="Arial" panose="020B0604020202020204" pitchFamily="34" charset="0"/>
              <a:buChar char="•"/>
            </a:pPr>
            <a:r>
              <a:rPr lang="en-US" sz="1800" dirty="0"/>
              <a:t>Awarded grants may pay up to 100% of project cost</a:t>
            </a:r>
          </a:p>
          <a:p>
            <a:pPr marL="345186" lvl="2" indent="-285750">
              <a:buClrTx/>
              <a:buFont typeface="Arial" panose="020B0604020202020204" pitchFamily="34" charset="0"/>
              <a:buChar char="•"/>
            </a:pPr>
            <a:r>
              <a:rPr lang="en-US" sz="1800" b="1" dirty="0"/>
              <a:t>Grant funds are paid out on a reimbursement basis</a:t>
            </a:r>
          </a:p>
          <a:p>
            <a:pPr marL="573786" lvl="3" indent="-285750">
              <a:buFont typeface="Arial" panose="020B0604020202020204" pitchFamily="34" charset="0"/>
              <a:buChar char="•"/>
            </a:pPr>
            <a:r>
              <a:rPr lang="en-US" sz="1800" dirty="0"/>
              <a:t>Advance funds are permissible with additional information  </a:t>
            </a:r>
          </a:p>
          <a:p>
            <a:pPr marL="345186" lvl="2" indent="-285750">
              <a:buClrTx/>
              <a:buFont typeface="Arial" panose="020B0604020202020204" pitchFamily="34" charset="0"/>
              <a:buChar char="•"/>
            </a:pPr>
            <a:r>
              <a:rPr lang="en-US" sz="1800" b="1" dirty="0"/>
              <a:t>Eligible applicants include cities, counties, consolidated city-county governments, and public authorities</a:t>
            </a:r>
          </a:p>
          <a:p>
            <a:pPr marL="573786" lvl="3" indent="-285750">
              <a:buFont typeface="Arial" panose="020B0604020202020204" pitchFamily="34" charset="0"/>
              <a:buChar char="•"/>
            </a:pPr>
            <a:endParaRPr lang="en-US" sz="1800" dirty="0"/>
          </a:p>
        </p:txBody>
      </p:sp>
    </p:spTree>
    <p:extLst>
      <p:ext uri="{BB962C8B-B14F-4D97-AF65-F5344CB8AC3E}">
        <p14:creationId xmlns:p14="http://schemas.microsoft.com/office/powerpoint/2010/main" val="1877119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3CFFC-4B56-439E-9186-FA139F13FBBB}"/>
              </a:ext>
            </a:extLst>
          </p:cNvPr>
          <p:cNvSpPr>
            <a:spLocks noGrp="1"/>
          </p:cNvSpPr>
          <p:nvPr>
            <p:ph type="title"/>
          </p:nvPr>
        </p:nvSpPr>
        <p:spPr/>
        <p:txBody>
          <a:bodyPr/>
          <a:lstStyle/>
          <a:p>
            <a:r>
              <a:rPr lang="en-US" dirty="0"/>
              <a:t>RWD Project Examples</a:t>
            </a:r>
          </a:p>
        </p:txBody>
      </p:sp>
      <p:sp>
        <p:nvSpPr>
          <p:cNvPr id="3" name="Content Placeholder 2">
            <a:extLst>
              <a:ext uri="{FF2B5EF4-FFF2-40B4-BE49-F238E27FC236}">
                <a16:creationId xmlns:a16="http://schemas.microsoft.com/office/drawing/2014/main" id="{120A4DBC-C487-4318-8CA6-41B04C1B112C}"/>
              </a:ext>
            </a:extLst>
          </p:cNvPr>
          <p:cNvSpPr>
            <a:spLocks noGrp="1"/>
          </p:cNvSpPr>
          <p:nvPr>
            <p:ph idx="1"/>
          </p:nvPr>
        </p:nvSpPr>
        <p:spPr>
          <a:xfrm>
            <a:off x="822960" y="1100628"/>
            <a:ext cx="5001065" cy="4690572"/>
          </a:xfrm>
        </p:spPr>
        <p:txBody>
          <a:bodyPr>
            <a:normAutofit/>
          </a:bodyPr>
          <a:lstStyle/>
          <a:p>
            <a:pPr marL="285750" marR="0" indent="-285750">
              <a:spcAft>
                <a:spcPts val="800"/>
              </a:spcAft>
              <a:buFont typeface="Arial" panose="020B0604020202020204" pitchFamily="34" charset="0"/>
              <a:buChar char="•"/>
            </a:pPr>
            <a:r>
              <a:rPr lang="en-US" sz="1800" dirty="0"/>
              <a:t>Applicants can develop proposals that best support their communities’ needs</a:t>
            </a:r>
          </a:p>
          <a:p>
            <a:pPr marL="285750" marR="0" indent="-285750">
              <a:spcAft>
                <a:spcPts val="800"/>
              </a:spcAft>
              <a:buFont typeface="Arial" panose="020B0604020202020204" pitchFamily="34" charset="0"/>
              <a:buChar char="•"/>
            </a:pPr>
            <a:r>
              <a:rPr lang="en-US" sz="1800" dirty="0"/>
              <a:t>Examples of RWD grant projects may include:</a:t>
            </a:r>
          </a:p>
          <a:p>
            <a:pPr lvl="2">
              <a:buFont typeface="Arial" panose="020B0604020202020204" pitchFamily="34" charset="0"/>
              <a:buChar char="•"/>
            </a:pPr>
            <a:r>
              <a:rPr lang="en-US" sz="1800" dirty="0"/>
              <a:t>Recycling and waste diversion infrastructure </a:t>
            </a:r>
          </a:p>
          <a:p>
            <a:pPr lvl="2">
              <a:buFont typeface="Arial" panose="020B0604020202020204" pitchFamily="34" charset="0"/>
              <a:buChar char="•"/>
            </a:pPr>
            <a:r>
              <a:rPr lang="en-US" sz="1800" dirty="0"/>
              <a:t>Hub and spoke development </a:t>
            </a:r>
          </a:p>
          <a:p>
            <a:pPr lvl="2">
              <a:buFont typeface="Arial" panose="020B0604020202020204" pitchFamily="34" charset="0"/>
              <a:buChar char="•"/>
            </a:pPr>
            <a:r>
              <a:rPr lang="en-US" sz="1800" dirty="0"/>
              <a:t>Hard-to-Recycle materials</a:t>
            </a:r>
          </a:p>
          <a:p>
            <a:pPr lvl="2">
              <a:buFont typeface="Arial" panose="020B0604020202020204" pitchFamily="34" charset="0"/>
              <a:buChar char="•"/>
            </a:pPr>
            <a:r>
              <a:rPr lang="en-US" sz="1800" dirty="0"/>
              <a:t>Recovery of additional materials </a:t>
            </a:r>
          </a:p>
          <a:p>
            <a:pPr lvl="2">
              <a:buFont typeface="Arial" panose="020B0604020202020204" pitchFamily="34" charset="0"/>
              <a:buChar char="•"/>
            </a:pPr>
            <a:r>
              <a:rPr lang="en-US" sz="1800" dirty="0"/>
              <a:t>Waste reduction </a:t>
            </a:r>
          </a:p>
          <a:p>
            <a:pPr lvl="2">
              <a:buFont typeface="Arial" panose="020B0604020202020204" pitchFamily="34" charset="0"/>
              <a:buChar char="•"/>
            </a:pPr>
            <a:r>
              <a:rPr lang="en-US" sz="1800" dirty="0"/>
              <a:t>Innovation</a:t>
            </a:r>
          </a:p>
          <a:p>
            <a:pPr lvl="1">
              <a:buClrTx/>
              <a:buFont typeface="Arial" panose="020B0604020202020204" pitchFamily="34" charset="0"/>
              <a:buChar char="•"/>
            </a:pPr>
            <a:endParaRPr lang="en-US" sz="1600" dirty="0"/>
          </a:p>
          <a:p>
            <a:pPr lvl="1">
              <a:buClrTx/>
              <a:buFont typeface="Arial" panose="020B0604020202020204" pitchFamily="34" charset="0"/>
              <a:buChar char="•"/>
            </a:pPr>
            <a:endParaRPr lang="en-US" sz="1600" dirty="0"/>
          </a:p>
          <a:p>
            <a:pPr lvl="1">
              <a:buClrTx/>
              <a:buFont typeface="Arial" panose="020B0604020202020204" pitchFamily="34" charset="0"/>
              <a:buChar char="•"/>
            </a:pPr>
            <a:endParaRPr lang="en-US" sz="1600" dirty="0"/>
          </a:p>
          <a:p>
            <a:pPr marL="0" lvl="1" indent="0">
              <a:buNone/>
            </a:pPr>
            <a:endParaRPr lang="en-US" dirty="0"/>
          </a:p>
        </p:txBody>
      </p:sp>
      <p:pic>
        <p:nvPicPr>
          <p:cNvPr id="4" name="Picture 3">
            <a:extLst>
              <a:ext uri="{FF2B5EF4-FFF2-40B4-BE49-F238E27FC236}">
                <a16:creationId xmlns:a16="http://schemas.microsoft.com/office/drawing/2014/main" id="{B368803D-EFA2-7E8A-BD5D-6A7ACDE608D4}"/>
              </a:ext>
            </a:extLst>
          </p:cNvPr>
          <p:cNvPicPr>
            <a:picLocks noChangeAspect="1"/>
          </p:cNvPicPr>
          <p:nvPr/>
        </p:nvPicPr>
        <p:blipFill>
          <a:blip r:embed="rId3"/>
          <a:stretch>
            <a:fillRect/>
          </a:stretch>
        </p:blipFill>
        <p:spPr>
          <a:xfrm>
            <a:off x="6262544" y="2074314"/>
            <a:ext cx="2696929" cy="1828800"/>
          </a:xfrm>
          <a:prstGeom prst="rect">
            <a:avLst/>
          </a:prstGeom>
        </p:spPr>
      </p:pic>
      <p:pic>
        <p:nvPicPr>
          <p:cNvPr id="5" name="Picture 4">
            <a:extLst>
              <a:ext uri="{FF2B5EF4-FFF2-40B4-BE49-F238E27FC236}">
                <a16:creationId xmlns:a16="http://schemas.microsoft.com/office/drawing/2014/main" id="{A4CA6C1D-E65E-4E6F-2DC9-ED8075BBE665}"/>
              </a:ext>
            </a:extLst>
          </p:cNvPr>
          <p:cNvPicPr>
            <a:picLocks noChangeAspect="1"/>
          </p:cNvPicPr>
          <p:nvPr/>
        </p:nvPicPr>
        <p:blipFill>
          <a:blip r:embed="rId4"/>
          <a:stretch>
            <a:fillRect/>
          </a:stretch>
        </p:blipFill>
        <p:spPr>
          <a:xfrm>
            <a:off x="6262545" y="186228"/>
            <a:ext cx="2696929" cy="1828800"/>
          </a:xfrm>
          <a:prstGeom prst="rect">
            <a:avLst/>
          </a:prstGeom>
        </p:spPr>
      </p:pic>
      <p:pic>
        <p:nvPicPr>
          <p:cNvPr id="9" name="Picture 8" descr="Light bulbs on a green surface with only one light bulb on">
            <a:extLst>
              <a:ext uri="{FF2B5EF4-FFF2-40B4-BE49-F238E27FC236}">
                <a16:creationId xmlns:a16="http://schemas.microsoft.com/office/drawing/2014/main" id="{1126E3A3-B5B0-EE07-E5DF-C7DADCEAB17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62544" y="3962400"/>
            <a:ext cx="2696929" cy="1828800"/>
          </a:xfrm>
          <a:prstGeom prst="rect">
            <a:avLst/>
          </a:prstGeom>
        </p:spPr>
      </p:pic>
    </p:spTree>
    <p:extLst>
      <p:ext uri="{BB962C8B-B14F-4D97-AF65-F5344CB8AC3E}">
        <p14:creationId xmlns:p14="http://schemas.microsoft.com/office/powerpoint/2010/main" val="265632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A6FA3-B0EE-AFDB-E859-698880FAFB2D}"/>
              </a:ext>
            </a:extLst>
          </p:cNvPr>
          <p:cNvSpPr>
            <a:spLocks noGrp="1"/>
          </p:cNvSpPr>
          <p:nvPr>
            <p:ph type="title"/>
          </p:nvPr>
        </p:nvSpPr>
        <p:spPr/>
        <p:txBody>
          <a:bodyPr/>
          <a:lstStyle/>
          <a:p>
            <a:r>
              <a:rPr lang="en-US" sz="2400" dirty="0"/>
              <a:t>RWD Grant Program Application Timeline</a:t>
            </a:r>
          </a:p>
        </p:txBody>
      </p:sp>
      <p:graphicFrame>
        <p:nvGraphicFramePr>
          <p:cNvPr id="11" name="Diagram 10">
            <a:extLst>
              <a:ext uri="{FF2B5EF4-FFF2-40B4-BE49-F238E27FC236}">
                <a16:creationId xmlns:a16="http://schemas.microsoft.com/office/drawing/2014/main" id="{ADF05B59-1863-EA0E-F3F0-0A541390D319}"/>
              </a:ext>
            </a:extLst>
          </p:cNvPr>
          <p:cNvGraphicFramePr/>
          <p:nvPr>
            <p:extLst>
              <p:ext uri="{D42A27DB-BD31-4B8C-83A1-F6EECF244321}">
                <p14:modId xmlns:p14="http://schemas.microsoft.com/office/powerpoint/2010/main" val="1232304117"/>
              </p:ext>
            </p:extLst>
          </p:nvPr>
        </p:nvGraphicFramePr>
        <p:xfrm>
          <a:off x="125730" y="1384300"/>
          <a:ext cx="8892540" cy="408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31629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4F0BDD-3458-525B-F8DD-AC27FCC679AE}"/>
              </a:ext>
            </a:extLst>
          </p:cNvPr>
          <p:cNvSpPr>
            <a:spLocks noGrp="1"/>
          </p:cNvSpPr>
          <p:nvPr>
            <p:ph type="title"/>
          </p:nvPr>
        </p:nvSpPr>
        <p:spPr>
          <a:xfrm>
            <a:off x="811530" y="2293620"/>
            <a:ext cx="7520940" cy="2270760"/>
          </a:xfrm>
        </p:spPr>
        <p:txBody>
          <a:bodyPr/>
          <a:lstStyle/>
          <a:p>
            <a:pPr algn="ctr"/>
            <a:r>
              <a:rPr lang="en-US" sz="4000" b="1" dirty="0"/>
              <a:t>Municipal Measurement Program</a:t>
            </a:r>
          </a:p>
        </p:txBody>
      </p:sp>
    </p:spTree>
    <p:extLst>
      <p:ext uri="{BB962C8B-B14F-4D97-AF65-F5344CB8AC3E}">
        <p14:creationId xmlns:p14="http://schemas.microsoft.com/office/powerpoint/2010/main" val="4205584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3CFFC-4B56-439E-9186-FA139F13FBBB}"/>
              </a:ext>
            </a:extLst>
          </p:cNvPr>
          <p:cNvSpPr>
            <a:spLocks noGrp="1"/>
          </p:cNvSpPr>
          <p:nvPr>
            <p:ph type="title"/>
          </p:nvPr>
        </p:nvSpPr>
        <p:spPr/>
        <p:txBody>
          <a:bodyPr/>
          <a:lstStyle/>
          <a:p>
            <a:r>
              <a:rPr lang="en-US" sz="2400" dirty="0"/>
              <a:t>What is the municipal measurement program?</a:t>
            </a:r>
          </a:p>
        </p:txBody>
      </p:sp>
      <p:sp>
        <p:nvSpPr>
          <p:cNvPr id="3" name="Content Placeholder 2">
            <a:extLst>
              <a:ext uri="{FF2B5EF4-FFF2-40B4-BE49-F238E27FC236}">
                <a16:creationId xmlns:a16="http://schemas.microsoft.com/office/drawing/2014/main" id="{120A4DBC-C487-4318-8CA6-41B04C1B112C}"/>
              </a:ext>
            </a:extLst>
          </p:cNvPr>
          <p:cNvSpPr>
            <a:spLocks noGrp="1"/>
          </p:cNvSpPr>
          <p:nvPr>
            <p:ph idx="1"/>
          </p:nvPr>
        </p:nvSpPr>
        <p:spPr>
          <a:xfrm>
            <a:off x="811530" y="1143000"/>
            <a:ext cx="7520940" cy="4343400"/>
          </a:xfrm>
        </p:spPr>
        <p:txBody>
          <a:bodyPr vert="horz" lIns="91440" tIns="45720" rIns="91440" bIns="45720" rtlCol="0" anchor="t">
            <a:normAutofit/>
          </a:bodyPr>
          <a:lstStyle/>
          <a:p>
            <a:pPr marL="285750" indent="-285750">
              <a:buFont typeface="Arial" panose="020B0604020202020204" pitchFamily="34" charset="0"/>
              <a:buChar char="•"/>
            </a:pPr>
            <a:r>
              <a:rPr lang="en-US" sz="1800" dirty="0"/>
              <a:t>Online platform to track and measure effectiveness of waste and recycling programs </a:t>
            </a:r>
          </a:p>
          <a:p>
            <a:pPr lvl="2">
              <a:buFont typeface="Arial" panose="020B0604020202020204" pitchFamily="34" charset="0"/>
              <a:buChar char="•"/>
            </a:pPr>
            <a:r>
              <a:rPr lang="en-US" dirty="0"/>
              <a:t>Database that centralizes and streamlines data</a:t>
            </a:r>
          </a:p>
          <a:p>
            <a:pPr lvl="2">
              <a:buFont typeface="Arial" panose="020B0604020202020204" pitchFamily="34" charset="0"/>
              <a:buChar char="•"/>
            </a:pPr>
            <a:r>
              <a:rPr lang="en-US" dirty="0"/>
              <a:t>Free to use for local governments (cities, counties, consolidated city-county, and solid waste authorities)</a:t>
            </a:r>
          </a:p>
          <a:p>
            <a:pPr lvl="2">
              <a:buFont typeface="Arial" panose="020B0604020202020204" pitchFamily="34" charset="0"/>
              <a:buChar char="•"/>
            </a:pPr>
            <a:r>
              <a:rPr lang="en-US" dirty="0"/>
              <a:t>Provides reports, metrics, and insights for program improvements</a:t>
            </a:r>
          </a:p>
          <a:p>
            <a:pPr lvl="1">
              <a:buClrTx/>
              <a:buFont typeface="Arial" panose="020B0604020202020204" pitchFamily="34" charset="0"/>
              <a:buChar char="•"/>
            </a:pPr>
            <a:r>
              <a:rPr lang="en-US" sz="1800" b="1" dirty="0"/>
              <a:t>44 enrolled members</a:t>
            </a:r>
          </a:p>
          <a:p>
            <a:pPr lvl="2">
              <a:buFont typeface="Arial" panose="020B0604020202020204" pitchFamily="34" charset="0"/>
              <a:buChar char="•"/>
            </a:pPr>
            <a:r>
              <a:rPr lang="en-US" sz="1800" dirty="0"/>
              <a:t>18 cities</a:t>
            </a:r>
          </a:p>
          <a:p>
            <a:pPr lvl="2">
              <a:buFont typeface="Arial" panose="020B0604020202020204" pitchFamily="34" charset="0"/>
              <a:buChar char="•"/>
            </a:pPr>
            <a:r>
              <a:rPr lang="en-US" sz="1800" dirty="0"/>
              <a:t>22 counties</a:t>
            </a:r>
          </a:p>
          <a:p>
            <a:pPr lvl="2">
              <a:buFont typeface="Arial" panose="020B0604020202020204" pitchFamily="34" charset="0"/>
              <a:buChar char="•"/>
            </a:pPr>
            <a:r>
              <a:rPr lang="en-US" sz="1800" dirty="0"/>
              <a:t>3 consolidated city-county governments</a:t>
            </a:r>
          </a:p>
          <a:p>
            <a:pPr lvl="2">
              <a:buFont typeface="Arial" panose="020B0604020202020204" pitchFamily="34" charset="0"/>
              <a:buChar char="•"/>
            </a:pPr>
            <a:r>
              <a:rPr lang="en-US" sz="1800" dirty="0"/>
              <a:t>1 solid waste authority</a:t>
            </a:r>
          </a:p>
          <a:p>
            <a:pPr marL="573786" lvl="3" indent="-285750">
              <a:buFont typeface="Arial" panose="020B0604020202020204" pitchFamily="34" charset="0"/>
              <a:buChar char="•"/>
            </a:pPr>
            <a:endParaRPr lang="en-US" sz="1800" dirty="0"/>
          </a:p>
        </p:txBody>
      </p:sp>
      <p:pic>
        <p:nvPicPr>
          <p:cNvPr id="4" name="Picture 3" descr="Logo&#10;&#10;Description automatically generated">
            <a:extLst>
              <a:ext uri="{FF2B5EF4-FFF2-40B4-BE49-F238E27FC236}">
                <a16:creationId xmlns:a16="http://schemas.microsoft.com/office/drawing/2014/main" id="{0F8F7EF8-3924-45E8-E5E4-23690722BA9E}"/>
              </a:ext>
            </a:extLst>
          </p:cNvPr>
          <p:cNvPicPr>
            <a:picLocks noChangeAspect="1"/>
          </p:cNvPicPr>
          <p:nvPr/>
        </p:nvPicPr>
        <p:blipFill>
          <a:blip r:embed="rId3"/>
          <a:stretch>
            <a:fillRect/>
          </a:stretch>
        </p:blipFill>
        <p:spPr>
          <a:xfrm>
            <a:off x="5189517" y="3889228"/>
            <a:ext cx="3764478" cy="1825772"/>
          </a:xfrm>
          <a:prstGeom prst="rect">
            <a:avLst/>
          </a:prstGeom>
        </p:spPr>
      </p:pic>
    </p:spTree>
    <p:extLst>
      <p:ext uri="{BB962C8B-B14F-4D97-AF65-F5344CB8AC3E}">
        <p14:creationId xmlns:p14="http://schemas.microsoft.com/office/powerpoint/2010/main" val="3387310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3CFFC-4B56-439E-9186-FA139F13FBBB}"/>
              </a:ext>
            </a:extLst>
          </p:cNvPr>
          <p:cNvSpPr>
            <a:spLocks noGrp="1"/>
          </p:cNvSpPr>
          <p:nvPr>
            <p:ph type="title"/>
          </p:nvPr>
        </p:nvSpPr>
        <p:spPr/>
        <p:txBody>
          <a:bodyPr/>
          <a:lstStyle/>
          <a:p>
            <a:r>
              <a:rPr lang="en-US" dirty="0"/>
              <a:t>Benefits</a:t>
            </a:r>
          </a:p>
        </p:txBody>
      </p:sp>
      <p:sp>
        <p:nvSpPr>
          <p:cNvPr id="3" name="Content Placeholder 2">
            <a:extLst>
              <a:ext uri="{FF2B5EF4-FFF2-40B4-BE49-F238E27FC236}">
                <a16:creationId xmlns:a16="http://schemas.microsoft.com/office/drawing/2014/main" id="{120A4DBC-C487-4318-8CA6-41B04C1B112C}"/>
              </a:ext>
            </a:extLst>
          </p:cNvPr>
          <p:cNvSpPr>
            <a:spLocks noGrp="1"/>
          </p:cNvSpPr>
          <p:nvPr>
            <p:ph idx="1"/>
          </p:nvPr>
        </p:nvSpPr>
        <p:spPr>
          <a:xfrm>
            <a:off x="811530" y="1143000"/>
            <a:ext cx="7520940" cy="4343400"/>
          </a:xfrm>
        </p:spPr>
        <p:txBody>
          <a:bodyPr vert="horz" lIns="91440" tIns="45720" rIns="91440" bIns="45720" rtlCol="0" anchor="t">
            <a:normAutofit/>
          </a:bodyPr>
          <a:lstStyle/>
          <a:p>
            <a:pPr marL="285750" indent="-285750">
              <a:buFont typeface="Arial" panose="020B0604020202020204" pitchFamily="34" charset="0"/>
              <a:buChar char="•"/>
            </a:pPr>
            <a:r>
              <a:rPr lang="en-US" sz="1800" dirty="0"/>
              <a:t>Centralized and streamlined data</a:t>
            </a:r>
          </a:p>
          <a:p>
            <a:pPr marL="573786" lvl="3" indent="-285750">
              <a:buFont typeface="Arial" panose="020B0604020202020204" pitchFamily="34" charset="0"/>
              <a:buChar char="•"/>
            </a:pPr>
            <a:r>
              <a:rPr lang="en-US" sz="1800" dirty="0"/>
              <a:t>Landfill tonnage</a:t>
            </a:r>
          </a:p>
          <a:p>
            <a:pPr marL="573786" lvl="3" indent="-285750">
              <a:buFont typeface="Arial" panose="020B0604020202020204" pitchFamily="34" charset="0"/>
              <a:buChar char="•"/>
            </a:pPr>
            <a:r>
              <a:rPr lang="en-US" sz="1800" dirty="0"/>
              <a:t>Recycling</a:t>
            </a:r>
          </a:p>
          <a:p>
            <a:pPr marL="285750" indent="-285750">
              <a:buFont typeface="Arial" panose="020B0604020202020204" pitchFamily="34" charset="0"/>
              <a:buChar char="•"/>
            </a:pPr>
            <a:r>
              <a:rPr lang="en-US" sz="1800" dirty="0"/>
              <a:t>Reports and analytics</a:t>
            </a:r>
          </a:p>
          <a:p>
            <a:pPr marL="573786" lvl="3" indent="-285750">
              <a:buFont typeface="Arial" panose="020B0604020202020204" pitchFamily="34" charset="0"/>
              <a:buChar char="•"/>
            </a:pPr>
            <a:r>
              <a:rPr lang="en-US" sz="1800" dirty="0"/>
              <a:t>Overall performance</a:t>
            </a:r>
          </a:p>
          <a:p>
            <a:pPr marL="802386" lvl="4" indent="-285750">
              <a:buClrTx/>
              <a:buFont typeface="Wingdings" panose="05000000000000000000" pitchFamily="2" charset="2"/>
              <a:buChar char="ü"/>
            </a:pPr>
            <a:r>
              <a:rPr lang="en-US" sz="1800" dirty="0"/>
              <a:t>Annual diversion rate</a:t>
            </a:r>
          </a:p>
          <a:p>
            <a:pPr marL="802386" lvl="4" indent="-285750">
              <a:buClrTx/>
              <a:buFont typeface="Wingdings" panose="05000000000000000000" pitchFamily="2" charset="2"/>
              <a:buChar char="ü"/>
            </a:pPr>
            <a:r>
              <a:rPr lang="en-US" sz="1800" dirty="0"/>
              <a:t>Economic benefits</a:t>
            </a:r>
          </a:p>
          <a:p>
            <a:pPr marL="802386" lvl="4" indent="-285750">
              <a:buClrTx/>
              <a:buFont typeface="Wingdings" panose="05000000000000000000" pitchFamily="2" charset="2"/>
              <a:buChar char="ü"/>
            </a:pPr>
            <a:r>
              <a:rPr lang="en-US" sz="1800" dirty="0"/>
              <a:t>Environmental benefits</a:t>
            </a:r>
          </a:p>
          <a:p>
            <a:pPr marL="573786" lvl="3" indent="-285750">
              <a:buFont typeface="Arial" panose="020B0604020202020204" pitchFamily="34" charset="0"/>
              <a:buChar char="•"/>
            </a:pPr>
            <a:r>
              <a:rPr lang="en-US" sz="1800" dirty="0"/>
              <a:t>Benchmarking</a:t>
            </a:r>
          </a:p>
          <a:p>
            <a:pPr marL="573786" lvl="3" indent="-285750">
              <a:buFont typeface="Arial" panose="020B0604020202020204" pitchFamily="34" charset="0"/>
              <a:buChar char="•"/>
            </a:pPr>
            <a:r>
              <a:rPr lang="en-US" sz="1800" dirty="0"/>
              <a:t>Recommendations</a:t>
            </a:r>
          </a:p>
          <a:p>
            <a:pPr marL="573786" lvl="3" indent="-285750">
              <a:buFont typeface="Arial" panose="020B0604020202020204" pitchFamily="34" charset="0"/>
              <a:buChar char="•"/>
            </a:pPr>
            <a:endParaRPr lang="en-US" sz="1800" dirty="0"/>
          </a:p>
        </p:txBody>
      </p:sp>
      <p:grpSp>
        <p:nvGrpSpPr>
          <p:cNvPr id="10" name="Group 9">
            <a:extLst>
              <a:ext uri="{FF2B5EF4-FFF2-40B4-BE49-F238E27FC236}">
                <a16:creationId xmlns:a16="http://schemas.microsoft.com/office/drawing/2014/main" id="{C0D5EDD7-B284-0864-279D-466499C963A3}"/>
              </a:ext>
            </a:extLst>
          </p:cNvPr>
          <p:cNvGrpSpPr/>
          <p:nvPr/>
        </p:nvGrpSpPr>
        <p:grpSpPr>
          <a:xfrm>
            <a:off x="5375708" y="3562597"/>
            <a:ext cx="3609905" cy="2018805"/>
            <a:chOff x="5197576" y="1556820"/>
            <a:chExt cx="6274217" cy="4033275"/>
          </a:xfrm>
        </p:grpSpPr>
        <p:pic>
          <p:nvPicPr>
            <p:cNvPr id="11" name="Picture 10">
              <a:extLst>
                <a:ext uri="{FF2B5EF4-FFF2-40B4-BE49-F238E27FC236}">
                  <a16:creationId xmlns:a16="http://schemas.microsoft.com/office/drawing/2014/main" id="{6C69265A-D150-7C31-FAD2-2AE9F53F801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01504" y="1556820"/>
              <a:ext cx="3970289" cy="2161095"/>
            </a:xfrm>
            <a:prstGeom prst="rect">
              <a:avLst/>
            </a:prstGeom>
            <a:ln>
              <a:noFill/>
            </a:ln>
            <a:effectLst>
              <a:reflection blurRad="12700" stA="30000" endPos="30000" dist="5000" dir="5400000" sy="-100000" algn="bl" rotWithShape="0"/>
            </a:effectLst>
            <a:scene3d>
              <a:camera prst="perspectiveHeroicExtremeLeftFacing"/>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a:extLst>
                <a:ext uri="{FF2B5EF4-FFF2-40B4-BE49-F238E27FC236}">
                  <a16:creationId xmlns:a16="http://schemas.microsoft.com/office/drawing/2014/main" id="{25C87F45-1569-99F8-30EB-11C72706A8E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97576" y="3429000"/>
              <a:ext cx="4175950" cy="2161095"/>
            </a:xfrm>
            <a:prstGeom prst="rect">
              <a:avLst/>
            </a:prstGeom>
            <a:ln>
              <a:noFill/>
            </a:ln>
            <a:effectLst>
              <a:reflection blurRad="12700" stA="30000" endPos="30000" dist="5000" dir="5400000" sy="-100000" algn="bl" rotWithShape="0"/>
            </a:effectLst>
            <a:scene3d>
              <a:camera prst="perspectiveHeroicExtremeLeftFacing"/>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39893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3CFFC-4B56-439E-9186-FA139F13FBBB}"/>
              </a:ext>
            </a:extLst>
          </p:cNvPr>
          <p:cNvSpPr>
            <a:spLocks noGrp="1"/>
          </p:cNvSpPr>
          <p:nvPr>
            <p:ph type="title"/>
          </p:nvPr>
        </p:nvSpPr>
        <p:spPr/>
        <p:txBody>
          <a:bodyPr/>
          <a:lstStyle/>
          <a:p>
            <a:r>
              <a:rPr lang="en-US" dirty="0"/>
              <a:t>How to Participate</a:t>
            </a:r>
          </a:p>
        </p:txBody>
      </p:sp>
      <p:sp>
        <p:nvSpPr>
          <p:cNvPr id="3" name="Content Placeholder 2">
            <a:extLst>
              <a:ext uri="{FF2B5EF4-FFF2-40B4-BE49-F238E27FC236}">
                <a16:creationId xmlns:a16="http://schemas.microsoft.com/office/drawing/2014/main" id="{120A4DBC-C487-4318-8CA6-41B04C1B112C}"/>
              </a:ext>
            </a:extLst>
          </p:cNvPr>
          <p:cNvSpPr>
            <a:spLocks noGrp="1"/>
          </p:cNvSpPr>
          <p:nvPr>
            <p:ph idx="1"/>
          </p:nvPr>
        </p:nvSpPr>
        <p:spPr>
          <a:xfrm>
            <a:off x="811529" y="1143000"/>
            <a:ext cx="4473904" cy="4343400"/>
          </a:xfrm>
        </p:spPr>
        <p:txBody>
          <a:bodyPr vert="horz" lIns="91440" tIns="45720" rIns="91440" bIns="45720" rtlCol="0" anchor="t">
            <a:normAutofit/>
          </a:bodyPr>
          <a:lstStyle/>
          <a:p>
            <a:pPr marL="285750" indent="-285750">
              <a:buFont typeface="Arial" panose="020B0604020202020204" pitchFamily="34" charset="0"/>
              <a:buChar char="•"/>
            </a:pPr>
            <a:r>
              <a:rPr lang="en-US" sz="1800" dirty="0"/>
              <a:t>Fill out application/create account</a:t>
            </a:r>
          </a:p>
          <a:p>
            <a:pPr marL="285750" indent="-285750">
              <a:buFont typeface="Arial" panose="020B0604020202020204" pitchFamily="34" charset="0"/>
              <a:buChar char="•"/>
            </a:pPr>
            <a:r>
              <a:rPr lang="en-US" sz="1800" dirty="0"/>
              <a:t>Complete 3 required surveys (online)</a:t>
            </a:r>
          </a:p>
          <a:p>
            <a:pPr marL="573786" lvl="3" indent="-285750">
              <a:buFont typeface="Arial" panose="020B0604020202020204" pitchFamily="34" charset="0"/>
              <a:buChar char="•"/>
            </a:pPr>
            <a:r>
              <a:rPr lang="en-US" sz="1800" dirty="0"/>
              <a:t>About your county/municipality</a:t>
            </a:r>
          </a:p>
          <a:p>
            <a:pPr marL="573786" lvl="3" indent="-285750">
              <a:buFont typeface="Arial" panose="020B0604020202020204" pitchFamily="34" charset="0"/>
              <a:buChar char="•"/>
            </a:pPr>
            <a:r>
              <a:rPr lang="en-US" sz="1800" dirty="0"/>
              <a:t>Residential curbside collection</a:t>
            </a:r>
          </a:p>
          <a:p>
            <a:pPr marL="573786" lvl="3" indent="-285750">
              <a:buFont typeface="Arial" panose="020B0604020202020204" pitchFamily="34" charset="0"/>
              <a:buChar char="•"/>
            </a:pPr>
            <a:r>
              <a:rPr lang="en-US" sz="1800" dirty="0"/>
              <a:t>Drop-off collection</a:t>
            </a:r>
          </a:p>
          <a:p>
            <a:pPr marL="116586" lvl="1" indent="-285750">
              <a:buClrTx/>
              <a:buFont typeface="Arial" panose="020B0604020202020204" pitchFamily="34" charset="0"/>
              <a:buChar char="•"/>
            </a:pPr>
            <a:r>
              <a:rPr lang="en-US" sz="1800" b="1" dirty="0"/>
              <a:t>Surveys completed annually</a:t>
            </a:r>
          </a:p>
          <a:p>
            <a:pPr marL="573786" lvl="3" indent="-285750">
              <a:buFont typeface="Arial" panose="020B0604020202020204" pitchFamily="34" charset="0"/>
              <a:buChar char="•"/>
            </a:pPr>
            <a:r>
              <a:rPr lang="en-US" sz="1800" dirty="0"/>
              <a:t>Can complete any time</a:t>
            </a:r>
          </a:p>
          <a:p>
            <a:pPr marL="573786" lvl="3" indent="-285750">
              <a:buFont typeface="Arial" panose="020B0604020202020204" pitchFamily="34" charset="0"/>
              <a:buChar char="•"/>
            </a:pPr>
            <a:r>
              <a:rPr lang="en-US" sz="1800" dirty="0"/>
              <a:t>Takes 90 minutes or less</a:t>
            </a:r>
          </a:p>
          <a:p>
            <a:pPr marL="345186" lvl="2" indent="-285750">
              <a:buClrTx/>
              <a:buFont typeface="Arial" panose="020B0604020202020204" pitchFamily="34" charset="0"/>
              <a:buChar char="•"/>
            </a:pPr>
            <a:r>
              <a:rPr lang="en-US" sz="1800" b="1" dirty="0"/>
              <a:t>Synergies with other programs</a:t>
            </a:r>
          </a:p>
          <a:p>
            <a:pPr marL="573786" lvl="3" indent="-285750">
              <a:buFont typeface="Arial" panose="020B0604020202020204" pitchFamily="34" charset="0"/>
              <a:buChar char="•"/>
            </a:pPr>
            <a:r>
              <a:rPr lang="en-US" sz="1800" dirty="0"/>
              <a:t>RWD Grant</a:t>
            </a:r>
          </a:p>
          <a:p>
            <a:pPr marL="573786" lvl="3" indent="-285750">
              <a:buFont typeface="Arial" panose="020B0604020202020204" pitchFamily="34" charset="0"/>
              <a:buChar char="•"/>
            </a:pPr>
            <a:r>
              <a:rPr lang="en-US" sz="1800" dirty="0"/>
              <a:t>ARC Green Communities</a:t>
            </a:r>
          </a:p>
          <a:p>
            <a:pPr marL="573786" lvl="3" indent="-285750">
              <a:buFont typeface="Arial" panose="020B0604020202020204" pitchFamily="34" charset="0"/>
              <a:buChar char="•"/>
            </a:pPr>
            <a:r>
              <a:rPr lang="en-US" sz="1800" dirty="0"/>
              <a:t>Other grant opportunities</a:t>
            </a:r>
          </a:p>
          <a:p>
            <a:pPr marL="345186" lvl="2" indent="-285750">
              <a:buFont typeface="Arial" panose="020B0604020202020204" pitchFamily="34" charset="0"/>
              <a:buChar char="•"/>
            </a:pPr>
            <a:endParaRPr lang="en-US" sz="1800" dirty="0"/>
          </a:p>
          <a:p>
            <a:pPr marL="116586" lvl="1" indent="-285750">
              <a:buFont typeface="Arial" panose="020B0604020202020204" pitchFamily="34" charset="0"/>
              <a:buChar char="•"/>
            </a:pPr>
            <a:endParaRPr lang="en-US" sz="1800" dirty="0"/>
          </a:p>
          <a:p>
            <a:pPr marL="116586" lvl="1" indent="-285750">
              <a:buFont typeface="Arial" panose="020B0604020202020204" pitchFamily="34" charset="0"/>
              <a:buChar char="•"/>
            </a:pPr>
            <a:endParaRPr lang="en-US" sz="1800" dirty="0"/>
          </a:p>
          <a:p>
            <a:pPr marL="573786" lvl="3" indent="-285750">
              <a:buFont typeface="Arial" panose="020B0604020202020204" pitchFamily="34" charset="0"/>
              <a:buChar char="•"/>
            </a:pPr>
            <a:endParaRPr lang="en-US" sz="1800" dirty="0"/>
          </a:p>
        </p:txBody>
      </p:sp>
      <p:pic>
        <p:nvPicPr>
          <p:cNvPr id="4" name="Picture 3">
            <a:extLst>
              <a:ext uri="{FF2B5EF4-FFF2-40B4-BE49-F238E27FC236}">
                <a16:creationId xmlns:a16="http://schemas.microsoft.com/office/drawing/2014/main" id="{10F75420-9765-A30F-3F00-84884A439ACC}"/>
              </a:ext>
            </a:extLst>
          </p:cNvPr>
          <p:cNvPicPr>
            <a:picLocks noChangeAspect="1"/>
          </p:cNvPicPr>
          <p:nvPr/>
        </p:nvPicPr>
        <p:blipFill>
          <a:blip r:embed="rId3"/>
          <a:stretch>
            <a:fillRect/>
          </a:stretch>
        </p:blipFill>
        <p:spPr>
          <a:xfrm>
            <a:off x="5164852" y="2004060"/>
            <a:ext cx="3798277" cy="2621280"/>
          </a:xfrm>
          <a:prstGeom prst="rect">
            <a:avLst/>
          </a:prstGeom>
        </p:spPr>
      </p:pic>
    </p:spTree>
    <p:extLst>
      <p:ext uri="{BB962C8B-B14F-4D97-AF65-F5344CB8AC3E}">
        <p14:creationId xmlns:p14="http://schemas.microsoft.com/office/powerpoint/2010/main" val="286897394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EPD_Powerpoint_Template_Standard">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extLst>
    <a:ext uri="{05A4C25C-085E-4340-85A3-A5531E510DB2}">
      <thm15:themeFamily xmlns:thm15="http://schemas.microsoft.com/office/thememl/2012/main" name="GAEPD RMPF Mulch Combustibles Propsoed Rule Amendments" id="{C624D83B-887B-4007-A90A-FA0DB942849B}" vid="{0EFFE34D-3A9F-4469-8A6F-8247153ED4F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GAEPD RMPF Mulch Combustibles Propsoed Rule Amendments</Template>
  <TotalTime>207</TotalTime>
  <Words>2257</Words>
  <Application>Microsoft Office PowerPoint</Application>
  <PresentationFormat>On-screen Show (4:3)</PresentationFormat>
  <Paragraphs>207</Paragraphs>
  <Slides>12</Slides>
  <Notes>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12</vt:i4>
      </vt:variant>
    </vt:vector>
  </HeadingPairs>
  <TitlesOfParts>
    <vt:vector size="23" baseType="lpstr">
      <vt:lpstr>Arial</vt:lpstr>
      <vt:lpstr>Calibri</vt:lpstr>
      <vt:lpstr>Franklin Gothic Book</vt:lpstr>
      <vt:lpstr>Franklin Gothic Medium</vt:lpstr>
      <vt:lpstr>ProximaNovaA-Medium</vt:lpstr>
      <vt:lpstr>ProximaNovaA-Semibold</vt:lpstr>
      <vt:lpstr>Source Serif Pro VF</vt:lpstr>
      <vt:lpstr>sourcesanspro-regular-webfont</vt:lpstr>
      <vt:lpstr>Symbol</vt:lpstr>
      <vt:lpstr>Wingdings</vt:lpstr>
      <vt:lpstr>EPD_Powerpoint_Template_Standard</vt:lpstr>
      <vt:lpstr>PowerPoint Presentation</vt:lpstr>
      <vt:lpstr>Recycling, waste reduction, and diversion Grant</vt:lpstr>
      <vt:lpstr>What is the RWD Grant Program?</vt:lpstr>
      <vt:lpstr>RWD Project Examples</vt:lpstr>
      <vt:lpstr>RWD Grant Program Application Timeline</vt:lpstr>
      <vt:lpstr>Municipal Measurement Program</vt:lpstr>
      <vt:lpstr>What is the municipal measurement program?</vt:lpstr>
      <vt:lpstr>Benefits</vt:lpstr>
      <vt:lpstr>How to Participate</vt:lpstr>
      <vt:lpstr>Scrap tire abatement reimbursement program</vt:lpstr>
      <vt:lpstr>STAR program</vt:lpstr>
      <vt:lpstr>Contact INFORMATION and resources</vt:lpstr>
    </vt:vector>
  </TitlesOfParts>
  <Company>Georgia Department of Natural Resources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Chambless, Lena</dc:creator>
  <cp:lastModifiedBy>Knapp, Sarah</cp:lastModifiedBy>
  <cp:revision>12</cp:revision>
  <cp:lastPrinted>2019-09-18T13:53:41Z</cp:lastPrinted>
  <dcterms:created xsi:type="dcterms:W3CDTF">2022-06-14T15:22:54Z</dcterms:created>
  <dcterms:modified xsi:type="dcterms:W3CDTF">2022-09-22T13:17:15Z</dcterms:modified>
</cp:coreProperties>
</file>