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8_688EDD36.xml" ContentType="application/vnd.ms-powerpoint.comments+xml"/>
  <Override PartName="/ppt/notesSlides/notesSlide8.xml" ContentType="application/vnd.openxmlformats-officedocument.presentationml.notesSlide+xml"/>
  <Override PartName="/ppt/comments/modernComment_129_E69B09C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B_A97E3FB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4_156317C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D_7549451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 id="2147483720" r:id="rId5"/>
    <p:sldMasterId id="2147483721" r:id="rId6"/>
    <p:sldMasterId id="2147483661" r:id="rId7"/>
  </p:sldMasterIdLst>
  <p:notesMasterIdLst>
    <p:notesMasterId r:id="rId44"/>
  </p:notesMasterIdLst>
  <p:sldIdLst>
    <p:sldId id="279" r:id="rId8"/>
    <p:sldId id="321" r:id="rId9"/>
    <p:sldId id="288" r:id="rId10"/>
    <p:sldId id="289" r:id="rId11"/>
    <p:sldId id="291" r:id="rId12"/>
    <p:sldId id="290" r:id="rId13"/>
    <p:sldId id="296" r:id="rId14"/>
    <p:sldId id="297" r:id="rId15"/>
    <p:sldId id="298" r:id="rId16"/>
    <p:sldId id="295" r:id="rId17"/>
    <p:sldId id="299" r:id="rId18"/>
    <p:sldId id="300" r:id="rId19"/>
    <p:sldId id="276" r:id="rId20"/>
    <p:sldId id="301" r:id="rId21"/>
    <p:sldId id="277" r:id="rId22"/>
    <p:sldId id="278" r:id="rId23"/>
    <p:sldId id="309" r:id="rId24"/>
    <p:sldId id="323" r:id="rId25"/>
    <p:sldId id="270" r:id="rId26"/>
    <p:sldId id="281" r:id="rId27"/>
    <p:sldId id="282" r:id="rId28"/>
    <p:sldId id="314" r:id="rId29"/>
    <p:sldId id="275" r:id="rId30"/>
    <p:sldId id="274" r:id="rId31"/>
    <p:sldId id="272" r:id="rId32"/>
    <p:sldId id="285" r:id="rId33"/>
    <p:sldId id="303" r:id="rId34"/>
    <p:sldId id="322" r:id="rId35"/>
    <p:sldId id="267" r:id="rId36"/>
    <p:sldId id="316" r:id="rId37"/>
    <p:sldId id="317" r:id="rId38"/>
    <p:sldId id="315" r:id="rId39"/>
    <p:sldId id="319" r:id="rId40"/>
    <p:sldId id="320" r:id="rId41"/>
    <p:sldId id="261" r:id="rId42"/>
    <p:sldId id="28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53ED0B-8776-1313-9F74-60BDA4F6CC79}" name="Dana Hartline" initials="DH" userId="S::dana.hartline@shawinc.com::f38c1d3c-7194-4a8d-b83a-ba169bf82569" providerId="AD"/>
  <p188:author id="{2AF51FBF-7289-BDFA-7539-F60758213149}" name="Kelly Furr" initials="KF" userId="S::kelly.furr@shawinc.com::e07c7ec4-1b98-4b5c-9fb0-3cf432bbd4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003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761" autoAdjust="0"/>
  </p:normalViewPr>
  <p:slideViewPr>
    <p:cSldViewPr snapToGrid="0">
      <p:cViewPr varScale="1">
        <p:scale>
          <a:sx n="48" d="100"/>
          <a:sy n="48" d="100"/>
        </p:scale>
        <p:origin x="183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14_156317C4.xml><?xml version="1.0" encoding="utf-8"?>
<p188:cmLst xmlns:a="http://schemas.openxmlformats.org/drawingml/2006/main" xmlns:r="http://schemas.openxmlformats.org/officeDocument/2006/relationships" xmlns:p188="http://schemas.microsoft.com/office/powerpoint/2018/8/main">
  <p188:cm id="{4F68B29E-8742-46DD-BBD3-2672E60AA94C}" authorId="{D253ED0B-8776-1313-9F74-60BDA4F6CC79}" status="resolved" created="2022-04-28T19:54:43.331" complete="100000">
    <ac:deMkLst xmlns:ac="http://schemas.microsoft.com/office/drawing/2013/main/command">
      <pc:docMk xmlns:pc="http://schemas.microsoft.com/office/powerpoint/2013/main/command"/>
      <pc:sldMk xmlns:pc="http://schemas.microsoft.com/office/powerpoint/2013/main/command" cId="3260116552" sldId="261"/>
      <ac:picMk id="2" creationId="{AAE67E77-36DE-4F80-AA10-3068BB266F9F}"/>
    </ac:deMkLst>
    <p188:txBody>
      <a:bodyPr/>
      <a:lstStyle/>
      <a:p>
        <a:r>
          <a:rPr lang="en-US"/>
          <a:t>[@Jodi Wrenn] Any chance we can get an updated version of this to match the sustainability report by tomorrow a.m. (4/29)? We have a couple of conference presentations coming up -- and 1 is due tomorrow -- for which it would ideal to have the latest. But I understand if that's not feasible.</a:t>
        </a:r>
      </a:p>
    </p188:txBody>
  </p188:cm>
</p188:cmLst>
</file>

<file path=ppt/comments/modernComment_11D_75494514.xml><?xml version="1.0" encoding="utf-8"?>
<p188:cmLst xmlns:a="http://schemas.openxmlformats.org/drawingml/2006/main" xmlns:r="http://schemas.openxmlformats.org/officeDocument/2006/relationships" xmlns:p188="http://schemas.microsoft.com/office/powerpoint/2018/8/main">
  <p188:cm id="{55E4CAF6-5FD5-4E12-8AD4-65A6C7A881B9}" authorId="{D253ED0B-8776-1313-9F74-60BDA4F6CC79}" status="resolved" created="2022-09-23T15:14:35.737" complete="100000">
    <ac:deMkLst xmlns:ac="http://schemas.microsoft.com/office/drawing/2013/main/command">
      <pc:docMk xmlns:pc="http://schemas.microsoft.com/office/powerpoint/2013/main/command"/>
      <pc:sldMk xmlns:pc="http://schemas.microsoft.com/office/powerpoint/2013/main/command" cId="1967736084" sldId="285"/>
      <ac:picMk id="3" creationId="{3474FE0A-0136-1804-3E9B-1C43CEDD941C}"/>
    </ac:deMkLst>
    <p188:txBody>
      <a:bodyPr/>
      <a:lstStyle/>
      <a:p>
        <a:r>
          <a:rPr lang="en-US"/>
          <a:t>[@Kelly Furr] Is there a higher res version of this. The text and logo look blurry. Maybe I grabbed the wrong one from my million downloads. :-)</a:t>
        </a:r>
      </a:p>
    </p188:txBody>
  </p188:cm>
</p188:cmLst>
</file>

<file path=ppt/comments/modernComment_128_688EDD36.xml><?xml version="1.0" encoding="utf-8"?>
<p188:cmLst xmlns:a="http://schemas.openxmlformats.org/drawingml/2006/main" xmlns:r="http://schemas.openxmlformats.org/officeDocument/2006/relationships" xmlns:p188="http://schemas.microsoft.com/office/powerpoint/2018/8/main">
  <p188:cm id="{DE8E5DCD-9D4F-43CC-A207-7AFAB8EC85CD}" authorId="{D253ED0B-8776-1313-9F74-60BDA4F6CC79}" status="resolved" created="2022-09-23T00:26:32.223" complete="100000">
    <pc:sldMkLst xmlns:pc="http://schemas.microsoft.com/office/powerpoint/2013/main/command">
      <pc:docMk/>
      <pc:sldMk cId="1754193206" sldId="296"/>
    </pc:sldMkLst>
    <p188:txBody>
      <a:bodyPr/>
      <a:lstStyle/>
      <a:p>
        <a:r>
          <a:rPr lang="en-US"/>
          <a:t>[@Kelly Furr] Could you please recreate this image / slide? Using a corn field from Adobe Stock and the same words in Shaw font.</a:t>
        </a:r>
      </a:p>
    </p188:txBody>
  </p188:cm>
</p188:cmLst>
</file>

<file path=ppt/comments/modernComment_129_E69B09C8.xml><?xml version="1.0" encoding="utf-8"?>
<p188:cmLst xmlns:a="http://schemas.openxmlformats.org/drawingml/2006/main" xmlns:r="http://schemas.openxmlformats.org/officeDocument/2006/relationships" xmlns:p188="http://schemas.microsoft.com/office/powerpoint/2018/8/main">
  <p188:cm id="{054E6320-DE38-407C-A728-2F01A7894D83}" authorId="{D253ED0B-8776-1313-9F74-60BDA4F6CC79}" status="resolved" created="2022-09-23T00:27:46.116" complete="100000">
    <pc:sldMkLst xmlns:pc="http://schemas.microsoft.com/office/powerpoint/2013/main/command">
      <pc:docMk/>
      <pc:sldMk cId="3868920264" sldId="297"/>
    </pc:sldMkLst>
    <p188:txBody>
      <a:bodyPr/>
      <a:lstStyle/>
      <a:p>
        <a:r>
          <a:rPr lang="en-US"/>
          <a:t>[@Kelly Furr] This slide only needs to have the copy shown here on a slide. Please design however you see fit. Solid background color, Shaw font, recommended font size and placement, etc. </a:t>
        </a:r>
      </a:p>
    </p188:txBody>
  </p188:cm>
</p188:cmLst>
</file>

<file path=ppt/comments/modernComment_12B_A97E3FBF.xml><?xml version="1.0" encoding="utf-8"?>
<p188:cmLst xmlns:a="http://schemas.openxmlformats.org/drawingml/2006/main" xmlns:r="http://schemas.openxmlformats.org/officeDocument/2006/relationships" xmlns:p188="http://schemas.microsoft.com/office/powerpoint/2018/8/main">
  <p188:cm id="{B3A58FDE-782B-407E-9CE3-5474B3777B04}" authorId="{D253ED0B-8776-1313-9F74-60BDA4F6CC79}" status="resolved" created="2022-09-23T13:32:13.704" complete="100000">
    <ac:deMkLst xmlns:ac="http://schemas.microsoft.com/office/drawing/2013/main/command">
      <pc:docMk xmlns:pc="http://schemas.microsoft.com/office/powerpoint/2013/main/command"/>
      <pc:sldMk xmlns:pc="http://schemas.microsoft.com/office/powerpoint/2013/main/command" cId="2843623359" sldId="299"/>
      <ac:picMk id="8" creationId="{B57372CC-78B7-B064-0E69-2E3E4B6E448F}"/>
    </ac:deMkLst>
    <p188:txBody>
      <a:bodyPr/>
      <a:lstStyle/>
      <a:p>
        <a:r>
          <a:rPr lang="en-US"/>
          <a:t>[@Kelly Furr] Please add this stock image as well and fit / crop to the slide. There won't be any copy on the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C5AE0D-356C-4317-9F9E-11634A1E6CE4}" type="datetimeFigureOut">
              <a:t>9/23/2022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889CC09-FE9C-4C02-8F52-944F2316DA41}" type="slidenum">
              <a:t>‹#›</a:t>
            </a:fld>
            <a:endParaRPr lang="en-US"/>
          </a:p>
        </p:txBody>
      </p:sp>
    </p:spTree>
    <p:extLst>
      <p:ext uri="{BB962C8B-B14F-4D97-AF65-F5344CB8AC3E}">
        <p14:creationId xmlns:p14="http://schemas.microsoft.com/office/powerpoint/2010/main" val="215975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morning, everyone! My name is Kellie Ballew, I'm vice president of global sustainability and innovation at Shaw Industries, and I'm honored to kick off this year's Georgia Recycling Coalition Conference. </a:t>
            </a:r>
            <a:endParaRPr lang="en-US" dirty="0"/>
          </a:p>
          <a:p>
            <a:endParaRPr lang="en-US" dirty="0">
              <a:cs typeface="Calibri"/>
            </a:endParaRPr>
          </a:p>
          <a:p>
            <a:r>
              <a:rPr lang="en-US" dirty="0">
                <a:cs typeface="Calibri"/>
              </a:rPr>
              <a:t>I have to say I was energized by this year's theme (Mission: Possible 2022 – Aspiring to New Heights).  And I hope you are, too.</a:t>
            </a:r>
            <a:endParaRPr lang="en-US" dirty="0"/>
          </a:p>
          <a:p>
            <a:endParaRPr lang="en-US" dirty="0">
              <a:cs typeface="Calibri"/>
            </a:endParaRPr>
          </a:p>
          <a:p>
            <a:r>
              <a:rPr lang="en" dirty="0"/>
              <a:t>Let’s face it, we need something to start going right for the world.  </a:t>
            </a:r>
          </a:p>
          <a:p>
            <a:endParaRPr lang="en" dirty="0"/>
          </a:p>
          <a:p>
            <a:r>
              <a:rPr lang="en" dirty="0"/>
              <a:t>We’ve all experienced a particularly tumultuous few years – right?  We've all faced a global pandemic, social unrest, and political divisiveness, BUT -- I also see lots of progress and lots of </a:t>
            </a:r>
            <a:r>
              <a:rPr lang="en" b="1" u="sng" dirty="0"/>
              <a:t>hope</a:t>
            </a:r>
            <a:r>
              <a:rPr lang="en" dirty="0"/>
              <a:t>...especially when it comes to working together to create a safe, just, circular economy. </a:t>
            </a:r>
            <a:endParaRPr lang="en-US" dirty="0">
              <a:cs typeface="Calibri" panose="020F0502020204030204"/>
            </a:endParaRPr>
          </a:p>
          <a:p>
            <a:endParaRPr lang="en" dirty="0">
              <a:cs typeface="Calibri"/>
            </a:endParaRPr>
          </a:p>
          <a:p>
            <a:r>
              <a:rPr lang="en" dirty="0">
                <a:cs typeface="Calibri"/>
              </a:rPr>
              <a:t>We all have an important role to play in making that a reality.   We have to.   One of my friends in the sustainability profession uses every time he delivers a presentation to talk about the sense of urgency we should all have on this subject.</a:t>
            </a:r>
          </a:p>
          <a:p>
            <a:endParaRPr lang="en" dirty="0">
              <a:cs typeface="Calibri"/>
            </a:endParaRPr>
          </a:p>
          <a:p>
            <a:r>
              <a:rPr lang="en" dirty="0">
                <a:cs typeface="Calibri"/>
              </a:rPr>
              <a:t>Today, I’m going to spend a few minutes telling you about Shaw's efforts</a:t>
            </a:r>
            <a:r>
              <a:rPr lang="en" dirty="0"/>
              <a:t> to fuel the</a:t>
            </a:r>
            <a:r>
              <a:rPr lang="en" b="1" dirty="0"/>
              <a:t> </a:t>
            </a:r>
            <a:r>
              <a:rPr lang="en" dirty="0"/>
              <a:t>circular economy with safe, sustainable, cradle-to-cradle inspired products – but more importantly, I’m going to share why I'm optimistic about turning the corner in creating this circular economy we’ve all talked about.</a:t>
            </a:r>
            <a:endParaRPr lang="en" dirty="0">
              <a:ea typeface="Calibri"/>
              <a:cs typeface="Calibri"/>
            </a:endParaRPr>
          </a:p>
          <a:p>
            <a:endParaRPr lang="en" dirty="0">
              <a:ea typeface="Calibri"/>
              <a:cs typeface="Calibri"/>
            </a:endParaRPr>
          </a:p>
          <a:p>
            <a:r>
              <a:rPr lang="en" dirty="0">
                <a:ea typeface="Calibri"/>
                <a:cs typeface="Calibri"/>
              </a:rPr>
              <a:t>But before I do anything, let me tell you a little bit more about me...</a:t>
            </a:r>
          </a:p>
        </p:txBody>
      </p:sp>
      <p:sp>
        <p:nvSpPr>
          <p:cNvPr id="4" name="Slide Number Placeholder 3"/>
          <p:cNvSpPr>
            <a:spLocks noGrp="1"/>
          </p:cNvSpPr>
          <p:nvPr>
            <p:ph type="sldNum" sz="quarter" idx="5"/>
          </p:nvPr>
        </p:nvSpPr>
        <p:spPr/>
        <p:txBody>
          <a:bodyPr/>
          <a:lstStyle/>
          <a:p>
            <a:fld id="{5889CC09-FE9C-4C02-8F52-944F2316DA41}" type="slidenum">
              <a:rPr lang="en-US"/>
              <a:t>1</a:t>
            </a:fld>
            <a:endParaRPr lang="en-US"/>
          </a:p>
        </p:txBody>
      </p:sp>
    </p:spTree>
    <p:extLst>
      <p:ext uri="{BB962C8B-B14F-4D97-AF65-F5344CB8AC3E}">
        <p14:creationId xmlns:p14="http://schemas.microsoft.com/office/powerpoint/2010/main" val="3215050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 going to refer to this as the Intention-Action Gap.   We believe people have the intention to recycled – but their actions unfortunately just don’t match that.  </a:t>
            </a:r>
          </a:p>
          <a:p>
            <a:endParaRPr lang="en-US" dirty="0">
              <a:cs typeface="Calibri"/>
            </a:endParaRPr>
          </a:p>
          <a:p>
            <a:r>
              <a:rPr lang="en-US" dirty="0">
                <a:cs typeface="Calibri"/>
              </a:rPr>
              <a:t>And how can brands and companies be the driving force that help close that intention-action gap by;</a:t>
            </a:r>
          </a:p>
          <a:p>
            <a:pPr marL="171450" indent="-171450">
              <a:buFont typeface="Arial" panose="020B0604020202020204" pitchFamily="34" charset="0"/>
              <a:buChar char="•"/>
            </a:pPr>
            <a:r>
              <a:rPr lang="en-US" dirty="0">
                <a:cs typeface="Calibri"/>
              </a:rPr>
              <a:t>making it easier, </a:t>
            </a:r>
          </a:p>
          <a:p>
            <a:pPr marL="171450" indent="-171450">
              <a:buFont typeface="Arial" panose="020B0604020202020204" pitchFamily="34" charset="0"/>
              <a:buChar char="•"/>
            </a:pPr>
            <a:r>
              <a:rPr lang="en-US" dirty="0">
                <a:cs typeface="Calibri"/>
              </a:rPr>
              <a:t>creating interesting incentives, (gamification)</a:t>
            </a:r>
          </a:p>
          <a:p>
            <a:pPr marL="171450" indent="-171450">
              <a:buFont typeface="Arial" panose="020B0604020202020204" pitchFamily="34" charset="0"/>
              <a:buChar char="•"/>
            </a:pPr>
            <a:r>
              <a:rPr lang="en-US" dirty="0">
                <a:cs typeface="Calibri"/>
              </a:rPr>
              <a:t>driving a systemic change people’s behavior</a:t>
            </a:r>
          </a:p>
          <a:p>
            <a:pPr marL="171450" indent="-171450">
              <a:buFont typeface="Arial" panose="020B0604020202020204" pitchFamily="34" charset="0"/>
              <a:buChar char="•"/>
            </a:pPr>
            <a:r>
              <a:rPr lang="en-US" dirty="0">
                <a:cs typeface="Calibri"/>
              </a:rPr>
              <a:t>And so on?</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PAUSE –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Whew, that’s a heavy setup.   But it’s not called mission impossible – it’s called mission POSSIBLE, right?</a:t>
            </a:r>
          </a:p>
        </p:txBody>
      </p:sp>
      <p:sp>
        <p:nvSpPr>
          <p:cNvPr id="4" name="Slide Number Placeholder 3"/>
          <p:cNvSpPr>
            <a:spLocks noGrp="1"/>
          </p:cNvSpPr>
          <p:nvPr>
            <p:ph type="sldNum" sz="quarter" idx="5"/>
          </p:nvPr>
        </p:nvSpPr>
        <p:spPr/>
        <p:txBody>
          <a:bodyPr/>
          <a:lstStyle/>
          <a:p>
            <a:fld id="{5889CC09-FE9C-4C02-8F52-944F2316DA41}" type="slidenum">
              <a:rPr lang="en-US"/>
              <a:t>10</a:t>
            </a:fld>
            <a:endParaRPr lang="en-US"/>
          </a:p>
        </p:txBody>
      </p:sp>
    </p:spTree>
    <p:extLst>
      <p:ext uri="{BB962C8B-B14F-4D97-AF65-F5344CB8AC3E}">
        <p14:creationId xmlns:p14="http://schemas.microsoft.com/office/powerpoint/2010/main" val="418888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I’m here to tell you that there IS hope. </a:t>
            </a:r>
          </a:p>
          <a:p>
            <a:endParaRPr lang="en-US" dirty="0">
              <a:cs typeface="Calibri"/>
            </a:endParaRPr>
          </a:p>
          <a:p>
            <a:r>
              <a:rPr lang="en-US" dirty="0">
                <a:cs typeface="Calibri"/>
              </a:rPr>
              <a:t>Give me just a few minutes to tell you about the journey my company has been on….</a:t>
            </a:r>
          </a:p>
          <a:p>
            <a:endParaRPr lang="en-US" dirty="0">
              <a:cs typeface="Calibri"/>
            </a:endParaRPr>
          </a:p>
          <a:p>
            <a:r>
              <a:rPr lang="en-US" dirty="0">
                <a:cs typeface="Calibri"/>
              </a:rPr>
              <a:t>Let me tell you just a little about Shaw Industries.</a:t>
            </a:r>
          </a:p>
        </p:txBody>
      </p:sp>
      <p:sp>
        <p:nvSpPr>
          <p:cNvPr id="4" name="Slide Number Placeholder 3"/>
          <p:cNvSpPr>
            <a:spLocks noGrp="1"/>
          </p:cNvSpPr>
          <p:nvPr>
            <p:ph type="sldNum" sz="quarter" idx="5"/>
          </p:nvPr>
        </p:nvSpPr>
        <p:spPr/>
        <p:txBody>
          <a:bodyPr/>
          <a:lstStyle/>
          <a:p>
            <a:fld id="{5889CC09-FE9C-4C02-8F52-944F2316DA41}" type="slidenum">
              <a:rPr lang="en-US"/>
              <a:t>11</a:t>
            </a:fld>
            <a:endParaRPr lang="en-US"/>
          </a:p>
        </p:txBody>
      </p:sp>
    </p:spTree>
    <p:extLst>
      <p:ext uri="{BB962C8B-B14F-4D97-AF65-F5344CB8AC3E}">
        <p14:creationId xmlns:p14="http://schemas.microsoft.com/office/powerpoint/2010/main" val="201486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9e4cf2ed3_0_77:notes"/>
          <p:cNvSpPr txBox="1">
            <a:spLocks noGrp="1"/>
          </p:cNvSpPr>
          <p:nvPr>
            <p:ph type="body" idx="1"/>
          </p:nvPr>
        </p:nvSpPr>
        <p:spPr>
          <a:xfrm>
            <a:off x="685800" y="4343400"/>
            <a:ext cx="5486267" cy="4114755"/>
          </a:xfrm>
          <a:prstGeom prst="rect">
            <a:avLst/>
          </a:prstGeom>
          <a:noFill/>
          <a:ln>
            <a:noFill/>
          </a:ln>
        </p:spPr>
        <p:txBody>
          <a:bodyPr spcFirstLastPara="1" wrap="square" lIns="91302" tIns="91302" rIns="91302" bIns="91302" anchor="t" anchorCtr="0">
            <a:noAutofit/>
          </a:bodyPr>
          <a:lstStyle/>
          <a:p>
            <a:pPr>
              <a:lnSpc>
                <a:spcPct val="114999"/>
              </a:lnSpc>
            </a:pPr>
            <a:r>
              <a:rPr lang="en-US" dirty="0"/>
              <a:t>For those who might not know us well, Shaw Industries is a $6 billion flooring provider and a wholly owned subsidiary of Berkshire Hathaway. Our company has grown globally from our founding in north Georgia more than half a century ago. We have built on our legacy in carpet manufacturing to include floor coverings (and turf) for every possible place and space -- </a:t>
            </a:r>
          </a:p>
          <a:p>
            <a:pPr>
              <a:lnSpc>
                <a:spcPct val="115000"/>
              </a:lnSpc>
              <a:buSzPts val="1100"/>
            </a:pPr>
            <a:endParaRPr lang="en" dirty="0">
              <a:solidFill>
                <a:schemeClr val="dk1"/>
              </a:solidFill>
              <a:cs typeface="Calibri"/>
            </a:endParaRPr>
          </a:p>
        </p:txBody>
      </p:sp>
      <p:sp>
        <p:nvSpPr>
          <p:cNvPr id="475" name="Google Shape;475;g99e4cf2ed3_0_77:notes"/>
          <p:cNvSpPr>
            <a:spLocks noGrp="1" noRot="1" noChangeAspect="1"/>
          </p:cNvSpPr>
          <p:nvPr>
            <p:ph type="sldImg" idx="2"/>
          </p:nvPr>
        </p:nvSpPr>
        <p:spPr>
          <a:xfrm>
            <a:off x="379413" y="687388"/>
            <a:ext cx="6099175"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r>
              <a:rPr lang="en" dirty="0"/>
              <a:t>We serve residential and commercial markets around the world through numerous customer-facing brands...</a:t>
            </a:r>
          </a:p>
          <a:p>
            <a:endParaRPr lang="en" dirty="0">
              <a:ea typeface="Calibri"/>
              <a:cs typeface="Calibri"/>
            </a:endParaRPr>
          </a:p>
        </p:txBody>
      </p:sp>
      <p:sp>
        <p:nvSpPr>
          <p:cNvPr id="121" name="Google Shape;121;p5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solidFill>
                  <a:schemeClr val="dk1"/>
                </a:solidFill>
                <a:latin typeface="Calibri"/>
                <a:ea typeface="Calibri"/>
                <a:cs typeface="Calibri"/>
                <a:sym typeface="Calibri"/>
              </a:rPr>
              <a:pPr/>
              <a:t>13</a:t>
            </a:fld>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eb619e2ec4_0_17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eb619e2ec4_0_1740:notes"/>
          <p:cNvSpPr txBox="1">
            <a:spLocks noGrp="1"/>
          </p:cNvSpPr>
          <p:nvPr>
            <p:ph type="body" idx="1"/>
          </p:nvPr>
        </p:nvSpPr>
        <p:spPr>
          <a:xfrm>
            <a:off x="701040" y="4415790"/>
            <a:ext cx="5608320" cy="4183380"/>
          </a:xfrm>
          <a:prstGeom prst="rect">
            <a:avLst/>
          </a:prstGeom>
          <a:noFill/>
          <a:ln>
            <a:noFill/>
          </a:ln>
        </p:spPr>
        <p:txBody>
          <a:bodyPr spcFirstLastPara="1" wrap="square" lIns="92805" tIns="46390" rIns="92805" bIns="46390" anchor="t" anchorCtr="0">
            <a:noAutofit/>
          </a:bodyPr>
          <a:lstStyle/>
          <a:p>
            <a:pPr>
              <a:lnSpc>
                <a:spcPct val="114999"/>
              </a:lnSpc>
            </a:pPr>
            <a:r>
              <a:rPr lang="en" dirty="0"/>
              <a:t>And we’ve long been focused on sustainable manufacturing operations and providing beautiful, sustainable flooring products for our customers around the globe.</a:t>
            </a:r>
            <a:endParaRPr lang="en-US" dirty="0"/>
          </a:p>
          <a:p>
            <a:pPr>
              <a:lnSpc>
                <a:spcPct val="114999"/>
              </a:lnSpc>
            </a:pPr>
            <a:endParaRPr lang="en-US" dirty="0"/>
          </a:p>
          <a:p>
            <a:pPr>
              <a:lnSpc>
                <a:spcPct val="114999"/>
              </a:lnSpc>
            </a:pPr>
            <a:r>
              <a:rPr lang="en" dirty="0"/>
              <a:t>Our sustainability journey – and really our circularity journey – began more than 20 years ago with the introduction of </a:t>
            </a:r>
            <a:r>
              <a:rPr lang="en" dirty="0" err="1"/>
              <a:t>EcoWorx</a:t>
            </a:r>
            <a:r>
              <a:rPr lang="en" dirty="0"/>
              <a:t> carpet tile in 1999. It was our first product truly designed with the end-in-mind and it can be recycled back into more EcoWorx carpet tile once it's ready to be removed from the floor.</a:t>
            </a:r>
            <a:endParaRPr lang="en" dirty="0">
              <a:cs typeface="Calibri"/>
            </a:endParaRPr>
          </a:p>
          <a:p>
            <a:pPr>
              <a:lnSpc>
                <a:spcPct val="114999"/>
              </a:lnSpc>
            </a:pPr>
            <a:endParaRPr lang="en-US" dirty="0"/>
          </a:p>
          <a:p>
            <a:pPr>
              <a:lnSpc>
                <a:spcPct val="114999"/>
              </a:lnSpc>
            </a:pPr>
            <a:r>
              <a:rPr lang="en-US" dirty="0">
                <a:cs typeface="Calibri"/>
              </a:rPr>
              <a:t>But it's about so much more than recycling, it's about fueling a safe and just circular economy.</a:t>
            </a:r>
          </a:p>
          <a:p>
            <a:pPr>
              <a:lnSpc>
                <a:spcPct val="114999"/>
              </a:lnSpc>
            </a:pPr>
            <a:endParaRPr lang="en" dirty="0">
              <a:cs typeface="Calibri"/>
            </a:endParaRPr>
          </a:p>
          <a:p>
            <a:pPr>
              <a:lnSpc>
                <a:spcPct val="115000"/>
              </a:lnSpc>
              <a:buClr>
                <a:schemeClr val="dk1"/>
              </a:buClr>
              <a:buSzPts val="1100"/>
            </a:pPr>
            <a:endParaRPr dirty="0"/>
          </a:p>
          <a:p>
            <a:pPr>
              <a:lnSpc>
                <a:spcPct val="115000"/>
              </a:lnSpc>
              <a:buClr>
                <a:schemeClr val="dk1"/>
              </a:buClr>
              <a:buSzPts val="1100"/>
            </a:pPr>
            <a:endParaRPr dirty="0">
              <a:solidFill>
                <a:srgbClr val="000000"/>
              </a:solidFill>
              <a:cs typeface="Calibri" panose="020F0502020204030204"/>
            </a:endParaRPr>
          </a:p>
          <a:p>
            <a:pPr>
              <a:lnSpc>
                <a:spcPct val="115000"/>
              </a:lnSpc>
              <a:buClr>
                <a:schemeClr val="dk1"/>
              </a:buClr>
              <a:buSzPts val="1100"/>
            </a:pPr>
            <a:endParaRPr dirty="0">
              <a:solidFill>
                <a:srgbClr val="595959"/>
              </a:solidFill>
              <a:cs typeface="Calibri" panose="020F0502020204030204"/>
            </a:endParaRPr>
          </a:p>
          <a:p>
            <a:pPr>
              <a:lnSpc>
                <a:spcPct val="115000"/>
              </a:lnSpc>
              <a:spcBef>
                <a:spcPts val="1630"/>
              </a:spcBef>
              <a:spcAft>
                <a:spcPts val="1630"/>
              </a:spcAft>
              <a:buClr>
                <a:schemeClr val="dk1"/>
              </a:buClr>
              <a:buSzPts val="1100"/>
              <a:buFont typeface="Arial"/>
            </a:pPr>
            <a:endParaRPr lang="en-US" dirty="0">
              <a:cs typeface="Calibri" panose="020F0502020204030204"/>
            </a:endParaRPr>
          </a:p>
        </p:txBody>
      </p:sp>
    </p:spTree>
    <p:extLst>
      <p:ext uri="{BB962C8B-B14F-4D97-AF65-F5344CB8AC3E}">
        <p14:creationId xmlns:p14="http://schemas.microsoft.com/office/powerpoint/2010/main" val="338995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8b73d39ea7_0_724: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8b73d39ea7_0_724:notes"/>
          <p:cNvSpPr txBox="1">
            <a:spLocks noGrp="1"/>
          </p:cNvSpPr>
          <p:nvPr>
            <p:ph type="body" idx="1"/>
          </p:nvPr>
        </p:nvSpPr>
        <p:spPr>
          <a:xfrm>
            <a:off x="716619" y="4489387"/>
            <a:ext cx="5732827" cy="4253225"/>
          </a:xfrm>
          <a:prstGeom prst="rect">
            <a:avLst/>
          </a:prstGeom>
        </p:spPr>
        <p:txBody>
          <a:bodyPr spcFirstLastPara="1" wrap="square" lIns="94920" tIns="94920" rIns="94920" bIns="94920" anchor="t" anchorCtr="0">
            <a:noAutofit/>
          </a:bodyPr>
          <a:lstStyle/>
          <a:p>
            <a:pPr>
              <a:lnSpc>
                <a:spcPct val="114999"/>
              </a:lnSpc>
            </a:pPr>
            <a:r>
              <a:rPr lang="en" dirty="0"/>
              <a:t>Shaw’s approach to sustainability is largely based on the Cradle to Cradle Design principles – now a 3</a:t>
            </a:r>
            <a:r>
              <a:rPr lang="en" baseline="30000" dirty="0"/>
              <a:t>rd</a:t>
            </a:r>
            <a:r>
              <a:rPr lang="en" dirty="0"/>
              <a:t> party product certification.</a:t>
            </a:r>
          </a:p>
          <a:p>
            <a:pPr>
              <a:lnSpc>
                <a:spcPct val="114999"/>
              </a:lnSpc>
            </a:pPr>
            <a:endParaRPr lang="en" dirty="0"/>
          </a:p>
          <a:p>
            <a:pPr>
              <a:lnSpc>
                <a:spcPct val="114999"/>
              </a:lnSpc>
            </a:pPr>
            <a:r>
              <a:rPr lang="en" dirty="0"/>
              <a:t>The rigorous Cradle to Cradle Certified Product Program focuses on five key sustainability categories: </a:t>
            </a:r>
            <a:endParaRPr lang="en-US" dirty="0"/>
          </a:p>
          <a:p>
            <a:pPr marL="465887" indent="-330003">
              <a:lnSpc>
                <a:spcPct val="114999"/>
              </a:lnSpc>
              <a:buFont typeface="Calibri,Sans-Serif"/>
              <a:buChar char="●"/>
            </a:pPr>
            <a:r>
              <a:rPr lang="en" dirty="0"/>
              <a:t>material health, (toxicological review of the chemistry of the ingredients that go into our products)</a:t>
            </a:r>
            <a:endParaRPr lang="en-US" dirty="0"/>
          </a:p>
          <a:p>
            <a:pPr marL="465887" indent="-330003">
              <a:lnSpc>
                <a:spcPct val="114999"/>
              </a:lnSpc>
              <a:buFont typeface="Calibri,Sans-Serif"/>
              <a:buChar char="●"/>
            </a:pPr>
            <a:r>
              <a:rPr lang="en" dirty="0"/>
              <a:t>product circularity, (designing products that contribute to the circular economy -- using recycled materials and designing for re-use)</a:t>
            </a:r>
            <a:endParaRPr lang="en-US" dirty="0"/>
          </a:p>
          <a:p>
            <a:pPr marL="465887" indent="-330003">
              <a:lnSpc>
                <a:spcPct val="114999"/>
              </a:lnSpc>
              <a:buFont typeface="Calibri,Sans-Serif"/>
              <a:buChar char="●"/>
            </a:pPr>
            <a:r>
              <a:rPr lang="en" dirty="0"/>
              <a:t>clean air and climate protection, (utilizing clean, renewable sources of energy -- mindful of the carbon impact and carbon emissions from the manufacture of the product)</a:t>
            </a:r>
            <a:endParaRPr lang="en-US" dirty="0"/>
          </a:p>
          <a:p>
            <a:pPr marL="465887" indent="-330003">
              <a:lnSpc>
                <a:spcPct val="114999"/>
              </a:lnSpc>
              <a:buFont typeface="Calibri,Sans-Serif"/>
              <a:buChar char="●"/>
            </a:pPr>
            <a:r>
              <a:rPr lang="en" dirty="0"/>
              <a:t>water and soil stewardship, and (protecting our precious natural resources)</a:t>
            </a:r>
            <a:endParaRPr lang="en-US" dirty="0"/>
          </a:p>
          <a:p>
            <a:pPr marL="465887" indent="-330003">
              <a:lnSpc>
                <a:spcPct val="114999"/>
              </a:lnSpc>
              <a:buFont typeface="Calibri,Sans-Serif"/>
              <a:buChar char="●"/>
            </a:pPr>
            <a:r>
              <a:rPr lang="en" dirty="0"/>
              <a:t>social fairness. (considering people at all stages of the value chain -- from our suppliers to our own operations ensuring no forced labor, safe working conditions, preventing exposure to hazardous chemicals -- access and equity for everyone.</a:t>
            </a:r>
            <a:endParaRPr lang="en" dirty="0">
              <a:cs typeface="Calibri"/>
            </a:endParaRPr>
          </a:p>
          <a:p>
            <a:endParaRPr lang="en-US" dirty="0"/>
          </a:p>
          <a:p>
            <a:r>
              <a:rPr lang="en" dirty="0"/>
              <a:t>We're proud that </a:t>
            </a:r>
            <a:r>
              <a:rPr lang="en" dirty="0" err="1"/>
              <a:t>EcoWorx</a:t>
            </a:r>
            <a:r>
              <a:rPr lang="en" dirty="0"/>
              <a:t> was the </a:t>
            </a:r>
            <a:r>
              <a:rPr lang="en" b="1" u="sng" dirty="0"/>
              <a:t>first</a:t>
            </a:r>
            <a:r>
              <a:rPr lang="en" dirty="0"/>
              <a:t> Cradle to Cradle Certified flooring product in the world and one of the first products of any type to be Cradle to Cradle Certified. </a:t>
            </a:r>
            <a:r>
              <a:rPr lang="en-US" dirty="0"/>
              <a:t>What began with the introduction of a single product has become foundational to our product design.</a:t>
            </a:r>
            <a:endParaRPr lang="en-US" dirty="0">
              <a:cs typeface="Calibri"/>
            </a:endParaRPr>
          </a:p>
          <a:p>
            <a:pPr>
              <a:lnSpc>
                <a:spcPct val="114999"/>
              </a:lnSpc>
            </a:pPr>
            <a:endParaRPr lang="en" dirty="0">
              <a:cs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7e3a63cb5e_0_1605: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7e3a63cb5e_0_1605:notes"/>
          <p:cNvSpPr txBox="1">
            <a:spLocks noGrp="1"/>
          </p:cNvSpPr>
          <p:nvPr>
            <p:ph type="body" idx="1"/>
          </p:nvPr>
        </p:nvSpPr>
        <p:spPr>
          <a:xfrm>
            <a:off x="716619" y="4489387"/>
            <a:ext cx="5732827" cy="4253225"/>
          </a:xfrm>
          <a:prstGeom prst="rect">
            <a:avLst/>
          </a:prstGeom>
        </p:spPr>
        <p:txBody>
          <a:bodyPr spcFirstLastPara="1" wrap="square" lIns="94920" tIns="94920" rIns="94920" bIns="94920" anchor="t" anchorCtr="0">
            <a:noAutofit/>
          </a:bodyPr>
          <a:lstStyle/>
          <a:p>
            <a:r>
              <a:rPr lang="en-US" dirty="0"/>
              <a:t>In fact, today, almost 90% of the products we manufacture are Cradle to Cradle Certified. And we have a growing portfolio of circular products, too.   I break those up into 2 groups, really – those that use sources of recycled content – and those that are designed to be recycled – and frankly, sometimes both.</a:t>
            </a:r>
          </a:p>
          <a:p>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next section – I want to break into 2 distinct pieces – the innovative uses of recycled content</a:t>
            </a:r>
          </a:p>
          <a:p>
            <a:endParaRPr lang="en-US" dirty="0">
              <a:cs typeface="Calibri"/>
            </a:endParaRPr>
          </a:p>
          <a:p>
            <a:r>
              <a:rPr lang="en-US" dirty="0">
                <a:cs typeface="Calibri"/>
              </a:rPr>
              <a:t>Part 1 = recycled content</a:t>
            </a:r>
          </a:p>
          <a:p>
            <a:endParaRPr lang="en-US" dirty="0">
              <a:cs typeface="Calibri"/>
            </a:endParaRPr>
          </a:p>
          <a:p>
            <a:r>
              <a:rPr lang="en-US" dirty="0">
                <a:cs typeface="Calibri"/>
              </a:rPr>
              <a:t>And secondly, products that are designed to be recycled.</a:t>
            </a:r>
          </a:p>
          <a:p>
            <a:endParaRPr lang="en-US" dirty="0">
              <a:cs typeface="Calibri"/>
            </a:endParaRPr>
          </a:p>
          <a:p>
            <a:r>
              <a:rPr lang="en-US" dirty="0">
                <a:cs typeface="Calibri"/>
              </a:rPr>
              <a:t>Part 2 = products that can be recycled</a:t>
            </a:r>
          </a:p>
          <a:p>
            <a:endParaRPr lang="en-US" dirty="0">
              <a:cs typeface="Calibri"/>
            </a:endParaRPr>
          </a:p>
          <a:p>
            <a:r>
              <a:rPr lang="en-US" dirty="0">
                <a:cs typeface="Calibri"/>
              </a:rPr>
              <a:t>And then, in reality, you can actually do both of those things in tandem.</a:t>
            </a:r>
          </a:p>
        </p:txBody>
      </p:sp>
      <p:sp>
        <p:nvSpPr>
          <p:cNvPr id="4" name="Slide Number Placeholder 3"/>
          <p:cNvSpPr>
            <a:spLocks noGrp="1"/>
          </p:cNvSpPr>
          <p:nvPr>
            <p:ph type="sldNum" sz="quarter" idx="5"/>
          </p:nvPr>
        </p:nvSpPr>
        <p:spPr/>
        <p:txBody>
          <a:bodyPr/>
          <a:lstStyle/>
          <a:p>
            <a:fld id="{5889CC09-FE9C-4C02-8F52-944F2316DA41}" type="slidenum">
              <a:rPr lang="en-US"/>
              <a:t>17</a:t>
            </a:fld>
            <a:endParaRPr lang="en-US"/>
          </a:p>
        </p:txBody>
      </p:sp>
    </p:spTree>
    <p:extLst>
      <p:ext uri="{BB962C8B-B14F-4D97-AF65-F5344CB8AC3E}">
        <p14:creationId xmlns:p14="http://schemas.microsoft.com/office/powerpoint/2010/main" val="4119125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t>
            </a:r>
            <a:r>
              <a:rPr lang="en-US" dirty="0" err="1"/>
              <a:t>NXTPlay</a:t>
            </a:r>
            <a:r>
              <a:rPr lang="en-US" dirty="0"/>
              <a:t> -- A performance shock pad made from recycled synthetic turf sports fields.  For every field of pad produced the equivalent of one turf field is diverted from the landfill.  This product not only provides a second life for an athletic field, but it combines superior playability with really impressive sustainability attributes.  It is also C2C Bronze.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B952100-F477-42FD-83BB-1CA11BAB6C49}" type="slidenum">
              <a:rPr lang="en-US"/>
              <a:t>18</a:t>
            </a:fld>
            <a:endParaRPr lang="en-US"/>
          </a:p>
        </p:txBody>
      </p:sp>
    </p:spTree>
    <p:extLst>
      <p:ext uri="{BB962C8B-B14F-4D97-AF65-F5344CB8AC3E}">
        <p14:creationId xmlns:p14="http://schemas.microsoft.com/office/powerpoint/2010/main" val="3548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296">
              <a:lnSpc>
                <a:spcPct val="114999"/>
              </a:lnSpc>
            </a:pPr>
            <a:r>
              <a:rPr lang="en-US" dirty="0">
                <a:cs typeface="Calibri" panose="020F0502020204030204"/>
              </a:rPr>
              <a:t>We all know the world is clamoring over polyester drink bottles -- How about all the flooring products that use these recycled PET bottles as a key raw material?  Like:</a:t>
            </a:r>
          </a:p>
          <a:p>
            <a:pPr marL="620535" indent="-465240">
              <a:lnSpc>
                <a:spcPct val="114999"/>
              </a:lnSpc>
              <a:buFont typeface="Arial"/>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B952100-F477-42FD-83BB-1CA11BAB6C49}" type="slidenum">
              <a:rPr lang="en-US"/>
              <a:t>19</a:t>
            </a:fld>
            <a:endParaRPr lang="en-US"/>
          </a:p>
        </p:txBody>
      </p:sp>
    </p:spTree>
    <p:extLst>
      <p:ext uri="{BB962C8B-B14F-4D97-AF65-F5344CB8AC3E}">
        <p14:creationId xmlns:p14="http://schemas.microsoft.com/office/powerpoint/2010/main" val="232365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wife and I live in Ellijay, Georgia in the beautiful north Georgia mountains with our 5 dogs, 3 cats, 44 chickens, and 800,000-ish honey bees.</a:t>
            </a:r>
          </a:p>
          <a:p>
            <a:endParaRPr lang="en-US" dirty="0"/>
          </a:p>
          <a:p>
            <a:r>
              <a:rPr lang="en-US" dirty="0"/>
              <a:t>I’m originally from Georgia – born and raised.</a:t>
            </a:r>
          </a:p>
          <a:p>
            <a:endParaRPr lang="en-US" dirty="0"/>
          </a:p>
          <a:p>
            <a:r>
              <a:rPr lang="en-US" dirty="0"/>
              <a:t>It's a pretty idyllic life in the mountains, but I must confess to you all, I have an addiction...</a:t>
            </a:r>
            <a:endParaRPr lang="en-US" dirty="0">
              <a:cs typeface="Calibri"/>
            </a:endParaRPr>
          </a:p>
        </p:txBody>
      </p:sp>
      <p:sp>
        <p:nvSpPr>
          <p:cNvPr id="4" name="Slide Number Placeholder 3"/>
          <p:cNvSpPr>
            <a:spLocks noGrp="1"/>
          </p:cNvSpPr>
          <p:nvPr>
            <p:ph type="sldNum" sz="quarter" idx="5"/>
          </p:nvPr>
        </p:nvSpPr>
        <p:spPr/>
        <p:txBody>
          <a:bodyPr/>
          <a:lstStyle/>
          <a:p>
            <a:fld id="{5889CC09-FE9C-4C02-8F52-944F2316DA41}" type="slidenum">
              <a:rPr lang="en-US"/>
              <a:t>2</a:t>
            </a:fld>
            <a:endParaRPr lang="en-US"/>
          </a:p>
        </p:txBody>
      </p:sp>
    </p:spTree>
    <p:extLst>
      <p:ext uri="{BB962C8B-B14F-4D97-AF65-F5344CB8AC3E}">
        <p14:creationId xmlns:p14="http://schemas.microsoft.com/office/powerpoint/2010/main" val="485434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High Performance, white dyeable PET residential carpet fiber.  In this example product, we use over </a:t>
            </a:r>
            <a:r>
              <a:rPr lang="en-US" b="1" dirty="0">
                <a:cs typeface="Calibri"/>
              </a:rPr>
              <a:t>76</a:t>
            </a:r>
            <a:r>
              <a:rPr lang="en-US" dirty="0">
                <a:cs typeface="Calibri"/>
              </a:rPr>
              <a:t> recycled plastic bottles per square yard.</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889CC09-FE9C-4C02-8F52-944F2316DA41}" type="slidenum">
              <a:rPr lang="en-US"/>
              <a:t>20</a:t>
            </a:fld>
            <a:endParaRPr lang="en-US"/>
          </a:p>
        </p:txBody>
      </p:sp>
    </p:spTree>
    <p:extLst>
      <p:ext uri="{BB962C8B-B14F-4D97-AF65-F5344CB8AC3E}">
        <p14:creationId xmlns:p14="http://schemas.microsoft.com/office/powerpoint/2010/main" val="1927288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remember all of my green Sprite bottles...</a:t>
            </a:r>
          </a:p>
          <a:p>
            <a:endParaRPr lang="en-US" dirty="0">
              <a:cs typeface="Calibri"/>
            </a:endParaRPr>
          </a:p>
          <a:p>
            <a:r>
              <a:rPr lang="en-US" dirty="0">
                <a:cs typeface="Calibri"/>
              </a:rPr>
              <a:t>Those historically have been significantly less valuable as a recycled material stream just because of their color, right?</a:t>
            </a:r>
          </a:p>
          <a:p>
            <a:r>
              <a:rPr lang="en-US" dirty="0">
                <a:cs typeface="Calibri"/>
              </a:rPr>
              <a:t>But they make an amazing cushion for carpet tile backing that can use 100% recycled PET in an attached carpet padding in our EcoLogix carpet tiles.  </a:t>
            </a:r>
          </a:p>
          <a:p>
            <a:r>
              <a:rPr lang="en-US" dirty="0">
                <a:cs typeface="Calibri"/>
              </a:rPr>
              <a:t>It adds cushion underfoot, extra acoustical benefits, and even a lower embodied carbon footprint.</a:t>
            </a:r>
          </a:p>
        </p:txBody>
      </p:sp>
      <p:sp>
        <p:nvSpPr>
          <p:cNvPr id="4" name="Slide Number Placeholder 3"/>
          <p:cNvSpPr>
            <a:spLocks noGrp="1"/>
          </p:cNvSpPr>
          <p:nvPr>
            <p:ph type="sldNum" sz="quarter" idx="5"/>
          </p:nvPr>
        </p:nvSpPr>
        <p:spPr/>
        <p:txBody>
          <a:bodyPr/>
          <a:lstStyle/>
          <a:p>
            <a:fld id="{5889CC09-FE9C-4C02-8F52-944F2316DA41}" type="slidenum">
              <a:rPr lang="en-US"/>
              <a:t>21</a:t>
            </a:fld>
            <a:endParaRPr lang="en-US"/>
          </a:p>
        </p:txBody>
      </p:sp>
    </p:spTree>
    <p:extLst>
      <p:ext uri="{BB962C8B-B14F-4D97-AF65-F5344CB8AC3E}">
        <p14:creationId xmlns:p14="http://schemas.microsoft.com/office/powerpoint/2010/main" val="1497370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out of recycled content and onto design for recyclability -- </a:t>
            </a:r>
          </a:p>
        </p:txBody>
      </p:sp>
      <p:sp>
        <p:nvSpPr>
          <p:cNvPr id="4" name="Slide Number Placeholder 3"/>
          <p:cNvSpPr>
            <a:spLocks noGrp="1"/>
          </p:cNvSpPr>
          <p:nvPr>
            <p:ph type="sldNum" sz="quarter" idx="5"/>
          </p:nvPr>
        </p:nvSpPr>
        <p:spPr/>
        <p:txBody>
          <a:bodyPr/>
          <a:lstStyle/>
          <a:p>
            <a:fld id="{5889CC09-FE9C-4C02-8F52-944F2316DA41}" type="slidenum">
              <a:rPr lang="en-US" smtClean="0"/>
              <a:t>22</a:t>
            </a:fld>
            <a:endParaRPr lang="en-US"/>
          </a:p>
        </p:txBody>
      </p:sp>
    </p:spTree>
    <p:extLst>
      <p:ext uri="{BB962C8B-B14F-4D97-AF65-F5344CB8AC3E}">
        <p14:creationId xmlns:p14="http://schemas.microsoft.com/office/powerpoint/2010/main" val="28693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eb619e2ec4_0_17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eb619e2ec4_0_1740:notes"/>
          <p:cNvSpPr txBox="1">
            <a:spLocks noGrp="1"/>
          </p:cNvSpPr>
          <p:nvPr>
            <p:ph type="body" idx="1"/>
          </p:nvPr>
        </p:nvSpPr>
        <p:spPr>
          <a:xfrm>
            <a:off x="701040" y="4415790"/>
            <a:ext cx="5608320" cy="4183380"/>
          </a:xfrm>
          <a:prstGeom prst="rect">
            <a:avLst/>
          </a:prstGeom>
          <a:noFill/>
          <a:ln>
            <a:noFill/>
          </a:ln>
        </p:spPr>
        <p:txBody>
          <a:bodyPr spcFirstLastPara="1" wrap="square" lIns="92805" tIns="46390" rIns="92805" bIns="46390" anchor="t" anchorCtr="0">
            <a:noAutofit/>
          </a:bodyPr>
          <a:lstStyle/>
          <a:p>
            <a:pPr>
              <a:lnSpc>
                <a:spcPct val="114999"/>
              </a:lnSpc>
            </a:pPr>
            <a:r>
              <a:rPr lang="en" dirty="0">
                <a:cs typeface="Calibri"/>
              </a:rPr>
              <a:t>Back to EcoWorx carpet tile – that pioneering product we introduced more than 2 decades ago.  I’ll go into more detail about this</a:t>
            </a:r>
            <a:r>
              <a:rPr lang="en-US" dirty="0">
                <a:cs typeface="Calibri"/>
              </a:rPr>
              <a:t> in just a second.</a:t>
            </a:r>
            <a:endParaRPr dirty="0"/>
          </a:p>
          <a:p>
            <a:pPr>
              <a:lnSpc>
                <a:spcPct val="115000"/>
              </a:lnSpc>
              <a:buClr>
                <a:schemeClr val="dk1"/>
              </a:buClr>
              <a:buSzPts val="1100"/>
            </a:pPr>
            <a:endParaRPr dirty="0"/>
          </a:p>
          <a:p>
            <a:pPr>
              <a:lnSpc>
                <a:spcPct val="115000"/>
              </a:lnSpc>
              <a:buClr>
                <a:schemeClr val="dk1"/>
              </a:buClr>
              <a:buSzPts val="1100"/>
            </a:pPr>
            <a:endParaRPr dirty="0">
              <a:solidFill>
                <a:srgbClr val="595959"/>
              </a:solidFill>
            </a:endParaRPr>
          </a:p>
          <a:p>
            <a:pPr>
              <a:lnSpc>
                <a:spcPct val="115000"/>
              </a:lnSpc>
              <a:spcBef>
                <a:spcPts val="1630"/>
              </a:spcBef>
              <a:spcAft>
                <a:spcPts val="1630"/>
              </a:spcAft>
              <a:buClr>
                <a:schemeClr val="dk1"/>
              </a:buClr>
              <a:buSzPts val="1100"/>
            </a:pPr>
            <a:endParaRPr dirty="0"/>
          </a:p>
        </p:txBody>
      </p:sp>
    </p:spTree>
    <p:extLst>
      <p:ext uri="{BB962C8B-B14F-4D97-AF65-F5344CB8AC3E}">
        <p14:creationId xmlns:p14="http://schemas.microsoft.com/office/powerpoint/2010/main" val="77609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about our new trade show and expo carpet aptly named COMFORT – this innovative product provides added comfort underfoot for those standing on their feet during long trade show days. The product cleans easily and maintains its beauty over multiple uses.  Made with 60-80 percent recycled content (depending on the color), COMFOR3T reduces the use of virgin materials by incorporating both post-consumer and post-industrial recycled content AND once it’s ready for replacement, the Cradle to Cradle Certified Bronze product is 100% recyclable. </a:t>
            </a:r>
            <a:br>
              <a:rPr lang="en-US" dirty="0">
                <a:cs typeface="+mn-lt"/>
              </a:rPr>
            </a:br>
            <a:br>
              <a:rPr lang="en-US" dirty="0">
                <a:cs typeface="+mn-lt"/>
              </a:rPr>
            </a:br>
            <a:r>
              <a:rPr lang="en-US" dirty="0"/>
              <a:t> </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1B952100-F477-42FD-83BB-1CA11BAB6C49}" type="slidenum">
              <a:rPr lang="en-US"/>
              <a:t>24</a:t>
            </a:fld>
            <a:endParaRPr lang="en-US"/>
          </a:p>
        </p:txBody>
      </p:sp>
    </p:spTree>
    <p:extLst>
      <p:ext uri="{BB962C8B-B14F-4D97-AF65-F5344CB8AC3E}">
        <p14:creationId xmlns:p14="http://schemas.microsoft.com/office/powerpoint/2010/main" val="1817156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most recently </a:t>
            </a:r>
            <a:r>
              <a:rPr lang="en-US" dirty="0" err="1">
                <a:cs typeface="Calibri"/>
              </a:rPr>
              <a:t>ReWorx</a:t>
            </a:r>
            <a:r>
              <a:rPr lang="en-US" dirty="0">
                <a:cs typeface="Calibri"/>
              </a:rPr>
              <a:t>, a</a:t>
            </a:r>
            <a:r>
              <a:rPr lang="en-US" dirty="0"/>
              <a:t> hybrid flooring innovation that offers the warmth and cleanability of a soft surface, with the durability of a hard surface.</a:t>
            </a:r>
          </a:p>
          <a:p>
            <a:endParaRPr lang="en-US" dirty="0"/>
          </a:p>
          <a:p>
            <a:r>
              <a:rPr lang="en-US" dirty="0"/>
              <a:t>Designed for commercial properties</a:t>
            </a:r>
            <a:endParaRPr lang="en-US" dirty="0">
              <a:cs typeface="Calibri"/>
            </a:endParaRPr>
          </a:p>
          <a:p>
            <a:r>
              <a:rPr lang="en-US" dirty="0"/>
              <a:t>Will be available from 3 Shaw brands by Q1 2023</a:t>
            </a:r>
          </a:p>
          <a:p>
            <a:r>
              <a:rPr lang="en-US" dirty="0">
                <a:cs typeface="Calibri"/>
              </a:rPr>
              <a:t>Also Cradle to Cradle Certified Bronze.</a:t>
            </a:r>
          </a:p>
          <a:p>
            <a:endParaRPr lang="en-US" dirty="0">
              <a:cs typeface="Calibri"/>
            </a:endParaRPr>
          </a:p>
          <a:p>
            <a:endParaRPr lang="en-US" dirty="0"/>
          </a:p>
          <a:p>
            <a:endParaRPr lang="en-US" dirty="0">
              <a:cs typeface="+mn-lt"/>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B952100-F477-42FD-83BB-1CA11BAB6C49}" type="slidenum">
              <a:rPr lang="en-US"/>
              <a:t>25</a:t>
            </a:fld>
            <a:endParaRPr lang="en-US"/>
          </a:p>
        </p:txBody>
      </p:sp>
    </p:spTree>
    <p:extLst>
      <p:ext uri="{BB962C8B-B14F-4D97-AF65-F5344CB8AC3E}">
        <p14:creationId xmlns:p14="http://schemas.microsoft.com/office/powerpoint/2010/main" val="3062299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ReWorx</a:t>
            </a:r>
            <a:r>
              <a:rPr lang="en-US" dirty="0"/>
              <a:t> is a 100% PET flooring that contains an average of 61 recycled bottles per square yard using both clear and those often less-desirable-colored bottles. </a:t>
            </a:r>
          </a:p>
          <a:p>
            <a:endParaRPr lang="en-US" dirty="0"/>
          </a:p>
          <a:p>
            <a:r>
              <a:rPr lang="en-US" dirty="0"/>
              <a:t>An award winning flooring at that. It's been recognized with numerous awards from the interior design community and most recently was honored by Fast Company with an Innovation by Design Award in 3 categories:</a:t>
            </a:r>
          </a:p>
          <a:p>
            <a:pPr marL="174708" indent="-174708">
              <a:buFont typeface="Arial,Sans-Serif"/>
              <a:buChar char="•"/>
            </a:pPr>
            <a:r>
              <a:rPr lang="en-US" dirty="0"/>
              <a:t>Circular Design</a:t>
            </a:r>
          </a:p>
          <a:p>
            <a:pPr marL="174708" indent="-174708">
              <a:buFont typeface="Arial,Sans-Serif"/>
              <a:buChar char="•"/>
            </a:pPr>
            <a:r>
              <a:rPr lang="en-US" dirty="0"/>
              <a:t>Materials</a:t>
            </a:r>
          </a:p>
          <a:p>
            <a:pPr marL="174708" indent="-174708">
              <a:buFont typeface="Arial,Sans-Serif"/>
              <a:buChar char="•"/>
            </a:pPr>
            <a:r>
              <a:rPr lang="en-US" dirty="0"/>
              <a:t>Sustainability</a:t>
            </a:r>
          </a:p>
          <a:p>
            <a:endParaRPr lang="en-US" dirty="0"/>
          </a:p>
          <a:p>
            <a:r>
              <a:rPr lang="en-US" dirty="0"/>
              <a:t>And when it's reached the end of its useful life on the floor, Shaw will take it back and make it into more </a:t>
            </a:r>
            <a:r>
              <a:rPr lang="en-US" dirty="0" err="1"/>
              <a:t>ReWorx</a:t>
            </a:r>
            <a:r>
              <a:rPr lang="en-US" dirty="0"/>
              <a:t> flooring.</a:t>
            </a:r>
            <a:endParaRPr lang="en-US" dirty="0">
              <a:cs typeface="Calibri"/>
            </a:endParaRPr>
          </a:p>
          <a:p>
            <a:endParaRPr lang="en-US" dirty="0">
              <a:cs typeface="+mn-lt"/>
            </a:endParaRPr>
          </a:p>
          <a:p>
            <a:endParaRPr lang="en-US" dirty="0">
              <a:cs typeface="+mn-lt"/>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B952100-F477-42FD-83BB-1CA11BAB6C49}" type="slidenum">
              <a:rPr lang="en-US"/>
              <a:t>26</a:t>
            </a:fld>
            <a:endParaRPr lang="en-US"/>
          </a:p>
        </p:txBody>
      </p:sp>
    </p:spTree>
    <p:extLst>
      <p:ext uri="{BB962C8B-B14F-4D97-AF65-F5344CB8AC3E}">
        <p14:creationId xmlns:p14="http://schemas.microsoft.com/office/powerpoint/2010/main" val="191422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back to my Field of Dreams parable -- </a:t>
            </a:r>
          </a:p>
          <a:p>
            <a:endParaRPr lang="en-US" dirty="0">
              <a:cs typeface="Calibri"/>
            </a:endParaRPr>
          </a:p>
          <a:p>
            <a:r>
              <a:rPr lang="en-US" dirty="0">
                <a:cs typeface="Calibri"/>
              </a:rPr>
              <a:t>If you </a:t>
            </a:r>
            <a:r>
              <a:rPr lang="en-US" b="1" dirty="0">
                <a:cs typeface="Calibri"/>
              </a:rPr>
              <a:t>design</a:t>
            </a:r>
            <a:r>
              <a:rPr lang="en-US" dirty="0">
                <a:cs typeface="Calibri"/>
              </a:rPr>
              <a:t> it to be recycled, they'll recycle it, right?</a:t>
            </a:r>
          </a:p>
        </p:txBody>
      </p:sp>
      <p:sp>
        <p:nvSpPr>
          <p:cNvPr id="4" name="Slide Number Placeholder 3"/>
          <p:cNvSpPr>
            <a:spLocks noGrp="1"/>
          </p:cNvSpPr>
          <p:nvPr>
            <p:ph type="sldNum" sz="quarter" idx="5"/>
          </p:nvPr>
        </p:nvSpPr>
        <p:spPr/>
        <p:txBody>
          <a:bodyPr/>
          <a:lstStyle/>
          <a:p>
            <a:fld id="{5889CC09-FE9C-4C02-8F52-944F2316DA41}" type="slidenum">
              <a:rPr lang="en-US"/>
              <a:t>27</a:t>
            </a:fld>
            <a:endParaRPr lang="en-US"/>
          </a:p>
        </p:txBody>
      </p:sp>
    </p:spTree>
    <p:extLst>
      <p:ext uri="{BB962C8B-B14F-4D97-AF65-F5344CB8AC3E}">
        <p14:creationId xmlns:p14="http://schemas.microsoft.com/office/powerpoint/2010/main" val="3668664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again, that’s not exactly how everything went for us, either.  We’ve had to amp up our approach….</a:t>
            </a:r>
          </a:p>
        </p:txBody>
      </p:sp>
      <p:sp>
        <p:nvSpPr>
          <p:cNvPr id="4" name="Slide Number Placeholder 3"/>
          <p:cNvSpPr>
            <a:spLocks noGrp="1"/>
          </p:cNvSpPr>
          <p:nvPr>
            <p:ph type="sldNum" sz="quarter" idx="5"/>
          </p:nvPr>
        </p:nvSpPr>
        <p:spPr/>
        <p:txBody>
          <a:bodyPr/>
          <a:lstStyle/>
          <a:p>
            <a:fld id="{5889CC09-FE9C-4C02-8F52-944F2316DA41}" type="slidenum">
              <a:rPr lang="en-US" smtClean="0"/>
              <a:t>28</a:t>
            </a:fld>
            <a:endParaRPr lang="en-US"/>
          </a:p>
        </p:txBody>
      </p:sp>
    </p:spTree>
    <p:extLst>
      <p:ext uri="{BB962C8B-B14F-4D97-AF65-F5344CB8AC3E}">
        <p14:creationId xmlns:p14="http://schemas.microsoft.com/office/powerpoint/2010/main" val="133936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Calibri"/>
                <a:cs typeface="Calibri"/>
              </a:rPr>
              <a:t>We make returning these products at the end of their useful life as easy as possible through our re[TURN] Reclamation Program.   A few ways we make it easy include…</a:t>
            </a:r>
          </a:p>
        </p:txBody>
      </p:sp>
    </p:spTree>
    <p:extLst>
      <p:ext uri="{BB962C8B-B14F-4D97-AF65-F5344CB8AC3E}">
        <p14:creationId xmlns:p14="http://schemas.microsoft.com/office/powerpoint/2010/main" val="276124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drink a lot of Sprite.   Many of you like your coffee in the mornings, but alas, I can’t have caffeine.   So, my substitute day-drinkable vice is Sprite.</a:t>
            </a:r>
          </a:p>
          <a:p>
            <a:endParaRPr lang="en-US" dirty="0">
              <a:ea typeface="Calibri"/>
              <a:cs typeface="Calibri"/>
            </a:endParaRPr>
          </a:p>
          <a:p>
            <a:r>
              <a:rPr lang="en-US" dirty="0">
                <a:ea typeface="Calibri"/>
                <a:cs typeface="Calibri"/>
              </a:rPr>
              <a:t>I believe there are probably some Coca-Cola folks in the room today, and I'm not looking for an endorsement deal…</a:t>
            </a:r>
          </a:p>
          <a:p>
            <a:endParaRPr lang="en-US" dirty="0">
              <a:ea typeface="Calibri"/>
              <a:cs typeface="Calibri"/>
            </a:endParaRPr>
          </a:p>
          <a:p>
            <a:r>
              <a:rPr lang="en-US" dirty="0">
                <a:ea typeface="Calibri"/>
                <a:cs typeface="Calibri"/>
              </a:rPr>
              <a:t>The good news is about my addiction is that I happen to know that there’s an active recycling solution for the dozens of bottles of Sprite I drink a day, </a:t>
            </a:r>
            <a:r>
              <a:rPr lang="en-US" dirty="0" err="1">
                <a:ea typeface="Calibri"/>
                <a:cs typeface="Calibri"/>
              </a:rPr>
              <a:t>errrrmmmm</a:t>
            </a:r>
            <a:r>
              <a:rPr lang="en-US" dirty="0">
                <a:ea typeface="Calibri"/>
                <a:cs typeface="Calibri"/>
              </a:rPr>
              <a:t>, I mean, per week. </a:t>
            </a:r>
          </a:p>
          <a:p>
            <a:endParaRPr lang="en-US" dirty="0">
              <a:ea typeface="Calibri"/>
              <a:cs typeface="Calibri"/>
            </a:endParaRPr>
          </a:p>
          <a:p>
            <a:r>
              <a:rPr lang="en-US" dirty="0">
                <a:ea typeface="Calibri"/>
                <a:cs typeface="Calibri"/>
              </a:rPr>
              <a:t>Even those legacy green ones that just got phased out...I’ll come back to that a bit later.</a:t>
            </a:r>
          </a:p>
          <a:p>
            <a:endParaRPr lang="en-US" dirty="0">
              <a:ea typeface="Calibri"/>
              <a:cs typeface="Calibri"/>
            </a:endParaRPr>
          </a:p>
          <a:p>
            <a:r>
              <a:rPr lang="en-US" dirty="0">
                <a:ea typeface="Calibri"/>
                <a:cs typeface="Calibri"/>
              </a:rPr>
              <a:t>You may say that, of course, I care about recycling, I'm the head of sustainability for a living.  </a:t>
            </a:r>
          </a:p>
          <a:p>
            <a:endParaRPr lang="en-US" dirty="0">
              <a:ea typeface="Calibri"/>
              <a:cs typeface="Calibri"/>
            </a:endParaRPr>
          </a:p>
          <a:p>
            <a:r>
              <a:rPr lang="en-US" dirty="0">
                <a:ea typeface="Calibri"/>
                <a:cs typeface="Calibri"/>
              </a:rPr>
              <a:t>But what about the average consumer?  What’s the state of the state where they are concerned? </a:t>
            </a:r>
          </a:p>
        </p:txBody>
      </p:sp>
      <p:sp>
        <p:nvSpPr>
          <p:cNvPr id="4" name="Slide Number Placeholder 3"/>
          <p:cNvSpPr>
            <a:spLocks noGrp="1"/>
          </p:cNvSpPr>
          <p:nvPr>
            <p:ph type="sldNum" sz="quarter" idx="5"/>
          </p:nvPr>
        </p:nvSpPr>
        <p:spPr/>
        <p:txBody>
          <a:bodyPr/>
          <a:lstStyle/>
          <a:p>
            <a:fld id="{5889CC09-FE9C-4C02-8F52-944F2316DA41}" type="slidenum">
              <a:rPr lang="en-US"/>
              <a:t>3</a:t>
            </a:fld>
            <a:endParaRPr lang="en-US"/>
          </a:p>
        </p:txBody>
      </p:sp>
    </p:spTree>
    <p:extLst>
      <p:ext uri="{BB962C8B-B14F-4D97-AF65-F5344CB8AC3E}">
        <p14:creationId xmlns:p14="http://schemas.microsoft.com/office/powerpoint/2010/main" val="3617343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4d63d089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4d63d089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29413" indent="0">
              <a:buSzPts val="1600"/>
              <a:buFont typeface="Calibri"/>
              <a:buNone/>
            </a:pPr>
            <a:r>
              <a:rPr lang="en-US" sz="1600" dirty="0">
                <a:latin typeface="Calibri"/>
                <a:ea typeface="Calibri"/>
                <a:cs typeface="Calibri"/>
                <a:sym typeface="Calibri"/>
              </a:rPr>
              <a:t>Offering multiple flooring products with an Environmental Guarantee for takeback and recycling at </a:t>
            </a:r>
            <a:r>
              <a:rPr lang="en-US" sz="1600" b="1" u="sng" dirty="0">
                <a:latin typeface="Calibri"/>
                <a:ea typeface="Calibri"/>
                <a:cs typeface="Calibri"/>
                <a:sym typeface="Calibri"/>
              </a:rPr>
              <a:t>no cost to the customer</a:t>
            </a:r>
            <a:r>
              <a:rPr lang="en-US" sz="1600" dirty="0">
                <a:latin typeface="Calibri"/>
                <a:ea typeface="Calibri"/>
                <a:cs typeface="Calibri"/>
                <a:sym typeface="Calibri"/>
              </a:rPr>
              <a:t>.  </a:t>
            </a:r>
            <a:endParaRPr sz="1600" dirty="0">
              <a:latin typeface="Calibri"/>
              <a:ea typeface="Calibri"/>
              <a:cs typeface="Calibri"/>
              <a:sym typeface="Calibri"/>
            </a:endParaRPr>
          </a:p>
        </p:txBody>
      </p:sp>
    </p:spTree>
    <p:extLst>
      <p:ext uri="{BB962C8B-B14F-4D97-AF65-F5344CB8AC3E}">
        <p14:creationId xmlns:p14="http://schemas.microsoft.com/office/powerpoint/2010/main" val="1146710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4d63d089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4d63d089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29413" indent="0">
              <a:buSzPts val="1600"/>
              <a:buFont typeface="Calibri"/>
              <a:buNone/>
            </a:pPr>
            <a:r>
              <a:rPr lang="en-US" sz="1600" dirty="0">
                <a:latin typeface="Calibri"/>
                <a:ea typeface="Calibri"/>
                <a:cs typeface="Calibri"/>
                <a:sym typeface="Calibri"/>
              </a:rPr>
              <a:t>We make it easy by providing step-by-step instructions with pictograms of what it means to stack on a pallet, etc.</a:t>
            </a:r>
            <a:endParaRPr sz="1600" dirty="0">
              <a:latin typeface="Calibri"/>
              <a:ea typeface="Calibri"/>
              <a:cs typeface="Calibri"/>
              <a:sym typeface="Calibri"/>
            </a:endParaRPr>
          </a:p>
        </p:txBody>
      </p:sp>
    </p:spTree>
    <p:extLst>
      <p:ext uri="{BB962C8B-B14F-4D97-AF65-F5344CB8AC3E}">
        <p14:creationId xmlns:p14="http://schemas.microsoft.com/office/powerpoint/2010/main" val="1426434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4d63d089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4d63d089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29413" indent="0">
              <a:buSzPts val="1600"/>
              <a:buFont typeface="Calibri"/>
              <a:buNone/>
            </a:pPr>
            <a:r>
              <a:rPr lang="en-US" sz="1600" dirty="0">
                <a:latin typeface="Calibri"/>
                <a:ea typeface="Calibri"/>
                <a:cs typeface="Calibri"/>
                <a:sym typeface="Calibri"/>
              </a:rPr>
              <a:t>We emboss directly into the carpet tile backing a toll-free phone number and www.shawrecycles.com to help facilitate take back years later when the person taking it off the floor is not likely the person that bought it in the first place.</a:t>
            </a:r>
            <a:endParaRPr sz="1600" dirty="0">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4d63d089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4d63d089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29413">
              <a:buSzPts val="1600"/>
            </a:pPr>
            <a:r>
              <a:rPr lang="en-US" sz="1600" dirty="0">
                <a:latin typeface="Calibri"/>
                <a:ea typeface="Calibri"/>
                <a:cs typeface="Calibri"/>
              </a:rPr>
              <a:t>Once material is returned to Shaw, we calculate and communicate the positive impact that the reclamation job has actually had on the world.  </a:t>
            </a:r>
          </a:p>
          <a:p>
            <a:pPr marL="129413">
              <a:buSzPts val="1600"/>
            </a:pPr>
            <a:endParaRPr lang="en-US" sz="1600" dirty="0">
              <a:latin typeface="Calibri"/>
              <a:ea typeface="Calibri"/>
              <a:cs typeface="Calibri"/>
            </a:endParaRPr>
          </a:p>
          <a:p>
            <a:pPr marL="129413">
              <a:buSzPts val="1600"/>
            </a:pPr>
            <a:r>
              <a:rPr lang="en-US" sz="1600" dirty="0">
                <a:latin typeface="Calibri"/>
                <a:ea typeface="Calibri"/>
                <a:cs typeface="Calibri"/>
              </a:rPr>
              <a:t>We use metrics like equivalent gallons of gas, or miles not driven, or trees planted – so people can actually understand the scale of their carbon impact. </a:t>
            </a:r>
          </a:p>
        </p:txBody>
      </p:sp>
    </p:spTree>
    <p:extLst>
      <p:ext uri="{BB962C8B-B14F-4D97-AF65-F5344CB8AC3E}">
        <p14:creationId xmlns:p14="http://schemas.microsoft.com/office/powerpoint/2010/main" val="3051662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4d63d089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4d63d089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29413">
              <a:buSzPts val="1600"/>
            </a:pPr>
            <a:r>
              <a:rPr lang="en-US" sz="1600" dirty="0">
                <a:latin typeface="Calibri"/>
                <a:ea typeface="Calibri"/>
                <a:cs typeface="Calibri"/>
              </a:rPr>
              <a:t>And for our own sales organization – we use Salesforce.com to help them see projects that have been installed for more than 8 years so that we can go actively harvest material that is “ready” for reclamation. </a:t>
            </a:r>
          </a:p>
        </p:txBody>
      </p:sp>
    </p:spTree>
    <p:extLst>
      <p:ext uri="{BB962C8B-B14F-4D97-AF65-F5344CB8AC3E}">
        <p14:creationId xmlns:p14="http://schemas.microsoft.com/office/powerpoint/2010/main" val="1021046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8b73d39ea7_0_2136: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8b73d39ea7_0_2136:notes"/>
          <p:cNvSpPr txBox="1">
            <a:spLocks noGrp="1"/>
          </p:cNvSpPr>
          <p:nvPr>
            <p:ph type="body" idx="1"/>
          </p:nvPr>
        </p:nvSpPr>
        <p:spPr>
          <a:xfrm>
            <a:off x="716619" y="4489387"/>
            <a:ext cx="5732827" cy="4253225"/>
          </a:xfrm>
          <a:prstGeom prst="rect">
            <a:avLst/>
          </a:prstGeom>
        </p:spPr>
        <p:txBody>
          <a:bodyPr spcFirstLastPara="1" wrap="square" lIns="94920" tIns="94920" rIns="94920" bIns="94920" anchor="t" anchorCtr="0">
            <a:noAutofit/>
          </a:bodyPr>
          <a:lstStyle/>
          <a:p>
            <a:r>
              <a:rPr lang="en-US" dirty="0"/>
              <a:t>As a result, through this program, we’ve reclaimed and recycled almost 1 billion pounds of carpet since 2006 - ours and competitors combined.</a:t>
            </a:r>
          </a:p>
          <a:p>
            <a:endParaRPr lang="en-US" dirty="0"/>
          </a:p>
          <a:p>
            <a:r>
              <a:rPr lang="en-US" dirty="0"/>
              <a:t>I’m also really proud to say that we maintained a consistent level of </a:t>
            </a:r>
            <a:r>
              <a:rPr lang="en-US" dirty="0">
                <a:cs typeface="Calibri" panose="020F0502020204030204"/>
              </a:rPr>
              <a:t>reclamation among our commercial customers even during the height of the COVID-19 pandemic.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why did I take my time today to share Shaw’s story?  Because it is our Mission Possible.  To fuel the circular economy with cradle-to-cradle inspired products.  To use recycled content to lower our carbon impact.  To design products that can be recycled and participate in our re[TURN] reclamation program.</a:t>
            </a:r>
          </a:p>
          <a:p>
            <a:endParaRPr lang="en-US" dirty="0">
              <a:cs typeface="Calibri"/>
            </a:endParaRPr>
          </a:p>
          <a:p>
            <a:r>
              <a:rPr lang="en-US" dirty="0">
                <a:cs typeface="Calibri"/>
              </a:rPr>
              <a:t>Despite all of the forces against all of us, and amidst challenging times – we HAVE to figure this out as a global community – so it might as well start right here in Georgia.  We don’t have a choice and I’ll reiterate my friend’s sense of urgency. </a:t>
            </a:r>
          </a:p>
          <a:p>
            <a:endParaRPr lang="en-US" dirty="0">
              <a:cs typeface="Calibri"/>
            </a:endParaRPr>
          </a:p>
          <a:p>
            <a:r>
              <a:rPr lang="en-US" dirty="0">
                <a:cs typeface="Calibri"/>
              </a:rPr>
              <a:t>I leave you this morning with a personal challenge for the next 2 ½ days.   “Mission Possible”.   Flip the script from what isn’t working to what can we do differently.   In this audience today, I am confident that we have the right combination of experience, diversity, perspectives, industries, organizations, etc. to inspire and help one another.   Identify new opportunities.   Uncover unlikely partners.   Ask hard questions.  Make new friends.  Ask yourself “how might we”….?  </a:t>
            </a:r>
          </a:p>
          <a:p>
            <a:endParaRPr lang="en-US" dirty="0">
              <a:cs typeface="Calibri"/>
            </a:endParaRPr>
          </a:p>
          <a:p>
            <a:r>
              <a:rPr lang="en-US" dirty="0">
                <a:cs typeface="Calibri"/>
              </a:rPr>
              <a:t>Thank you.</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889CC09-FE9C-4C02-8F52-944F2316DA41}" type="slidenum">
              <a:rPr lang="en-US"/>
              <a:t>36</a:t>
            </a:fld>
            <a:endParaRPr lang="en-US"/>
          </a:p>
        </p:txBody>
      </p:sp>
    </p:spTree>
    <p:extLst>
      <p:ext uri="{BB962C8B-B14F-4D97-AF65-F5344CB8AC3E}">
        <p14:creationId xmlns:p14="http://schemas.microsoft.com/office/powerpoint/2010/main" val="232335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Very recent consumer research (by the Shelton Group) actually shows that 42% of people </a:t>
            </a:r>
            <a:r>
              <a:rPr lang="en-US" b="1" u="sng" dirty="0">
                <a:cs typeface="Calibri"/>
              </a:rPr>
              <a:t>want to be seen as someone who buys eco-friendly products</a:t>
            </a:r>
            <a:r>
              <a:rPr lang="en-US" dirty="0">
                <a:cs typeface="Calibri"/>
              </a:rPr>
              <a:t>.  This is an image thing.  People want to be seen as – associated with – know by – kind of behavior. </a:t>
            </a:r>
          </a:p>
          <a:p>
            <a:endParaRPr lang="en-US" dirty="0">
              <a:cs typeface="Calibri"/>
            </a:endParaRPr>
          </a:p>
          <a:p>
            <a:r>
              <a:rPr lang="en-US" dirty="0">
                <a:cs typeface="Calibri"/>
              </a:rPr>
              <a:t>This same research said that people want to buy products and services from "good" companies.</a:t>
            </a:r>
            <a:endParaRPr lang="en-US" dirty="0"/>
          </a:p>
        </p:txBody>
      </p:sp>
      <p:sp>
        <p:nvSpPr>
          <p:cNvPr id="4" name="Slide Number Placeholder 3"/>
          <p:cNvSpPr>
            <a:spLocks noGrp="1"/>
          </p:cNvSpPr>
          <p:nvPr>
            <p:ph type="sldNum" sz="quarter" idx="5"/>
          </p:nvPr>
        </p:nvSpPr>
        <p:spPr/>
        <p:txBody>
          <a:bodyPr/>
          <a:lstStyle/>
          <a:p>
            <a:fld id="{42EC86F4-C33C-475F-A713-BA54DE11DAAC}" type="slidenum">
              <a:rPr lang="en-US"/>
              <a:t>4</a:t>
            </a:fld>
            <a:endParaRPr lang="en-US"/>
          </a:p>
        </p:txBody>
      </p:sp>
    </p:spTree>
    <p:extLst>
      <p:ext uri="{BB962C8B-B14F-4D97-AF65-F5344CB8AC3E}">
        <p14:creationId xmlns:p14="http://schemas.microsoft.com/office/powerpoint/2010/main" val="89089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immediately, you want to ask yourself what do consumers think actually makes a company “good”? </a:t>
            </a:r>
          </a:p>
          <a:p>
            <a:endParaRPr lang="en-US" dirty="0">
              <a:cs typeface="Calibri"/>
            </a:endParaRPr>
          </a:p>
          <a:p>
            <a:r>
              <a:rPr lang="en-US" dirty="0">
                <a:cs typeface="Calibri"/>
              </a:rPr>
              <a:t>As you might expect, treatment of employees was by far the leading driver along with myriad other topics. </a:t>
            </a:r>
          </a:p>
          <a:p>
            <a:endParaRPr lang="en-US" dirty="0">
              <a:cs typeface="Calibri"/>
            </a:endParaRPr>
          </a:p>
          <a:p>
            <a:r>
              <a:rPr lang="en-US" dirty="0">
                <a:cs typeface="Calibri"/>
              </a:rPr>
              <a:t>But when it came to the environment, there was a clear top 3:</a:t>
            </a:r>
          </a:p>
        </p:txBody>
      </p:sp>
      <p:sp>
        <p:nvSpPr>
          <p:cNvPr id="4" name="Slide Number Placeholder 3"/>
          <p:cNvSpPr>
            <a:spLocks noGrp="1"/>
          </p:cNvSpPr>
          <p:nvPr>
            <p:ph type="sldNum" sz="quarter" idx="5"/>
          </p:nvPr>
        </p:nvSpPr>
        <p:spPr/>
        <p:txBody>
          <a:bodyPr/>
          <a:lstStyle/>
          <a:p>
            <a:fld id="{42EC86F4-C33C-475F-A713-BA54DE11DAAC}" type="slidenum">
              <a:rPr lang="en-US"/>
              <a:t>5</a:t>
            </a:fld>
            <a:endParaRPr lang="en-US"/>
          </a:p>
        </p:txBody>
      </p:sp>
    </p:spTree>
    <p:extLst>
      <p:ext uri="{BB962C8B-B14F-4D97-AF65-F5344CB8AC3E}">
        <p14:creationId xmlns:p14="http://schemas.microsoft.com/office/powerpoint/2010/main" val="190847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Consumers believe that a "good" company </a:t>
            </a:r>
          </a:p>
          <a:p>
            <a:endParaRPr lang="en-US" dirty="0">
              <a:cs typeface="Calibri"/>
            </a:endParaRPr>
          </a:p>
          <a:p>
            <a:pPr marL="228600" indent="-228600">
              <a:buAutoNum type="arabicParenR"/>
            </a:pPr>
            <a:r>
              <a:rPr lang="en-US" dirty="0">
                <a:cs typeface="Calibri"/>
              </a:rPr>
              <a:t>recycles, </a:t>
            </a:r>
          </a:p>
          <a:p>
            <a:pPr marL="228600" indent="-228600">
              <a:buAutoNum type="arabicParenR"/>
            </a:pPr>
            <a:r>
              <a:rPr lang="en-US" dirty="0">
                <a:cs typeface="Calibri"/>
              </a:rPr>
              <a:t>manufactures its products in the US, and </a:t>
            </a:r>
          </a:p>
          <a:p>
            <a:pPr marL="228600" indent="-228600">
              <a:buAutoNum type="arabicParenR"/>
            </a:pPr>
            <a:r>
              <a:rPr lang="en-US" dirty="0">
                <a:cs typeface="Calibri"/>
              </a:rPr>
              <a:t>makes products that can be recycled. </a:t>
            </a:r>
          </a:p>
          <a:p>
            <a:pPr marL="228600" indent="-228600">
              <a:buAutoNum type="arabicParenR"/>
            </a:pPr>
            <a:endParaRPr lang="en-US" dirty="0">
              <a:cs typeface="Calibri"/>
            </a:endParaRPr>
          </a:p>
          <a:p>
            <a:pPr marL="0" indent="0">
              <a:buNone/>
            </a:pPr>
            <a:r>
              <a:rPr lang="en-US" dirty="0">
                <a:cs typeface="Calibri"/>
              </a:rPr>
              <a:t>These were the 3 most important things that consumers said a company should be doing to positively impact their purchase decisions.</a:t>
            </a:r>
          </a:p>
        </p:txBody>
      </p:sp>
      <p:sp>
        <p:nvSpPr>
          <p:cNvPr id="4" name="Slide Number Placeholder 3"/>
          <p:cNvSpPr>
            <a:spLocks noGrp="1"/>
          </p:cNvSpPr>
          <p:nvPr>
            <p:ph type="sldNum" sz="quarter" idx="5"/>
          </p:nvPr>
        </p:nvSpPr>
        <p:spPr/>
        <p:txBody>
          <a:bodyPr/>
          <a:lstStyle/>
          <a:p>
            <a:fld id="{42EC86F4-C33C-475F-A713-BA54DE11DAAC}" type="slidenum">
              <a:rPr lang="en-US"/>
              <a:t>6</a:t>
            </a:fld>
            <a:endParaRPr lang="en-US"/>
          </a:p>
        </p:txBody>
      </p:sp>
    </p:spTree>
    <p:extLst>
      <p:ext uri="{BB962C8B-B14F-4D97-AF65-F5344CB8AC3E}">
        <p14:creationId xmlns:p14="http://schemas.microsoft.com/office/powerpoint/2010/main" val="95602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 Probably dating myself a little bit with this reference.</a:t>
            </a:r>
          </a:p>
          <a:p>
            <a:endParaRPr lang="en-US" dirty="0"/>
          </a:p>
          <a:p>
            <a:r>
              <a:rPr lang="en-US" dirty="0"/>
              <a:t>And, I’m not going to say recycling is the Field of Dreams – but the early premise was that if we built the infrastructure to make recycling available – it would happen, and it would work.  </a:t>
            </a:r>
          </a:p>
          <a:p>
            <a:endParaRPr lang="en-US" dirty="0"/>
          </a:p>
          <a:p>
            <a:r>
              <a:rPr lang="en-US" dirty="0"/>
              <a:t>Of course, people would do it, right?</a:t>
            </a:r>
          </a:p>
          <a:p>
            <a:endParaRPr lang="en-US" dirty="0"/>
          </a:p>
          <a:p>
            <a:endParaRPr lang="en-US" dirty="0"/>
          </a:p>
        </p:txBody>
      </p:sp>
      <p:sp>
        <p:nvSpPr>
          <p:cNvPr id="4" name="Slide Number Placeholder 3"/>
          <p:cNvSpPr>
            <a:spLocks noGrp="1"/>
          </p:cNvSpPr>
          <p:nvPr>
            <p:ph type="sldNum" sz="quarter" idx="5"/>
          </p:nvPr>
        </p:nvSpPr>
        <p:spPr/>
        <p:txBody>
          <a:bodyPr/>
          <a:lstStyle/>
          <a:p>
            <a:fld id="{5889CC09-FE9C-4C02-8F52-944F2316DA41}" type="slidenum">
              <a:rPr lang="en-US" smtClean="0"/>
              <a:t>7</a:t>
            </a:fld>
            <a:endParaRPr lang="en-US"/>
          </a:p>
        </p:txBody>
      </p:sp>
    </p:spTree>
    <p:extLst>
      <p:ext uri="{BB962C8B-B14F-4D97-AF65-F5344CB8AC3E}">
        <p14:creationId xmlns:p14="http://schemas.microsoft.com/office/powerpoint/2010/main" val="134184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you all know – in the various roles you all have within the recycling industry – that’s just not the way it worked.</a:t>
            </a:r>
          </a:p>
        </p:txBody>
      </p:sp>
      <p:sp>
        <p:nvSpPr>
          <p:cNvPr id="4" name="Slide Number Placeholder 3"/>
          <p:cNvSpPr>
            <a:spLocks noGrp="1"/>
          </p:cNvSpPr>
          <p:nvPr>
            <p:ph type="sldNum" sz="quarter" idx="5"/>
          </p:nvPr>
        </p:nvSpPr>
        <p:spPr/>
        <p:txBody>
          <a:bodyPr/>
          <a:lstStyle/>
          <a:p>
            <a:fld id="{5889CC09-FE9C-4C02-8F52-944F2316DA41}" type="slidenum">
              <a:rPr lang="en-US" smtClean="0"/>
              <a:t>8</a:t>
            </a:fld>
            <a:endParaRPr lang="en-US"/>
          </a:p>
        </p:txBody>
      </p:sp>
    </p:spTree>
    <p:extLst>
      <p:ext uri="{BB962C8B-B14F-4D97-AF65-F5344CB8AC3E}">
        <p14:creationId xmlns:p14="http://schemas.microsoft.com/office/powerpoint/2010/main" val="250265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in reality here in the US – looking at just a few of the recycling statistics published in 2022 – we are going in the wrong direction.  You all probably know that already, right?</a:t>
            </a:r>
          </a:p>
          <a:p>
            <a:endParaRPr lang="en-US" dirty="0"/>
          </a:p>
          <a:p>
            <a:r>
              <a:rPr lang="en-US" dirty="0"/>
              <a:t>Looking at the one statistic I’ve highlighted -- In 2015, the American recycling rate was 34.7% and that has now dropped to 32.1% here in 2022.   </a:t>
            </a:r>
          </a:p>
          <a:p>
            <a:endParaRPr lang="en-US" dirty="0"/>
          </a:p>
          <a:p>
            <a:r>
              <a:rPr lang="en-US" dirty="0"/>
              <a:t> </a:t>
            </a:r>
          </a:p>
        </p:txBody>
      </p:sp>
      <p:sp>
        <p:nvSpPr>
          <p:cNvPr id="4" name="Slide Number Placeholder 3"/>
          <p:cNvSpPr>
            <a:spLocks noGrp="1"/>
          </p:cNvSpPr>
          <p:nvPr>
            <p:ph type="sldNum" sz="quarter" idx="5"/>
          </p:nvPr>
        </p:nvSpPr>
        <p:spPr/>
        <p:txBody>
          <a:bodyPr/>
          <a:lstStyle/>
          <a:p>
            <a:fld id="{5889CC09-FE9C-4C02-8F52-944F2316DA41}" type="slidenum">
              <a:rPr lang="en-US" smtClean="0"/>
              <a:t>9</a:t>
            </a:fld>
            <a:endParaRPr lang="en-US"/>
          </a:p>
        </p:txBody>
      </p:sp>
    </p:spTree>
    <p:extLst>
      <p:ext uri="{BB962C8B-B14F-4D97-AF65-F5344CB8AC3E}">
        <p14:creationId xmlns:p14="http://schemas.microsoft.com/office/powerpoint/2010/main" val="29657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0"/>
        <p:cNvGrpSpPr/>
        <p:nvPr/>
      </p:nvGrpSpPr>
      <p:grpSpPr>
        <a:xfrm>
          <a:off x="0" y="0"/>
          <a:ext cx="0" cy="0"/>
          <a:chOff x="0" y="0"/>
          <a:chExt cx="0" cy="0"/>
        </a:xfrm>
      </p:grpSpPr>
      <p:sp>
        <p:nvSpPr>
          <p:cNvPr id="501" name="Google Shape;501;p1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2" name="Google Shape;502;p1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503" name="Google Shape;503;p1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87208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61"/>
        <p:cNvGrpSpPr/>
        <p:nvPr/>
      </p:nvGrpSpPr>
      <p:grpSpPr>
        <a:xfrm>
          <a:off x="0" y="0"/>
          <a:ext cx="0" cy="0"/>
          <a:chOff x="0" y="0"/>
          <a:chExt cx="0" cy="0"/>
        </a:xfrm>
      </p:grpSpPr>
      <p:sp>
        <p:nvSpPr>
          <p:cNvPr id="62" name="Google Shape;62;p14"/>
          <p:cNvSpPr txBox="1">
            <a:spLocks noGrp="1"/>
          </p:cNvSpPr>
          <p:nvPr>
            <p:ph type="ftr" idx="11"/>
          </p:nvPr>
        </p:nvSpPr>
        <p:spPr>
          <a:xfrm>
            <a:off x="3022063" y="6573817"/>
            <a:ext cx="447600" cy="98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533" b="0" i="0">
                <a:solidFill>
                  <a:schemeClr val="lt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4"/>
          <p:cNvSpPr txBox="1">
            <a:spLocks noGrp="1"/>
          </p:cNvSpPr>
          <p:nvPr>
            <p:ph type="dt" idx="10"/>
          </p:nvPr>
        </p:nvSpPr>
        <p:spPr>
          <a:xfrm>
            <a:off x="1518903" y="6573151"/>
            <a:ext cx="819200" cy="99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533" b="1" i="0">
                <a:solidFill>
                  <a:schemeClr val="lt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11819579" y="6573817"/>
            <a:ext cx="160800" cy="98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buNone/>
              <a:defRPr sz="533" b="0" i="0">
                <a:solidFill>
                  <a:srgbClr val="010202"/>
                </a:solidFill>
                <a:latin typeface="Arial"/>
                <a:ea typeface="Arial"/>
                <a:cs typeface="Arial"/>
                <a:sym typeface="Arial"/>
              </a:defRPr>
            </a:lvl1pPr>
            <a:lvl2pPr marL="0" marR="0" lvl="1" indent="0" algn="l" rtl="0">
              <a:lnSpc>
                <a:spcPct val="100000"/>
              </a:lnSpc>
              <a:spcBef>
                <a:spcPts val="0"/>
              </a:spcBef>
              <a:buNone/>
              <a:defRPr sz="533" b="0" i="0">
                <a:solidFill>
                  <a:srgbClr val="010202"/>
                </a:solidFill>
                <a:latin typeface="Arial"/>
                <a:ea typeface="Arial"/>
                <a:cs typeface="Arial"/>
                <a:sym typeface="Arial"/>
              </a:defRPr>
            </a:lvl2pPr>
            <a:lvl3pPr marL="0" marR="0" lvl="2" indent="0" algn="l" rtl="0">
              <a:lnSpc>
                <a:spcPct val="100000"/>
              </a:lnSpc>
              <a:spcBef>
                <a:spcPts val="0"/>
              </a:spcBef>
              <a:buNone/>
              <a:defRPr sz="533" b="0" i="0">
                <a:solidFill>
                  <a:srgbClr val="010202"/>
                </a:solidFill>
                <a:latin typeface="Arial"/>
                <a:ea typeface="Arial"/>
                <a:cs typeface="Arial"/>
                <a:sym typeface="Arial"/>
              </a:defRPr>
            </a:lvl3pPr>
            <a:lvl4pPr marL="0" marR="0" lvl="3" indent="0" algn="l" rtl="0">
              <a:lnSpc>
                <a:spcPct val="100000"/>
              </a:lnSpc>
              <a:spcBef>
                <a:spcPts val="0"/>
              </a:spcBef>
              <a:buNone/>
              <a:defRPr sz="533" b="0" i="0">
                <a:solidFill>
                  <a:srgbClr val="010202"/>
                </a:solidFill>
                <a:latin typeface="Arial"/>
                <a:ea typeface="Arial"/>
                <a:cs typeface="Arial"/>
                <a:sym typeface="Arial"/>
              </a:defRPr>
            </a:lvl4pPr>
            <a:lvl5pPr marL="0" marR="0" lvl="4" indent="0" algn="l" rtl="0">
              <a:lnSpc>
                <a:spcPct val="100000"/>
              </a:lnSpc>
              <a:spcBef>
                <a:spcPts val="0"/>
              </a:spcBef>
              <a:buNone/>
              <a:defRPr sz="533" b="0" i="0">
                <a:solidFill>
                  <a:srgbClr val="010202"/>
                </a:solidFill>
                <a:latin typeface="Arial"/>
                <a:ea typeface="Arial"/>
                <a:cs typeface="Arial"/>
                <a:sym typeface="Arial"/>
              </a:defRPr>
            </a:lvl5pPr>
            <a:lvl6pPr marL="0" marR="0" lvl="5" indent="0" algn="l" rtl="0">
              <a:lnSpc>
                <a:spcPct val="100000"/>
              </a:lnSpc>
              <a:spcBef>
                <a:spcPts val="0"/>
              </a:spcBef>
              <a:buNone/>
              <a:defRPr sz="533" b="0" i="0">
                <a:solidFill>
                  <a:srgbClr val="010202"/>
                </a:solidFill>
                <a:latin typeface="Arial"/>
                <a:ea typeface="Arial"/>
                <a:cs typeface="Arial"/>
                <a:sym typeface="Arial"/>
              </a:defRPr>
            </a:lvl6pPr>
            <a:lvl7pPr marL="0" marR="0" lvl="6" indent="0" algn="l" rtl="0">
              <a:lnSpc>
                <a:spcPct val="100000"/>
              </a:lnSpc>
              <a:spcBef>
                <a:spcPts val="0"/>
              </a:spcBef>
              <a:buNone/>
              <a:defRPr sz="533" b="0" i="0">
                <a:solidFill>
                  <a:srgbClr val="010202"/>
                </a:solidFill>
                <a:latin typeface="Arial"/>
                <a:ea typeface="Arial"/>
                <a:cs typeface="Arial"/>
                <a:sym typeface="Arial"/>
              </a:defRPr>
            </a:lvl7pPr>
            <a:lvl8pPr marL="0" marR="0" lvl="7" indent="0" algn="l" rtl="0">
              <a:lnSpc>
                <a:spcPct val="100000"/>
              </a:lnSpc>
              <a:spcBef>
                <a:spcPts val="0"/>
              </a:spcBef>
              <a:buNone/>
              <a:defRPr sz="533" b="0" i="0">
                <a:solidFill>
                  <a:srgbClr val="010202"/>
                </a:solidFill>
                <a:latin typeface="Arial"/>
                <a:ea typeface="Arial"/>
                <a:cs typeface="Arial"/>
                <a:sym typeface="Arial"/>
              </a:defRPr>
            </a:lvl8pPr>
            <a:lvl9pPr marL="0" marR="0" lvl="8" indent="0" algn="l" rtl="0">
              <a:lnSpc>
                <a:spcPct val="100000"/>
              </a:lnSpc>
              <a:spcBef>
                <a:spcPts val="0"/>
              </a:spcBef>
              <a:buNone/>
              <a:defRPr sz="533" b="0" i="0">
                <a:solidFill>
                  <a:srgbClr val="01020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r>
              <a:rPr lang="en-US"/>
              <a:t> </a:t>
            </a:r>
            <a:endParaRPr sz="1333">
              <a:solidFill>
                <a:schemeClr val="dk2"/>
              </a:solidFill>
            </a:endParaRPr>
          </a:p>
        </p:txBody>
      </p:sp>
    </p:spTree>
    <p:extLst>
      <p:ext uri="{BB962C8B-B14F-4D97-AF65-F5344CB8AC3E}">
        <p14:creationId xmlns:p14="http://schemas.microsoft.com/office/powerpoint/2010/main" val="23049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sp>
        <p:nvSpPr>
          <p:cNvPr id="498" name="Google Shape;498;p1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9" name="Google Shape;499;p1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97947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0"/>
        <p:cNvGrpSpPr/>
        <p:nvPr/>
      </p:nvGrpSpPr>
      <p:grpSpPr>
        <a:xfrm>
          <a:off x="0" y="0"/>
          <a:ext cx="0" cy="0"/>
          <a:chOff x="0" y="0"/>
          <a:chExt cx="0" cy="0"/>
        </a:xfrm>
      </p:grpSpPr>
      <p:sp>
        <p:nvSpPr>
          <p:cNvPr id="501" name="Google Shape;501;p1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2" name="Google Shape;502;p1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503" name="Google Shape;503;p1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872085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lide description">
  <p:cSld name="Title and slide description">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1" y="228601"/>
            <a:ext cx="10091200" cy="480091"/>
          </a:xfrm>
          <a:prstGeom prst="rect">
            <a:avLst/>
          </a:prstGeom>
          <a:noFill/>
          <a:ln>
            <a:noFill/>
          </a:ln>
        </p:spPr>
        <p:txBody>
          <a:bodyPr spcFirstLastPara="1" wrap="square" lIns="0" tIns="45700" rIns="91425" bIns="45700" anchor="t" anchorCtr="0">
            <a:spAutoFit/>
          </a:bodyPr>
          <a:lstStyle>
            <a:lvl1pPr lvl="0" algn="l" rtl="0">
              <a:lnSpc>
                <a:spcPct val="90000"/>
              </a:lnSpc>
              <a:spcBef>
                <a:spcPts val="0"/>
              </a:spcBef>
              <a:spcAft>
                <a:spcPts val="0"/>
              </a:spcAft>
              <a:buClr>
                <a:srgbClr val="123E4E"/>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09600" y="939801"/>
            <a:ext cx="10744000" cy="559985"/>
          </a:xfrm>
          <a:prstGeom prst="rect">
            <a:avLst/>
          </a:prstGeom>
          <a:noFill/>
          <a:ln>
            <a:noFill/>
          </a:ln>
        </p:spPr>
        <p:txBody>
          <a:bodyPr spcFirstLastPara="1" wrap="square" lIns="0" tIns="45700" rIns="0" bIns="45700" anchor="t" anchorCtr="0">
            <a:spAutoFit/>
          </a:bodyPr>
          <a:lstStyle>
            <a:lvl1pPr marL="609585" lvl="0" indent="-304792" algn="l" rtl="0">
              <a:lnSpc>
                <a:spcPct val="110000"/>
              </a:lnSpc>
              <a:spcBef>
                <a:spcPts val="1600"/>
              </a:spcBef>
              <a:spcAft>
                <a:spcPts val="0"/>
              </a:spcAft>
              <a:buSzPts val="1163"/>
              <a:buNone/>
              <a:defRPr sz="1551">
                <a:solidFill>
                  <a:schemeClr val="accent3"/>
                </a:solidFill>
              </a:defRPr>
            </a:lvl1pPr>
            <a:lvl2pPr marL="1219170" lvl="1" indent="-304792" algn="l" rtl="0">
              <a:lnSpc>
                <a:spcPct val="110000"/>
              </a:lnSpc>
              <a:spcBef>
                <a:spcPts val="600"/>
              </a:spcBef>
              <a:spcAft>
                <a:spcPts val="0"/>
              </a:spcAft>
              <a:buSzPts val="1050"/>
              <a:buNone/>
              <a:defRPr sz="1400"/>
            </a:lvl2pPr>
            <a:lvl3pPr marL="1828754" lvl="2" indent="-304792" algn="l" rtl="0">
              <a:lnSpc>
                <a:spcPct val="110000"/>
              </a:lnSpc>
              <a:spcBef>
                <a:spcPts val="600"/>
              </a:spcBef>
              <a:spcAft>
                <a:spcPts val="0"/>
              </a:spcAft>
              <a:buSzPts val="900"/>
              <a:buNone/>
              <a:defRPr sz="1200"/>
            </a:lvl3pPr>
            <a:lvl4pPr marL="2438339" lvl="3" indent="-304792" algn="l" rtl="0">
              <a:lnSpc>
                <a:spcPct val="110000"/>
              </a:lnSpc>
              <a:spcBef>
                <a:spcPts val="600"/>
              </a:spcBef>
              <a:spcAft>
                <a:spcPts val="0"/>
              </a:spcAft>
              <a:buSzPts val="750"/>
              <a:buNone/>
              <a:defRPr sz="1000"/>
            </a:lvl4pPr>
            <a:lvl5pPr marL="3047924" lvl="4" indent="-304792" algn="l" rtl="0">
              <a:lnSpc>
                <a:spcPct val="100000"/>
              </a:lnSpc>
              <a:spcBef>
                <a:spcPts val="600"/>
              </a:spcBef>
              <a:spcAft>
                <a:spcPts val="0"/>
              </a:spcAft>
              <a:buSzPts val="750"/>
              <a:buNone/>
              <a:defRPr sz="1000"/>
            </a:lvl5pPr>
            <a:lvl6pPr marL="3657509" lvl="5" indent="-304792" algn="l" rtl="0">
              <a:lnSpc>
                <a:spcPct val="90000"/>
              </a:lnSpc>
              <a:spcBef>
                <a:spcPts val="600"/>
              </a:spcBef>
              <a:spcAft>
                <a:spcPts val="0"/>
              </a:spcAft>
              <a:buClr>
                <a:schemeClr val="dk1"/>
              </a:buClr>
              <a:buSzPts val="750"/>
              <a:buNone/>
              <a:defRPr sz="1000"/>
            </a:lvl6pPr>
            <a:lvl7pPr marL="4267093" lvl="6" indent="-304792" algn="l" rtl="0">
              <a:lnSpc>
                <a:spcPct val="90000"/>
              </a:lnSpc>
              <a:spcBef>
                <a:spcPts val="1600"/>
              </a:spcBef>
              <a:spcAft>
                <a:spcPts val="0"/>
              </a:spcAft>
              <a:buClr>
                <a:schemeClr val="dk1"/>
              </a:buClr>
              <a:buSzPts val="750"/>
              <a:buNone/>
              <a:defRPr sz="1000"/>
            </a:lvl7pPr>
            <a:lvl8pPr marL="4876678" lvl="7" indent="-304792" algn="l" rtl="0">
              <a:lnSpc>
                <a:spcPct val="90000"/>
              </a:lnSpc>
              <a:spcBef>
                <a:spcPts val="1600"/>
              </a:spcBef>
              <a:spcAft>
                <a:spcPts val="0"/>
              </a:spcAft>
              <a:buClr>
                <a:schemeClr val="dk1"/>
              </a:buClr>
              <a:buSzPts val="750"/>
              <a:buNone/>
              <a:defRPr sz="1000"/>
            </a:lvl8pPr>
            <a:lvl9pPr marL="5486263" lvl="8" indent="-304792" algn="l" rtl="0">
              <a:lnSpc>
                <a:spcPct val="90000"/>
              </a:lnSpc>
              <a:spcBef>
                <a:spcPts val="1600"/>
              </a:spcBef>
              <a:spcAft>
                <a:spcPts val="1600"/>
              </a:spcAft>
              <a:buClr>
                <a:schemeClr val="dk1"/>
              </a:buClr>
              <a:buSzPts val="750"/>
              <a:buNone/>
              <a:defRPr sz="1000"/>
            </a:lvl9pPr>
          </a:lstStyle>
          <a:p>
            <a:endParaRPr/>
          </a:p>
        </p:txBody>
      </p:sp>
      <p:sp>
        <p:nvSpPr>
          <p:cNvPr id="53" name="Google Shape;53;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a:buNone/>
              <a:defRPr sz="1733">
                <a:solidFill>
                  <a:schemeClr val="accent3"/>
                </a:solidFill>
              </a:defRPr>
            </a:lvl1pPr>
            <a:lvl2pPr lvl="1">
              <a:buNone/>
              <a:defRPr sz="1733">
                <a:solidFill>
                  <a:schemeClr val="accent3"/>
                </a:solidFill>
              </a:defRPr>
            </a:lvl2pPr>
            <a:lvl3pPr lvl="2">
              <a:buNone/>
              <a:defRPr sz="1733">
                <a:solidFill>
                  <a:schemeClr val="accent3"/>
                </a:solidFill>
              </a:defRPr>
            </a:lvl3pPr>
            <a:lvl4pPr lvl="3">
              <a:buNone/>
              <a:defRPr sz="1733">
                <a:solidFill>
                  <a:schemeClr val="accent3"/>
                </a:solidFill>
              </a:defRPr>
            </a:lvl4pPr>
            <a:lvl5pPr lvl="4">
              <a:buNone/>
              <a:defRPr sz="1733">
                <a:solidFill>
                  <a:schemeClr val="accent3"/>
                </a:solidFill>
              </a:defRPr>
            </a:lvl5pPr>
            <a:lvl6pPr lvl="5">
              <a:buNone/>
              <a:defRPr sz="1733">
                <a:solidFill>
                  <a:schemeClr val="accent3"/>
                </a:solidFill>
              </a:defRPr>
            </a:lvl6pPr>
            <a:lvl7pPr lvl="6">
              <a:buNone/>
              <a:defRPr sz="1733">
                <a:solidFill>
                  <a:schemeClr val="accent3"/>
                </a:solidFill>
              </a:defRPr>
            </a:lvl7pPr>
            <a:lvl8pPr lvl="7">
              <a:buNone/>
              <a:defRPr sz="1733">
                <a:solidFill>
                  <a:schemeClr val="accent3"/>
                </a:solidFill>
              </a:defRPr>
            </a:lvl8pPr>
            <a:lvl9pPr lvl="8">
              <a:buNone/>
              <a:defRPr sz="1733">
                <a:solidFill>
                  <a:schemeClr val="accent3"/>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09600" y="197008"/>
            <a:ext cx="10972800" cy="548000"/>
          </a:xfrm>
          <a:prstGeom prst="rect">
            <a:avLst/>
          </a:prstGeom>
          <a:noFill/>
          <a:ln>
            <a:noFill/>
          </a:ln>
        </p:spPr>
        <p:txBody>
          <a:bodyPr spcFirstLastPara="1" wrap="square" lIns="0" tIns="45700" rIns="0" bIns="45700" anchor="t" anchorCtr="0">
            <a:noAutofit/>
          </a:bodyPr>
          <a:lstStyle>
            <a:lvl1pPr lvl="0" algn="l" rtl="0">
              <a:lnSpc>
                <a:spcPct val="90000"/>
              </a:lnSpc>
              <a:spcBef>
                <a:spcPts val="0"/>
              </a:spcBef>
              <a:spcAft>
                <a:spcPts val="0"/>
              </a:spcAft>
              <a:buClr>
                <a:srgbClr val="123E4E"/>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ftr" idx="11"/>
          </p:nvPr>
        </p:nvSpPr>
        <p:spPr>
          <a:xfrm>
            <a:off x="4038600" y="6559201"/>
            <a:ext cx="6666400" cy="212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11047141" y="6559201"/>
            <a:ext cx="535200" cy="2120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58" name="Google Shape;58;p14"/>
          <p:cNvSpPr txBox="1">
            <a:spLocks noGrp="1"/>
          </p:cNvSpPr>
          <p:nvPr>
            <p:ph type="body" idx="1"/>
          </p:nvPr>
        </p:nvSpPr>
        <p:spPr>
          <a:xfrm>
            <a:off x="609600" y="1356712"/>
            <a:ext cx="10972800" cy="5082000"/>
          </a:xfrm>
          <a:prstGeom prst="rect">
            <a:avLst/>
          </a:prstGeom>
          <a:noFill/>
          <a:ln>
            <a:noFill/>
          </a:ln>
        </p:spPr>
        <p:txBody>
          <a:bodyPr spcFirstLastPara="1" wrap="square" lIns="0" tIns="45700" rIns="0" bIns="45700" anchor="t" anchorCtr="0">
            <a:noAutofit/>
          </a:bodyPr>
          <a:lstStyle>
            <a:lvl1pPr marL="609585" marR="0" lvl="0" indent="-304792" algn="l" rtl="0">
              <a:lnSpc>
                <a:spcPct val="110000"/>
              </a:lnSpc>
              <a:spcBef>
                <a:spcPts val="1600"/>
              </a:spcBef>
              <a:spcAft>
                <a:spcPts val="0"/>
              </a:spcAft>
              <a:buClr>
                <a:schemeClr val="accent1"/>
              </a:buClr>
              <a:buSzPts val="1100"/>
              <a:buFont typeface="Arial"/>
              <a:buNone/>
              <a:defRPr/>
            </a:lvl1pPr>
            <a:lvl2pPr marL="1219170" lvl="1" indent="-397923" algn="l" rtl="0">
              <a:lnSpc>
                <a:spcPct val="110000"/>
              </a:lnSpc>
              <a:spcBef>
                <a:spcPts val="600"/>
              </a:spcBef>
              <a:spcAft>
                <a:spcPts val="0"/>
              </a:spcAft>
              <a:buSzPts val="1100"/>
              <a:buChar char="○"/>
              <a:defRPr/>
            </a:lvl2pPr>
            <a:lvl3pPr marL="1828754" lvl="2" indent="-397923" algn="l" rtl="0">
              <a:lnSpc>
                <a:spcPct val="110000"/>
              </a:lnSpc>
              <a:spcBef>
                <a:spcPts val="600"/>
              </a:spcBef>
              <a:spcAft>
                <a:spcPts val="0"/>
              </a:spcAft>
              <a:buSzPts val="1100"/>
              <a:buChar char="■"/>
              <a:defRPr/>
            </a:lvl3pPr>
            <a:lvl4pPr marL="2438339" lvl="3" indent="-397923" algn="l" rtl="0">
              <a:lnSpc>
                <a:spcPct val="110000"/>
              </a:lnSpc>
              <a:spcBef>
                <a:spcPts val="600"/>
              </a:spcBef>
              <a:spcAft>
                <a:spcPts val="0"/>
              </a:spcAft>
              <a:buSzPts val="1100"/>
              <a:buChar char="●"/>
              <a:defRPr/>
            </a:lvl4pPr>
            <a:lvl5pPr marL="3047924" lvl="4" indent="-457189" algn="l" rtl="0">
              <a:lnSpc>
                <a:spcPct val="100000"/>
              </a:lnSpc>
              <a:spcBef>
                <a:spcPts val="600"/>
              </a:spcBef>
              <a:spcAft>
                <a:spcPts val="0"/>
              </a:spcAft>
              <a:buSzPts val="1800"/>
              <a:buChar char="○"/>
              <a:defRPr/>
            </a:lvl5pPr>
            <a:lvl6pPr marL="3657509" lvl="5" indent="-457189" algn="l" rtl="0">
              <a:lnSpc>
                <a:spcPct val="90000"/>
              </a:lnSpc>
              <a:spcBef>
                <a:spcPts val="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sp>
        <p:nvSpPr>
          <p:cNvPr id="59" name="Google Shape;59;p14"/>
          <p:cNvSpPr txBox="1">
            <a:spLocks noGrp="1"/>
          </p:cNvSpPr>
          <p:nvPr>
            <p:ph type="body" idx="2"/>
          </p:nvPr>
        </p:nvSpPr>
        <p:spPr>
          <a:xfrm>
            <a:off x="609600" y="745067"/>
            <a:ext cx="10972800" cy="611600"/>
          </a:xfrm>
          <a:prstGeom prst="rect">
            <a:avLst/>
          </a:prstGeom>
          <a:noFill/>
          <a:ln>
            <a:noFill/>
          </a:ln>
        </p:spPr>
        <p:txBody>
          <a:bodyPr spcFirstLastPara="1" wrap="square" lIns="0" tIns="45700" rIns="0" bIns="45700" anchor="t" anchorCtr="0">
            <a:noAutofit/>
          </a:bodyPr>
          <a:lstStyle>
            <a:lvl1pPr marL="609585" lvl="0" indent="-397923" algn="l" rtl="0">
              <a:lnSpc>
                <a:spcPct val="110000"/>
              </a:lnSpc>
              <a:spcBef>
                <a:spcPts val="1600"/>
              </a:spcBef>
              <a:spcAft>
                <a:spcPts val="0"/>
              </a:spcAft>
              <a:buSzPts val="1100"/>
              <a:buChar char="●"/>
              <a:defRPr b="1">
                <a:solidFill>
                  <a:schemeClr val="dk2"/>
                </a:solidFill>
              </a:defRPr>
            </a:lvl1pPr>
            <a:lvl2pPr marL="1219170" lvl="1" indent="-457189" algn="l" rtl="0">
              <a:lnSpc>
                <a:spcPct val="110000"/>
              </a:lnSpc>
              <a:spcBef>
                <a:spcPts val="600"/>
              </a:spcBef>
              <a:spcAft>
                <a:spcPts val="0"/>
              </a:spcAft>
              <a:buSzPts val="1800"/>
              <a:buChar char="○"/>
              <a:defRPr/>
            </a:lvl2pPr>
            <a:lvl3pPr marL="1828754" lvl="2" indent="-457189" algn="l" rtl="0">
              <a:lnSpc>
                <a:spcPct val="110000"/>
              </a:lnSpc>
              <a:spcBef>
                <a:spcPts val="600"/>
              </a:spcBef>
              <a:spcAft>
                <a:spcPts val="0"/>
              </a:spcAft>
              <a:buSzPts val="1800"/>
              <a:buChar char="■"/>
              <a:defRPr/>
            </a:lvl3pPr>
            <a:lvl4pPr marL="2438339" lvl="3" indent="-457189" algn="l" rtl="0">
              <a:lnSpc>
                <a:spcPct val="110000"/>
              </a:lnSpc>
              <a:spcBef>
                <a:spcPts val="600"/>
              </a:spcBef>
              <a:spcAft>
                <a:spcPts val="0"/>
              </a:spcAft>
              <a:buSzPts val="1800"/>
              <a:buChar char="●"/>
              <a:defRPr/>
            </a:lvl4pPr>
            <a:lvl5pPr marL="3047924" lvl="4" indent="-457189" algn="l" rtl="0">
              <a:lnSpc>
                <a:spcPct val="100000"/>
              </a:lnSpc>
              <a:spcBef>
                <a:spcPts val="600"/>
              </a:spcBef>
              <a:spcAft>
                <a:spcPts val="0"/>
              </a:spcAft>
              <a:buSzPts val="1800"/>
              <a:buChar char="○"/>
              <a:defRPr/>
            </a:lvl5pPr>
            <a:lvl6pPr marL="3657509" lvl="5" indent="-457189" algn="l" rtl="0">
              <a:lnSpc>
                <a:spcPct val="90000"/>
              </a:lnSpc>
              <a:spcBef>
                <a:spcPts val="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4"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B_A97E3FBF.xm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4_156317C4.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1D_75494514.xm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28_688EDD36.xm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29_E69B09C8.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76992772-4469-5B71-598E-B530556FD4AA}"/>
              </a:ext>
            </a:extLst>
          </p:cNvPr>
          <p:cNvPicPr>
            <a:picLocks noChangeAspect="1"/>
          </p:cNvPicPr>
          <p:nvPr/>
        </p:nvPicPr>
        <p:blipFill>
          <a:blip r:embed="rId3"/>
          <a:stretch>
            <a:fillRect/>
          </a:stretch>
        </p:blipFill>
        <p:spPr>
          <a:xfrm>
            <a:off x="362321" y="570025"/>
            <a:ext cx="6277258" cy="5734352"/>
          </a:xfrm>
          <a:prstGeom prst="rect">
            <a:avLst/>
          </a:prstGeom>
        </p:spPr>
      </p:pic>
      <p:sp>
        <p:nvSpPr>
          <p:cNvPr id="5" name="Google Shape;1078;p155">
            <a:extLst>
              <a:ext uri="{FF2B5EF4-FFF2-40B4-BE49-F238E27FC236}">
                <a16:creationId xmlns:a16="http://schemas.microsoft.com/office/drawing/2014/main" id="{4F2A4A50-EE57-5BFA-F632-3DB433FDF85F}"/>
              </a:ext>
            </a:extLst>
          </p:cNvPr>
          <p:cNvSpPr txBox="1"/>
          <p:nvPr/>
        </p:nvSpPr>
        <p:spPr>
          <a:xfrm>
            <a:off x="7078297" y="0"/>
            <a:ext cx="5111704" cy="6858000"/>
          </a:xfrm>
          <a:prstGeom prst="rect">
            <a:avLst/>
          </a:prstGeom>
          <a:solidFill>
            <a:srgbClr val="003E51">
              <a:alpha val="87000"/>
            </a:srgbClr>
          </a:solidFill>
          <a:ln>
            <a:noFill/>
          </a:ln>
        </p:spPr>
        <p:txBody>
          <a:bodyPr spcFirstLastPara="1" wrap="square" lIns="121900" tIns="121900" rIns="121900" bIns="121900" anchor="t" anchorCtr="0">
            <a:noAutofit/>
          </a:bodyPr>
          <a:lstStyle/>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solidFill>
                <a:schemeClr val="bg1"/>
              </a:solidFill>
              <a:latin typeface="Raleway"/>
              <a:cs typeface="Calibri"/>
            </a:endParaRPr>
          </a:p>
          <a:p>
            <a:endParaRPr lang="en-US" dirty="0">
              <a:cs typeface="Calibri"/>
            </a:endParaRPr>
          </a:p>
        </p:txBody>
      </p:sp>
      <p:sp>
        <p:nvSpPr>
          <p:cNvPr id="2" name="TextBox 1">
            <a:extLst>
              <a:ext uri="{FF2B5EF4-FFF2-40B4-BE49-F238E27FC236}">
                <a16:creationId xmlns:a16="http://schemas.microsoft.com/office/drawing/2014/main" id="{E3E56DBD-4B26-D45E-7301-869B4E29B49E}"/>
              </a:ext>
            </a:extLst>
          </p:cNvPr>
          <p:cNvSpPr txBox="1"/>
          <p:nvPr/>
        </p:nvSpPr>
        <p:spPr>
          <a:xfrm>
            <a:off x="7400794" y="4780766"/>
            <a:ext cx="42170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solidFill>
                  <a:srgbClr val="FFFFFF"/>
                </a:solidFill>
                <a:latin typeface="Raleway"/>
                <a:ea typeface="Segoe UI"/>
                <a:cs typeface="Segoe UI"/>
              </a:rPr>
              <a:t>Kellie Ballew</a:t>
            </a:r>
            <a:r>
              <a:rPr lang="en-US">
                <a:latin typeface="Raleway"/>
                <a:ea typeface="Segoe UI"/>
                <a:cs typeface="Segoe UI"/>
              </a:rPr>
              <a:t>​</a:t>
            </a:r>
          </a:p>
          <a:p>
            <a:pPr rtl="0"/>
            <a:r>
              <a:rPr lang="en-US">
                <a:solidFill>
                  <a:srgbClr val="FFFFFF"/>
                </a:solidFill>
                <a:latin typeface="Raleway"/>
                <a:ea typeface="Segoe UI"/>
                <a:cs typeface="Segoe UI"/>
              </a:rPr>
              <a:t>Vice President</a:t>
            </a:r>
            <a:r>
              <a:rPr lang="en-US">
                <a:latin typeface="Raleway"/>
                <a:ea typeface="Segoe UI"/>
                <a:cs typeface="Segoe UI"/>
              </a:rPr>
              <a:t>​</a:t>
            </a:r>
          </a:p>
          <a:p>
            <a:pPr rtl="0"/>
            <a:r>
              <a:rPr lang="en-US">
                <a:solidFill>
                  <a:srgbClr val="FFFFFF"/>
                </a:solidFill>
                <a:latin typeface="Raleway"/>
                <a:ea typeface="Segoe UI"/>
                <a:cs typeface="Segoe UI"/>
              </a:rPr>
              <a:t>Global Sustainability &amp; Innovation</a:t>
            </a:r>
            <a:endParaRPr lang="en-US"/>
          </a:p>
        </p:txBody>
      </p:sp>
      <p:sp>
        <p:nvSpPr>
          <p:cNvPr id="7" name="TextBox 6">
            <a:extLst>
              <a:ext uri="{FF2B5EF4-FFF2-40B4-BE49-F238E27FC236}">
                <a16:creationId xmlns:a16="http://schemas.microsoft.com/office/drawing/2014/main" id="{A40666DC-2F91-9BEA-19DA-43023602EDED}"/>
              </a:ext>
            </a:extLst>
          </p:cNvPr>
          <p:cNvSpPr txBox="1"/>
          <p:nvPr/>
        </p:nvSpPr>
        <p:spPr>
          <a:xfrm>
            <a:off x="7597438" y="1253443"/>
            <a:ext cx="42170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FFFF"/>
                </a:solidFill>
                <a:latin typeface="Raleway"/>
                <a:cs typeface="Segoe UI"/>
              </a:rPr>
              <a:t>Circular Economy:</a:t>
            </a:r>
          </a:p>
          <a:p>
            <a:r>
              <a:rPr lang="en-US" sz="2800" b="1" dirty="0">
                <a:solidFill>
                  <a:srgbClr val="FFFFFF"/>
                </a:solidFill>
                <a:latin typeface="Raleway"/>
                <a:cs typeface="Segoe UI"/>
              </a:rPr>
              <a:t>Closing the Intention-Action Gap</a:t>
            </a:r>
          </a:p>
        </p:txBody>
      </p:sp>
    </p:spTree>
    <p:extLst>
      <p:ext uri="{BB962C8B-B14F-4D97-AF65-F5344CB8AC3E}">
        <p14:creationId xmlns:p14="http://schemas.microsoft.com/office/powerpoint/2010/main" val="2524432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178FE-E578-9BB0-9C4A-8B4506B9B57C}"/>
              </a:ext>
            </a:extLst>
          </p:cNvPr>
          <p:cNvSpPr txBox="1"/>
          <p:nvPr/>
        </p:nvSpPr>
        <p:spPr>
          <a:xfrm>
            <a:off x="3889333" y="2344455"/>
            <a:ext cx="442377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chemeClr val="bg1"/>
                </a:solidFill>
                <a:latin typeface="Source Sans Pro"/>
              </a:rPr>
              <a:t>Brands can help consumers close the gap by decreasing the effort, increasing the rewards or both.</a:t>
            </a:r>
            <a:endParaRPr lang="en-US" sz="3200">
              <a:solidFill>
                <a:schemeClr val="bg1"/>
              </a:solidFill>
            </a:endParaRPr>
          </a:p>
        </p:txBody>
      </p:sp>
      <p:sp>
        <p:nvSpPr>
          <p:cNvPr id="3" name="TextBox 2">
            <a:extLst>
              <a:ext uri="{FF2B5EF4-FFF2-40B4-BE49-F238E27FC236}">
                <a16:creationId xmlns:a16="http://schemas.microsoft.com/office/drawing/2014/main" id="{09023A7E-CC42-8DB4-29CF-A3A6EC2FC2FD}"/>
              </a:ext>
            </a:extLst>
          </p:cNvPr>
          <p:cNvSpPr txBox="1"/>
          <p:nvPr/>
        </p:nvSpPr>
        <p:spPr>
          <a:xfrm>
            <a:off x="433377" y="455000"/>
            <a:ext cx="99531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rgbClr val="FFFFFF"/>
                </a:solidFill>
                <a:latin typeface="Raleway"/>
                <a:cs typeface="Arial"/>
              </a:rPr>
              <a:t>Intention – Action Gap</a:t>
            </a:r>
            <a:endParaRPr lang="en-US" sz="6600" b="1">
              <a:solidFill>
                <a:srgbClr val="FFFFFF"/>
              </a:solidFill>
              <a:latin typeface="Raleway"/>
            </a:endParaRPr>
          </a:p>
        </p:txBody>
      </p:sp>
      <p:sp>
        <p:nvSpPr>
          <p:cNvPr id="4" name="Speech Bubble: Rectangle with Corners Rounded 3">
            <a:extLst>
              <a:ext uri="{FF2B5EF4-FFF2-40B4-BE49-F238E27FC236}">
                <a16:creationId xmlns:a16="http://schemas.microsoft.com/office/drawing/2014/main" id="{B5A2EB6C-ED61-379E-A76B-57EB88BD7818}"/>
              </a:ext>
            </a:extLst>
          </p:cNvPr>
          <p:cNvSpPr/>
          <p:nvPr/>
        </p:nvSpPr>
        <p:spPr>
          <a:xfrm>
            <a:off x="3467623" y="2235415"/>
            <a:ext cx="5052161" cy="2755724"/>
          </a:xfrm>
          <a:prstGeom prst="wedgeRoundRect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05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oad, outdoor, scene&#10;&#10;Description automatically generated">
            <a:extLst>
              <a:ext uri="{FF2B5EF4-FFF2-40B4-BE49-F238E27FC236}">
                <a16:creationId xmlns:a16="http://schemas.microsoft.com/office/drawing/2014/main" id="{865F5420-2668-9FF9-D459-084A6632E6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74"/>
          <a:stretch/>
        </p:blipFill>
        <p:spPr>
          <a:xfrm>
            <a:off x="0" y="-1"/>
            <a:ext cx="12192000" cy="6858001"/>
          </a:xfrm>
          <a:prstGeom prst="rect">
            <a:avLst/>
          </a:prstGeom>
        </p:spPr>
      </p:pic>
    </p:spTree>
    <p:extLst>
      <p:ext uri="{BB962C8B-B14F-4D97-AF65-F5344CB8AC3E}">
        <p14:creationId xmlns:p14="http://schemas.microsoft.com/office/powerpoint/2010/main" val="284362335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99"/>
          <p:cNvSpPr/>
          <p:nvPr/>
        </p:nvSpPr>
        <p:spPr>
          <a:xfrm>
            <a:off x="8255033" y="0"/>
            <a:ext cx="3937200" cy="6858000"/>
          </a:xfrm>
          <a:prstGeom prst="rect">
            <a:avLst/>
          </a:prstGeom>
          <a:solidFill>
            <a:srgbClr val="5B7F95"/>
          </a:solidFill>
          <a:ln>
            <a:noFill/>
          </a:ln>
        </p:spPr>
        <p:txBody>
          <a:bodyPr spcFirstLastPara="1" wrap="square" lIns="91433" tIns="45700" rIns="91433" bIns="45700" anchor="ctr" anchorCtr="0">
            <a:noAutofit/>
          </a:bodyPr>
          <a:lstStyle/>
          <a:p>
            <a:pPr algn="ctr">
              <a:buSzPts val="1400"/>
            </a:pPr>
            <a:endParaRPr sz="1867">
              <a:solidFill>
                <a:srgbClr val="5B7F95"/>
              </a:solidFill>
            </a:endParaRPr>
          </a:p>
        </p:txBody>
      </p:sp>
      <p:sp>
        <p:nvSpPr>
          <p:cNvPr id="478" name="Google Shape;478;p99"/>
          <p:cNvSpPr txBox="1"/>
          <p:nvPr/>
        </p:nvSpPr>
        <p:spPr>
          <a:xfrm>
            <a:off x="8394833" y="639267"/>
            <a:ext cx="3657600" cy="5420000"/>
          </a:xfrm>
          <a:prstGeom prst="rect">
            <a:avLst/>
          </a:prstGeom>
          <a:noFill/>
          <a:ln>
            <a:noFill/>
          </a:ln>
        </p:spPr>
        <p:txBody>
          <a:bodyPr spcFirstLastPara="1" wrap="square" lIns="91433" tIns="45700" rIns="91433" bIns="45700" anchor="t" anchorCtr="0">
            <a:noAutofit/>
          </a:bodyPr>
          <a:lstStyle/>
          <a:p>
            <a:pPr marL="287859" indent="-152396">
              <a:buClr>
                <a:schemeClr val="dk1"/>
              </a:buClr>
              <a:buSzPts val="1700"/>
            </a:pPr>
            <a:endParaRPr sz="2267">
              <a:solidFill>
                <a:schemeClr val="lt1"/>
              </a:solidFill>
              <a:latin typeface="Source Sans Pro Light"/>
              <a:ea typeface="Source Sans Pro Light"/>
              <a:cs typeface="Source Sans Pro Light"/>
              <a:sym typeface="Source Sans Pro Light"/>
            </a:endParaRPr>
          </a:p>
          <a:p>
            <a:pPr marL="287859" indent="-287859">
              <a:buClr>
                <a:schemeClr val="lt1"/>
              </a:buClr>
              <a:buSzPts val="1700"/>
              <a:buFont typeface="Arial"/>
              <a:buChar char="•"/>
            </a:pPr>
            <a:r>
              <a:rPr lang="en" sz="2267">
                <a:solidFill>
                  <a:schemeClr val="lt1"/>
                </a:solidFill>
                <a:latin typeface="Source Sans Pro Light"/>
                <a:ea typeface="Source Sans Pro Light"/>
                <a:cs typeface="Source Sans Pro Light"/>
                <a:sym typeface="Source Sans Pro Light"/>
              </a:rPr>
              <a:t>Global provider of commercial &amp; residential flooring solutions –</a:t>
            </a:r>
            <a:br>
              <a:rPr lang="en" sz="2267">
                <a:solidFill>
                  <a:schemeClr val="lt1"/>
                </a:solidFill>
                <a:latin typeface="Source Sans Pro Light"/>
                <a:ea typeface="Source Sans Pro Light"/>
                <a:cs typeface="Source Sans Pro Light"/>
                <a:sym typeface="Source Sans Pro Light"/>
              </a:rPr>
            </a:br>
            <a:r>
              <a:rPr lang="en" sz="2267">
                <a:solidFill>
                  <a:schemeClr val="lt1"/>
                </a:solidFill>
                <a:latin typeface="Source Sans Pro Light"/>
                <a:ea typeface="Source Sans Pro Light"/>
                <a:cs typeface="Source Sans Pro Light"/>
                <a:sym typeface="Source Sans Pro Light"/>
              </a:rPr>
              <a:t>carpet, resilient, hardwood, laminate, tile &amp; stone, turf, pad underlayment</a:t>
            </a:r>
            <a:br>
              <a:rPr lang="en" sz="2267">
                <a:solidFill>
                  <a:schemeClr val="lt1"/>
                </a:solidFill>
                <a:latin typeface="Source Sans Pro Light"/>
                <a:ea typeface="Source Sans Pro Light"/>
                <a:cs typeface="Source Sans Pro Light"/>
                <a:sym typeface="Source Sans Pro Light"/>
              </a:rPr>
            </a:br>
            <a:r>
              <a:rPr lang="en" sz="2267">
                <a:solidFill>
                  <a:schemeClr val="lt1"/>
                </a:solidFill>
                <a:latin typeface="Source Sans Pro Light"/>
                <a:ea typeface="Source Sans Pro Light"/>
                <a:cs typeface="Source Sans Pro Light"/>
                <a:sym typeface="Source Sans Pro Light"/>
              </a:rPr>
              <a:t>&amp; sundries</a:t>
            </a:r>
            <a:endParaRPr sz="1467"/>
          </a:p>
          <a:p>
            <a:pPr marL="287859" indent="-152396">
              <a:buClr>
                <a:schemeClr val="dk1"/>
              </a:buClr>
              <a:buSzPts val="1700"/>
            </a:pPr>
            <a:endParaRPr sz="2267">
              <a:solidFill>
                <a:schemeClr val="lt1"/>
              </a:solidFill>
              <a:latin typeface="Source Sans Pro Light"/>
              <a:ea typeface="Source Sans Pro Light"/>
              <a:cs typeface="Source Sans Pro Light"/>
              <a:sym typeface="Source Sans Pro Light"/>
            </a:endParaRPr>
          </a:p>
          <a:p>
            <a:pPr marL="287859" indent="-287859">
              <a:buClr>
                <a:schemeClr val="lt1"/>
              </a:buClr>
              <a:buSzPts val="1700"/>
              <a:buFont typeface="Arial"/>
              <a:buChar char="•"/>
            </a:pPr>
            <a:r>
              <a:rPr lang="en" sz="2267">
                <a:solidFill>
                  <a:schemeClr val="lt1"/>
                </a:solidFill>
                <a:latin typeface="Source Sans Pro Light"/>
                <a:ea typeface="Source Sans Pro Light"/>
                <a:cs typeface="Source Sans Pro Light"/>
                <a:sym typeface="Source Sans Pro Light"/>
              </a:rPr>
              <a:t>Wholly owned</a:t>
            </a:r>
            <a:br>
              <a:rPr lang="en" sz="2267">
                <a:solidFill>
                  <a:schemeClr val="lt1"/>
                </a:solidFill>
                <a:latin typeface="Source Sans Pro Light"/>
                <a:ea typeface="Source Sans Pro Light"/>
                <a:cs typeface="Source Sans Pro Light"/>
                <a:sym typeface="Source Sans Pro Light"/>
              </a:rPr>
            </a:br>
            <a:r>
              <a:rPr lang="en" sz="2267">
                <a:solidFill>
                  <a:schemeClr val="lt1"/>
                </a:solidFill>
                <a:latin typeface="Source Sans Pro Light"/>
                <a:ea typeface="Source Sans Pro Light"/>
                <a:cs typeface="Source Sans Pro Light"/>
                <a:sym typeface="Source Sans Pro Light"/>
              </a:rPr>
              <a:t>subsidiary of</a:t>
            </a:r>
            <a:br>
              <a:rPr lang="en" sz="2267">
                <a:solidFill>
                  <a:schemeClr val="lt1"/>
                </a:solidFill>
                <a:latin typeface="Source Sans Pro Light"/>
                <a:ea typeface="Source Sans Pro Light"/>
                <a:cs typeface="Source Sans Pro Light"/>
                <a:sym typeface="Source Sans Pro Light"/>
              </a:rPr>
            </a:br>
            <a:r>
              <a:rPr lang="en" sz="2267">
                <a:solidFill>
                  <a:schemeClr val="lt1"/>
                </a:solidFill>
                <a:latin typeface="Source Sans Pro Light"/>
                <a:ea typeface="Source Sans Pro Light"/>
                <a:cs typeface="Source Sans Pro Light"/>
                <a:sym typeface="Source Sans Pro Light"/>
              </a:rPr>
              <a:t>Berkshire-Hathaway, Inc.</a:t>
            </a:r>
            <a:endParaRPr sz="2267">
              <a:solidFill>
                <a:schemeClr val="lt1"/>
              </a:solidFill>
              <a:latin typeface="Source Sans Pro Light"/>
              <a:ea typeface="Source Sans Pro Light"/>
              <a:cs typeface="Source Sans Pro Light"/>
              <a:sym typeface="Source Sans Pro Light"/>
            </a:endParaRPr>
          </a:p>
          <a:p>
            <a:pPr marL="287859">
              <a:buSzPts val="1700"/>
            </a:pPr>
            <a:endParaRPr sz="2267">
              <a:solidFill>
                <a:schemeClr val="lt1"/>
              </a:solidFill>
              <a:latin typeface="Source Sans Pro Light"/>
              <a:ea typeface="Source Sans Pro Light"/>
              <a:cs typeface="Source Sans Pro Light"/>
              <a:sym typeface="Source Sans Pro Light"/>
            </a:endParaRPr>
          </a:p>
          <a:p>
            <a:pPr marL="287859" indent="-287859">
              <a:buClr>
                <a:schemeClr val="lt1"/>
              </a:buClr>
              <a:buSzPts val="1700"/>
              <a:buFont typeface="Source Sans Pro Light"/>
              <a:buChar char="•"/>
            </a:pPr>
            <a:r>
              <a:rPr lang="en" sz="2267">
                <a:solidFill>
                  <a:schemeClr val="lt1"/>
                </a:solidFill>
                <a:latin typeface="Source Sans Pro Light"/>
                <a:ea typeface="Source Sans Pro Light"/>
                <a:cs typeface="Source Sans Pro Light"/>
                <a:sym typeface="Source Sans Pro Light"/>
              </a:rPr>
              <a:t>22,000+ associates</a:t>
            </a:r>
            <a:endParaRPr sz="2267">
              <a:solidFill>
                <a:schemeClr val="lt1"/>
              </a:solidFill>
              <a:latin typeface="Source Sans Pro Light"/>
              <a:ea typeface="Source Sans Pro Light"/>
              <a:cs typeface="Source Sans Pro Light"/>
              <a:sym typeface="Source Sans Pro Light"/>
            </a:endParaRPr>
          </a:p>
          <a:p>
            <a:pPr marL="287859">
              <a:buSzPts val="1700"/>
            </a:pPr>
            <a:endParaRPr sz="2267">
              <a:solidFill>
                <a:schemeClr val="lt1"/>
              </a:solidFill>
              <a:latin typeface="Source Sans Pro Light"/>
              <a:ea typeface="Source Sans Pro Light"/>
              <a:cs typeface="Source Sans Pro Light"/>
              <a:sym typeface="Source Sans Pro Light"/>
            </a:endParaRPr>
          </a:p>
          <a:p>
            <a:pPr marL="287859" indent="-287859">
              <a:buClr>
                <a:schemeClr val="lt1"/>
              </a:buClr>
              <a:buSzPts val="1700"/>
              <a:buFont typeface="Source Sans Pro Light"/>
              <a:buChar char="•"/>
            </a:pPr>
            <a:r>
              <a:rPr lang="en" sz="2267">
                <a:solidFill>
                  <a:schemeClr val="lt1"/>
                </a:solidFill>
                <a:latin typeface="Source Sans Pro Light"/>
                <a:ea typeface="Source Sans Pro Light"/>
                <a:cs typeface="Source Sans Pro Light"/>
                <a:sym typeface="Source Sans Pro Light"/>
              </a:rPr>
              <a:t>$6B+ annual revenue</a:t>
            </a:r>
            <a:endParaRPr sz="2267">
              <a:solidFill>
                <a:schemeClr val="lt1"/>
              </a:solidFill>
              <a:latin typeface="Source Sans Pro Light"/>
              <a:ea typeface="Source Sans Pro Light"/>
              <a:cs typeface="Source Sans Pro Light"/>
              <a:sym typeface="Source Sans Pro Light"/>
            </a:endParaRPr>
          </a:p>
        </p:txBody>
      </p:sp>
      <p:pic>
        <p:nvPicPr>
          <p:cNvPr id="479" name="Google Shape;479;p99" descr="shaw_logo_white_ppt.png"/>
          <p:cNvPicPr preferRelativeResize="0"/>
          <p:nvPr/>
        </p:nvPicPr>
        <p:blipFill rotWithShape="1">
          <a:blip r:embed="rId3">
            <a:alphaModFix/>
          </a:blip>
          <a:srcRect/>
          <a:stretch/>
        </p:blipFill>
        <p:spPr>
          <a:xfrm>
            <a:off x="8523734" y="228600"/>
            <a:ext cx="2461789" cy="533400"/>
          </a:xfrm>
          <a:prstGeom prst="rect">
            <a:avLst/>
          </a:prstGeom>
          <a:noFill/>
          <a:ln>
            <a:noFill/>
          </a:ln>
        </p:spPr>
      </p:pic>
      <p:pic>
        <p:nvPicPr>
          <p:cNvPr id="480" name="Google Shape;480;p99"/>
          <p:cNvPicPr preferRelativeResize="0"/>
          <p:nvPr/>
        </p:nvPicPr>
        <p:blipFill rotWithShape="1">
          <a:blip r:embed="rId4">
            <a:alphaModFix/>
          </a:blip>
          <a:srcRect l="32014" r="3866"/>
          <a:stretch/>
        </p:blipFill>
        <p:spPr>
          <a:xfrm>
            <a:off x="0" y="0"/>
            <a:ext cx="2930800" cy="6858000"/>
          </a:xfrm>
          <a:prstGeom prst="rect">
            <a:avLst/>
          </a:prstGeom>
          <a:noFill/>
          <a:ln>
            <a:noFill/>
          </a:ln>
        </p:spPr>
      </p:pic>
      <p:pic>
        <p:nvPicPr>
          <p:cNvPr id="481" name="Google Shape;481;p99"/>
          <p:cNvPicPr preferRelativeResize="0"/>
          <p:nvPr/>
        </p:nvPicPr>
        <p:blipFill rotWithShape="1">
          <a:blip r:embed="rId5">
            <a:alphaModFix/>
          </a:blip>
          <a:srcRect/>
          <a:stretch/>
        </p:blipFill>
        <p:spPr>
          <a:xfrm>
            <a:off x="5518880" y="1"/>
            <a:ext cx="2567753" cy="3241767"/>
          </a:xfrm>
          <a:prstGeom prst="rect">
            <a:avLst/>
          </a:prstGeom>
          <a:noFill/>
          <a:ln>
            <a:noFill/>
          </a:ln>
        </p:spPr>
      </p:pic>
      <p:pic>
        <p:nvPicPr>
          <p:cNvPr id="482" name="Google Shape;482;p99"/>
          <p:cNvPicPr preferRelativeResize="0"/>
          <p:nvPr/>
        </p:nvPicPr>
        <p:blipFill rotWithShape="1">
          <a:blip r:embed="rId6">
            <a:alphaModFix/>
          </a:blip>
          <a:srcRect/>
          <a:stretch/>
        </p:blipFill>
        <p:spPr>
          <a:xfrm>
            <a:off x="3123067" y="1"/>
            <a:ext cx="2215532" cy="3241767"/>
          </a:xfrm>
          <a:prstGeom prst="rect">
            <a:avLst/>
          </a:prstGeom>
          <a:noFill/>
          <a:ln>
            <a:noFill/>
          </a:ln>
        </p:spPr>
      </p:pic>
      <p:pic>
        <p:nvPicPr>
          <p:cNvPr id="484" name="Google Shape;484;p99"/>
          <p:cNvPicPr preferRelativeResize="0"/>
          <p:nvPr/>
        </p:nvPicPr>
        <p:blipFill rotWithShape="1">
          <a:blip r:embed="rId7">
            <a:alphaModFix/>
          </a:blip>
          <a:srcRect r="2959"/>
          <a:stretch/>
        </p:blipFill>
        <p:spPr>
          <a:xfrm>
            <a:off x="3123067" y="3429001"/>
            <a:ext cx="2215532" cy="3425500"/>
          </a:xfrm>
          <a:prstGeom prst="rect">
            <a:avLst/>
          </a:prstGeom>
          <a:noFill/>
          <a:ln>
            <a:noFill/>
          </a:ln>
        </p:spPr>
      </p:pic>
      <p:pic>
        <p:nvPicPr>
          <p:cNvPr id="2" name="Picture 2">
            <a:extLst>
              <a:ext uri="{FF2B5EF4-FFF2-40B4-BE49-F238E27FC236}">
                <a16:creationId xmlns:a16="http://schemas.microsoft.com/office/drawing/2014/main" id="{2B8F7554-2CE0-4F71-5735-5F5EEF6F6027}"/>
              </a:ext>
            </a:extLst>
          </p:cNvPr>
          <p:cNvPicPr>
            <a:picLocks noChangeAspect="1"/>
          </p:cNvPicPr>
          <p:nvPr/>
        </p:nvPicPr>
        <p:blipFill rotWithShape="1">
          <a:blip r:embed="rId8"/>
          <a:srcRect l="7695" r="51275" b="284"/>
          <a:stretch/>
        </p:blipFill>
        <p:spPr>
          <a:xfrm>
            <a:off x="5518867" y="3429000"/>
            <a:ext cx="2568523" cy="3458750"/>
          </a:xfrm>
          <a:prstGeom prst="rect">
            <a:avLst/>
          </a:prstGeom>
        </p:spPr>
      </p:pic>
    </p:spTree>
    <p:extLst>
      <p:ext uri="{BB962C8B-B14F-4D97-AF65-F5344CB8AC3E}">
        <p14:creationId xmlns:p14="http://schemas.microsoft.com/office/powerpoint/2010/main" val="2277144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 name="Picture 3" descr="Timeline&#10;&#10;Description automatically generated">
            <a:extLst>
              <a:ext uri="{FF2B5EF4-FFF2-40B4-BE49-F238E27FC236}">
                <a16:creationId xmlns:a16="http://schemas.microsoft.com/office/drawing/2014/main" id="{139C6C70-2BED-0C88-FEF8-E90CC7EF414A}"/>
              </a:ext>
            </a:extLst>
          </p:cNvPr>
          <p:cNvPicPr>
            <a:picLocks noChangeAspect="1"/>
          </p:cNvPicPr>
          <p:nvPr/>
        </p:nvPicPr>
        <p:blipFill>
          <a:blip r:embed="rId4"/>
          <a:stretch>
            <a:fillRect/>
          </a:stretch>
        </p:blipFill>
        <p:spPr>
          <a:xfrm>
            <a:off x="20183" y="-2540"/>
            <a:ext cx="12151360" cy="6837680"/>
          </a:xfrm>
          <a:prstGeom prst="rect">
            <a:avLst/>
          </a:prstGeom>
        </p:spPr>
      </p:pic>
    </p:spTree>
    <p:extLst>
      <p:ext uri="{BB962C8B-B14F-4D97-AF65-F5344CB8AC3E}">
        <p14:creationId xmlns:p14="http://schemas.microsoft.com/office/powerpoint/2010/main" val="358815684"/>
      </p:ext>
    </p:extLst>
  </p:cSld>
  <p:clrMapOvr>
    <a:masterClrMapping/>
  </p:clrMapOvr>
  <p:transition spd="med">
    <p:fade thruBlk="1"/>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80"/>
          <p:cNvPicPr preferRelativeResize="0"/>
          <p:nvPr/>
        </p:nvPicPr>
        <p:blipFill rotWithShape="1">
          <a:blip r:embed="rId3">
            <a:alphaModFix/>
          </a:blip>
          <a:srcRect t="10137" b="45634"/>
          <a:stretch/>
        </p:blipFill>
        <p:spPr>
          <a:xfrm>
            <a:off x="-20600" y="1"/>
            <a:ext cx="12212603" cy="6857900"/>
          </a:xfrm>
          <a:prstGeom prst="rect">
            <a:avLst/>
          </a:prstGeom>
          <a:noFill/>
          <a:ln>
            <a:noFill/>
          </a:ln>
        </p:spPr>
      </p:pic>
      <p:sp>
        <p:nvSpPr>
          <p:cNvPr id="2" name="Google Shape;1078;p155">
            <a:extLst>
              <a:ext uri="{FF2B5EF4-FFF2-40B4-BE49-F238E27FC236}">
                <a16:creationId xmlns:a16="http://schemas.microsoft.com/office/drawing/2014/main" id="{1CDDEA22-AF5E-458F-BE32-BEAC92AE4FCC}"/>
              </a:ext>
            </a:extLst>
          </p:cNvPr>
          <p:cNvSpPr txBox="1"/>
          <p:nvPr/>
        </p:nvSpPr>
        <p:spPr>
          <a:xfrm>
            <a:off x="648270"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3" name="TextBox 2">
            <a:extLst>
              <a:ext uri="{FF2B5EF4-FFF2-40B4-BE49-F238E27FC236}">
                <a16:creationId xmlns:a16="http://schemas.microsoft.com/office/drawing/2014/main" id="{A9AD8930-37A1-43B1-9D64-38FB0A3EF036}"/>
              </a:ext>
            </a:extLst>
          </p:cNvPr>
          <p:cNvSpPr txBox="1"/>
          <p:nvPr/>
        </p:nvSpPr>
        <p:spPr>
          <a:xfrm>
            <a:off x="1321396" y="450334"/>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Raleway"/>
              </a:rPr>
              <a:t>EcoWorx</a:t>
            </a:r>
            <a:r>
              <a:rPr lang="en-US" sz="3200" b="1" baseline="30000" dirty="0">
                <a:solidFill>
                  <a:srgbClr val="FFFFFF"/>
                </a:solidFill>
                <a:latin typeface="Raleway"/>
              </a:rPr>
              <a:t>®</a:t>
            </a:r>
          </a:p>
          <a:p>
            <a:pPr algn="ctr"/>
            <a:r>
              <a:rPr lang="en-US" b="1" dirty="0">
                <a:solidFill>
                  <a:srgbClr val="FFFFFF"/>
                </a:solidFill>
                <a:latin typeface="Raleway"/>
              </a:rPr>
              <a:t>Carpet Tile</a:t>
            </a:r>
            <a:endParaRPr lang="en-US" sz="3200" b="1" dirty="0">
              <a:solidFill>
                <a:srgbClr val="FFFFFF"/>
              </a:solidFill>
              <a:latin typeface="Raleway"/>
            </a:endParaRPr>
          </a:p>
        </p:txBody>
      </p:sp>
      <p:sp>
        <p:nvSpPr>
          <p:cNvPr id="4" name="TextBox 3">
            <a:extLst>
              <a:ext uri="{FF2B5EF4-FFF2-40B4-BE49-F238E27FC236}">
                <a16:creationId xmlns:a16="http://schemas.microsoft.com/office/drawing/2014/main" id="{767D3187-8C5F-FF73-947E-317A4135D691}"/>
              </a:ext>
            </a:extLst>
          </p:cNvPr>
          <p:cNvSpPr txBox="1"/>
          <p:nvPr/>
        </p:nvSpPr>
        <p:spPr>
          <a:xfrm>
            <a:off x="1268186" y="562247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Raleway"/>
                <a:cs typeface="Segoe UI"/>
              </a:rPr>
              <a:t>Safe Ingredients, Perpetually Recycled</a:t>
            </a:r>
            <a:r>
              <a:rPr lang="en-US">
                <a:latin typeface="Raleway"/>
                <a:cs typeface="Segoe UI"/>
              </a:rPr>
              <a:t>​</a:t>
            </a:r>
          </a:p>
          <a:p>
            <a:r>
              <a:rPr lang="en-US" b="1">
                <a:solidFill>
                  <a:srgbClr val="FFFFFF"/>
                </a:solidFill>
                <a:latin typeface="Avenir"/>
                <a:cs typeface="Segoe UI"/>
              </a:rPr>
              <a:t>Since 1999</a:t>
            </a:r>
          </a:p>
        </p:txBody>
      </p:sp>
      <p:pic>
        <p:nvPicPr>
          <p:cNvPr id="5" name="Picture 5" descr="Graphical user interface, application, Teams&#10;&#10;Description automatically generated">
            <a:extLst>
              <a:ext uri="{FF2B5EF4-FFF2-40B4-BE49-F238E27FC236}">
                <a16:creationId xmlns:a16="http://schemas.microsoft.com/office/drawing/2014/main" id="{90616ADA-DA7B-5CFA-856A-8C370E73FE4D}"/>
              </a:ext>
            </a:extLst>
          </p:cNvPr>
          <p:cNvPicPr>
            <a:picLocks noChangeAspect="1"/>
          </p:cNvPicPr>
          <p:nvPr/>
        </p:nvPicPr>
        <p:blipFill rotWithShape="1">
          <a:blip r:embed="rId4"/>
          <a:srcRect l="25668" t="35494" r="50624" b="23956"/>
          <a:stretch/>
        </p:blipFill>
        <p:spPr>
          <a:xfrm>
            <a:off x="1703616" y="1725638"/>
            <a:ext cx="1811697" cy="1784215"/>
          </a:xfrm>
          <a:prstGeom prst="rect">
            <a:avLst/>
          </a:prstGeom>
        </p:spPr>
      </p:pic>
    </p:spTree>
    <p:extLst>
      <p:ext uri="{BB962C8B-B14F-4D97-AF65-F5344CB8AC3E}">
        <p14:creationId xmlns:p14="http://schemas.microsoft.com/office/powerpoint/2010/main" val="40231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8" name="Google Shape;309;p50">
            <a:extLst>
              <a:ext uri="{FF2B5EF4-FFF2-40B4-BE49-F238E27FC236}">
                <a16:creationId xmlns:a16="http://schemas.microsoft.com/office/drawing/2014/main" id="{3678F9CE-9E5B-6D4F-F0DF-E2F2A98CC4D9}"/>
              </a:ext>
            </a:extLst>
          </p:cNvPr>
          <p:cNvPicPr preferRelativeResize="0"/>
          <p:nvPr/>
        </p:nvPicPr>
        <p:blipFill>
          <a:blip r:embed="rId3">
            <a:alphaModFix/>
          </a:blip>
          <a:stretch>
            <a:fillRect/>
          </a:stretch>
        </p:blipFill>
        <p:spPr>
          <a:xfrm>
            <a:off x="4895791" y="4635400"/>
            <a:ext cx="2400420" cy="2222605"/>
          </a:xfrm>
          <a:prstGeom prst="rect">
            <a:avLst/>
          </a:prstGeom>
          <a:noFill/>
          <a:ln>
            <a:noFill/>
          </a:ln>
        </p:spPr>
      </p:pic>
      <p:pic>
        <p:nvPicPr>
          <p:cNvPr id="9" name="Google Shape;310;p50">
            <a:extLst>
              <a:ext uri="{FF2B5EF4-FFF2-40B4-BE49-F238E27FC236}">
                <a16:creationId xmlns:a16="http://schemas.microsoft.com/office/drawing/2014/main" id="{0A484F46-E161-1E78-B121-7CADCAB6082B}"/>
              </a:ext>
            </a:extLst>
          </p:cNvPr>
          <p:cNvPicPr preferRelativeResize="0"/>
          <p:nvPr/>
        </p:nvPicPr>
        <p:blipFill>
          <a:blip r:embed="rId4">
            <a:alphaModFix/>
          </a:blip>
          <a:stretch>
            <a:fillRect/>
          </a:stretch>
        </p:blipFill>
        <p:spPr>
          <a:xfrm>
            <a:off x="2" y="4635400"/>
            <a:ext cx="2400420" cy="2222605"/>
          </a:xfrm>
          <a:prstGeom prst="rect">
            <a:avLst/>
          </a:prstGeom>
          <a:noFill/>
          <a:ln>
            <a:noFill/>
          </a:ln>
        </p:spPr>
      </p:pic>
      <p:pic>
        <p:nvPicPr>
          <p:cNvPr id="10" name="Google Shape;311;p50">
            <a:extLst>
              <a:ext uri="{FF2B5EF4-FFF2-40B4-BE49-F238E27FC236}">
                <a16:creationId xmlns:a16="http://schemas.microsoft.com/office/drawing/2014/main" id="{0D0B5348-8829-6129-E0EF-24309973FB88}"/>
              </a:ext>
            </a:extLst>
          </p:cNvPr>
          <p:cNvPicPr preferRelativeResize="0"/>
          <p:nvPr/>
        </p:nvPicPr>
        <p:blipFill>
          <a:blip r:embed="rId5">
            <a:alphaModFix/>
          </a:blip>
          <a:stretch>
            <a:fillRect/>
          </a:stretch>
        </p:blipFill>
        <p:spPr>
          <a:xfrm>
            <a:off x="2447895" y="4635400"/>
            <a:ext cx="2400420" cy="2222605"/>
          </a:xfrm>
          <a:prstGeom prst="rect">
            <a:avLst/>
          </a:prstGeom>
          <a:noFill/>
          <a:ln>
            <a:noFill/>
          </a:ln>
        </p:spPr>
      </p:pic>
      <p:pic>
        <p:nvPicPr>
          <p:cNvPr id="11" name="Google Shape;312;p50">
            <a:extLst>
              <a:ext uri="{FF2B5EF4-FFF2-40B4-BE49-F238E27FC236}">
                <a16:creationId xmlns:a16="http://schemas.microsoft.com/office/drawing/2014/main" id="{0C5E07AA-1317-A7B4-4E35-E0FFF555A25A}"/>
              </a:ext>
            </a:extLst>
          </p:cNvPr>
          <p:cNvPicPr preferRelativeResize="0"/>
          <p:nvPr/>
        </p:nvPicPr>
        <p:blipFill>
          <a:blip r:embed="rId6">
            <a:alphaModFix/>
          </a:blip>
          <a:stretch>
            <a:fillRect/>
          </a:stretch>
        </p:blipFill>
        <p:spPr>
          <a:xfrm>
            <a:off x="9791582" y="4635400"/>
            <a:ext cx="2400420" cy="2222605"/>
          </a:xfrm>
          <a:prstGeom prst="rect">
            <a:avLst/>
          </a:prstGeom>
          <a:noFill/>
          <a:ln>
            <a:noFill/>
          </a:ln>
        </p:spPr>
      </p:pic>
      <p:pic>
        <p:nvPicPr>
          <p:cNvPr id="12" name="Google Shape;313;p50">
            <a:extLst>
              <a:ext uri="{FF2B5EF4-FFF2-40B4-BE49-F238E27FC236}">
                <a16:creationId xmlns:a16="http://schemas.microsoft.com/office/drawing/2014/main" id="{7E7FE1AB-0ED8-0958-6C0E-B2188D5DF127}"/>
              </a:ext>
            </a:extLst>
          </p:cNvPr>
          <p:cNvPicPr preferRelativeResize="0"/>
          <p:nvPr/>
        </p:nvPicPr>
        <p:blipFill>
          <a:blip r:embed="rId7">
            <a:alphaModFix/>
          </a:blip>
          <a:stretch>
            <a:fillRect/>
          </a:stretch>
        </p:blipFill>
        <p:spPr>
          <a:xfrm>
            <a:off x="7343687" y="4635400"/>
            <a:ext cx="2400420" cy="2222605"/>
          </a:xfrm>
          <a:prstGeom prst="rect">
            <a:avLst/>
          </a:prstGeom>
          <a:noFill/>
          <a:ln>
            <a:noFill/>
          </a:ln>
        </p:spPr>
      </p:pic>
      <p:pic>
        <p:nvPicPr>
          <p:cNvPr id="13" name="Google Shape;314;p50">
            <a:extLst>
              <a:ext uri="{FF2B5EF4-FFF2-40B4-BE49-F238E27FC236}">
                <a16:creationId xmlns:a16="http://schemas.microsoft.com/office/drawing/2014/main" id="{CB28B002-F084-5E17-D679-DCF6E2628091}"/>
              </a:ext>
            </a:extLst>
          </p:cNvPr>
          <p:cNvPicPr preferRelativeResize="0"/>
          <p:nvPr/>
        </p:nvPicPr>
        <p:blipFill>
          <a:blip r:embed="rId8">
            <a:alphaModFix/>
          </a:blip>
          <a:stretch>
            <a:fillRect/>
          </a:stretch>
        </p:blipFill>
        <p:spPr>
          <a:xfrm>
            <a:off x="4679400" y="806000"/>
            <a:ext cx="2833199" cy="2833199"/>
          </a:xfrm>
          <a:prstGeom prst="rect">
            <a:avLst/>
          </a:prstGeom>
          <a:noFill/>
          <a:ln>
            <a:noFill/>
          </a:ln>
        </p:spPr>
      </p:pic>
    </p:spTree>
    <p:extLst>
      <p:ext uri="{BB962C8B-B14F-4D97-AF65-F5344CB8AC3E}">
        <p14:creationId xmlns:p14="http://schemas.microsoft.com/office/powerpoint/2010/main" val="25399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155"/>
          <p:cNvPicPr preferRelativeResize="0"/>
          <p:nvPr/>
        </p:nvPicPr>
        <p:blipFill rotWithShape="1">
          <a:blip r:embed="rId3">
            <a:alphaModFix/>
          </a:blip>
          <a:srcRect l="250" t="17836" r="5452" b="2578"/>
          <a:stretch/>
        </p:blipFill>
        <p:spPr>
          <a:xfrm>
            <a:off x="0" y="0"/>
            <a:ext cx="12191999" cy="6858000"/>
          </a:xfrm>
          <a:prstGeom prst="rect">
            <a:avLst/>
          </a:prstGeom>
          <a:noFill/>
          <a:ln>
            <a:noFill/>
          </a:ln>
        </p:spPr>
      </p:pic>
      <p:sp>
        <p:nvSpPr>
          <p:cNvPr id="912" name="Google Shape;912;p155"/>
          <p:cNvSpPr txBox="1"/>
          <p:nvPr/>
        </p:nvSpPr>
        <p:spPr>
          <a:xfrm>
            <a:off x="0" y="4617300"/>
            <a:ext cx="12191999" cy="1375600"/>
          </a:xfrm>
          <a:prstGeom prst="rect">
            <a:avLst/>
          </a:prstGeom>
          <a:solidFill>
            <a:srgbClr val="003E51">
              <a:alpha val="91614"/>
            </a:srgbClr>
          </a:solidFill>
          <a:ln>
            <a:noFill/>
          </a:ln>
        </p:spPr>
        <p:txBody>
          <a:bodyPr spcFirstLastPara="1" wrap="square" lIns="121900" tIns="121900" rIns="121900" bIns="121900" anchor="t" anchorCtr="0">
            <a:noAutofit/>
          </a:bodyPr>
          <a:lstStyle/>
          <a:p>
            <a:endParaRPr sz="2533"/>
          </a:p>
        </p:txBody>
      </p:sp>
      <p:sp>
        <p:nvSpPr>
          <p:cNvPr id="913" name="Google Shape;913;p155"/>
          <p:cNvSpPr txBox="1"/>
          <p:nvPr/>
        </p:nvSpPr>
        <p:spPr>
          <a:xfrm>
            <a:off x="341300" y="4631300"/>
            <a:ext cx="11850800" cy="1347600"/>
          </a:xfrm>
          <a:prstGeom prst="rect">
            <a:avLst/>
          </a:prstGeom>
          <a:noFill/>
          <a:ln>
            <a:noFill/>
          </a:ln>
        </p:spPr>
        <p:txBody>
          <a:bodyPr spcFirstLastPara="1" wrap="square" lIns="121900" tIns="121900" rIns="121900" bIns="121900" anchor="ctr" anchorCtr="0">
            <a:noAutofit/>
          </a:bodyPr>
          <a:lstStyle/>
          <a:p>
            <a:r>
              <a:rPr lang="en-US" sz="3467">
                <a:solidFill>
                  <a:schemeClr val="lt1"/>
                </a:solidFill>
                <a:latin typeface="Source Sans Pro"/>
                <a:ea typeface="Source Sans Pro"/>
                <a:cs typeface="Source Sans Pro"/>
                <a:sym typeface="Source Sans Pro"/>
              </a:rPr>
              <a:t>Almost 90% of the products we </a:t>
            </a:r>
            <a:br>
              <a:rPr lang="en-US" sz="3467">
                <a:solidFill>
                  <a:schemeClr val="lt1"/>
                </a:solidFill>
                <a:latin typeface="Source Sans Pro"/>
                <a:ea typeface="Source Sans Pro"/>
                <a:cs typeface="Source Sans Pro"/>
                <a:sym typeface="Source Sans Pro"/>
              </a:rPr>
            </a:br>
            <a:r>
              <a:rPr lang="en-US" sz="3467">
                <a:solidFill>
                  <a:schemeClr val="lt1"/>
                </a:solidFill>
                <a:latin typeface="Source Sans Pro"/>
                <a:ea typeface="Source Sans Pro"/>
                <a:cs typeface="Source Sans Pro"/>
                <a:sym typeface="Source Sans Pro"/>
              </a:rPr>
              <a:t>manufacture are Cradle to Cradle Certified®</a:t>
            </a:r>
            <a:endParaRPr sz="5067" b="1">
              <a:solidFill>
                <a:srgbClr val="FFFFFF"/>
              </a:solidFill>
              <a:latin typeface="Raleway"/>
              <a:ea typeface="Raleway"/>
              <a:cs typeface="Raleway"/>
              <a:sym typeface="Raleway"/>
            </a:endParaRPr>
          </a:p>
        </p:txBody>
      </p:sp>
      <p:pic>
        <p:nvPicPr>
          <p:cNvPr id="914" name="Google Shape;914;p155"/>
          <p:cNvPicPr preferRelativeResize="0"/>
          <p:nvPr/>
        </p:nvPicPr>
        <p:blipFill>
          <a:blip r:embed="rId4">
            <a:alphaModFix/>
          </a:blip>
          <a:stretch>
            <a:fillRect/>
          </a:stretch>
        </p:blipFill>
        <p:spPr>
          <a:xfrm>
            <a:off x="8575366" y="655318"/>
            <a:ext cx="2901431" cy="2901431"/>
          </a:xfrm>
          <a:prstGeom prst="rect">
            <a:avLst/>
          </a:prstGeom>
          <a:noFill/>
          <a:ln>
            <a:noFill/>
          </a:ln>
        </p:spPr>
      </p:pic>
    </p:spTree>
    <p:extLst>
      <p:ext uri="{BB962C8B-B14F-4D97-AF65-F5344CB8AC3E}">
        <p14:creationId xmlns:p14="http://schemas.microsoft.com/office/powerpoint/2010/main" val="66499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A121-396D-C6BA-6450-07103C63F373}"/>
              </a:ext>
            </a:extLst>
          </p:cNvPr>
          <p:cNvSpPr>
            <a:spLocks noGrp="1"/>
          </p:cNvSpPr>
          <p:nvPr>
            <p:ph type="title"/>
          </p:nvPr>
        </p:nvSpPr>
        <p:spPr/>
        <p:txBody>
          <a:bodyPr/>
          <a:lstStyle/>
          <a:p>
            <a:r>
              <a:rPr lang="en-US">
                <a:solidFill>
                  <a:srgbClr val="FFFFFF"/>
                </a:solidFill>
                <a:latin typeface="Raleway"/>
                <a:cs typeface="Calibri Light"/>
              </a:rPr>
              <a:t>Recycled Content</a:t>
            </a:r>
            <a:endParaRPr lang="en-US">
              <a:solidFill>
                <a:srgbClr val="FFFFFF"/>
              </a:solidFill>
              <a:latin typeface="Raleway"/>
            </a:endParaRPr>
          </a:p>
        </p:txBody>
      </p:sp>
    </p:spTree>
    <p:extLst>
      <p:ext uri="{BB962C8B-B14F-4D97-AF65-F5344CB8AC3E}">
        <p14:creationId xmlns:p14="http://schemas.microsoft.com/office/powerpoint/2010/main" val="5849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green&#10;&#10;Description automatically generated">
            <a:extLst>
              <a:ext uri="{FF2B5EF4-FFF2-40B4-BE49-F238E27FC236}">
                <a16:creationId xmlns:a16="http://schemas.microsoft.com/office/drawing/2014/main" id="{C471AC77-35DD-430C-B067-F166587702C4}"/>
              </a:ext>
            </a:extLst>
          </p:cNvPr>
          <p:cNvPicPr>
            <a:picLocks noChangeAspect="1"/>
          </p:cNvPicPr>
          <p:nvPr/>
        </p:nvPicPr>
        <p:blipFill rotWithShape="1">
          <a:blip r:embed="rId3"/>
          <a:srcRect l="-39" t="14067" r="-59" b="-245"/>
          <a:stretch/>
        </p:blipFill>
        <p:spPr>
          <a:xfrm>
            <a:off x="2" y="4560"/>
            <a:ext cx="12194280" cy="6740092"/>
          </a:xfrm>
          <a:prstGeom prst="rect">
            <a:avLst/>
          </a:prstGeom>
        </p:spPr>
      </p:pic>
      <p:sp>
        <p:nvSpPr>
          <p:cNvPr id="4" name="Google Shape;1078;p155">
            <a:extLst>
              <a:ext uri="{FF2B5EF4-FFF2-40B4-BE49-F238E27FC236}">
                <a16:creationId xmlns:a16="http://schemas.microsoft.com/office/drawing/2014/main" id="{F270A4B6-211B-03F2-AB56-6D3A862C1744}"/>
              </a:ext>
            </a:extLst>
          </p:cNvPr>
          <p:cNvSpPr txBox="1"/>
          <p:nvPr/>
        </p:nvSpPr>
        <p:spPr>
          <a:xfrm>
            <a:off x="-17275" y="1842303"/>
            <a:ext cx="6599102" cy="1080305"/>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9" name="TextBox 8">
            <a:extLst>
              <a:ext uri="{FF2B5EF4-FFF2-40B4-BE49-F238E27FC236}">
                <a16:creationId xmlns:a16="http://schemas.microsoft.com/office/drawing/2014/main" id="{1FE3B9DC-F0FF-4DCF-8BA9-7D264049E7F1}"/>
              </a:ext>
            </a:extLst>
          </p:cNvPr>
          <p:cNvSpPr txBox="1"/>
          <p:nvPr/>
        </p:nvSpPr>
        <p:spPr>
          <a:xfrm>
            <a:off x="1731469" y="1960727"/>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err="1">
                <a:solidFill>
                  <a:srgbClr val="FFFFFF"/>
                </a:solidFill>
                <a:latin typeface="Raleway"/>
              </a:rPr>
              <a:t>NXTPlay</a:t>
            </a:r>
            <a:r>
              <a:rPr lang="en-US" sz="3200" b="1" baseline="30000">
                <a:solidFill>
                  <a:srgbClr val="FFFFFF"/>
                </a:solidFill>
                <a:latin typeface="Raleway"/>
              </a:rPr>
              <a:t>®</a:t>
            </a:r>
          </a:p>
          <a:p>
            <a:pPr algn="ctr"/>
            <a:r>
              <a:rPr lang="en-US" b="1">
                <a:solidFill>
                  <a:srgbClr val="FFFFFF"/>
                </a:solidFill>
                <a:latin typeface="Raleway"/>
              </a:rPr>
              <a:t>Performance Turf Pad</a:t>
            </a:r>
            <a:endParaRPr lang="en-US" sz="3200" b="1">
              <a:solidFill>
                <a:srgbClr val="FFFFFF"/>
              </a:solidFill>
              <a:latin typeface="Raleway"/>
            </a:endParaRPr>
          </a:p>
        </p:txBody>
      </p:sp>
    </p:spTree>
    <p:extLst>
      <p:ext uri="{BB962C8B-B14F-4D97-AF65-F5344CB8AC3E}">
        <p14:creationId xmlns:p14="http://schemas.microsoft.com/office/powerpoint/2010/main" val="2112545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4540F7-595F-4985-9027-D908F913960C}"/>
              </a:ext>
            </a:extLst>
          </p:cNvPr>
          <p:cNvSpPr>
            <a:spLocks noGrp="1"/>
          </p:cNvSpPr>
          <p:nvPr>
            <p:ph type="body" idx="1"/>
          </p:nvPr>
        </p:nvSpPr>
        <p:spPr/>
        <p:txBody>
          <a:bodyPr>
            <a:normAutofit/>
          </a:bodyPr>
          <a:lstStyle/>
          <a:p>
            <a:pPr marL="152400" indent="0">
              <a:lnSpc>
                <a:spcPct val="114999"/>
              </a:lnSpc>
              <a:buNone/>
            </a:pPr>
            <a:endParaRPr lang="en-US"/>
          </a:p>
          <a:p>
            <a:pPr marL="608965" indent="-456565">
              <a:lnSpc>
                <a:spcPct val="114999"/>
              </a:lnSpc>
            </a:pPr>
            <a:endParaRPr lang="en-US"/>
          </a:p>
          <a:p>
            <a:pPr marL="152400" indent="0">
              <a:lnSpc>
                <a:spcPct val="114999"/>
              </a:lnSpc>
              <a:buNone/>
            </a:pPr>
            <a:endParaRPr lang="en-US"/>
          </a:p>
          <a:p>
            <a:pPr marL="152400" indent="0">
              <a:lnSpc>
                <a:spcPct val="114999"/>
              </a:lnSpc>
              <a:buNone/>
            </a:pPr>
            <a:endParaRPr lang="en-US"/>
          </a:p>
          <a:p>
            <a:pPr marL="152400" indent="0">
              <a:lnSpc>
                <a:spcPct val="114999"/>
              </a:lnSpc>
              <a:buNone/>
            </a:pPr>
            <a:br>
              <a:rPr lang="en-US"/>
            </a:br>
            <a:endParaRPr lang="en-US"/>
          </a:p>
        </p:txBody>
      </p:sp>
      <p:pic>
        <p:nvPicPr>
          <p:cNvPr id="4" name="Picture 4">
            <a:extLst>
              <a:ext uri="{FF2B5EF4-FFF2-40B4-BE49-F238E27FC236}">
                <a16:creationId xmlns:a16="http://schemas.microsoft.com/office/drawing/2014/main" id="{9398E769-2A8B-413A-AB9B-F0BAE002B3F6}"/>
              </a:ext>
            </a:extLst>
          </p:cNvPr>
          <p:cNvPicPr>
            <a:picLocks noChangeAspect="1"/>
          </p:cNvPicPr>
          <p:nvPr/>
        </p:nvPicPr>
        <p:blipFill>
          <a:blip r:embed="rId3"/>
          <a:stretch>
            <a:fillRect/>
          </a:stretch>
        </p:blipFill>
        <p:spPr>
          <a:xfrm>
            <a:off x="4550" y="-3838"/>
            <a:ext cx="12217020" cy="6865676"/>
          </a:xfrm>
          <a:prstGeom prst="rect">
            <a:avLst/>
          </a:prstGeom>
        </p:spPr>
      </p:pic>
      <p:sp>
        <p:nvSpPr>
          <p:cNvPr id="8" name="Google Shape;1078;p155">
            <a:extLst>
              <a:ext uri="{FF2B5EF4-FFF2-40B4-BE49-F238E27FC236}">
                <a16:creationId xmlns:a16="http://schemas.microsoft.com/office/drawing/2014/main" id="{AD5CD2B4-9667-4F80-A87A-60A5419C4742}"/>
              </a:ext>
            </a:extLst>
          </p:cNvPr>
          <p:cNvSpPr txBox="1"/>
          <p:nvPr/>
        </p:nvSpPr>
        <p:spPr>
          <a:xfrm>
            <a:off x="750628"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12" name="TextBox 11">
            <a:extLst>
              <a:ext uri="{FF2B5EF4-FFF2-40B4-BE49-F238E27FC236}">
                <a16:creationId xmlns:a16="http://schemas.microsoft.com/office/drawing/2014/main" id="{D95D0CBD-0794-431C-97DD-A0ACA1AA1CCE}"/>
              </a:ext>
            </a:extLst>
          </p:cNvPr>
          <p:cNvSpPr txBox="1"/>
          <p:nvPr/>
        </p:nvSpPr>
        <p:spPr>
          <a:xfrm>
            <a:off x="1117492" y="527712"/>
            <a:ext cx="32330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Raleway"/>
              </a:rPr>
              <a:t>Turning  Waste </a:t>
            </a:r>
            <a:endParaRPr lang="en-US"/>
          </a:p>
          <a:p>
            <a:pPr algn="ctr"/>
            <a:r>
              <a:rPr lang="en-US" sz="3200" b="1" dirty="0">
                <a:solidFill>
                  <a:srgbClr val="FFFFFF"/>
                </a:solidFill>
                <a:latin typeface="Raleway"/>
              </a:rPr>
              <a:t>Into a Resource For 20+ Years</a:t>
            </a:r>
            <a:endParaRPr lang="en-US" dirty="0"/>
          </a:p>
        </p:txBody>
      </p:sp>
      <p:sp>
        <p:nvSpPr>
          <p:cNvPr id="10" name="TextBox 9">
            <a:extLst>
              <a:ext uri="{FF2B5EF4-FFF2-40B4-BE49-F238E27FC236}">
                <a16:creationId xmlns:a16="http://schemas.microsoft.com/office/drawing/2014/main" id="{94748320-F6F0-4BD9-B30D-78BDD37DF1D4}"/>
              </a:ext>
            </a:extLst>
          </p:cNvPr>
          <p:cNvSpPr txBox="1"/>
          <p:nvPr/>
        </p:nvSpPr>
        <p:spPr>
          <a:xfrm>
            <a:off x="5031475" y="391235"/>
            <a:ext cx="7155975"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777777"/>
                </a:solidFill>
                <a:latin typeface="Raleway"/>
              </a:rPr>
              <a:t>In 2021, Shaw recycled</a:t>
            </a:r>
            <a:r>
              <a:rPr lang="en-US" sz="3200" b="1" dirty="0">
                <a:solidFill>
                  <a:srgbClr val="777777"/>
                </a:solidFill>
                <a:latin typeface="Raleway"/>
              </a:rPr>
              <a:t> </a:t>
            </a:r>
            <a:endParaRPr lang="en-US" sz="3200">
              <a:solidFill>
                <a:srgbClr val="777777"/>
              </a:solidFill>
              <a:latin typeface="Raleway"/>
            </a:endParaRPr>
          </a:p>
          <a:p>
            <a:pPr algn="ctr"/>
            <a:r>
              <a:rPr lang="en-US" sz="4000" b="1" dirty="0">
                <a:solidFill>
                  <a:srgbClr val="777777"/>
                </a:solidFill>
                <a:latin typeface="Raleway"/>
              </a:rPr>
              <a:t>2.5 billion</a:t>
            </a:r>
            <a:r>
              <a:rPr lang="en-US" sz="3200" b="1" dirty="0">
                <a:solidFill>
                  <a:srgbClr val="777777"/>
                </a:solidFill>
                <a:latin typeface="Raleway"/>
              </a:rPr>
              <a:t> </a:t>
            </a:r>
            <a:r>
              <a:rPr lang="en-US" sz="3200" dirty="0">
                <a:solidFill>
                  <a:srgbClr val="777777"/>
                </a:solidFill>
                <a:latin typeface="Raleway"/>
              </a:rPr>
              <a:t>plastic bottles a year into flooring.</a:t>
            </a:r>
          </a:p>
        </p:txBody>
      </p:sp>
    </p:spTree>
    <p:extLst>
      <p:ext uri="{BB962C8B-B14F-4D97-AF65-F5344CB8AC3E}">
        <p14:creationId xmlns:p14="http://schemas.microsoft.com/office/powerpoint/2010/main" val="418677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237EB3-7CD3-4115-E8F4-B25F0C4A323F}"/>
              </a:ext>
            </a:extLst>
          </p:cNvPr>
          <p:cNvPicPr>
            <a:picLocks noChangeAspect="1"/>
          </p:cNvPicPr>
          <p:nvPr/>
        </p:nvPicPr>
        <p:blipFill rotWithShape="1">
          <a:blip r:embed="rId3"/>
          <a:srcRect l="-164" t="4496" r="164" b="27083"/>
          <a:stretch/>
        </p:blipFill>
        <p:spPr>
          <a:xfrm>
            <a:off x="2656259" y="-147023"/>
            <a:ext cx="6870311" cy="7049177"/>
          </a:xfrm>
          <a:prstGeom prst="ellipse">
            <a:avLst/>
          </a:prstGeom>
          <a:ln w="104775" cap="rnd">
            <a:solidFill>
              <a:srgbClr val="EBEBEB"/>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37C028EC-98CC-948A-E3CF-B7D40E3ECA8F}"/>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0711" t="26815" r="35796" b="28024"/>
          <a:stretch/>
        </p:blipFill>
        <p:spPr>
          <a:xfrm>
            <a:off x="1048845" y="3504187"/>
            <a:ext cx="2842992" cy="2898128"/>
          </a:xfrm>
          <a:prstGeom prst="ellipse">
            <a:avLst/>
          </a:prstGeom>
          <a:ln w="104775" cap="rnd">
            <a:solidFill>
              <a:srgbClr val="EBEBEB"/>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descr="A bee on a wood surface&#10;&#10;Description automatically generated with medium confidence">
            <a:extLst>
              <a:ext uri="{FF2B5EF4-FFF2-40B4-BE49-F238E27FC236}">
                <a16:creationId xmlns:a16="http://schemas.microsoft.com/office/drawing/2014/main" id="{E3AA4B5D-F77E-E89C-061D-FA658883A5EF}"/>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23176" t="12570" r="29288" b="18665"/>
          <a:stretch/>
        </p:blipFill>
        <p:spPr>
          <a:xfrm>
            <a:off x="8587653" y="303205"/>
            <a:ext cx="2679192" cy="2679192"/>
          </a:xfrm>
          <a:prstGeom prst="ellipse">
            <a:avLst/>
          </a:prstGeom>
          <a:ln w="104775" cap="rnd">
            <a:solidFill>
              <a:srgbClr val="EBEBEB"/>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descr="A group of chickens and a cat&#10;&#10;Description automatically generated with medium confidence">
            <a:extLst>
              <a:ext uri="{FF2B5EF4-FFF2-40B4-BE49-F238E27FC236}">
                <a16:creationId xmlns:a16="http://schemas.microsoft.com/office/drawing/2014/main" id="{54BD3CD7-993E-03D7-839A-F527EA26F902}"/>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t="8304" r="459" b="16285"/>
          <a:stretch/>
        </p:blipFill>
        <p:spPr>
          <a:xfrm>
            <a:off x="8501427" y="4062103"/>
            <a:ext cx="2167888" cy="2189794"/>
          </a:xfrm>
          <a:prstGeom prst="ellipse">
            <a:avLst/>
          </a:prstGeom>
          <a:ln w="104775" cap="rnd">
            <a:solidFill>
              <a:srgbClr val="EBEBEB"/>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descr="A cat lying on a couch&#10;&#10;Description automatically generated">
            <a:extLst>
              <a:ext uri="{FF2B5EF4-FFF2-40B4-BE49-F238E27FC236}">
                <a16:creationId xmlns:a16="http://schemas.microsoft.com/office/drawing/2014/main" id="{54BE8EC3-23D7-D122-97A4-8BED0F174734}"/>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l="26684" b="-692"/>
          <a:stretch/>
        </p:blipFill>
        <p:spPr>
          <a:xfrm>
            <a:off x="1906723" y="341693"/>
            <a:ext cx="2116730" cy="2181991"/>
          </a:xfrm>
          <a:prstGeom prst="ellipse">
            <a:avLst/>
          </a:prstGeom>
          <a:ln w="104775" cap="rnd">
            <a:solidFill>
              <a:srgbClr val="EBEBEB"/>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06641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a:extLst>
              <a:ext uri="{FF2B5EF4-FFF2-40B4-BE49-F238E27FC236}">
                <a16:creationId xmlns:a16="http://schemas.microsoft.com/office/drawing/2014/main" id="{8246442D-F766-A08F-3AF9-1CB1C110421D}"/>
              </a:ext>
            </a:extLst>
          </p:cNvPr>
          <p:cNvPicPr>
            <a:picLocks noChangeAspect="1"/>
          </p:cNvPicPr>
          <p:nvPr/>
        </p:nvPicPr>
        <p:blipFill rotWithShape="1">
          <a:blip r:embed="rId3"/>
          <a:srcRect t="9123" b="6623"/>
          <a:stretch/>
        </p:blipFill>
        <p:spPr>
          <a:xfrm>
            <a:off x="20" y="1282"/>
            <a:ext cx="12191980" cy="6856718"/>
          </a:xfrm>
          <a:prstGeom prst="rect">
            <a:avLst/>
          </a:prstGeom>
        </p:spPr>
      </p:pic>
      <p:sp>
        <p:nvSpPr>
          <p:cNvPr id="4" name="Google Shape;1078;p155">
            <a:extLst>
              <a:ext uri="{FF2B5EF4-FFF2-40B4-BE49-F238E27FC236}">
                <a16:creationId xmlns:a16="http://schemas.microsoft.com/office/drawing/2014/main" id="{80014BF3-A981-10EC-9058-370F2F7522E2}"/>
              </a:ext>
            </a:extLst>
          </p:cNvPr>
          <p:cNvSpPr txBox="1"/>
          <p:nvPr/>
        </p:nvSpPr>
        <p:spPr>
          <a:xfrm>
            <a:off x="-17275" y="1842303"/>
            <a:ext cx="6599102" cy="1080305"/>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6" name="TextBox 5">
            <a:extLst>
              <a:ext uri="{FF2B5EF4-FFF2-40B4-BE49-F238E27FC236}">
                <a16:creationId xmlns:a16="http://schemas.microsoft.com/office/drawing/2014/main" id="{8768A672-E482-749A-D947-0736B5B2C505}"/>
              </a:ext>
            </a:extLst>
          </p:cNvPr>
          <p:cNvSpPr txBox="1"/>
          <p:nvPr/>
        </p:nvSpPr>
        <p:spPr>
          <a:xfrm>
            <a:off x="447094" y="1960727"/>
            <a:ext cx="6292769"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Raleway"/>
              </a:rPr>
              <a:t>High Performance PET</a:t>
            </a:r>
          </a:p>
          <a:p>
            <a:pPr algn="ctr"/>
            <a:r>
              <a:rPr lang="en-US" b="1" dirty="0">
                <a:solidFill>
                  <a:srgbClr val="FFFFFF"/>
                </a:solidFill>
                <a:latin typeface="Raleway"/>
              </a:rPr>
              <a:t>Residential Carpet</a:t>
            </a:r>
          </a:p>
          <a:p>
            <a:pPr algn="ctr"/>
            <a:endParaRPr lang="en-US" sz="3200" b="1">
              <a:solidFill>
                <a:srgbClr val="FFFFFF"/>
              </a:solidFill>
              <a:latin typeface="Raleway"/>
            </a:endParaRPr>
          </a:p>
        </p:txBody>
      </p:sp>
    </p:spTree>
    <p:extLst>
      <p:ext uri="{BB962C8B-B14F-4D97-AF65-F5344CB8AC3E}">
        <p14:creationId xmlns:p14="http://schemas.microsoft.com/office/powerpoint/2010/main" val="423442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picture containing indoor, green, plant&#10;&#10;Description automatically generated">
            <a:extLst>
              <a:ext uri="{FF2B5EF4-FFF2-40B4-BE49-F238E27FC236}">
                <a16:creationId xmlns:a16="http://schemas.microsoft.com/office/drawing/2014/main" id="{44818112-DD36-6286-1C5F-DBBCDE211F29}"/>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4" name="Google Shape;1078;p155">
            <a:extLst>
              <a:ext uri="{FF2B5EF4-FFF2-40B4-BE49-F238E27FC236}">
                <a16:creationId xmlns:a16="http://schemas.microsoft.com/office/drawing/2014/main" id="{57F2D4A0-EE6F-79A5-21B1-FFCE56EC4DA4}"/>
              </a:ext>
            </a:extLst>
          </p:cNvPr>
          <p:cNvSpPr txBox="1"/>
          <p:nvPr/>
        </p:nvSpPr>
        <p:spPr>
          <a:xfrm>
            <a:off x="-7629" y="1842303"/>
            <a:ext cx="5557381" cy="1080305"/>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6" name="TextBox 5">
            <a:extLst>
              <a:ext uri="{FF2B5EF4-FFF2-40B4-BE49-F238E27FC236}">
                <a16:creationId xmlns:a16="http://schemas.microsoft.com/office/drawing/2014/main" id="{DA43D37B-C7D0-6E0B-B584-DE5E8DB73114}"/>
              </a:ext>
            </a:extLst>
          </p:cNvPr>
          <p:cNvSpPr txBox="1"/>
          <p:nvPr/>
        </p:nvSpPr>
        <p:spPr>
          <a:xfrm>
            <a:off x="582132" y="1960727"/>
            <a:ext cx="4083933"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Raleway"/>
              </a:rPr>
              <a:t>EcoLogix</a:t>
            </a:r>
            <a:r>
              <a:rPr lang="en-US" sz="3200" b="1" baseline="30000" dirty="0">
                <a:solidFill>
                  <a:srgbClr val="FFFFFF"/>
                </a:solidFill>
                <a:latin typeface="Raleway"/>
              </a:rPr>
              <a:t>®</a:t>
            </a:r>
          </a:p>
          <a:p>
            <a:pPr algn="ctr"/>
            <a:r>
              <a:rPr lang="en-US" b="1" dirty="0">
                <a:solidFill>
                  <a:srgbClr val="FFFFFF"/>
                </a:solidFill>
                <a:latin typeface="Raleway"/>
              </a:rPr>
              <a:t>Commercial Carpet with Cushion</a:t>
            </a:r>
            <a:endParaRPr lang="en-US" sz="3200" b="1" dirty="0">
              <a:solidFill>
                <a:srgbClr val="FFFFFF"/>
              </a:solidFill>
              <a:latin typeface="Raleway"/>
            </a:endParaRPr>
          </a:p>
          <a:p>
            <a:pPr algn="ctr"/>
            <a:endParaRPr lang="en-US" sz="3200" b="1" dirty="0">
              <a:solidFill>
                <a:srgbClr val="FFFFFF"/>
              </a:solidFill>
              <a:latin typeface="Raleway"/>
            </a:endParaRPr>
          </a:p>
        </p:txBody>
      </p:sp>
    </p:spTree>
    <p:extLst>
      <p:ext uri="{BB962C8B-B14F-4D97-AF65-F5344CB8AC3E}">
        <p14:creationId xmlns:p14="http://schemas.microsoft.com/office/powerpoint/2010/main" val="363240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A121-396D-C6BA-6450-07103C63F373}"/>
              </a:ext>
            </a:extLst>
          </p:cNvPr>
          <p:cNvSpPr>
            <a:spLocks noGrp="1"/>
          </p:cNvSpPr>
          <p:nvPr>
            <p:ph type="title"/>
          </p:nvPr>
        </p:nvSpPr>
        <p:spPr/>
        <p:txBody>
          <a:bodyPr/>
          <a:lstStyle/>
          <a:p>
            <a:r>
              <a:rPr lang="en-US" dirty="0">
                <a:solidFill>
                  <a:srgbClr val="FFFFFF"/>
                </a:solidFill>
                <a:latin typeface="Raleway"/>
                <a:cs typeface="Calibri Light"/>
              </a:rPr>
              <a:t>&amp; Recyclability</a:t>
            </a:r>
            <a:endParaRPr lang="en-US" dirty="0">
              <a:solidFill>
                <a:srgbClr val="FFFFFF"/>
              </a:solidFill>
              <a:latin typeface="Raleway"/>
            </a:endParaRPr>
          </a:p>
        </p:txBody>
      </p:sp>
    </p:spTree>
    <p:extLst>
      <p:ext uri="{BB962C8B-B14F-4D97-AF65-F5344CB8AC3E}">
        <p14:creationId xmlns:p14="http://schemas.microsoft.com/office/powerpoint/2010/main" val="1683137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80"/>
          <p:cNvPicPr preferRelativeResize="0"/>
          <p:nvPr/>
        </p:nvPicPr>
        <p:blipFill rotWithShape="1">
          <a:blip r:embed="rId3">
            <a:alphaModFix/>
          </a:blip>
          <a:srcRect t="10137" b="45634"/>
          <a:stretch/>
        </p:blipFill>
        <p:spPr>
          <a:xfrm>
            <a:off x="-20600" y="1"/>
            <a:ext cx="12212603" cy="6857900"/>
          </a:xfrm>
          <a:prstGeom prst="rect">
            <a:avLst/>
          </a:prstGeom>
          <a:noFill/>
          <a:ln>
            <a:noFill/>
          </a:ln>
        </p:spPr>
      </p:pic>
      <p:sp>
        <p:nvSpPr>
          <p:cNvPr id="2" name="Google Shape;1078;p155">
            <a:extLst>
              <a:ext uri="{FF2B5EF4-FFF2-40B4-BE49-F238E27FC236}">
                <a16:creationId xmlns:a16="http://schemas.microsoft.com/office/drawing/2014/main" id="{1CDDEA22-AF5E-458F-BE32-BEAC92AE4FCC}"/>
              </a:ext>
            </a:extLst>
          </p:cNvPr>
          <p:cNvSpPr txBox="1"/>
          <p:nvPr/>
        </p:nvSpPr>
        <p:spPr>
          <a:xfrm>
            <a:off x="648270"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3" name="TextBox 2">
            <a:extLst>
              <a:ext uri="{FF2B5EF4-FFF2-40B4-BE49-F238E27FC236}">
                <a16:creationId xmlns:a16="http://schemas.microsoft.com/office/drawing/2014/main" id="{A9AD8930-37A1-43B1-9D64-38FB0A3EF036}"/>
              </a:ext>
            </a:extLst>
          </p:cNvPr>
          <p:cNvSpPr txBox="1"/>
          <p:nvPr/>
        </p:nvSpPr>
        <p:spPr>
          <a:xfrm>
            <a:off x="1266967" y="1960727"/>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Raleway"/>
              </a:rPr>
              <a:t>EcoWorx</a:t>
            </a:r>
            <a:r>
              <a:rPr lang="en-US" sz="3200" b="1" baseline="30000" dirty="0">
                <a:solidFill>
                  <a:srgbClr val="FFFFFF"/>
                </a:solidFill>
                <a:latin typeface="Raleway"/>
              </a:rPr>
              <a:t>®</a:t>
            </a:r>
          </a:p>
          <a:p>
            <a:pPr algn="ctr"/>
            <a:r>
              <a:rPr lang="en-US" b="1" dirty="0">
                <a:solidFill>
                  <a:srgbClr val="FFFFFF"/>
                </a:solidFill>
                <a:latin typeface="Raleway"/>
              </a:rPr>
              <a:t>Carpet Tile</a:t>
            </a:r>
            <a:endParaRPr lang="en-US" sz="3200" b="1" dirty="0">
              <a:solidFill>
                <a:srgbClr val="FFFFFF"/>
              </a:solidFill>
              <a:latin typeface="Raleway"/>
            </a:endParaRPr>
          </a:p>
        </p:txBody>
      </p:sp>
    </p:spTree>
    <p:extLst>
      <p:ext uri="{BB962C8B-B14F-4D97-AF65-F5344CB8AC3E}">
        <p14:creationId xmlns:p14="http://schemas.microsoft.com/office/powerpoint/2010/main" val="239227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A6B4-F654-436C-87E0-F361E5F512E8}"/>
              </a:ext>
            </a:extLst>
          </p:cNvPr>
          <p:cNvSpPr>
            <a:spLocks noGrp="1"/>
          </p:cNvSpPr>
          <p:nvPr>
            <p:ph type="title"/>
          </p:nvPr>
        </p:nvSpPr>
        <p:spPr/>
        <p:txBody>
          <a:bodyPr/>
          <a:lstStyle/>
          <a:p>
            <a:r>
              <a:rPr lang="en-US"/>
              <a:t>COMFOR3T</a:t>
            </a:r>
          </a:p>
        </p:txBody>
      </p:sp>
      <p:pic>
        <p:nvPicPr>
          <p:cNvPr id="4" name="Picture 4" descr="A picture containing pool ball, blue, sport, pool table&#10;&#10;Description automatically generated">
            <a:extLst>
              <a:ext uri="{FF2B5EF4-FFF2-40B4-BE49-F238E27FC236}">
                <a16:creationId xmlns:a16="http://schemas.microsoft.com/office/drawing/2014/main" id="{EA87966B-4D04-434E-A384-9C0D70AE8EA8}"/>
              </a:ext>
            </a:extLst>
          </p:cNvPr>
          <p:cNvPicPr>
            <a:picLocks noChangeAspect="1"/>
          </p:cNvPicPr>
          <p:nvPr/>
        </p:nvPicPr>
        <p:blipFill rotWithShape="1">
          <a:blip r:embed="rId3"/>
          <a:srcRect t="60" r="-151" b="37479"/>
          <a:stretch/>
        </p:blipFill>
        <p:spPr>
          <a:xfrm>
            <a:off x="4550" y="0"/>
            <a:ext cx="12251148" cy="6859035"/>
          </a:xfrm>
          <a:prstGeom prst="rect">
            <a:avLst/>
          </a:prstGeom>
        </p:spPr>
      </p:pic>
      <p:sp>
        <p:nvSpPr>
          <p:cNvPr id="6" name="Google Shape;1078;p155">
            <a:extLst>
              <a:ext uri="{FF2B5EF4-FFF2-40B4-BE49-F238E27FC236}">
                <a16:creationId xmlns:a16="http://schemas.microsoft.com/office/drawing/2014/main" id="{9F17C123-A197-49F9-8911-66D9F08E8F79}"/>
              </a:ext>
            </a:extLst>
          </p:cNvPr>
          <p:cNvSpPr txBox="1"/>
          <p:nvPr/>
        </p:nvSpPr>
        <p:spPr>
          <a:xfrm>
            <a:off x="648270"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8" name="TextBox 7">
            <a:extLst>
              <a:ext uri="{FF2B5EF4-FFF2-40B4-BE49-F238E27FC236}">
                <a16:creationId xmlns:a16="http://schemas.microsoft.com/office/drawing/2014/main" id="{595FCBCB-9DC9-4DCE-BC8F-4FB7879851DC}"/>
              </a:ext>
            </a:extLst>
          </p:cNvPr>
          <p:cNvSpPr txBox="1"/>
          <p:nvPr/>
        </p:nvSpPr>
        <p:spPr>
          <a:xfrm>
            <a:off x="1266967" y="1960727"/>
            <a:ext cx="27432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Raleway"/>
              </a:rPr>
              <a:t>COMFOR</a:t>
            </a:r>
            <a:r>
              <a:rPr lang="en-US" sz="3200" b="1" baseline="30000">
                <a:solidFill>
                  <a:srgbClr val="FFFFFF"/>
                </a:solidFill>
                <a:latin typeface="Raleway"/>
              </a:rPr>
              <a:t>3</a:t>
            </a:r>
            <a:r>
              <a:rPr lang="en-US" sz="3200" b="1">
                <a:solidFill>
                  <a:srgbClr val="FFFFFF"/>
                </a:solidFill>
                <a:latin typeface="Raleway"/>
              </a:rPr>
              <a:t>T</a:t>
            </a:r>
            <a:r>
              <a:rPr lang="en-US" sz="3200" b="1" baseline="30000">
                <a:solidFill>
                  <a:srgbClr val="FFFFFF"/>
                </a:solidFill>
                <a:latin typeface="Raleway"/>
              </a:rPr>
              <a:t>TM</a:t>
            </a:r>
          </a:p>
          <a:p>
            <a:pPr algn="ctr"/>
            <a:r>
              <a:rPr lang="en-US" b="1">
                <a:solidFill>
                  <a:srgbClr val="FFFFFF"/>
                </a:solidFill>
                <a:latin typeface="Raleway"/>
              </a:rPr>
              <a:t>Trade Show Carpet</a:t>
            </a:r>
            <a:endParaRPr lang="en-US" sz="3200" b="1">
              <a:solidFill>
                <a:srgbClr val="FFFFFF"/>
              </a:solidFill>
              <a:latin typeface="Raleway"/>
            </a:endParaRPr>
          </a:p>
          <a:p>
            <a:pPr algn="ctr"/>
            <a:endParaRPr lang="en-US" sz="3200" b="1">
              <a:solidFill>
                <a:srgbClr val="FFFFFF"/>
              </a:solidFill>
              <a:latin typeface="Raleway"/>
            </a:endParaRPr>
          </a:p>
        </p:txBody>
      </p:sp>
    </p:spTree>
    <p:extLst>
      <p:ext uri="{BB962C8B-B14F-4D97-AF65-F5344CB8AC3E}">
        <p14:creationId xmlns:p14="http://schemas.microsoft.com/office/powerpoint/2010/main" val="141018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floor&#10;&#10;Description automatically generated">
            <a:extLst>
              <a:ext uri="{FF2B5EF4-FFF2-40B4-BE49-F238E27FC236}">
                <a16:creationId xmlns:a16="http://schemas.microsoft.com/office/drawing/2014/main" id="{E5C56FEA-EFF4-40D8-8F42-0FA307DC3546}"/>
              </a:ext>
            </a:extLst>
          </p:cNvPr>
          <p:cNvPicPr>
            <a:picLocks noChangeAspect="1"/>
          </p:cNvPicPr>
          <p:nvPr/>
        </p:nvPicPr>
        <p:blipFill rotWithShape="1">
          <a:blip r:embed="rId3"/>
          <a:srcRect l="-351" t="-128" r="29599" b="-58"/>
          <a:stretch/>
        </p:blipFill>
        <p:spPr>
          <a:xfrm rot="5400000">
            <a:off x="2584969" y="-2749310"/>
            <a:ext cx="6913883" cy="12337291"/>
          </a:xfrm>
          <a:prstGeom prst="rect">
            <a:avLst/>
          </a:prstGeom>
        </p:spPr>
      </p:pic>
      <p:sp>
        <p:nvSpPr>
          <p:cNvPr id="4" name="Google Shape;1078;p155">
            <a:extLst>
              <a:ext uri="{FF2B5EF4-FFF2-40B4-BE49-F238E27FC236}">
                <a16:creationId xmlns:a16="http://schemas.microsoft.com/office/drawing/2014/main" id="{B1F4968C-FC7C-6C51-8CC6-55505CBC0BFD}"/>
              </a:ext>
            </a:extLst>
          </p:cNvPr>
          <p:cNvSpPr txBox="1"/>
          <p:nvPr/>
        </p:nvSpPr>
        <p:spPr>
          <a:xfrm>
            <a:off x="591404"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a:p>
        </p:txBody>
      </p:sp>
      <p:sp>
        <p:nvSpPr>
          <p:cNvPr id="7" name="TextBox 6">
            <a:extLst>
              <a:ext uri="{FF2B5EF4-FFF2-40B4-BE49-F238E27FC236}">
                <a16:creationId xmlns:a16="http://schemas.microsoft.com/office/drawing/2014/main" id="{C472741A-1F0F-44C1-A94C-D682152FDFD1}"/>
              </a:ext>
            </a:extLst>
          </p:cNvPr>
          <p:cNvSpPr txBox="1"/>
          <p:nvPr/>
        </p:nvSpPr>
        <p:spPr>
          <a:xfrm>
            <a:off x="1338661" y="1943163"/>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err="1">
                <a:solidFill>
                  <a:srgbClr val="FFFFFF"/>
                </a:solidFill>
                <a:latin typeface="Raleway"/>
              </a:rPr>
              <a:t>ReWorx</a:t>
            </a:r>
            <a:r>
              <a:rPr lang="en-US" sz="3200" b="1" baseline="30000" err="1">
                <a:solidFill>
                  <a:srgbClr val="FFFFFF"/>
                </a:solidFill>
                <a:latin typeface="Raleway"/>
              </a:rPr>
              <a:t>TM</a:t>
            </a:r>
            <a:endParaRPr lang="en-US" sz="3200" baseline="30000" err="1">
              <a:ea typeface="+mn-lt"/>
              <a:cs typeface="+mn-lt"/>
            </a:endParaRPr>
          </a:p>
          <a:p>
            <a:pPr algn="ctr"/>
            <a:r>
              <a:rPr lang="en-US" b="1">
                <a:solidFill>
                  <a:srgbClr val="FFFFFF"/>
                </a:solidFill>
                <a:latin typeface="Raleway"/>
              </a:rPr>
              <a:t>PET Hybrid</a:t>
            </a:r>
            <a:endParaRPr lang="en-US" sz="3200" b="1">
              <a:solidFill>
                <a:srgbClr val="FFFFFF"/>
              </a:solidFill>
              <a:latin typeface="Raleway"/>
            </a:endParaRPr>
          </a:p>
        </p:txBody>
      </p:sp>
    </p:spTree>
    <p:extLst>
      <p:ext uri="{BB962C8B-B14F-4D97-AF65-F5344CB8AC3E}">
        <p14:creationId xmlns:p14="http://schemas.microsoft.com/office/powerpoint/2010/main" val="4096819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a:extLst>
              <a:ext uri="{FF2B5EF4-FFF2-40B4-BE49-F238E27FC236}">
                <a16:creationId xmlns:a16="http://schemas.microsoft.com/office/drawing/2014/main" id="{3474FE0A-0136-1804-3E9B-1C43CEDD941C}"/>
              </a:ext>
            </a:extLst>
          </p:cNvPr>
          <p:cNvPicPr>
            <a:picLocks noChangeAspect="1"/>
          </p:cNvPicPr>
          <p:nvPr/>
        </p:nvPicPr>
        <p:blipFill>
          <a:blip r:embed="rId4">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96773608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10;&#10;Description automatically generated">
            <a:extLst>
              <a:ext uri="{FF2B5EF4-FFF2-40B4-BE49-F238E27FC236}">
                <a16:creationId xmlns:a16="http://schemas.microsoft.com/office/drawing/2014/main" id="{693B293C-D250-AF20-C595-B595B823C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 b="29928"/>
          <a:stretch/>
        </p:blipFill>
        <p:spPr>
          <a:xfrm>
            <a:off x="0" y="1"/>
            <a:ext cx="12192000" cy="6857999"/>
          </a:xfrm>
          <a:prstGeom prst="rect">
            <a:avLst/>
          </a:prstGeom>
        </p:spPr>
      </p:pic>
      <p:sp>
        <p:nvSpPr>
          <p:cNvPr id="4" name="TextBox 3">
            <a:extLst>
              <a:ext uri="{FF2B5EF4-FFF2-40B4-BE49-F238E27FC236}">
                <a16:creationId xmlns:a16="http://schemas.microsoft.com/office/drawing/2014/main" id="{1CED0693-0876-1579-530E-1E8DDA466616}"/>
              </a:ext>
            </a:extLst>
          </p:cNvPr>
          <p:cNvSpPr txBox="1"/>
          <p:nvPr/>
        </p:nvSpPr>
        <p:spPr>
          <a:xfrm>
            <a:off x="0" y="1498936"/>
            <a:ext cx="121920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spc="-300">
                <a:solidFill>
                  <a:schemeClr val="bg1"/>
                </a:solidFill>
                <a:effectLst>
                  <a:outerShdw blurRad="50800" dist="38100" dir="2700000" algn="tl" rotWithShape="0">
                    <a:prstClr val="black">
                      <a:alpha val="40000"/>
                    </a:prstClr>
                  </a:outerShdw>
                </a:effectLst>
                <a:latin typeface="Source Sans Pro" panose="020B0503030403020204" pitchFamily="34" charset="0"/>
              </a:rPr>
              <a:t>If you design it,</a:t>
            </a:r>
          </a:p>
          <a:p>
            <a:pPr algn="ctr"/>
            <a:r>
              <a:rPr lang="en-US" sz="6000" b="1" i="1" spc="-150">
                <a:solidFill>
                  <a:schemeClr val="bg1"/>
                </a:solidFill>
                <a:effectLst>
                  <a:outerShdw blurRad="50800" dist="38100" dir="2700000" algn="tl" rotWithShape="0">
                    <a:prstClr val="black">
                      <a:alpha val="40000"/>
                    </a:prstClr>
                  </a:outerShdw>
                </a:effectLst>
                <a:latin typeface="Source Sans Pro Semibold" panose="020B0503030403020204" pitchFamily="34" charset="0"/>
              </a:rPr>
              <a:t>they will recycle it</a:t>
            </a:r>
          </a:p>
        </p:txBody>
      </p:sp>
    </p:spTree>
    <p:extLst>
      <p:ext uri="{BB962C8B-B14F-4D97-AF65-F5344CB8AC3E}">
        <p14:creationId xmlns:p14="http://schemas.microsoft.com/office/powerpoint/2010/main" val="53283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178FE-E578-9BB0-9C4A-8B4506B9B57C}"/>
              </a:ext>
            </a:extLst>
          </p:cNvPr>
          <p:cNvSpPr txBox="1"/>
          <p:nvPr/>
        </p:nvSpPr>
        <p:spPr>
          <a:xfrm>
            <a:off x="963828" y="1412439"/>
            <a:ext cx="468321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i="1">
                <a:solidFill>
                  <a:schemeClr val="bg1"/>
                </a:solidFill>
                <a:latin typeface="Source Sans Pro"/>
              </a:rPr>
              <a:t>Not Quite...</a:t>
            </a:r>
          </a:p>
        </p:txBody>
      </p:sp>
    </p:spTree>
    <p:extLst>
      <p:ext uri="{BB962C8B-B14F-4D97-AF65-F5344CB8AC3E}">
        <p14:creationId xmlns:p14="http://schemas.microsoft.com/office/powerpoint/2010/main" val="157995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RTS PARKS BIG LEAGUES">
            <a:extLst>
              <a:ext uri="{FF2B5EF4-FFF2-40B4-BE49-F238E27FC236}">
                <a16:creationId xmlns:a16="http://schemas.microsoft.com/office/drawing/2014/main" id="{E0D54811-B4A4-DBD1-29A8-734208B36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938"/>
          <a:stretch/>
        </p:blipFill>
        <p:spPr bwMode="auto">
          <a:xfrm>
            <a:off x="1" y="-30923"/>
            <a:ext cx="3994801" cy="68889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ogo, company name&#10;&#10;Description automatically generated">
            <a:extLst>
              <a:ext uri="{FF2B5EF4-FFF2-40B4-BE49-F238E27FC236}">
                <a16:creationId xmlns:a16="http://schemas.microsoft.com/office/drawing/2014/main" id="{395E5003-997C-4A77-A7F1-A8BC4C180D22}"/>
              </a:ext>
            </a:extLst>
          </p:cNvPr>
          <p:cNvPicPr>
            <a:picLocks noChangeAspect="1"/>
          </p:cNvPicPr>
          <p:nvPr/>
        </p:nvPicPr>
        <p:blipFill>
          <a:blip r:embed="rId4"/>
          <a:stretch>
            <a:fillRect/>
          </a:stretch>
        </p:blipFill>
        <p:spPr>
          <a:xfrm>
            <a:off x="4485565" y="1486043"/>
            <a:ext cx="7269707" cy="4045139"/>
          </a:xfrm>
          <a:prstGeom prst="rect">
            <a:avLst/>
          </a:prstGeom>
        </p:spPr>
      </p:pic>
      <p:sp>
        <p:nvSpPr>
          <p:cNvPr id="6" name="Google Shape;1078;p155">
            <a:extLst>
              <a:ext uri="{FF2B5EF4-FFF2-40B4-BE49-F238E27FC236}">
                <a16:creationId xmlns:a16="http://schemas.microsoft.com/office/drawing/2014/main" id="{4935915C-D206-4262-AC17-7E15B7CE27DC}"/>
              </a:ext>
            </a:extLst>
          </p:cNvPr>
          <p:cNvSpPr txBox="1"/>
          <p:nvPr/>
        </p:nvSpPr>
        <p:spPr>
          <a:xfrm>
            <a:off x="-8051" y="0"/>
            <a:ext cx="3994800" cy="6858000"/>
          </a:xfrm>
          <a:prstGeom prst="rect">
            <a:avLst/>
          </a:prstGeom>
          <a:solidFill>
            <a:srgbClr val="003E51">
              <a:alpha val="72070"/>
            </a:srgbClr>
          </a:solidFill>
          <a:ln>
            <a:noFill/>
          </a:ln>
        </p:spPr>
        <p:txBody>
          <a:bodyPr spcFirstLastPara="1" wrap="square" lIns="121900" tIns="121900" rIns="121900" bIns="121900" anchor="t" anchorCtr="0">
            <a:noAutofit/>
          </a:bodyPr>
          <a:lstStyle/>
          <a:p>
            <a:endParaRPr sz="1400"/>
          </a:p>
        </p:txBody>
      </p:sp>
      <p:pic>
        <p:nvPicPr>
          <p:cNvPr id="8" name="Picture 11" descr="Shape, icon&#10;&#10;Description automatically generated">
            <a:extLst>
              <a:ext uri="{FF2B5EF4-FFF2-40B4-BE49-F238E27FC236}">
                <a16:creationId xmlns:a16="http://schemas.microsoft.com/office/drawing/2014/main" id="{F3053F70-66B6-41A1-A6ED-5F5DB023B04E}"/>
              </a:ext>
            </a:extLst>
          </p:cNvPr>
          <p:cNvPicPr>
            <a:picLocks noChangeAspect="1"/>
          </p:cNvPicPr>
          <p:nvPr/>
        </p:nvPicPr>
        <p:blipFill>
          <a:blip r:embed="rId5"/>
          <a:stretch>
            <a:fillRect/>
          </a:stretch>
        </p:blipFill>
        <p:spPr>
          <a:xfrm>
            <a:off x="1296035" y="4873956"/>
            <a:ext cx="1219200" cy="1314451"/>
          </a:xfrm>
          <a:prstGeom prst="rect">
            <a:avLst/>
          </a:prstGeom>
        </p:spPr>
      </p:pic>
      <p:sp>
        <p:nvSpPr>
          <p:cNvPr id="10" name="Google Shape;1081;p155">
            <a:extLst>
              <a:ext uri="{FF2B5EF4-FFF2-40B4-BE49-F238E27FC236}">
                <a16:creationId xmlns:a16="http://schemas.microsoft.com/office/drawing/2014/main" id="{EEF073B9-507B-4E57-ACFD-EA23BA9AC014}"/>
              </a:ext>
            </a:extLst>
          </p:cNvPr>
          <p:cNvSpPr txBox="1"/>
          <p:nvPr/>
        </p:nvSpPr>
        <p:spPr>
          <a:xfrm>
            <a:off x="1" y="556044"/>
            <a:ext cx="4002852" cy="26492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2400">
                <a:solidFill>
                  <a:srgbClr val="FFFFFF"/>
                </a:solidFill>
                <a:latin typeface="Source Sans Pro"/>
                <a:ea typeface="Source Sans Pro"/>
                <a:cs typeface="Source Sans Pro"/>
                <a:sym typeface="Source Sans Pro"/>
              </a:rPr>
              <a:t>Fuel the</a:t>
            </a:r>
            <a:r>
              <a:rPr lang="en" sz="2400" b="1">
                <a:solidFill>
                  <a:srgbClr val="FFFFFF"/>
                </a:solidFill>
                <a:latin typeface="Source Sans Pro"/>
                <a:ea typeface="Source Sans Pro"/>
                <a:cs typeface="Source Sans Pro"/>
                <a:sym typeface="Source Sans Pro"/>
              </a:rPr>
              <a:t> circular economy</a:t>
            </a:r>
            <a:r>
              <a:rPr lang="en" sz="2400">
                <a:solidFill>
                  <a:srgbClr val="FFFFFF"/>
                </a:solidFill>
                <a:latin typeface="Source Sans Pro"/>
                <a:ea typeface="Source Sans Pro"/>
                <a:cs typeface="Source Sans Pro"/>
                <a:sym typeface="Source Sans Pro"/>
              </a:rPr>
              <a:t> </a:t>
            </a:r>
            <a:endParaRPr lang="en" sz="2400">
              <a:solidFill>
                <a:srgbClr val="FFFFFF"/>
              </a:solidFill>
              <a:latin typeface="Source Sans Pro"/>
              <a:ea typeface="Source Sans Pro"/>
              <a:sym typeface="Source Sans Pro"/>
            </a:endParaRPr>
          </a:p>
          <a:p>
            <a:pPr algn="ctr">
              <a:lnSpc>
                <a:spcPct val="114999"/>
              </a:lnSpc>
            </a:pPr>
            <a:r>
              <a:rPr lang="en" sz="2400">
                <a:solidFill>
                  <a:srgbClr val="FFFFFF"/>
                </a:solidFill>
                <a:latin typeface="Source Sans Pro"/>
                <a:ea typeface="Source Sans Pro"/>
                <a:cs typeface="Source Sans Pro"/>
                <a:sym typeface="Source Sans Pro"/>
              </a:rPr>
              <a:t>with safe, sustainable, cradle-to-cradle inspired products.</a:t>
            </a:r>
            <a:endParaRPr lang="en" sz="2400">
              <a:solidFill>
                <a:srgbClr val="FFFFFF"/>
              </a:solidFill>
              <a:latin typeface="Source Sans Pro"/>
              <a:ea typeface="Source Sans Pro"/>
              <a:cs typeface="+mn-lt"/>
            </a:endParaRPr>
          </a:p>
          <a:p>
            <a:pPr algn="ctr">
              <a:lnSpc>
                <a:spcPct val="114999"/>
              </a:lnSpc>
            </a:pPr>
            <a:endParaRPr lang="en" sz="240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54054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14"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bottle, indoor, food, beverage&#10;&#10;Description automatically generated">
            <a:extLst>
              <a:ext uri="{FF2B5EF4-FFF2-40B4-BE49-F238E27FC236}">
                <a16:creationId xmlns:a16="http://schemas.microsoft.com/office/drawing/2014/main" id="{312479BD-6093-84FB-8E9B-26388DB44840}"/>
              </a:ext>
            </a:extLst>
          </p:cNvPr>
          <p:cNvPicPr>
            <a:picLocks noChangeAspect="1"/>
          </p:cNvPicPr>
          <p:nvPr/>
        </p:nvPicPr>
        <p:blipFill rotWithShape="1">
          <a:blip r:embed="rId3"/>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22316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098727"/>
            <a:ext cx="11360800" cy="2897606"/>
          </a:xfrm>
          <a:prstGeom prst="rect">
            <a:avLst/>
          </a:prstGeom>
        </p:spPr>
        <p:txBody>
          <a:bodyPr spcFirstLastPara="1" wrap="square" lIns="121900" tIns="121900" rIns="121900" bIns="121900" anchor="ctr" anchorCtr="0">
            <a:noAutofit/>
          </a:bodyPr>
          <a:lstStyle/>
          <a:p>
            <a:pPr marL="457200" indent="-457200">
              <a:lnSpc>
                <a:spcPct val="150000"/>
              </a:lnSpc>
            </a:pPr>
            <a:r>
              <a:rPr lang="en-US" sz="2900">
                <a:solidFill>
                  <a:srgbClr val="123E4E"/>
                </a:solidFill>
                <a:latin typeface="Source Sans Pro"/>
                <a:ea typeface="Source Sans Pro"/>
                <a:cs typeface="Source Sans Pro"/>
              </a:rPr>
              <a:t>An Environmental Guarantee</a:t>
            </a:r>
            <a:endParaRPr lang="en-US" sz="2933">
              <a:solidFill>
                <a:srgbClr val="123E4E"/>
              </a:solidFill>
              <a:latin typeface="Source Sans Pro"/>
              <a:ea typeface="Source Sans Pro"/>
              <a:cs typeface="Source Sans Pro"/>
            </a:endParaRPr>
          </a:p>
          <a:p>
            <a:pPr marL="0" indent="0" algn="ctr">
              <a:lnSpc>
                <a:spcPct val="150000"/>
              </a:lnSpc>
              <a:spcBef>
                <a:spcPts val="1600"/>
              </a:spcBef>
              <a:buNone/>
            </a:pPr>
            <a:endParaRPr lang="en" sz="2900">
              <a:solidFill>
                <a:srgbClr val="123E4E"/>
              </a:solidFill>
              <a:latin typeface="Source Sans Pro"/>
              <a:ea typeface="Source Sans Pro"/>
              <a:cs typeface="Source Sans Pro"/>
            </a:endParaRPr>
          </a:p>
          <a:p>
            <a:pPr marL="0" indent="0" algn="ctr">
              <a:lnSpc>
                <a:spcPct val="150000"/>
              </a:lnSpc>
              <a:spcBef>
                <a:spcPts val="1600"/>
              </a:spcBef>
              <a:buNone/>
            </a:pPr>
            <a:endParaRPr sz="2933">
              <a:solidFill>
                <a:srgbClr val="123E4E"/>
              </a:solidFill>
              <a:latin typeface="Source Sans Pro"/>
              <a:ea typeface="Source Sans Pro"/>
              <a:cs typeface="Source Sans Pro"/>
              <a:sym typeface="Source Sans Pro"/>
            </a:endParaRPr>
          </a:p>
          <a:p>
            <a:pPr marL="0" indent="0" algn="ctr">
              <a:lnSpc>
                <a:spcPct val="150000"/>
              </a:lnSpc>
              <a:spcBef>
                <a:spcPts val="1600"/>
              </a:spcBef>
              <a:spcAft>
                <a:spcPts val="1600"/>
              </a:spcAft>
              <a:buNone/>
            </a:pPr>
            <a:endParaRPr sz="2933">
              <a:solidFill>
                <a:srgbClr val="123E4E"/>
              </a:solidFill>
              <a:latin typeface="Source Sans Pro"/>
              <a:ea typeface="Source Sans Pro"/>
              <a:cs typeface="Source Sans Pro"/>
              <a:sym typeface="Source Sans Pro"/>
            </a:endParaRPr>
          </a:p>
        </p:txBody>
      </p:sp>
      <p:sp>
        <p:nvSpPr>
          <p:cNvPr id="73" name="Google Shape;73;p16"/>
          <p:cNvSpPr txBox="1"/>
          <p:nvPr/>
        </p:nvSpPr>
        <p:spPr>
          <a:xfrm>
            <a:off x="415600" y="297733"/>
            <a:ext cx="11360800" cy="600400"/>
          </a:xfrm>
          <a:prstGeom prst="rect">
            <a:avLst/>
          </a:prstGeom>
          <a:noFill/>
          <a:ln>
            <a:noFill/>
          </a:ln>
        </p:spPr>
        <p:txBody>
          <a:bodyPr spcFirstLastPara="1" wrap="square" lIns="121900" tIns="121900" rIns="121900" bIns="121900" anchor="ctr" anchorCtr="0">
            <a:noAutofit/>
          </a:bodyPr>
          <a:lstStyle/>
          <a:p>
            <a:pPr algn="ctr"/>
            <a:r>
              <a:rPr lang="en" sz="3600">
                <a:solidFill>
                  <a:srgbClr val="003E51"/>
                </a:solidFill>
                <a:latin typeface="Raleway Thin"/>
                <a:ea typeface="Raleway Thin"/>
                <a:cs typeface="Raleway Thin"/>
                <a:sym typeface="Raleway Thin"/>
              </a:rPr>
              <a:t>MAKING IT EASY</a:t>
            </a:r>
            <a:endParaRPr sz="3627">
              <a:solidFill>
                <a:srgbClr val="003E51"/>
              </a:solidFill>
              <a:latin typeface="Raleway Thin"/>
              <a:ea typeface="Raleway Thin"/>
              <a:cs typeface="Raleway Thin"/>
              <a:sym typeface="Raleway Thin"/>
            </a:endParaRPr>
          </a:p>
        </p:txBody>
      </p:sp>
      <p:cxnSp>
        <p:nvCxnSpPr>
          <p:cNvPr id="74" name="Google Shape;74;p16"/>
          <p:cNvCxnSpPr/>
          <p:nvPr/>
        </p:nvCxnSpPr>
        <p:spPr>
          <a:xfrm>
            <a:off x="540867" y="919433"/>
            <a:ext cx="11130800" cy="0"/>
          </a:xfrm>
          <a:prstGeom prst="straightConnector1">
            <a:avLst/>
          </a:prstGeom>
          <a:noFill/>
          <a:ln w="19050" cap="flat" cmpd="sng">
            <a:solidFill>
              <a:srgbClr val="8BC0C6"/>
            </a:solidFill>
            <a:prstDash val="solid"/>
            <a:round/>
            <a:headEnd type="none" w="med" len="med"/>
            <a:tailEnd type="none" w="med" len="med"/>
          </a:ln>
        </p:spPr>
      </p:cxnSp>
      <p:sp>
        <p:nvSpPr>
          <p:cNvPr id="75" name="Google Shape;75;p16"/>
          <p:cNvSpPr txBox="1">
            <a:spLocks noGrp="1"/>
          </p:cNvSpPr>
          <p:nvPr>
            <p:ph type="sldNum" idx="12"/>
          </p:nvPr>
        </p:nvSpPr>
        <p:spPr>
          <a:xfrm>
            <a:off x="11776400" y="6519867"/>
            <a:ext cx="415600" cy="338000"/>
          </a:xfrm>
          <a:prstGeom prst="rect">
            <a:avLst/>
          </a:prstGeom>
        </p:spPr>
        <p:txBody>
          <a:bodyPr spcFirstLastPara="1" wrap="square" lIns="121900" tIns="121900" rIns="121900" bIns="121900" anchor="ctr" anchorCtr="0">
            <a:noAutofit/>
          </a:bodyPr>
          <a:lstStyle/>
          <a:p>
            <a:fld id="{00000000-1234-1234-1234-123412341234}" type="slidenum">
              <a:rPr lang="en">
                <a:latin typeface="Source Sans Pro"/>
                <a:ea typeface="Source Sans Pro"/>
                <a:cs typeface="Source Sans Pro"/>
                <a:sym typeface="Source Sans Pro"/>
              </a:rPr>
              <a:pPr/>
              <a:t>30</a:t>
            </a:fld>
            <a:endParaRPr>
              <a:latin typeface="Source Sans Pro"/>
              <a:ea typeface="Source Sans Pro"/>
              <a:cs typeface="Source Sans Pro"/>
              <a:sym typeface="Source Sans Pro"/>
            </a:endParaRPr>
          </a:p>
        </p:txBody>
      </p:sp>
      <p:pic>
        <p:nvPicPr>
          <p:cNvPr id="76" name="Google Shape;76;p16"/>
          <p:cNvPicPr preferRelativeResize="0"/>
          <p:nvPr/>
        </p:nvPicPr>
        <p:blipFill>
          <a:blip r:embed="rId3">
            <a:alphaModFix/>
          </a:blip>
          <a:stretch>
            <a:fillRect/>
          </a:stretch>
        </p:blipFill>
        <p:spPr>
          <a:xfrm>
            <a:off x="99924" y="6004014"/>
            <a:ext cx="2645661" cy="766860"/>
          </a:xfrm>
          <a:prstGeom prst="rect">
            <a:avLst/>
          </a:prstGeom>
          <a:noFill/>
          <a:ln>
            <a:noFill/>
          </a:ln>
        </p:spPr>
      </p:pic>
      <p:sp>
        <p:nvSpPr>
          <p:cNvPr id="2" name="TextBox 1">
            <a:extLst>
              <a:ext uri="{FF2B5EF4-FFF2-40B4-BE49-F238E27FC236}">
                <a16:creationId xmlns:a16="http://schemas.microsoft.com/office/drawing/2014/main" id="{EEDF4B55-AE59-CA78-83A9-2740D254F021}"/>
              </a:ext>
            </a:extLst>
          </p:cNvPr>
          <p:cNvSpPr txBox="1"/>
          <p:nvPr/>
        </p:nvSpPr>
        <p:spPr>
          <a:xfrm>
            <a:off x="673769" y="2669005"/>
            <a:ext cx="1050356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Source Sans Pro"/>
              </a:rPr>
              <a:t>Through our Environmental Guarantee, Shaw pledges to transport and recycle [PRODUCT] within the United States and Canada </a:t>
            </a:r>
            <a:r>
              <a:rPr lang="en-US" sz="3200" b="1" u="sng" dirty="0">
                <a:latin typeface="Source Sans Pro"/>
              </a:rPr>
              <a:t>at no cost to the customer.*</a:t>
            </a:r>
          </a:p>
          <a:p>
            <a:endParaRPr lang="en-US" sz="3200" dirty="0">
              <a:latin typeface="Source Sans Pro"/>
            </a:endParaRPr>
          </a:p>
          <a:p>
            <a:pPr lvl="1"/>
            <a:endParaRPr lang="en-US" sz="2400" dirty="0">
              <a:latin typeface="Source Sans Pro"/>
            </a:endParaRPr>
          </a:p>
          <a:p>
            <a:pPr lvl="1"/>
            <a:endParaRPr lang="en-US" sz="2400" dirty="0">
              <a:latin typeface="Source Sans Pro"/>
            </a:endParaRPr>
          </a:p>
          <a:p>
            <a:pPr lvl="1"/>
            <a:r>
              <a:rPr lang="en-US" sz="2400" dirty="0">
                <a:latin typeface="Source Sans Pro"/>
              </a:rPr>
              <a:t>								*500 SY Minimum</a:t>
            </a:r>
          </a:p>
        </p:txBody>
      </p:sp>
    </p:spTree>
    <p:extLst>
      <p:ext uri="{BB962C8B-B14F-4D97-AF65-F5344CB8AC3E}">
        <p14:creationId xmlns:p14="http://schemas.microsoft.com/office/powerpoint/2010/main" val="3662125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098727"/>
            <a:ext cx="11360800" cy="2897606"/>
          </a:xfrm>
          <a:prstGeom prst="rect">
            <a:avLst/>
          </a:prstGeom>
        </p:spPr>
        <p:txBody>
          <a:bodyPr spcFirstLastPara="1" wrap="square" lIns="121900" tIns="121900" rIns="121900" bIns="121900" anchor="ctr" anchorCtr="0">
            <a:noAutofit/>
          </a:bodyPr>
          <a:lstStyle/>
          <a:p>
            <a:pPr marL="457200" indent="-457200">
              <a:lnSpc>
                <a:spcPct val="150000"/>
              </a:lnSpc>
            </a:pPr>
            <a:r>
              <a:rPr lang="en-US" sz="2900">
                <a:solidFill>
                  <a:srgbClr val="123E4E"/>
                </a:solidFill>
                <a:latin typeface="Source Sans Pro"/>
                <a:ea typeface="Source Sans Pro"/>
                <a:cs typeface="Source Sans Pro"/>
              </a:rPr>
              <a:t>Educational tools &amp; easy-to-use guidelines</a:t>
            </a:r>
            <a:endParaRPr lang="en-US" sz="2933">
              <a:solidFill>
                <a:srgbClr val="123E4E"/>
              </a:solidFill>
              <a:latin typeface="Source Sans Pro"/>
              <a:ea typeface="Source Sans Pro"/>
              <a:cs typeface="Source Sans Pro"/>
            </a:endParaRPr>
          </a:p>
          <a:p>
            <a:pPr marL="0" indent="0" algn="ctr">
              <a:lnSpc>
                <a:spcPct val="150000"/>
              </a:lnSpc>
              <a:spcBef>
                <a:spcPts val="1600"/>
              </a:spcBef>
              <a:buNone/>
            </a:pPr>
            <a:endParaRPr lang="en" sz="2900">
              <a:solidFill>
                <a:srgbClr val="123E4E"/>
              </a:solidFill>
              <a:latin typeface="Source Sans Pro"/>
              <a:ea typeface="Source Sans Pro"/>
              <a:cs typeface="Source Sans Pro"/>
            </a:endParaRPr>
          </a:p>
          <a:p>
            <a:pPr marL="0" indent="0" algn="ctr">
              <a:lnSpc>
                <a:spcPct val="150000"/>
              </a:lnSpc>
              <a:spcBef>
                <a:spcPts val="1600"/>
              </a:spcBef>
              <a:buNone/>
            </a:pPr>
            <a:endParaRPr sz="2933">
              <a:solidFill>
                <a:srgbClr val="123E4E"/>
              </a:solidFill>
              <a:latin typeface="Source Sans Pro"/>
              <a:ea typeface="Source Sans Pro"/>
              <a:cs typeface="Source Sans Pro"/>
              <a:sym typeface="Source Sans Pro"/>
            </a:endParaRPr>
          </a:p>
          <a:p>
            <a:pPr marL="0" indent="0" algn="ctr">
              <a:lnSpc>
                <a:spcPct val="150000"/>
              </a:lnSpc>
              <a:spcBef>
                <a:spcPts val="1600"/>
              </a:spcBef>
              <a:spcAft>
                <a:spcPts val="1600"/>
              </a:spcAft>
              <a:buNone/>
            </a:pPr>
            <a:endParaRPr sz="2933">
              <a:solidFill>
                <a:srgbClr val="123E4E"/>
              </a:solidFill>
              <a:latin typeface="Source Sans Pro"/>
              <a:ea typeface="Source Sans Pro"/>
              <a:cs typeface="Source Sans Pro"/>
              <a:sym typeface="Source Sans Pro"/>
            </a:endParaRPr>
          </a:p>
        </p:txBody>
      </p:sp>
      <p:sp>
        <p:nvSpPr>
          <p:cNvPr id="73" name="Google Shape;73;p16"/>
          <p:cNvSpPr txBox="1"/>
          <p:nvPr/>
        </p:nvSpPr>
        <p:spPr>
          <a:xfrm>
            <a:off x="415600" y="297733"/>
            <a:ext cx="11360800" cy="600400"/>
          </a:xfrm>
          <a:prstGeom prst="rect">
            <a:avLst/>
          </a:prstGeom>
          <a:noFill/>
          <a:ln>
            <a:noFill/>
          </a:ln>
        </p:spPr>
        <p:txBody>
          <a:bodyPr spcFirstLastPara="1" wrap="square" lIns="121900" tIns="121900" rIns="121900" bIns="121900" anchor="ctr" anchorCtr="0">
            <a:noAutofit/>
          </a:bodyPr>
          <a:lstStyle/>
          <a:p>
            <a:pPr algn="ctr"/>
            <a:r>
              <a:rPr lang="en" sz="3600">
                <a:solidFill>
                  <a:srgbClr val="003E51"/>
                </a:solidFill>
                <a:latin typeface="Raleway Thin"/>
                <a:ea typeface="Raleway Thin"/>
                <a:cs typeface="Raleway Thin"/>
                <a:sym typeface="Raleway Thin"/>
              </a:rPr>
              <a:t>MAKING IT EASY</a:t>
            </a:r>
            <a:endParaRPr sz="3627">
              <a:solidFill>
                <a:srgbClr val="003E51"/>
              </a:solidFill>
              <a:latin typeface="Raleway Thin"/>
              <a:ea typeface="Raleway Thin"/>
              <a:cs typeface="Raleway Thin"/>
              <a:sym typeface="Raleway Thin"/>
            </a:endParaRPr>
          </a:p>
        </p:txBody>
      </p:sp>
      <p:cxnSp>
        <p:nvCxnSpPr>
          <p:cNvPr id="74" name="Google Shape;74;p16"/>
          <p:cNvCxnSpPr/>
          <p:nvPr/>
        </p:nvCxnSpPr>
        <p:spPr>
          <a:xfrm>
            <a:off x="540867" y="919433"/>
            <a:ext cx="11130800" cy="0"/>
          </a:xfrm>
          <a:prstGeom prst="straightConnector1">
            <a:avLst/>
          </a:prstGeom>
          <a:noFill/>
          <a:ln w="19050" cap="flat" cmpd="sng">
            <a:solidFill>
              <a:srgbClr val="8BC0C6"/>
            </a:solidFill>
            <a:prstDash val="solid"/>
            <a:round/>
            <a:headEnd type="none" w="med" len="med"/>
            <a:tailEnd type="none" w="med" len="med"/>
          </a:ln>
        </p:spPr>
      </p:cxnSp>
      <p:sp>
        <p:nvSpPr>
          <p:cNvPr id="75" name="Google Shape;75;p16"/>
          <p:cNvSpPr txBox="1">
            <a:spLocks noGrp="1"/>
          </p:cNvSpPr>
          <p:nvPr>
            <p:ph type="sldNum" idx="12"/>
          </p:nvPr>
        </p:nvSpPr>
        <p:spPr>
          <a:xfrm>
            <a:off x="11776400" y="6519867"/>
            <a:ext cx="415600" cy="338000"/>
          </a:xfrm>
          <a:prstGeom prst="rect">
            <a:avLst/>
          </a:prstGeom>
        </p:spPr>
        <p:txBody>
          <a:bodyPr spcFirstLastPara="1" wrap="square" lIns="121900" tIns="121900" rIns="121900" bIns="121900" anchor="ctr" anchorCtr="0">
            <a:noAutofit/>
          </a:bodyPr>
          <a:lstStyle/>
          <a:p>
            <a:fld id="{00000000-1234-1234-1234-123412341234}" type="slidenum">
              <a:rPr lang="en">
                <a:latin typeface="Source Sans Pro"/>
                <a:ea typeface="Source Sans Pro"/>
                <a:cs typeface="Source Sans Pro"/>
                <a:sym typeface="Source Sans Pro"/>
              </a:rPr>
              <a:pPr/>
              <a:t>31</a:t>
            </a:fld>
            <a:endParaRPr>
              <a:latin typeface="Source Sans Pro"/>
              <a:ea typeface="Source Sans Pro"/>
              <a:cs typeface="Source Sans Pro"/>
              <a:sym typeface="Source Sans Pro"/>
            </a:endParaRPr>
          </a:p>
        </p:txBody>
      </p:sp>
      <p:pic>
        <p:nvPicPr>
          <p:cNvPr id="76" name="Google Shape;76;p16"/>
          <p:cNvPicPr preferRelativeResize="0"/>
          <p:nvPr/>
        </p:nvPicPr>
        <p:blipFill>
          <a:blip r:embed="rId3">
            <a:alphaModFix/>
          </a:blip>
          <a:stretch>
            <a:fillRect/>
          </a:stretch>
        </p:blipFill>
        <p:spPr>
          <a:xfrm>
            <a:off x="99924" y="6004014"/>
            <a:ext cx="2645661" cy="766860"/>
          </a:xfrm>
          <a:prstGeom prst="rect">
            <a:avLst/>
          </a:prstGeom>
          <a:noFill/>
          <a:ln>
            <a:noFill/>
          </a:ln>
        </p:spPr>
      </p:pic>
      <p:pic>
        <p:nvPicPr>
          <p:cNvPr id="2" name="Picture 2" descr="Graphical user interface, application, Word&#10;&#10;Description automatically generated">
            <a:extLst>
              <a:ext uri="{FF2B5EF4-FFF2-40B4-BE49-F238E27FC236}">
                <a16:creationId xmlns:a16="http://schemas.microsoft.com/office/drawing/2014/main" id="{262DDC7F-5536-2F72-562E-6FDCF0666EFB}"/>
              </a:ext>
            </a:extLst>
          </p:cNvPr>
          <p:cNvPicPr>
            <a:picLocks noChangeAspect="1"/>
          </p:cNvPicPr>
          <p:nvPr/>
        </p:nvPicPr>
        <p:blipFill rotWithShape="1">
          <a:blip r:embed="rId4"/>
          <a:srcRect l="31474" t="14140" r="32306" b="24396"/>
          <a:stretch/>
        </p:blipFill>
        <p:spPr>
          <a:xfrm>
            <a:off x="3973606" y="1660152"/>
            <a:ext cx="4878786" cy="4722380"/>
          </a:xfrm>
          <a:prstGeom prst="rect">
            <a:avLst/>
          </a:prstGeom>
        </p:spPr>
      </p:pic>
    </p:spTree>
    <p:extLst>
      <p:ext uri="{BB962C8B-B14F-4D97-AF65-F5344CB8AC3E}">
        <p14:creationId xmlns:p14="http://schemas.microsoft.com/office/powerpoint/2010/main" val="136817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098727"/>
            <a:ext cx="11360800" cy="2897606"/>
          </a:xfrm>
          <a:prstGeom prst="rect">
            <a:avLst/>
          </a:prstGeom>
        </p:spPr>
        <p:txBody>
          <a:bodyPr spcFirstLastPara="1" wrap="square" lIns="121900" tIns="121900" rIns="121900" bIns="121900" anchor="ctr" anchorCtr="0">
            <a:noAutofit/>
          </a:bodyPr>
          <a:lstStyle/>
          <a:p>
            <a:pPr marL="457200" indent="-457200">
              <a:lnSpc>
                <a:spcPct val="150000"/>
              </a:lnSpc>
            </a:pPr>
            <a:r>
              <a:rPr lang="en-US" sz="2900">
                <a:solidFill>
                  <a:srgbClr val="123E4E"/>
                </a:solidFill>
                <a:latin typeface="Source Sans Pro"/>
                <a:ea typeface="Source Sans Pro"/>
                <a:cs typeface="Source Sans Pro"/>
              </a:rPr>
              <a:t>Toll-free number &amp; URL printed on the back</a:t>
            </a:r>
            <a:endParaRPr lang="en-US" sz="2933">
              <a:solidFill>
                <a:srgbClr val="123E4E"/>
              </a:solidFill>
              <a:latin typeface="Source Sans Pro"/>
              <a:ea typeface="Source Sans Pro"/>
              <a:cs typeface="Source Sans Pro"/>
            </a:endParaRPr>
          </a:p>
          <a:p>
            <a:pPr marL="0" indent="0" algn="ctr">
              <a:lnSpc>
                <a:spcPct val="150000"/>
              </a:lnSpc>
              <a:spcBef>
                <a:spcPts val="1600"/>
              </a:spcBef>
              <a:buNone/>
            </a:pPr>
            <a:endParaRPr lang="en" sz="2900">
              <a:solidFill>
                <a:srgbClr val="123E4E"/>
              </a:solidFill>
              <a:latin typeface="Source Sans Pro"/>
              <a:ea typeface="Source Sans Pro"/>
              <a:cs typeface="Source Sans Pro"/>
            </a:endParaRPr>
          </a:p>
          <a:p>
            <a:pPr marL="0" indent="0" algn="ctr">
              <a:lnSpc>
                <a:spcPct val="150000"/>
              </a:lnSpc>
              <a:spcBef>
                <a:spcPts val="1600"/>
              </a:spcBef>
              <a:buNone/>
            </a:pPr>
            <a:endParaRPr sz="2933">
              <a:solidFill>
                <a:srgbClr val="123E4E"/>
              </a:solidFill>
              <a:latin typeface="Source Sans Pro"/>
              <a:ea typeface="Source Sans Pro"/>
              <a:cs typeface="Source Sans Pro"/>
              <a:sym typeface="Source Sans Pro"/>
            </a:endParaRPr>
          </a:p>
          <a:p>
            <a:pPr marL="0" indent="0" algn="ctr">
              <a:lnSpc>
                <a:spcPct val="150000"/>
              </a:lnSpc>
              <a:spcBef>
                <a:spcPts val="1600"/>
              </a:spcBef>
              <a:spcAft>
                <a:spcPts val="1600"/>
              </a:spcAft>
              <a:buNone/>
            </a:pPr>
            <a:endParaRPr sz="2933">
              <a:solidFill>
                <a:srgbClr val="123E4E"/>
              </a:solidFill>
              <a:latin typeface="Source Sans Pro"/>
              <a:ea typeface="Source Sans Pro"/>
              <a:cs typeface="Source Sans Pro"/>
              <a:sym typeface="Source Sans Pro"/>
            </a:endParaRPr>
          </a:p>
        </p:txBody>
      </p:sp>
      <p:sp>
        <p:nvSpPr>
          <p:cNvPr id="73" name="Google Shape;73;p16"/>
          <p:cNvSpPr txBox="1"/>
          <p:nvPr/>
        </p:nvSpPr>
        <p:spPr>
          <a:xfrm>
            <a:off x="415600" y="297733"/>
            <a:ext cx="11360800" cy="600400"/>
          </a:xfrm>
          <a:prstGeom prst="rect">
            <a:avLst/>
          </a:prstGeom>
          <a:noFill/>
          <a:ln>
            <a:noFill/>
          </a:ln>
        </p:spPr>
        <p:txBody>
          <a:bodyPr spcFirstLastPara="1" wrap="square" lIns="121900" tIns="121900" rIns="121900" bIns="121900" anchor="ctr" anchorCtr="0">
            <a:noAutofit/>
          </a:bodyPr>
          <a:lstStyle/>
          <a:p>
            <a:pPr algn="ctr"/>
            <a:r>
              <a:rPr lang="en" sz="3600">
                <a:solidFill>
                  <a:srgbClr val="003E51"/>
                </a:solidFill>
                <a:latin typeface="Raleway Thin"/>
                <a:ea typeface="Raleway Thin"/>
                <a:cs typeface="Raleway Thin"/>
                <a:sym typeface="Raleway Thin"/>
              </a:rPr>
              <a:t>MAKING IT EASY</a:t>
            </a:r>
            <a:endParaRPr sz="3627">
              <a:solidFill>
                <a:srgbClr val="003E51"/>
              </a:solidFill>
              <a:latin typeface="Raleway Thin"/>
              <a:ea typeface="Raleway Thin"/>
              <a:cs typeface="Raleway Thin"/>
              <a:sym typeface="Raleway Thin"/>
            </a:endParaRPr>
          </a:p>
        </p:txBody>
      </p:sp>
      <p:cxnSp>
        <p:nvCxnSpPr>
          <p:cNvPr id="74" name="Google Shape;74;p16"/>
          <p:cNvCxnSpPr/>
          <p:nvPr/>
        </p:nvCxnSpPr>
        <p:spPr>
          <a:xfrm>
            <a:off x="540867" y="919433"/>
            <a:ext cx="11130800" cy="0"/>
          </a:xfrm>
          <a:prstGeom prst="straightConnector1">
            <a:avLst/>
          </a:prstGeom>
          <a:noFill/>
          <a:ln w="19050" cap="flat" cmpd="sng">
            <a:solidFill>
              <a:srgbClr val="8BC0C6"/>
            </a:solidFill>
            <a:prstDash val="solid"/>
            <a:round/>
            <a:headEnd type="none" w="med" len="med"/>
            <a:tailEnd type="none" w="med" len="med"/>
          </a:ln>
        </p:spPr>
      </p:cxnSp>
      <p:sp>
        <p:nvSpPr>
          <p:cNvPr id="75" name="Google Shape;75;p16"/>
          <p:cNvSpPr txBox="1">
            <a:spLocks noGrp="1"/>
          </p:cNvSpPr>
          <p:nvPr>
            <p:ph type="sldNum" idx="12"/>
          </p:nvPr>
        </p:nvSpPr>
        <p:spPr>
          <a:xfrm>
            <a:off x="11776400" y="6519867"/>
            <a:ext cx="415600" cy="338000"/>
          </a:xfrm>
          <a:prstGeom prst="rect">
            <a:avLst/>
          </a:prstGeom>
        </p:spPr>
        <p:txBody>
          <a:bodyPr spcFirstLastPara="1" wrap="square" lIns="121900" tIns="121900" rIns="121900" bIns="121900" anchor="ctr" anchorCtr="0">
            <a:noAutofit/>
          </a:bodyPr>
          <a:lstStyle/>
          <a:p>
            <a:fld id="{00000000-1234-1234-1234-123412341234}" type="slidenum">
              <a:rPr lang="en">
                <a:latin typeface="Source Sans Pro"/>
                <a:ea typeface="Source Sans Pro"/>
                <a:cs typeface="Source Sans Pro"/>
                <a:sym typeface="Source Sans Pro"/>
              </a:rPr>
              <a:pPr/>
              <a:t>32</a:t>
            </a:fld>
            <a:endParaRPr>
              <a:latin typeface="Source Sans Pro"/>
              <a:ea typeface="Source Sans Pro"/>
              <a:cs typeface="Source Sans Pro"/>
              <a:sym typeface="Source Sans Pro"/>
            </a:endParaRPr>
          </a:p>
        </p:txBody>
      </p:sp>
      <p:pic>
        <p:nvPicPr>
          <p:cNvPr id="76" name="Google Shape;76;p16"/>
          <p:cNvPicPr preferRelativeResize="0"/>
          <p:nvPr/>
        </p:nvPicPr>
        <p:blipFill>
          <a:blip r:embed="rId3">
            <a:alphaModFix/>
          </a:blip>
          <a:stretch>
            <a:fillRect/>
          </a:stretch>
        </p:blipFill>
        <p:spPr>
          <a:xfrm>
            <a:off x="99924" y="6004014"/>
            <a:ext cx="2645661" cy="766860"/>
          </a:xfrm>
          <a:prstGeom prst="rect">
            <a:avLst/>
          </a:prstGeom>
          <a:noFill/>
          <a:ln>
            <a:noFill/>
          </a:ln>
        </p:spPr>
      </p:pic>
      <p:pic>
        <p:nvPicPr>
          <p:cNvPr id="3" name="Picture 4" descr="Text&#10;&#10;Description automatically generated">
            <a:extLst>
              <a:ext uri="{FF2B5EF4-FFF2-40B4-BE49-F238E27FC236}">
                <a16:creationId xmlns:a16="http://schemas.microsoft.com/office/drawing/2014/main" id="{AED66B36-604A-AB9F-7DCF-CB731FAFBFA6}"/>
              </a:ext>
            </a:extLst>
          </p:cNvPr>
          <p:cNvPicPr>
            <a:picLocks noChangeAspect="1"/>
          </p:cNvPicPr>
          <p:nvPr/>
        </p:nvPicPr>
        <p:blipFill>
          <a:blip r:embed="rId4"/>
          <a:stretch>
            <a:fillRect/>
          </a:stretch>
        </p:blipFill>
        <p:spPr>
          <a:xfrm>
            <a:off x="2706975" y="1758390"/>
            <a:ext cx="7741756" cy="4351338"/>
          </a:xfrm>
          <a:prstGeom prst="rect">
            <a:avLst/>
          </a:prstGeom>
          <a:noFill/>
          <a:ln>
            <a:noFill/>
          </a:ln>
        </p:spPr>
      </p:pic>
    </p:spTree>
    <p:extLst>
      <p:ext uri="{BB962C8B-B14F-4D97-AF65-F5344CB8AC3E}">
        <p14:creationId xmlns:p14="http://schemas.microsoft.com/office/powerpoint/2010/main" val="2488298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098727"/>
            <a:ext cx="11360800" cy="2897606"/>
          </a:xfrm>
          <a:prstGeom prst="rect">
            <a:avLst/>
          </a:prstGeom>
        </p:spPr>
        <p:txBody>
          <a:bodyPr spcFirstLastPara="1" wrap="square" lIns="121900" tIns="121900" rIns="121900" bIns="121900" anchor="ctr" anchorCtr="0">
            <a:noAutofit/>
          </a:bodyPr>
          <a:lstStyle/>
          <a:p>
            <a:pPr marL="457200" indent="-457200">
              <a:lnSpc>
                <a:spcPct val="150000"/>
              </a:lnSpc>
            </a:pPr>
            <a:r>
              <a:rPr lang="en-US" sz="2900">
                <a:solidFill>
                  <a:srgbClr val="123E4E"/>
                </a:solidFill>
                <a:latin typeface="Source Sans Pro"/>
                <a:ea typeface="Source Sans Pro"/>
                <a:cs typeface="Source Sans Pro"/>
              </a:rPr>
              <a:t>Customer certificates to show impact</a:t>
            </a:r>
            <a:endParaRPr lang="en-US" sz="2933" err="1">
              <a:solidFill>
                <a:srgbClr val="123E4E"/>
              </a:solidFill>
              <a:latin typeface="Source Sans Pro"/>
              <a:ea typeface="Source Sans Pro"/>
              <a:cs typeface="Source Sans Pro"/>
            </a:endParaRPr>
          </a:p>
          <a:p>
            <a:pPr marL="0" indent="0" algn="ctr">
              <a:lnSpc>
                <a:spcPct val="150000"/>
              </a:lnSpc>
              <a:spcBef>
                <a:spcPts val="1600"/>
              </a:spcBef>
              <a:buNone/>
            </a:pPr>
            <a:endParaRPr lang="en" sz="2900">
              <a:solidFill>
                <a:srgbClr val="123E4E"/>
              </a:solidFill>
              <a:latin typeface="Source Sans Pro"/>
              <a:ea typeface="Source Sans Pro"/>
              <a:cs typeface="Source Sans Pro"/>
            </a:endParaRPr>
          </a:p>
          <a:p>
            <a:pPr marL="0" indent="0" algn="ctr">
              <a:lnSpc>
                <a:spcPct val="150000"/>
              </a:lnSpc>
              <a:spcBef>
                <a:spcPts val="1600"/>
              </a:spcBef>
              <a:buNone/>
            </a:pPr>
            <a:endParaRPr sz="2933">
              <a:solidFill>
                <a:srgbClr val="123E4E"/>
              </a:solidFill>
              <a:latin typeface="Source Sans Pro"/>
              <a:ea typeface="Source Sans Pro"/>
              <a:cs typeface="Source Sans Pro"/>
              <a:sym typeface="Source Sans Pro"/>
            </a:endParaRPr>
          </a:p>
          <a:p>
            <a:pPr marL="0" indent="0" algn="ctr">
              <a:lnSpc>
                <a:spcPct val="150000"/>
              </a:lnSpc>
              <a:spcBef>
                <a:spcPts val="1600"/>
              </a:spcBef>
              <a:spcAft>
                <a:spcPts val="1600"/>
              </a:spcAft>
              <a:buNone/>
            </a:pPr>
            <a:endParaRPr sz="2933">
              <a:solidFill>
                <a:srgbClr val="123E4E"/>
              </a:solidFill>
              <a:latin typeface="Source Sans Pro"/>
              <a:ea typeface="Source Sans Pro"/>
              <a:cs typeface="Source Sans Pro"/>
              <a:sym typeface="Source Sans Pro"/>
            </a:endParaRPr>
          </a:p>
        </p:txBody>
      </p:sp>
      <p:sp>
        <p:nvSpPr>
          <p:cNvPr id="73" name="Google Shape;73;p16"/>
          <p:cNvSpPr txBox="1"/>
          <p:nvPr/>
        </p:nvSpPr>
        <p:spPr>
          <a:xfrm>
            <a:off x="415600" y="297733"/>
            <a:ext cx="11360800" cy="600400"/>
          </a:xfrm>
          <a:prstGeom prst="rect">
            <a:avLst/>
          </a:prstGeom>
          <a:noFill/>
          <a:ln>
            <a:noFill/>
          </a:ln>
        </p:spPr>
        <p:txBody>
          <a:bodyPr spcFirstLastPara="1" wrap="square" lIns="121900" tIns="121900" rIns="121900" bIns="121900" anchor="ctr" anchorCtr="0">
            <a:noAutofit/>
          </a:bodyPr>
          <a:lstStyle/>
          <a:p>
            <a:pPr algn="ctr"/>
            <a:r>
              <a:rPr lang="en" sz="3600">
                <a:solidFill>
                  <a:srgbClr val="003E51"/>
                </a:solidFill>
                <a:latin typeface="Raleway Thin"/>
                <a:ea typeface="Raleway Thin"/>
                <a:cs typeface="Raleway Thin"/>
                <a:sym typeface="Raleway Thin"/>
              </a:rPr>
              <a:t>MAKING IT REWARDING</a:t>
            </a:r>
            <a:endParaRPr sz="3627">
              <a:solidFill>
                <a:srgbClr val="003E51"/>
              </a:solidFill>
              <a:latin typeface="Raleway Thin"/>
              <a:ea typeface="Raleway Thin"/>
              <a:cs typeface="Raleway Thin"/>
              <a:sym typeface="Raleway Thin"/>
            </a:endParaRPr>
          </a:p>
        </p:txBody>
      </p:sp>
      <p:cxnSp>
        <p:nvCxnSpPr>
          <p:cNvPr id="74" name="Google Shape;74;p16"/>
          <p:cNvCxnSpPr/>
          <p:nvPr/>
        </p:nvCxnSpPr>
        <p:spPr>
          <a:xfrm>
            <a:off x="540867" y="919433"/>
            <a:ext cx="11130800" cy="0"/>
          </a:xfrm>
          <a:prstGeom prst="straightConnector1">
            <a:avLst/>
          </a:prstGeom>
          <a:noFill/>
          <a:ln w="19050" cap="flat" cmpd="sng">
            <a:solidFill>
              <a:srgbClr val="8BC0C6"/>
            </a:solidFill>
            <a:prstDash val="solid"/>
            <a:round/>
            <a:headEnd type="none" w="med" len="med"/>
            <a:tailEnd type="none" w="med" len="med"/>
          </a:ln>
        </p:spPr>
      </p:cxnSp>
      <p:sp>
        <p:nvSpPr>
          <p:cNvPr id="75" name="Google Shape;75;p16"/>
          <p:cNvSpPr txBox="1">
            <a:spLocks noGrp="1"/>
          </p:cNvSpPr>
          <p:nvPr>
            <p:ph type="sldNum" idx="12"/>
          </p:nvPr>
        </p:nvSpPr>
        <p:spPr>
          <a:xfrm>
            <a:off x="11776400" y="6519867"/>
            <a:ext cx="415600" cy="338000"/>
          </a:xfrm>
          <a:prstGeom prst="rect">
            <a:avLst/>
          </a:prstGeom>
        </p:spPr>
        <p:txBody>
          <a:bodyPr spcFirstLastPara="1" wrap="square" lIns="121900" tIns="121900" rIns="121900" bIns="121900" anchor="ctr" anchorCtr="0">
            <a:noAutofit/>
          </a:bodyPr>
          <a:lstStyle/>
          <a:p>
            <a:fld id="{00000000-1234-1234-1234-123412341234}" type="slidenum">
              <a:rPr lang="en">
                <a:latin typeface="Source Sans Pro"/>
                <a:ea typeface="Source Sans Pro"/>
                <a:cs typeface="Source Sans Pro"/>
                <a:sym typeface="Source Sans Pro"/>
              </a:rPr>
              <a:pPr/>
              <a:t>33</a:t>
            </a:fld>
            <a:endParaRPr>
              <a:latin typeface="Source Sans Pro"/>
              <a:ea typeface="Source Sans Pro"/>
              <a:cs typeface="Source Sans Pro"/>
              <a:sym typeface="Source Sans Pro"/>
            </a:endParaRPr>
          </a:p>
        </p:txBody>
      </p:sp>
      <p:pic>
        <p:nvPicPr>
          <p:cNvPr id="76" name="Google Shape;76;p16"/>
          <p:cNvPicPr preferRelativeResize="0"/>
          <p:nvPr/>
        </p:nvPicPr>
        <p:blipFill>
          <a:blip r:embed="rId3">
            <a:alphaModFix/>
          </a:blip>
          <a:stretch>
            <a:fillRect/>
          </a:stretch>
        </p:blipFill>
        <p:spPr>
          <a:xfrm>
            <a:off x="99924" y="6004014"/>
            <a:ext cx="2645661" cy="766860"/>
          </a:xfrm>
          <a:prstGeom prst="rect">
            <a:avLst/>
          </a:prstGeom>
          <a:noFill/>
          <a:ln>
            <a:noFill/>
          </a:ln>
        </p:spPr>
      </p:pic>
      <p:pic>
        <p:nvPicPr>
          <p:cNvPr id="2" name="Picture 2" descr="Graphical user interface, text, application&#10;&#10;Description automatically generated">
            <a:extLst>
              <a:ext uri="{FF2B5EF4-FFF2-40B4-BE49-F238E27FC236}">
                <a16:creationId xmlns:a16="http://schemas.microsoft.com/office/drawing/2014/main" id="{F6751B8F-7150-CBAC-836E-0AE5F16193FE}"/>
              </a:ext>
            </a:extLst>
          </p:cNvPr>
          <p:cNvPicPr>
            <a:picLocks noChangeAspect="1"/>
          </p:cNvPicPr>
          <p:nvPr/>
        </p:nvPicPr>
        <p:blipFill rotWithShape="1">
          <a:blip r:embed="rId4"/>
          <a:srcRect l="22995" t="12948" r="23260" b="13416"/>
          <a:stretch/>
        </p:blipFill>
        <p:spPr>
          <a:xfrm>
            <a:off x="3211606" y="1716180"/>
            <a:ext cx="5798273" cy="4488134"/>
          </a:xfrm>
          <a:prstGeom prst="rect">
            <a:avLst/>
          </a:prstGeom>
        </p:spPr>
      </p:pic>
    </p:spTree>
    <p:extLst>
      <p:ext uri="{BB962C8B-B14F-4D97-AF65-F5344CB8AC3E}">
        <p14:creationId xmlns:p14="http://schemas.microsoft.com/office/powerpoint/2010/main" val="3115604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098727"/>
            <a:ext cx="11360800" cy="2897606"/>
          </a:xfrm>
          <a:prstGeom prst="rect">
            <a:avLst/>
          </a:prstGeom>
        </p:spPr>
        <p:txBody>
          <a:bodyPr spcFirstLastPara="1" wrap="square" lIns="121900" tIns="121900" rIns="121900" bIns="121900" anchor="ctr" anchorCtr="0">
            <a:noAutofit/>
          </a:bodyPr>
          <a:lstStyle/>
          <a:p>
            <a:pPr marL="457200" indent="-457200">
              <a:lnSpc>
                <a:spcPct val="150000"/>
              </a:lnSpc>
            </a:pPr>
            <a:r>
              <a:rPr lang="en-US" sz="2900">
                <a:solidFill>
                  <a:srgbClr val="123E4E"/>
                </a:solidFill>
                <a:latin typeface="Source Sans Pro"/>
                <a:ea typeface="Source Sans Pro"/>
                <a:cs typeface="Source Sans Pro"/>
              </a:rPr>
              <a:t>Incentives for sales: re[TURN]® pipeline</a:t>
            </a:r>
            <a:endParaRPr lang="en-US" sz="2933" err="1">
              <a:solidFill>
                <a:srgbClr val="123E4E"/>
              </a:solidFill>
              <a:latin typeface="Source Sans Pro"/>
              <a:ea typeface="Source Sans Pro"/>
              <a:cs typeface="Source Sans Pro"/>
            </a:endParaRPr>
          </a:p>
          <a:p>
            <a:pPr marL="0" indent="0" algn="ctr">
              <a:lnSpc>
                <a:spcPct val="150000"/>
              </a:lnSpc>
              <a:spcBef>
                <a:spcPts val="1600"/>
              </a:spcBef>
              <a:buNone/>
            </a:pPr>
            <a:endParaRPr lang="en" sz="2900">
              <a:solidFill>
                <a:srgbClr val="123E4E"/>
              </a:solidFill>
              <a:latin typeface="Source Sans Pro"/>
              <a:ea typeface="Source Sans Pro"/>
              <a:cs typeface="Source Sans Pro"/>
            </a:endParaRPr>
          </a:p>
          <a:p>
            <a:pPr marL="0" indent="0" algn="ctr">
              <a:lnSpc>
                <a:spcPct val="150000"/>
              </a:lnSpc>
              <a:spcBef>
                <a:spcPts val="1600"/>
              </a:spcBef>
              <a:buNone/>
            </a:pPr>
            <a:endParaRPr sz="2933">
              <a:solidFill>
                <a:srgbClr val="123E4E"/>
              </a:solidFill>
              <a:latin typeface="Source Sans Pro"/>
              <a:ea typeface="Source Sans Pro"/>
              <a:cs typeface="Source Sans Pro"/>
              <a:sym typeface="Source Sans Pro"/>
            </a:endParaRPr>
          </a:p>
          <a:p>
            <a:pPr marL="0" indent="0" algn="ctr">
              <a:lnSpc>
                <a:spcPct val="150000"/>
              </a:lnSpc>
              <a:spcBef>
                <a:spcPts val="1600"/>
              </a:spcBef>
              <a:spcAft>
                <a:spcPts val="1600"/>
              </a:spcAft>
              <a:buNone/>
            </a:pPr>
            <a:endParaRPr sz="2933">
              <a:solidFill>
                <a:srgbClr val="123E4E"/>
              </a:solidFill>
              <a:latin typeface="Source Sans Pro"/>
              <a:ea typeface="Source Sans Pro"/>
              <a:cs typeface="Source Sans Pro"/>
              <a:sym typeface="Source Sans Pro"/>
            </a:endParaRPr>
          </a:p>
        </p:txBody>
      </p:sp>
      <p:sp>
        <p:nvSpPr>
          <p:cNvPr id="73" name="Google Shape;73;p16"/>
          <p:cNvSpPr txBox="1"/>
          <p:nvPr/>
        </p:nvSpPr>
        <p:spPr>
          <a:xfrm>
            <a:off x="415600" y="297733"/>
            <a:ext cx="11360800" cy="600400"/>
          </a:xfrm>
          <a:prstGeom prst="rect">
            <a:avLst/>
          </a:prstGeom>
          <a:noFill/>
          <a:ln>
            <a:noFill/>
          </a:ln>
        </p:spPr>
        <p:txBody>
          <a:bodyPr spcFirstLastPara="1" wrap="square" lIns="121900" tIns="121900" rIns="121900" bIns="121900" anchor="ctr" anchorCtr="0">
            <a:noAutofit/>
          </a:bodyPr>
          <a:lstStyle/>
          <a:p>
            <a:pPr algn="ctr"/>
            <a:r>
              <a:rPr lang="en" sz="3600">
                <a:solidFill>
                  <a:srgbClr val="003E51"/>
                </a:solidFill>
                <a:latin typeface="Raleway Thin"/>
                <a:ea typeface="Raleway Thin"/>
                <a:cs typeface="Raleway Thin"/>
                <a:sym typeface="Raleway Thin"/>
              </a:rPr>
              <a:t>MAKING IT REWARDING</a:t>
            </a:r>
            <a:endParaRPr sz="3627">
              <a:solidFill>
                <a:srgbClr val="003E51"/>
              </a:solidFill>
              <a:latin typeface="Raleway Thin"/>
              <a:ea typeface="Raleway Thin"/>
              <a:cs typeface="Raleway Thin"/>
              <a:sym typeface="Raleway Thin"/>
            </a:endParaRPr>
          </a:p>
        </p:txBody>
      </p:sp>
      <p:cxnSp>
        <p:nvCxnSpPr>
          <p:cNvPr id="74" name="Google Shape;74;p16"/>
          <p:cNvCxnSpPr/>
          <p:nvPr/>
        </p:nvCxnSpPr>
        <p:spPr>
          <a:xfrm>
            <a:off x="540867" y="919433"/>
            <a:ext cx="11130800" cy="0"/>
          </a:xfrm>
          <a:prstGeom prst="straightConnector1">
            <a:avLst/>
          </a:prstGeom>
          <a:noFill/>
          <a:ln w="19050" cap="flat" cmpd="sng">
            <a:solidFill>
              <a:srgbClr val="8BC0C6"/>
            </a:solidFill>
            <a:prstDash val="solid"/>
            <a:round/>
            <a:headEnd type="none" w="med" len="med"/>
            <a:tailEnd type="none" w="med" len="med"/>
          </a:ln>
        </p:spPr>
      </p:cxnSp>
      <p:sp>
        <p:nvSpPr>
          <p:cNvPr id="75" name="Google Shape;75;p16"/>
          <p:cNvSpPr txBox="1">
            <a:spLocks noGrp="1"/>
          </p:cNvSpPr>
          <p:nvPr>
            <p:ph type="sldNum" idx="12"/>
          </p:nvPr>
        </p:nvSpPr>
        <p:spPr>
          <a:xfrm>
            <a:off x="11776400" y="6519867"/>
            <a:ext cx="415600" cy="338000"/>
          </a:xfrm>
          <a:prstGeom prst="rect">
            <a:avLst/>
          </a:prstGeom>
        </p:spPr>
        <p:txBody>
          <a:bodyPr spcFirstLastPara="1" wrap="square" lIns="121900" tIns="121900" rIns="121900" bIns="121900" anchor="ctr" anchorCtr="0">
            <a:noAutofit/>
          </a:bodyPr>
          <a:lstStyle/>
          <a:p>
            <a:fld id="{00000000-1234-1234-1234-123412341234}" type="slidenum">
              <a:rPr lang="en">
                <a:latin typeface="Source Sans Pro"/>
                <a:ea typeface="Source Sans Pro"/>
                <a:cs typeface="Source Sans Pro"/>
                <a:sym typeface="Source Sans Pro"/>
              </a:rPr>
              <a:pPr/>
              <a:t>34</a:t>
            </a:fld>
            <a:endParaRPr>
              <a:latin typeface="Source Sans Pro"/>
              <a:ea typeface="Source Sans Pro"/>
              <a:cs typeface="Source Sans Pro"/>
              <a:sym typeface="Source Sans Pro"/>
            </a:endParaRPr>
          </a:p>
        </p:txBody>
      </p:sp>
      <p:pic>
        <p:nvPicPr>
          <p:cNvPr id="76" name="Google Shape;76;p16"/>
          <p:cNvPicPr preferRelativeResize="0"/>
          <p:nvPr/>
        </p:nvPicPr>
        <p:blipFill>
          <a:blip r:embed="rId3">
            <a:alphaModFix/>
          </a:blip>
          <a:stretch>
            <a:fillRect/>
          </a:stretch>
        </p:blipFill>
        <p:spPr>
          <a:xfrm>
            <a:off x="99924" y="6004014"/>
            <a:ext cx="2645661" cy="766860"/>
          </a:xfrm>
          <a:prstGeom prst="rect">
            <a:avLst/>
          </a:prstGeom>
          <a:noFill/>
          <a:ln>
            <a:noFill/>
          </a:ln>
        </p:spPr>
      </p:pic>
      <p:pic>
        <p:nvPicPr>
          <p:cNvPr id="2" name="Picture 2" descr="Table&#10;&#10;Description automatically generated">
            <a:extLst>
              <a:ext uri="{FF2B5EF4-FFF2-40B4-BE49-F238E27FC236}">
                <a16:creationId xmlns:a16="http://schemas.microsoft.com/office/drawing/2014/main" id="{EC746566-4951-0B49-F3A3-AA3AB05D2A01}"/>
              </a:ext>
            </a:extLst>
          </p:cNvPr>
          <p:cNvPicPr>
            <a:picLocks noChangeAspect="1"/>
          </p:cNvPicPr>
          <p:nvPr/>
        </p:nvPicPr>
        <p:blipFill>
          <a:blip r:embed="rId4"/>
          <a:stretch>
            <a:fillRect/>
          </a:stretch>
        </p:blipFill>
        <p:spPr>
          <a:xfrm>
            <a:off x="1508502" y="1819336"/>
            <a:ext cx="9187911" cy="3942583"/>
          </a:xfrm>
          <a:prstGeom prst="rect">
            <a:avLst/>
          </a:prstGeom>
        </p:spPr>
      </p:pic>
    </p:spTree>
    <p:extLst>
      <p:ext uri="{BB962C8B-B14F-4D97-AF65-F5344CB8AC3E}">
        <p14:creationId xmlns:p14="http://schemas.microsoft.com/office/powerpoint/2010/main" val="319220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167"/>
          <p:cNvPicPr preferRelativeResize="0"/>
          <p:nvPr/>
        </p:nvPicPr>
        <p:blipFill>
          <a:blip r:embed="rId3">
            <a:alphaModFix/>
          </a:blip>
          <a:stretch>
            <a:fillRect/>
          </a:stretch>
        </p:blipFill>
        <p:spPr>
          <a:xfrm>
            <a:off x="0" y="0"/>
            <a:ext cx="12191973" cy="6858000"/>
          </a:xfrm>
          <a:prstGeom prst="rect">
            <a:avLst/>
          </a:prstGeom>
          <a:noFill/>
          <a:ln>
            <a:noFill/>
          </a:ln>
        </p:spPr>
      </p:pic>
    </p:spTree>
    <p:extLst>
      <p:ext uri="{BB962C8B-B14F-4D97-AF65-F5344CB8AC3E}">
        <p14:creationId xmlns:p14="http://schemas.microsoft.com/office/powerpoint/2010/main" val="3260116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909E255C-A4C7-3A94-7793-6C626181F26A}"/>
              </a:ext>
            </a:extLst>
          </p:cNvPr>
          <p:cNvPicPr>
            <a:picLocks noChangeAspect="1"/>
          </p:cNvPicPr>
          <p:nvPr/>
        </p:nvPicPr>
        <p:blipFill>
          <a:blip r:embed="rId3"/>
          <a:stretch>
            <a:fillRect/>
          </a:stretch>
        </p:blipFill>
        <p:spPr>
          <a:xfrm>
            <a:off x="2957371" y="643466"/>
            <a:ext cx="6277258" cy="5571067"/>
          </a:xfrm>
          <a:prstGeom prst="rect">
            <a:avLst/>
          </a:prstGeom>
        </p:spPr>
      </p:pic>
    </p:spTree>
    <p:extLst>
      <p:ext uri="{BB962C8B-B14F-4D97-AF65-F5344CB8AC3E}">
        <p14:creationId xmlns:p14="http://schemas.microsoft.com/office/powerpoint/2010/main" val="302449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09CEE95E-6024-466A-82F5-21EE5D3C3004}"/>
              </a:ext>
            </a:extLst>
          </p:cNvPr>
          <p:cNvPicPr>
            <a:picLocks noChangeAspect="1"/>
          </p:cNvPicPr>
          <p:nvPr/>
        </p:nvPicPr>
        <p:blipFill rotWithShape="1">
          <a:blip r:embed="rId3">
            <a:extLst>
              <a:ext uri="{28A0092B-C50C-407E-A947-70E740481C1C}">
                <a14:useLocalDpi xmlns:a14="http://schemas.microsoft.com/office/drawing/2010/main" val="0"/>
              </a:ext>
            </a:extLst>
          </a:blip>
          <a:srcRect t="723"/>
          <a:stretch/>
        </p:blipFill>
        <p:spPr>
          <a:xfrm>
            <a:off x="-68909" y="-19247"/>
            <a:ext cx="12258219" cy="6848372"/>
          </a:xfrm>
          <a:prstGeom prst="rect">
            <a:avLst/>
          </a:prstGeom>
        </p:spPr>
      </p:pic>
    </p:spTree>
    <p:extLst>
      <p:ext uri="{BB962C8B-B14F-4D97-AF65-F5344CB8AC3E}">
        <p14:creationId xmlns:p14="http://schemas.microsoft.com/office/powerpoint/2010/main" val="376506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4F548A9-C796-7BAC-ACB6-F0F79100E67F}"/>
              </a:ext>
            </a:extLst>
          </p:cNvPr>
          <p:cNvPicPr>
            <a:picLocks noChangeAspect="1"/>
          </p:cNvPicPr>
          <p:nvPr/>
        </p:nvPicPr>
        <p:blipFill>
          <a:blip r:embed="rId3"/>
          <a:stretch>
            <a:fillRect/>
          </a:stretch>
        </p:blipFill>
        <p:spPr>
          <a:xfrm>
            <a:off x="4917" y="-2720"/>
            <a:ext cx="12182167" cy="6900312"/>
          </a:xfrm>
          <a:prstGeom prst="rect">
            <a:avLst/>
          </a:prstGeom>
        </p:spPr>
      </p:pic>
    </p:spTree>
    <p:extLst>
      <p:ext uri="{BB962C8B-B14F-4D97-AF65-F5344CB8AC3E}">
        <p14:creationId xmlns:p14="http://schemas.microsoft.com/office/powerpoint/2010/main" val="268914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A2DCD3CC-1734-4B97-B890-817784AA6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 y="0"/>
            <a:ext cx="12186619" cy="6858000"/>
          </a:xfrm>
          <a:prstGeom prst="rect">
            <a:avLst/>
          </a:prstGeom>
        </p:spPr>
      </p:pic>
      <p:pic>
        <p:nvPicPr>
          <p:cNvPr id="5" name="Picture 4">
            <a:extLst>
              <a:ext uri="{FF2B5EF4-FFF2-40B4-BE49-F238E27FC236}">
                <a16:creationId xmlns:a16="http://schemas.microsoft.com/office/drawing/2014/main" id="{42DB002A-A6A9-400B-8080-8D0F0AAC0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 y="0"/>
            <a:ext cx="12186619" cy="6858000"/>
          </a:xfrm>
          <a:prstGeom prst="rect">
            <a:avLst/>
          </a:prstGeom>
        </p:spPr>
      </p:pic>
    </p:spTree>
    <p:extLst>
      <p:ext uri="{BB962C8B-B14F-4D97-AF65-F5344CB8AC3E}">
        <p14:creationId xmlns:p14="http://schemas.microsoft.com/office/powerpoint/2010/main" val="79748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plant, field&#10;&#10;Description automatically generated">
            <a:extLst>
              <a:ext uri="{FF2B5EF4-FFF2-40B4-BE49-F238E27FC236}">
                <a16:creationId xmlns:a16="http://schemas.microsoft.com/office/drawing/2014/main" id="{46E6E201-14E7-BE7F-85BA-0681DF6AD1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14" r="6283"/>
          <a:stretch/>
        </p:blipFill>
        <p:spPr>
          <a:xfrm>
            <a:off x="0" y="-1"/>
            <a:ext cx="12192000" cy="6858001"/>
          </a:xfrm>
          <a:prstGeom prst="rect">
            <a:avLst/>
          </a:prstGeom>
        </p:spPr>
      </p:pic>
      <p:sp>
        <p:nvSpPr>
          <p:cNvPr id="7" name="TextBox 6">
            <a:extLst>
              <a:ext uri="{FF2B5EF4-FFF2-40B4-BE49-F238E27FC236}">
                <a16:creationId xmlns:a16="http://schemas.microsoft.com/office/drawing/2014/main" id="{6E8C7AB3-A3C0-AA4E-0FCC-CA21CD34ED9D}"/>
              </a:ext>
            </a:extLst>
          </p:cNvPr>
          <p:cNvSpPr txBox="1"/>
          <p:nvPr/>
        </p:nvSpPr>
        <p:spPr>
          <a:xfrm>
            <a:off x="0" y="1498936"/>
            <a:ext cx="121920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spc="-300">
                <a:solidFill>
                  <a:schemeClr val="bg1"/>
                </a:solidFill>
                <a:effectLst>
                  <a:outerShdw blurRad="50800" dist="38100" dir="2700000" algn="tl" rotWithShape="0">
                    <a:prstClr val="black">
                      <a:alpha val="40000"/>
                    </a:prstClr>
                  </a:outerShdw>
                </a:effectLst>
                <a:latin typeface="Source Sans Pro" panose="020B0503030403020204" pitchFamily="34" charset="0"/>
              </a:rPr>
              <a:t>If you build it,</a:t>
            </a:r>
          </a:p>
          <a:p>
            <a:pPr algn="ctr"/>
            <a:r>
              <a:rPr lang="en-US" sz="6000" b="1" i="1" spc="-150">
                <a:solidFill>
                  <a:schemeClr val="bg1"/>
                </a:solidFill>
                <a:effectLst>
                  <a:outerShdw blurRad="50800" dist="38100" dir="2700000" algn="tl" rotWithShape="0">
                    <a:prstClr val="black">
                      <a:alpha val="40000"/>
                    </a:prstClr>
                  </a:outerShdw>
                </a:effectLst>
                <a:latin typeface="Source Sans Pro Semibold" panose="020B0503030403020204" pitchFamily="34" charset="0"/>
              </a:rPr>
              <a:t>they will come</a:t>
            </a:r>
          </a:p>
        </p:txBody>
      </p:sp>
    </p:spTree>
    <p:extLst>
      <p:ext uri="{BB962C8B-B14F-4D97-AF65-F5344CB8AC3E}">
        <p14:creationId xmlns:p14="http://schemas.microsoft.com/office/powerpoint/2010/main" val="175419320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178FE-E578-9BB0-9C4A-8B4506B9B57C}"/>
              </a:ext>
            </a:extLst>
          </p:cNvPr>
          <p:cNvSpPr txBox="1"/>
          <p:nvPr/>
        </p:nvSpPr>
        <p:spPr>
          <a:xfrm>
            <a:off x="963828" y="1412439"/>
            <a:ext cx="468321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i="1">
                <a:solidFill>
                  <a:schemeClr val="bg1"/>
                </a:solidFill>
                <a:latin typeface="Source Sans Pro"/>
              </a:rPr>
              <a:t>Not Quite...</a:t>
            </a:r>
          </a:p>
        </p:txBody>
      </p:sp>
    </p:spTree>
    <p:extLst>
      <p:ext uri="{BB962C8B-B14F-4D97-AF65-F5344CB8AC3E}">
        <p14:creationId xmlns:p14="http://schemas.microsoft.com/office/powerpoint/2010/main" val="386892026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E3EA33DC-DA78-831E-73C8-4549A6D9FB9C}"/>
              </a:ext>
            </a:extLst>
          </p:cNvPr>
          <p:cNvPicPr>
            <a:picLocks noChangeAspect="1"/>
          </p:cNvPicPr>
          <p:nvPr/>
        </p:nvPicPr>
        <p:blipFill rotWithShape="1">
          <a:blip r:embed="rId3"/>
          <a:srcRect t="-43" b="52891"/>
          <a:stretch/>
        </p:blipFill>
        <p:spPr>
          <a:xfrm>
            <a:off x="-1094" y="0"/>
            <a:ext cx="6171256" cy="6424763"/>
          </a:xfrm>
          <a:prstGeom prst="rect">
            <a:avLst/>
          </a:prstGeom>
        </p:spPr>
      </p:pic>
      <p:pic>
        <p:nvPicPr>
          <p:cNvPr id="4" name="Picture 3" descr="Map&#10;&#10;Description automatically generated">
            <a:extLst>
              <a:ext uri="{FF2B5EF4-FFF2-40B4-BE49-F238E27FC236}">
                <a16:creationId xmlns:a16="http://schemas.microsoft.com/office/drawing/2014/main" id="{CB8B7E14-866C-8817-9A99-B5B8774F7E4F}"/>
              </a:ext>
            </a:extLst>
          </p:cNvPr>
          <p:cNvPicPr>
            <a:picLocks noChangeAspect="1"/>
          </p:cNvPicPr>
          <p:nvPr/>
        </p:nvPicPr>
        <p:blipFill rotWithShape="1">
          <a:blip r:embed="rId3"/>
          <a:srcRect t="47406" r="370" b="4114"/>
          <a:stretch/>
        </p:blipFill>
        <p:spPr>
          <a:xfrm>
            <a:off x="6230605" y="0"/>
            <a:ext cx="5965445" cy="6418941"/>
          </a:xfrm>
          <a:prstGeom prst="rect">
            <a:avLst/>
          </a:prstGeom>
        </p:spPr>
      </p:pic>
      <p:pic>
        <p:nvPicPr>
          <p:cNvPr id="5" name="Picture 4" descr="Map&#10;&#10;Description automatically generated">
            <a:extLst>
              <a:ext uri="{FF2B5EF4-FFF2-40B4-BE49-F238E27FC236}">
                <a16:creationId xmlns:a16="http://schemas.microsoft.com/office/drawing/2014/main" id="{E13AD437-C345-CFCD-8F0D-DA32A0E48252}"/>
              </a:ext>
            </a:extLst>
          </p:cNvPr>
          <p:cNvPicPr>
            <a:picLocks noChangeAspect="1"/>
          </p:cNvPicPr>
          <p:nvPr/>
        </p:nvPicPr>
        <p:blipFill rotWithShape="1">
          <a:blip r:embed="rId3"/>
          <a:srcRect t="96306" r="370" b="-336"/>
          <a:stretch/>
        </p:blipFill>
        <p:spPr>
          <a:xfrm>
            <a:off x="3474878" y="6423764"/>
            <a:ext cx="5255638" cy="470201"/>
          </a:xfrm>
          <a:prstGeom prst="rect">
            <a:avLst/>
          </a:prstGeom>
        </p:spPr>
      </p:pic>
      <p:sp>
        <p:nvSpPr>
          <p:cNvPr id="6" name="Oval 5">
            <a:extLst>
              <a:ext uri="{FF2B5EF4-FFF2-40B4-BE49-F238E27FC236}">
                <a16:creationId xmlns:a16="http://schemas.microsoft.com/office/drawing/2014/main" id="{26941ECF-82A5-0831-CE0A-658D1F6A53D7}"/>
              </a:ext>
            </a:extLst>
          </p:cNvPr>
          <p:cNvSpPr/>
          <p:nvPr/>
        </p:nvSpPr>
        <p:spPr>
          <a:xfrm>
            <a:off x="-1094" y="1902038"/>
            <a:ext cx="2230947" cy="261486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498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HAW CORP PALE">
      <a:dk1>
        <a:srgbClr val="4F677C"/>
      </a:dk1>
      <a:lt1>
        <a:srgbClr val="FFFFFF"/>
      </a:lt1>
      <a:dk2>
        <a:srgbClr val="0C2E3E"/>
      </a:dk2>
      <a:lt2>
        <a:srgbClr val="89A8AD"/>
      </a:lt2>
      <a:accent1>
        <a:srgbClr val="BED469"/>
      </a:accent1>
      <a:accent2>
        <a:srgbClr val="486C5E"/>
      </a:accent2>
      <a:accent3>
        <a:srgbClr val="932328"/>
      </a:accent3>
      <a:accent4>
        <a:srgbClr val="A64727"/>
      </a:accent4>
      <a:accent5>
        <a:srgbClr val="6F3B41"/>
      </a:accent5>
      <a:accent6>
        <a:srgbClr val="B4C2CA"/>
      </a:accent6>
      <a:hlink>
        <a:srgbClr val="0006FB"/>
      </a:hlink>
      <a:folHlink>
        <a:srgbClr val="18B2F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2E75BF54980542B2B5DE728C606EC1" ma:contentTypeVersion="17" ma:contentTypeDescription="Create a new document." ma:contentTypeScope="" ma:versionID="c7e99c56e92517db2822fb6a52c5ad56">
  <xsd:schema xmlns:xsd="http://www.w3.org/2001/XMLSchema" xmlns:xs="http://www.w3.org/2001/XMLSchema" xmlns:p="http://schemas.microsoft.com/office/2006/metadata/properties" xmlns:ns2="2a6e38a5-78ab-4810-8952-7e11a5d50eb3" xmlns:ns3="71704043-ba34-44cc-aeb9-e54767716729" targetNamespace="http://schemas.microsoft.com/office/2006/metadata/properties" ma:root="true" ma:fieldsID="6eab57648447799bde781fc65903d78e" ns2:_="" ns3:_="">
    <xsd:import namespace="2a6e38a5-78ab-4810-8952-7e11a5d50eb3"/>
    <xsd:import namespace="71704043-ba34-44cc-aeb9-e54767716729"/>
    <xsd:element name="properties">
      <xsd:complexType>
        <xsd:sequence>
          <xsd:element name="documentManagement">
            <xsd:complexType>
              <xsd:all>
                <xsd:element ref="ns2:ResourceId"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e38a5-78ab-4810-8952-7e11a5d50eb3" elementFormDefault="qualified">
    <xsd:import namespace="http://schemas.microsoft.com/office/2006/documentManagement/types"/>
    <xsd:import namespace="http://schemas.microsoft.com/office/infopath/2007/PartnerControls"/>
    <xsd:element name="ResourceId" ma:index="8" nillable="true" ma:displayName="ResourceId" ma:indexed="true" ma:internalName="Resour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7e114d1-73d4-49ce-8617-24356e6368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704043-ba34-44cc-aeb9-e5476771672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afb6988-6c05-4d87-8b35-64e1d973e841}" ma:internalName="TaxCatchAll" ma:showField="CatchAllData" ma:web="71704043-ba34-44cc-aeb9-e547677167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1704043-ba34-44cc-aeb9-e54767716729" xsi:nil="true"/>
    <lcf76f155ced4ddcb4097134ff3c332f xmlns="2a6e38a5-78ab-4810-8952-7e11a5d50eb3">
      <Terms xmlns="http://schemas.microsoft.com/office/infopath/2007/PartnerControls"/>
    </lcf76f155ced4ddcb4097134ff3c332f>
    <ResourceId xmlns="2a6e38a5-78ab-4810-8952-7e11a5d50eb3" xsi:nil="true"/>
    <SharedWithUsers xmlns="71704043-ba34-44cc-aeb9-e54767716729">
      <UserInfo>
        <DisplayName>Kelly Furr</DisplayName>
        <AccountId>132</AccountId>
        <AccountType/>
      </UserInfo>
    </SharedWithUsers>
  </documentManagement>
</p:properties>
</file>

<file path=customXml/itemProps1.xml><?xml version="1.0" encoding="utf-8"?>
<ds:datastoreItem xmlns:ds="http://schemas.openxmlformats.org/officeDocument/2006/customXml" ds:itemID="{25C17525-F0F1-42B3-A69D-A6A1F59A6AF4}">
  <ds:schemaRefs>
    <ds:schemaRef ds:uri="http://schemas.microsoft.com/sharepoint/v3/contenttype/forms"/>
  </ds:schemaRefs>
</ds:datastoreItem>
</file>

<file path=customXml/itemProps2.xml><?xml version="1.0" encoding="utf-8"?>
<ds:datastoreItem xmlns:ds="http://schemas.openxmlformats.org/officeDocument/2006/customXml" ds:itemID="{B4D29D3A-30EA-458A-B0E2-71B32E3F91A4}">
  <ds:schemaRefs>
    <ds:schemaRef ds:uri="2a6e38a5-78ab-4810-8952-7e11a5d50eb3"/>
    <ds:schemaRef ds:uri="71704043-ba34-44cc-aeb9-e547677167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ECC3E2-B3A5-4797-B154-213398822123}">
  <ds:schemaRefs>
    <ds:schemaRef ds:uri="2a6e38a5-78ab-4810-8952-7e11a5d50eb3"/>
    <ds:schemaRef ds:uri="71704043-ba34-44cc-aeb9-e5476771672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62</TotalTime>
  <Words>2765</Words>
  <Application>Microsoft Office PowerPoint</Application>
  <PresentationFormat>Widescreen</PresentationFormat>
  <Paragraphs>266</Paragraphs>
  <Slides>36</Slides>
  <Notes>36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Arial</vt:lpstr>
      <vt:lpstr>Arial,Sans-Serif</vt:lpstr>
      <vt:lpstr>Avenir</vt:lpstr>
      <vt:lpstr>Calibri</vt:lpstr>
      <vt:lpstr>Calibri Light</vt:lpstr>
      <vt:lpstr>Calibri,Sans-Serif</vt:lpstr>
      <vt:lpstr>Raleway</vt:lpstr>
      <vt:lpstr>Raleway Thin</vt:lpstr>
      <vt:lpstr>Source Sans Pro</vt:lpstr>
      <vt:lpstr>Source Sans Pro Light</vt:lpstr>
      <vt:lpstr>Source Sans Pro Semibold</vt:lpstr>
      <vt:lpstr>office theme</vt:lpstr>
      <vt:lpstr>Simple Light</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Recycled Content</vt:lpstr>
      <vt:lpstr>PowerPoint Presentation</vt:lpstr>
      <vt:lpstr>PowerPoint Presentation</vt:lpstr>
      <vt:lpstr>PowerPoint Presentation</vt:lpstr>
      <vt:lpstr>PowerPoint Presentation</vt:lpstr>
      <vt:lpstr>&amp; Recyclability</vt:lpstr>
      <vt:lpstr>PowerPoint Presentation</vt:lpstr>
      <vt:lpstr>COMFOR3T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Kellie Ballew</dc:creator>
  <cp:lastModifiedBy>Kellie Ballew</cp:lastModifiedBy>
  <cp:revision>486</cp:revision>
  <cp:lastPrinted>2022-09-23T20:11:24Z</cp:lastPrinted>
  <dcterms:created xsi:type="dcterms:W3CDTF">2022-08-08T13:47:00Z</dcterms:created>
  <dcterms:modified xsi:type="dcterms:W3CDTF">2022-09-26T01:00:59Z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0x010100352E75BF54980542B2B5DE728C606EC1</vt:lpwstr>
  </property>
  <property fmtid="{D5CDD505-2E9C-101B-9397-08002B2CF9AE}" pid="3" name="MediaServiceImageTags">
    <vt:lpwstr/>
  </property>
</Properties>
</file>