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0" r:id="rId7"/>
    <p:sldId id="261" r:id="rId8"/>
    <p:sldId id="264" r:id="rId9"/>
    <p:sldId id="265" r:id="rId10"/>
    <p:sldId id="262" r:id="rId11"/>
    <p:sldId id="263" r:id="rId12"/>
    <p:sldId id="268" r:id="rId13"/>
    <p:sldId id="269" r:id="rId14"/>
    <p:sldId id="267" r:id="rId15"/>
    <p:sldId id="271" r:id="rId16"/>
    <p:sldId id="266"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886" autoAdjust="0"/>
  </p:normalViewPr>
  <p:slideViewPr>
    <p:cSldViewPr>
      <p:cViewPr varScale="1">
        <p:scale>
          <a:sx n="111" d="100"/>
          <a:sy n="111" d="100"/>
        </p:scale>
        <p:origin x="161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9ABEAB-99C1-4D15-81B6-E41623953A12}"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408032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ABEAB-99C1-4D15-81B6-E41623953A12}"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4108251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ABEAB-99C1-4D15-81B6-E41623953A12}"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1232602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9ABEAB-99C1-4D15-81B6-E41623953A12}"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404810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ABEAB-99C1-4D15-81B6-E41623953A12}" type="datetimeFigureOut">
              <a:rPr lang="en-US" smtClean="0"/>
              <a:t>8/14/2015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2162288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9ABEAB-99C1-4D15-81B6-E41623953A12}"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520950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9ABEAB-99C1-4D15-81B6-E41623953A12}" type="datetimeFigureOut">
              <a:rPr lang="en-US" smtClean="0"/>
              <a:t>8/14/2015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203420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9ABEAB-99C1-4D15-81B6-E41623953A12}" type="datetimeFigureOut">
              <a:rPr lang="en-US" smtClean="0"/>
              <a:t>8/14/2015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397675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ABEAB-99C1-4D15-81B6-E41623953A12}" type="datetimeFigureOut">
              <a:rPr lang="en-US" smtClean="0"/>
              <a:t>8/14/2015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70462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ABEAB-99C1-4D15-81B6-E41623953A12}"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538441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ABEAB-99C1-4D15-81B6-E41623953A12}" type="datetimeFigureOut">
              <a:rPr lang="en-US" smtClean="0"/>
              <a:t>8/14/2015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AAC62-DB5D-4BA3-883D-C47D12FDBBDF}" type="slidenum">
              <a:rPr lang="en-US" smtClean="0"/>
              <a:t>‹#›</a:t>
            </a:fld>
            <a:endParaRPr lang="en-US"/>
          </a:p>
        </p:txBody>
      </p:sp>
    </p:spTree>
    <p:extLst>
      <p:ext uri="{BB962C8B-B14F-4D97-AF65-F5344CB8AC3E}">
        <p14:creationId xmlns:p14="http://schemas.microsoft.com/office/powerpoint/2010/main" val="382877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9ABEAB-99C1-4D15-81B6-E41623953A12}" type="datetimeFigureOut">
              <a:rPr lang="en-US" smtClean="0"/>
              <a:t>8/14/2015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AAC62-DB5D-4BA3-883D-C47D12FDBBDF}" type="slidenum">
              <a:rPr lang="en-US" smtClean="0"/>
              <a:t>‹#›</a:t>
            </a:fld>
            <a:endParaRPr lang="en-US"/>
          </a:p>
        </p:txBody>
      </p:sp>
    </p:spTree>
    <p:extLst>
      <p:ext uri="{BB962C8B-B14F-4D97-AF65-F5344CB8AC3E}">
        <p14:creationId xmlns:p14="http://schemas.microsoft.com/office/powerpoint/2010/main" val="114057040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9.jpe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federaltimes.com/story/government/solutions-ideas/2015/03/09/fletc-glynco-recycling-program/24657977/" TargetMode="External"/><Relationship Id="rId2" Type="http://schemas.openxmlformats.org/officeDocument/2006/relationships/image" Target="../media/image24.JP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762000"/>
            <a:ext cx="8229600" cy="1143000"/>
          </a:xfrm>
        </p:spPr>
        <p:txBody>
          <a:bodyPr>
            <a:normAutofit fontScale="90000"/>
          </a:bodyPr>
          <a:lstStyle/>
          <a:p>
            <a:r>
              <a:rPr lang="en-US" dirty="0" smtClean="0">
                <a:latin typeface="Lucida Fax" panose="02060602050505020204" pitchFamily="18" charset="0"/>
              </a:rPr>
              <a:t>Recycling Innovation At The Federal Law Enforcement Training Centers</a:t>
            </a:r>
            <a:endParaRPr lang="en-US" dirty="0">
              <a:latin typeface="Lucida Fax" panose="020606020505050202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2514600"/>
            <a:ext cx="2943225" cy="2943225"/>
          </a:xfrm>
          <a:prstGeom prst="rect">
            <a:avLst/>
          </a:prstGeom>
        </p:spPr>
      </p:pic>
      <p:sp>
        <p:nvSpPr>
          <p:cNvPr id="9" name="TextBox 8"/>
          <p:cNvSpPr txBox="1"/>
          <p:nvPr/>
        </p:nvSpPr>
        <p:spPr>
          <a:xfrm>
            <a:off x="2286000" y="5562600"/>
            <a:ext cx="4419600" cy="707886"/>
          </a:xfrm>
          <a:prstGeom prst="rect">
            <a:avLst/>
          </a:prstGeom>
          <a:noFill/>
        </p:spPr>
        <p:txBody>
          <a:bodyPr wrap="square" rtlCol="0">
            <a:spAutoFit/>
          </a:bodyPr>
          <a:lstStyle/>
          <a:p>
            <a:pPr algn="ctr"/>
            <a:r>
              <a:rPr lang="en-US" sz="4000" dirty="0" smtClean="0">
                <a:latin typeface="Lucida Fax" panose="02060602050505020204" pitchFamily="18" charset="0"/>
              </a:rPr>
              <a:t>Glynco Campus</a:t>
            </a:r>
            <a:endParaRPr lang="en-US" sz="4000" dirty="0">
              <a:latin typeface="Lucida Fax" panose="02060602050505020204" pitchFamily="18" charset="0"/>
            </a:endParaRPr>
          </a:p>
        </p:txBody>
      </p:sp>
    </p:spTree>
    <p:extLst>
      <p:ext uri="{BB962C8B-B14F-4D97-AF65-F5344CB8AC3E}">
        <p14:creationId xmlns:p14="http://schemas.microsoft.com/office/powerpoint/2010/main" val="3104948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1143000"/>
          </a:xfrm>
        </p:spPr>
        <p:txBody>
          <a:bodyPr>
            <a:normAutofit fontScale="90000"/>
          </a:bodyPr>
          <a:lstStyle/>
          <a:p>
            <a:pPr algn="l"/>
            <a:r>
              <a:rPr lang="en-US" sz="2800" dirty="0" smtClean="0">
                <a:latin typeface="Lucida Fax" panose="02060602050505020204" pitchFamily="18" charset="0"/>
              </a:rPr>
              <a:t>To facilitate the shift in thinking that solid waste was recyclable containers were placed on all firearms ranges for collecting those items previously disposed of in a dumpster.</a:t>
            </a:r>
            <a:endParaRPr lang="en-US" sz="2800" dirty="0">
              <a:latin typeface="Lucida Fax" panose="02060602050505020204"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578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486400" y="2286000"/>
            <a:ext cx="2963466" cy="3951288"/>
          </a:xfrm>
        </p:spPr>
      </p:pic>
      <p:pic>
        <p:nvPicPr>
          <p:cNvPr id="10" name="Content Placeholder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762000" y="2227659"/>
            <a:ext cx="4040188" cy="3030141"/>
          </a:xfrm>
        </p:spPr>
      </p:pic>
    </p:spTree>
    <p:extLst>
      <p:ext uri="{BB962C8B-B14F-4D97-AF65-F5344CB8AC3E}">
        <p14:creationId xmlns:p14="http://schemas.microsoft.com/office/powerpoint/2010/main" val="409016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143000"/>
            <a:ext cx="8229600" cy="1143000"/>
          </a:xfrm>
        </p:spPr>
        <p:txBody>
          <a:bodyPr>
            <a:noAutofit/>
          </a:bodyPr>
          <a:lstStyle/>
          <a:p>
            <a:pPr algn="l"/>
            <a:r>
              <a:rPr lang="en-US" sz="2800" dirty="0" smtClean="0">
                <a:latin typeface="Lucida Fax" panose="02060602050505020204" pitchFamily="18" charset="0"/>
              </a:rPr>
              <a:t>Lead bullet fragments and frangible bullet dust moved removed from the hazardous materials arena to that of recyclable commodities. Instead of paying to dispose of them they are now a positive revenue stream to support the overall recycling program.</a:t>
            </a:r>
            <a:endParaRPr lang="en-US" sz="2800" dirty="0">
              <a:latin typeface="Lucida Fax" panose="02060602050505020204"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625" y="3429000"/>
            <a:ext cx="2743200" cy="1966822"/>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1467" y="2938992"/>
            <a:ext cx="3371850" cy="1905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2200" y="4997140"/>
            <a:ext cx="1743075" cy="1838944"/>
          </a:xfrm>
          <a:prstGeom prst="rect">
            <a:avLst/>
          </a:prstGeom>
        </p:spPr>
      </p:pic>
    </p:spTree>
    <p:extLst>
      <p:ext uri="{BB962C8B-B14F-4D97-AF65-F5344CB8AC3E}">
        <p14:creationId xmlns:p14="http://schemas.microsoft.com/office/powerpoint/2010/main" val="3805970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ucida Fax" panose="02060602050505020204" pitchFamily="18" charset="0"/>
              </a:rPr>
              <a:t>Non-Lethal Training</a:t>
            </a:r>
            <a:br>
              <a:rPr lang="en-US" dirty="0">
                <a:latin typeface="Lucida Fax" panose="02060602050505020204" pitchFamily="18" charset="0"/>
              </a:rPr>
            </a:br>
            <a:r>
              <a:rPr lang="en-US" dirty="0">
                <a:latin typeface="Lucida Fax" panose="02060602050505020204" pitchFamily="18" charset="0"/>
              </a:rPr>
              <a:t>Ammunition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752600"/>
            <a:ext cx="5370513" cy="422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stretch>
            <a:fillRect/>
          </a:stretch>
        </p:blipFill>
        <p:spPr>
          <a:xfrm>
            <a:off x="304800" y="5105400"/>
            <a:ext cx="1469263" cy="1469263"/>
          </a:xfrm>
          <a:prstGeom prst="rect">
            <a:avLst/>
          </a:prstGeom>
        </p:spPr>
      </p:pic>
    </p:spTree>
    <p:extLst>
      <p:ext uri="{BB962C8B-B14F-4D97-AF65-F5344CB8AC3E}">
        <p14:creationId xmlns:p14="http://schemas.microsoft.com/office/powerpoint/2010/main" val="3922580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ucida Fax" panose="02060602050505020204" pitchFamily="18" charset="0"/>
              </a:rPr>
              <a:t>Non-Lethal Training</a:t>
            </a:r>
            <a:br>
              <a:rPr lang="en-US" dirty="0">
                <a:latin typeface="Lucida Fax" panose="02060602050505020204" pitchFamily="18" charset="0"/>
              </a:rPr>
            </a:br>
            <a:r>
              <a:rPr lang="en-US" dirty="0">
                <a:latin typeface="Lucida Fax" panose="02060602050505020204" pitchFamily="18" charset="0"/>
              </a:rPr>
              <a:t>Ammunition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6250" y="2317750"/>
            <a:ext cx="3111500" cy="2222500"/>
          </a:xfrm>
          <a:prstGeom prst="rect">
            <a:avLst/>
          </a:prstGeom>
        </p:spPr>
      </p:pic>
      <p:sp>
        <p:nvSpPr>
          <p:cNvPr id="4" name="TextBox 3"/>
          <p:cNvSpPr txBox="1"/>
          <p:nvPr/>
        </p:nvSpPr>
        <p:spPr>
          <a:xfrm>
            <a:off x="1676400" y="4724400"/>
            <a:ext cx="6096000" cy="523220"/>
          </a:xfrm>
          <a:prstGeom prst="rect">
            <a:avLst/>
          </a:prstGeom>
          <a:noFill/>
        </p:spPr>
        <p:txBody>
          <a:bodyPr wrap="square" rtlCol="0">
            <a:spAutoFit/>
          </a:bodyPr>
          <a:lstStyle/>
          <a:p>
            <a:pPr algn="ctr"/>
            <a:r>
              <a:rPr lang="en-US" sz="2800" dirty="0" smtClean="0">
                <a:latin typeface="Lucida Fax" panose="02060602050505020204" pitchFamily="18" charset="0"/>
              </a:rPr>
              <a:t>Mobile Thermal Treatment Unit</a:t>
            </a:r>
            <a:endParaRPr lang="en-US" sz="2800" dirty="0">
              <a:latin typeface="Lucida Fax" panose="02060602050505020204" pitchFamily="18" charset="0"/>
            </a:endParaRPr>
          </a:p>
        </p:txBody>
      </p:sp>
      <p:pic>
        <p:nvPicPr>
          <p:cNvPr id="5" name="Picture 4"/>
          <p:cNvPicPr>
            <a:picLocks noChangeAspect="1"/>
          </p:cNvPicPr>
          <p:nvPr/>
        </p:nvPicPr>
        <p:blipFill>
          <a:blip r:embed="rId3"/>
          <a:stretch>
            <a:fillRect/>
          </a:stretch>
        </p:blipFill>
        <p:spPr>
          <a:xfrm>
            <a:off x="243080" y="5247620"/>
            <a:ext cx="1469263" cy="1469263"/>
          </a:xfrm>
          <a:prstGeom prst="rect">
            <a:avLst/>
          </a:prstGeom>
        </p:spPr>
      </p:pic>
    </p:spTree>
    <p:extLst>
      <p:ext uri="{BB962C8B-B14F-4D97-AF65-F5344CB8AC3E}">
        <p14:creationId xmlns:p14="http://schemas.microsoft.com/office/powerpoint/2010/main" val="1293639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Lucida Fax" panose="02060602050505020204" pitchFamily="18" charset="0"/>
              </a:rPr>
              <a:t>Effectiveness</a:t>
            </a:r>
            <a:endParaRPr lang="en-US" dirty="0">
              <a:latin typeface="Lucida Fax" panose="02060602050505020204" pitchFamily="18" charset="0"/>
            </a:endParaRPr>
          </a:p>
        </p:txBody>
      </p:sp>
      <p:sp>
        <p:nvSpPr>
          <p:cNvPr id="3" name="Content Placeholder 2"/>
          <p:cNvSpPr>
            <a:spLocks noGrp="1"/>
          </p:cNvSpPr>
          <p:nvPr>
            <p:ph sz="half" idx="1"/>
          </p:nvPr>
        </p:nvSpPr>
        <p:spPr>
          <a:xfrm>
            <a:off x="508958" y="1417638"/>
            <a:ext cx="4038600" cy="4525963"/>
          </a:xfrm>
        </p:spPr>
        <p:txBody>
          <a:bodyPr>
            <a:normAutofit fontScale="70000" lnSpcReduction="20000"/>
          </a:bodyPr>
          <a:lstStyle/>
          <a:p>
            <a:r>
              <a:rPr lang="en-US" dirty="0">
                <a:latin typeface="Lucida Fax" panose="02060602050505020204" pitchFamily="18" charset="0"/>
              </a:rPr>
              <a:t>Of the eight categories of solid waste generated from FLETC law enforcement firearms training, </a:t>
            </a:r>
            <a:r>
              <a:rPr lang="en-US" dirty="0" smtClean="0">
                <a:latin typeface="Lucida Fax" panose="02060602050505020204" pitchFamily="18" charset="0"/>
              </a:rPr>
              <a:t>, </a:t>
            </a:r>
            <a:r>
              <a:rPr lang="en-US" dirty="0">
                <a:latin typeface="Lucida Fax" panose="02060602050505020204" pitchFamily="18" charset="0"/>
              </a:rPr>
              <a:t>or 87.5%, are being recycled and are now generating a revenue stream for sustaining the FLETC recycling program.  This is a significant accomplishment in that prior to the concerted recycling effort, the FLETC paid to have these items removed from the Center and deposited into the local landfill.</a:t>
            </a:r>
          </a:p>
        </p:txBody>
      </p:sp>
      <p:sp>
        <p:nvSpPr>
          <p:cNvPr id="4" name="Content Placeholder 3"/>
          <p:cNvSpPr>
            <a:spLocks noGrp="1"/>
          </p:cNvSpPr>
          <p:nvPr>
            <p:ph sz="half" idx="2"/>
          </p:nvPr>
        </p:nvSpPr>
        <p:spPr>
          <a:xfrm>
            <a:off x="4642449" y="1394665"/>
            <a:ext cx="4038600" cy="4525963"/>
          </a:xfrm>
        </p:spPr>
        <p:txBody>
          <a:bodyPr>
            <a:normAutofit fontScale="70000" lnSpcReduction="20000"/>
          </a:bodyPr>
          <a:lstStyle/>
          <a:p>
            <a:r>
              <a:rPr lang="en-US" dirty="0">
                <a:latin typeface="Lucida Fax" panose="02060602050505020204" pitchFamily="18" charset="0"/>
              </a:rPr>
              <a:t>With all frangible bullet waste, expended lead </a:t>
            </a:r>
            <a:r>
              <a:rPr lang="en-US" dirty="0" smtClean="0">
                <a:latin typeface="Lucida Fax" panose="02060602050505020204" pitchFamily="18" charset="0"/>
              </a:rPr>
              <a:t>bullet fragments, </a:t>
            </a:r>
            <a:r>
              <a:rPr lang="en-US" dirty="0">
                <a:latin typeface="Lucida Fax" panose="02060602050505020204" pitchFamily="18" charset="0"/>
              </a:rPr>
              <a:t>cardboard target backers, paper targets, and plastic ammunition inserts, and paperboard ammunition boxes being recycled, FLETC firearms training is approximately 95.3% </a:t>
            </a:r>
            <a:r>
              <a:rPr lang="en-US" dirty="0" smtClean="0">
                <a:latin typeface="Lucida Fax" panose="02060602050505020204" pitchFamily="18" charset="0"/>
              </a:rPr>
              <a:t>sustainable.</a:t>
            </a:r>
            <a:endParaRPr lang="en-US" dirty="0">
              <a:latin typeface="Lucida Fax" panose="02060602050505020204" pitchFamily="18" charset="0"/>
            </a:endParaRPr>
          </a:p>
        </p:txBody>
      </p:sp>
      <p:pic>
        <p:nvPicPr>
          <p:cNvPr id="5" name="Picture 4"/>
          <p:cNvPicPr>
            <a:picLocks noChangeAspect="1"/>
          </p:cNvPicPr>
          <p:nvPr/>
        </p:nvPicPr>
        <p:blipFill>
          <a:blip r:embed="rId2"/>
          <a:stretch>
            <a:fillRect/>
          </a:stretch>
        </p:blipFill>
        <p:spPr>
          <a:xfrm>
            <a:off x="76200" y="5529502"/>
            <a:ext cx="1193321" cy="1193321"/>
          </a:xfrm>
          <a:prstGeom prst="rect">
            <a:avLst/>
          </a:prstGeom>
        </p:spPr>
      </p:pic>
    </p:spTree>
    <p:extLst>
      <p:ext uri="{BB962C8B-B14F-4D97-AF65-F5344CB8AC3E}">
        <p14:creationId xmlns:p14="http://schemas.microsoft.com/office/powerpoint/2010/main" val="900143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Through FY2014 and until Q3 of the 2015 calendar year, following commodities were collected and sold generating revenue:</a:t>
            </a:r>
          </a:p>
        </p:txBody>
      </p:sp>
      <p:sp>
        <p:nvSpPr>
          <p:cNvPr id="3" name="Content Placeholder 2"/>
          <p:cNvSpPr>
            <a:spLocks noGrp="1"/>
          </p:cNvSpPr>
          <p:nvPr>
            <p:ph sz="half" idx="1"/>
          </p:nvPr>
        </p:nvSpPr>
        <p:spPr/>
        <p:txBody>
          <a:bodyPr>
            <a:normAutofit fontScale="62500" lnSpcReduction="20000"/>
          </a:bodyPr>
          <a:lstStyle/>
          <a:p>
            <a:endParaRPr lang="en-US" dirty="0" smtClean="0"/>
          </a:p>
          <a:p>
            <a:r>
              <a:rPr lang="en-US" dirty="0" smtClean="0"/>
              <a:t>Polypropylene </a:t>
            </a:r>
            <a:r>
              <a:rPr lang="en-US" dirty="0"/>
              <a:t>(PP</a:t>
            </a:r>
            <a:r>
              <a:rPr lang="en-US" dirty="0" smtClean="0"/>
              <a:t>): 8,722 </a:t>
            </a:r>
            <a:r>
              <a:rPr lang="en-US" dirty="0"/>
              <a:t>lbs.  </a:t>
            </a:r>
            <a:r>
              <a:rPr lang="en-US" dirty="0" smtClean="0"/>
              <a:t>   			       $</a:t>
            </a:r>
            <a:r>
              <a:rPr lang="en-US" dirty="0"/>
              <a:t>2,865.60</a:t>
            </a:r>
          </a:p>
          <a:p>
            <a:r>
              <a:rPr lang="en-US" dirty="0"/>
              <a:t>Polyethylene (PE</a:t>
            </a:r>
            <a:r>
              <a:rPr lang="en-US" dirty="0" smtClean="0"/>
              <a:t>):   6,662 </a:t>
            </a:r>
            <a:r>
              <a:rPr lang="en-US" dirty="0"/>
              <a:t>lbs. </a:t>
            </a:r>
            <a:r>
              <a:rPr lang="en-US" dirty="0" smtClean="0"/>
              <a:t> 		                        $</a:t>
            </a:r>
            <a:r>
              <a:rPr lang="en-US" dirty="0"/>
              <a:t>1,126.80</a:t>
            </a:r>
          </a:p>
          <a:p>
            <a:r>
              <a:rPr lang="en-US" dirty="0"/>
              <a:t>Polystyrene (PS</a:t>
            </a:r>
            <a:r>
              <a:rPr lang="en-US" dirty="0" smtClean="0"/>
              <a:t>):     14,323 </a:t>
            </a:r>
            <a:r>
              <a:rPr lang="en-US" dirty="0"/>
              <a:t>lbs</a:t>
            </a:r>
            <a:r>
              <a:rPr lang="en-US" dirty="0" smtClean="0"/>
              <a:t>.</a:t>
            </a:r>
          </a:p>
          <a:p>
            <a:pPr marL="0" indent="0">
              <a:buNone/>
            </a:pPr>
            <a:r>
              <a:rPr lang="en-US" dirty="0"/>
              <a:t> </a:t>
            </a:r>
            <a:r>
              <a:rPr lang="en-US" dirty="0" smtClean="0"/>
              <a:t>                                        $</a:t>
            </a:r>
            <a:r>
              <a:rPr lang="en-US" dirty="0"/>
              <a:t>5,318</a:t>
            </a:r>
          </a:p>
          <a:p>
            <a:r>
              <a:rPr lang="en-US" dirty="0"/>
              <a:t>Old Corrugated Cardboard (OCC): 		</a:t>
            </a:r>
            <a:r>
              <a:rPr lang="en-US" dirty="0" smtClean="0"/>
              <a:t>                       66,038 </a:t>
            </a:r>
            <a:r>
              <a:rPr lang="en-US" dirty="0"/>
              <a:t>lbs. </a:t>
            </a:r>
            <a:r>
              <a:rPr lang="en-US" dirty="0" smtClean="0"/>
              <a:t> </a:t>
            </a:r>
          </a:p>
          <a:p>
            <a:pPr marL="0" indent="0">
              <a:buNone/>
            </a:pPr>
            <a:r>
              <a:rPr lang="en-US" dirty="0" smtClean="0"/>
              <a:t>                                         $</a:t>
            </a:r>
            <a:r>
              <a:rPr lang="en-US" dirty="0"/>
              <a:t>5,408.53	</a:t>
            </a:r>
          </a:p>
          <a:p>
            <a:r>
              <a:rPr lang="en-US" dirty="0"/>
              <a:t>Standard Office Paper (SOP): 	  		</a:t>
            </a:r>
            <a:r>
              <a:rPr lang="en-US" dirty="0" smtClean="0"/>
              <a:t>     3,183 </a:t>
            </a:r>
            <a:r>
              <a:rPr lang="en-US" dirty="0"/>
              <a:t>lbs. </a:t>
            </a:r>
            <a:endParaRPr lang="en-US" dirty="0" smtClean="0"/>
          </a:p>
          <a:p>
            <a:pPr marL="0" indent="0">
              <a:buNone/>
            </a:pPr>
            <a:r>
              <a:rPr lang="en-US" dirty="0"/>
              <a:t> </a:t>
            </a:r>
            <a:r>
              <a:rPr lang="en-US" dirty="0" smtClean="0"/>
              <a:t>                                       $</a:t>
            </a:r>
            <a:r>
              <a:rPr lang="en-US" dirty="0"/>
              <a:t>423.40</a:t>
            </a:r>
          </a:p>
          <a:p>
            <a:r>
              <a:rPr lang="en-US" dirty="0" smtClean="0"/>
              <a:t>Wood:                      52 </a:t>
            </a:r>
            <a:r>
              <a:rPr lang="en-US" dirty="0"/>
              <a:t>useable pallets </a:t>
            </a:r>
            <a:endParaRPr lang="en-US" dirty="0" smtClean="0"/>
          </a:p>
          <a:p>
            <a:pPr marL="0" indent="0">
              <a:buNone/>
            </a:pPr>
            <a:r>
              <a:rPr lang="en-US" dirty="0"/>
              <a:t> </a:t>
            </a:r>
            <a:r>
              <a:rPr lang="en-US" dirty="0" smtClean="0"/>
              <a:t>                                       </a:t>
            </a:r>
            <a:r>
              <a:rPr lang="en-US" dirty="0"/>
              <a:t>$52.00 </a:t>
            </a:r>
          </a:p>
          <a:p>
            <a:endParaRPr lang="en-US" dirty="0"/>
          </a:p>
        </p:txBody>
      </p:sp>
      <p:sp>
        <p:nvSpPr>
          <p:cNvPr id="4" name="Content Placeholder 3"/>
          <p:cNvSpPr>
            <a:spLocks noGrp="1"/>
          </p:cNvSpPr>
          <p:nvPr>
            <p:ph sz="half" idx="2"/>
          </p:nvPr>
        </p:nvSpPr>
        <p:spPr/>
        <p:txBody>
          <a:bodyPr>
            <a:normAutofit fontScale="62500" lnSpcReduction="20000"/>
          </a:bodyPr>
          <a:lstStyle/>
          <a:p>
            <a:endParaRPr lang="en-US" dirty="0" smtClean="0"/>
          </a:p>
          <a:p>
            <a:r>
              <a:rPr lang="en-US" dirty="0" smtClean="0"/>
              <a:t>Metals</a:t>
            </a:r>
            <a:r>
              <a:rPr lang="en-US" dirty="0"/>
              <a:t>: </a:t>
            </a:r>
            <a:r>
              <a:rPr lang="en-US" dirty="0" smtClean="0"/>
              <a:t>             10,904.38 </a:t>
            </a:r>
            <a:r>
              <a:rPr lang="en-US" dirty="0"/>
              <a:t>lbs. </a:t>
            </a:r>
            <a:endParaRPr lang="en-US" dirty="0" smtClean="0"/>
          </a:p>
          <a:p>
            <a:pPr marL="0" indent="0">
              <a:buNone/>
            </a:pPr>
            <a:r>
              <a:rPr lang="en-US" dirty="0"/>
              <a:t> </a:t>
            </a:r>
            <a:r>
              <a:rPr lang="en-US" dirty="0" smtClean="0"/>
              <a:t>                                 $13,523.73  </a:t>
            </a:r>
            <a:endParaRPr lang="en-US" dirty="0"/>
          </a:p>
          <a:p>
            <a:r>
              <a:rPr lang="en-US" dirty="0"/>
              <a:t>Batteries: </a:t>
            </a:r>
            <a:r>
              <a:rPr lang="en-US" dirty="0" smtClean="0"/>
              <a:t>          2,075 </a:t>
            </a:r>
            <a:r>
              <a:rPr lang="en-US" dirty="0"/>
              <a:t>lbs. </a:t>
            </a:r>
            <a:endParaRPr lang="en-US" dirty="0" smtClean="0"/>
          </a:p>
          <a:p>
            <a:pPr marL="0" indent="0">
              <a:buNone/>
            </a:pPr>
            <a:r>
              <a:rPr lang="en-US" dirty="0"/>
              <a:t> </a:t>
            </a:r>
            <a:r>
              <a:rPr lang="en-US" dirty="0" smtClean="0"/>
              <a:t>                                  $</a:t>
            </a:r>
            <a:r>
              <a:rPr lang="en-US" dirty="0"/>
              <a:t>795.30</a:t>
            </a:r>
          </a:p>
          <a:p>
            <a:r>
              <a:rPr lang="en-US" dirty="0"/>
              <a:t>Brass:	</a:t>
            </a:r>
            <a:r>
              <a:rPr lang="en-US" dirty="0" smtClean="0"/>
              <a:t>                  63,557 </a:t>
            </a:r>
            <a:r>
              <a:rPr lang="en-US" dirty="0"/>
              <a:t>lbs. </a:t>
            </a:r>
          </a:p>
          <a:p>
            <a:pPr marL="0" indent="0">
              <a:buNone/>
            </a:pPr>
            <a:r>
              <a:rPr lang="en-US" dirty="0" smtClean="0"/>
              <a:t>                                    $</a:t>
            </a:r>
            <a:r>
              <a:rPr lang="en-US" dirty="0"/>
              <a:t>90,524.55 </a:t>
            </a:r>
          </a:p>
          <a:p>
            <a:r>
              <a:rPr lang="en-US" dirty="0"/>
              <a:t>Frangible </a:t>
            </a:r>
            <a:r>
              <a:rPr lang="en-US" dirty="0" smtClean="0"/>
              <a:t>Dust:   76,237 lbs. </a:t>
            </a:r>
            <a:r>
              <a:rPr lang="en-US" dirty="0"/>
              <a:t> </a:t>
            </a:r>
            <a:r>
              <a:rPr lang="en-US" dirty="0" smtClean="0"/>
              <a:t>                	                   $76,922.08 </a:t>
            </a:r>
            <a:endParaRPr lang="en-US" dirty="0"/>
          </a:p>
          <a:p>
            <a:endParaRPr lang="en-US" dirty="0"/>
          </a:p>
        </p:txBody>
      </p:sp>
      <p:pic>
        <p:nvPicPr>
          <p:cNvPr id="5" name="Picture 4"/>
          <p:cNvPicPr>
            <a:picLocks noChangeAspect="1"/>
          </p:cNvPicPr>
          <p:nvPr/>
        </p:nvPicPr>
        <p:blipFill>
          <a:blip r:embed="rId2"/>
          <a:stretch>
            <a:fillRect/>
          </a:stretch>
        </p:blipFill>
        <p:spPr>
          <a:xfrm>
            <a:off x="76200" y="5257800"/>
            <a:ext cx="1469263" cy="1469263"/>
          </a:xfrm>
          <a:prstGeom prst="rect">
            <a:avLst/>
          </a:prstGeom>
        </p:spPr>
      </p:pic>
    </p:spTree>
    <p:extLst>
      <p:ext uri="{BB962C8B-B14F-4D97-AF65-F5344CB8AC3E}">
        <p14:creationId xmlns:p14="http://schemas.microsoft.com/office/powerpoint/2010/main" val="3671595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438400"/>
            <a:ext cx="4800600" cy="1143000"/>
          </a:xfrm>
        </p:spPr>
        <p:txBody>
          <a:bodyPr/>
          <a:lstStyle/>
          <a:p>
            <a:r>
              <a:rPr lang="en-US" dirty="0" smtClean="0">
                <a:latin typeface="Lucida Fax" panose="02060602050505020204" pitchFamily="18" charset="0"/>
              </a:rPr>
              <a:t>Questions?</a:t>
            </a:r>
            <a:endParaRPr lang="en-US" dirty="0">
              <a:latin typeface="Lucida Fax" panose="020606020505050202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7314" y="1"/>
            <a:ext cx="4506685" cy="6857998"/>
          </a:xfrm>
          <a:prstGeom prst="rect">
            <a:avLst/>
          </a:prstGeom>
        </p:spPr>
      </p:pic>
      <p:pic>
        <p:nvPicPr>
          <p:cNvPr id="4" name="Picture 3"/>
          <p:cNvPicPr>
            <a:picLocks noChangeAspect="1"/>
          </p:cNvPicPr>
          <p:nvPr/>
        </p:nvPicPr>
        <p:blipFill>
          <a:blip r:embed="rId3"/>
          <a:stretch>
            <a:fillRect/>
          </a:stretch>
        </p:blipFill>
        <p:spPr>
          <a:xfrm>
            <a:off x="304800" y="5029200"/>
            <a:ext cx="1469263" cy="1469263"/>
          </a:xfrm>
          <a:prstGeom prst="rect">
            <a:avLst/>
          </a:prstGeom>
        </p:spPr>
      </p:pic>
    </p:spTree>
    <p:extLst>
      <p:ext uri="{BB962C8B-B14F-4D97-AF65-F5344CB8AC3E}">
        <p14:creationId xmlns:p14="http://schemas.microsoft.com/office/powerpoint/2010/main" val="2841390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Lucida Fax" panose="02060602050505020204" pitchFamily="18" charset="0"/>
              </a:rPr>
              <a:t>Shifting paradigms and the recycling program at FLETC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524000"/>
            <a:ext cx="3044952" cy="4572000"/>
          </a:xfrm>
          <a:prstGeom prst="rect">
            <a:avLst/>
          </a:prstGeom>
        </p:spPr>
      </p:pic>
      <p:sp>
        <p:nvSpPr>
          <p:cNvPr id="6" name="Rectangle 5"/>
          <p:cNvSpPr/>
          <p:nvPr/>
        </p:nvSpPr>
        <p:spPr>
          <a:xfrm>
            <a:off x="3429000" y="2286000"/>
            <a:ext cx="4572000" cy="923330"/>
          </a:xfrm>
          <a:prstGeom prst="rect">
            <a:avLst/>
          </a:prstGeom>
          <a:solidFill>
            <a:schemeClr val="tx1"/>
          </a:solidFill>
        </p:spPr>
        <p:txBody>
          <a:bodyPr>
            <a:spAutoFit/>
          </a:bodyPr>
          <a:lstStyle/>
          <a:p>
            <a:r>
              <a:rPr lang="en-US" dirty="0">
                <a:hlinkClick r:id="rId3"/>
              </a:rPr>
              <a:t>http://www.federaltimes.com/story/government/solutions-ideas/2015/03/09/fletc-glynco-recycling-program/24657977</a:t>
            </a:r>
            <a:r>
              <a:rPr lang="en-US" dirty="0" smtClean="0">
                <a:hlinkClick r:id="rId3"/>
              </a:rPr>
              <a:t>/</a:t>
            </a:r>
            <a:r>
              <a:rPr lang="en-US" dirty="0" smtClean="0"/>
              <a:t> </a:t>
            </a:r>
            <a:endParaRPr lang="en-US" dirty="0"/>
          </a:p>
        </p:txBody>
      </p:sp>
      <p:pic>
        <p:nvPicPr>
          <p:cNvPr id="7" name="Picture 6"/>
          <p:cNvPicPr>
            <a:picLocks noChangeAspect="1"/>
          </p:cNvPicPr>
          <p:nvPr/>
        </p:nvPicPr>
        <p:blipFill>
          <a:blip r:embed="rId4"/>
          <a:stretch>
            <a:fillRect/>
          </a:stretch>
        </p:blipFill>
        <p:spPr>
          <a:xfrm>
            <a:off x="73152" y="5257800"/>
            <a:ext cx="1469263" cy="1469263"/>
          </a:xfrm>
          <a:prstGeom prst="rect">
            <a:avLst/>
          </a:prstGeom>
        </p:spPr>
      </p:pic>
    </p:spTree>
    <p:extLst>
      <p:ext uri="{BB962C8B-B14F-4D97-AF65-F5344CB8AC3E}">
        <p14:creationId xmlns:p14="http://schemas.microsoft.com/office/powerpoint/2010/main" val="2810386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905000"/>
          </a:xfrm>
        </p:spPr>
        <p:txBody>
          <a:bodyPr>
            <a:normAutofit fontScale="90000"/>
          </a:bodyPr>
          <a:lstStyle/>
          <a:p>
            <a:r>
              <a:rPr lang="en-US" dirty="0" smtClean="0">
                <a:latin typeface="Lucida Fax" panose="02060602050505020204" pitchFamily="18" charset="0"/>
              </a:rPr>
              <a:t>Stephen W. Brooks</a:t>
            </a:r>
            <a:br>
              <a:rPr lang="en-US" dirty="0" smtClean="0">
                <a:latin typeface="Lucida Fax" panose="02060602050505020204" pitchFamily="18" charset="0"/>
              </a:rPr>
            </a:br>
            <a:r>
              <a:rPr lang="en-US" dirty="0" smtClean="0">
                <a:latin typeface="Lucida Fax" panose="02060602050505020204" pitchFamily="18" charset="0"/>
              </a:rPr>
              <a:t>Chief</a:t>
            </a:r>
            <a:br>
              <a:rPr lang="en-US" dirty="0" smtClean="0">
                <a:latin typeface="Lucida Fax" panose="02060602050505020204" pitchFamily="18" charset="0"/>
              </a:rPr>
            </a:br>
            <a:r>
              <a:rPr lang="en-US" sz="4000" dirty="0" smtClean="0">
                <a:latin typeface="Lucida Fax" panose="02060602050505020204" pitchFamily="18" charset="0"/>
              </a:rPr>
              <a:t>Assets and Logistics Management Division </a:t>
            </a:r>
            <a:br>
              <a:rPr lang="en-US" sz="4000" dirty="0" smtClean="0">
                <a:latin typeface="Lucida Fax" panose="02060602050505020204" pitchFamily="18" charset="0"/>
              </a:rPr>
            </a:br>
            <a:r>
              <a:rPr lang="en-US" sz="4000" dirty="0" smtClean="0">
                <a:latin typeface="Lucida Fax" panose="02060602050505020204" pitchFamily="18" charset="0"/>
              </a:rPr>
              <a:t>Federal Law Enforcement Training Centers</a:t>
            </a:r>
            <a:br>
              <a:rPr lang="en-US" sz="4000" dirty="0" smtClean="0">
                <a:latin typeface="Lucida Fax" panose="02060602050505020204" pitchFamily="18" charset="0"/>
              </a:rPr>
            </a:br>
            <a:r>
              <a:rPr lang="en-US" sz="4000" dirty="0" smtClean="0">
                <a:latin typeface="Lucida Fax" panose="02060602050505020204" pitchFamily="18" charset="0"/>
              </a:rPr>
              <a:t>(912) 267-2893</a:t>
            </a:r>
            <a:endParaRPr lang="en-US" sz="4000" dirty="0">
              <a:latin typeface="Lucida Fax" panose="020606020505050202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257800"/>
            <a:ext cx="1472406" cy="147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16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105400"/>
            <a:ext cx="1472406" cy="147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47800" y="457200"/>
            <a:ext cx="6324600" cy="3970318"/>
          </a:xfrm>
          <a:prstGeom prst="rect">
            <a:avLst/>
          </a:prstGeom>
        </p:spPr>
        <p:txBody>
          <a:bodyPr wrap="square">
            <a:spAutoFit/>
          </a:bodyPr>
          <a:lstStyle/>
          <a:p>
            <a:r>
              <a:rPr lang="en-US" sz="2800" dirty="0" smtClean="0">
                <a:latin typeface="Lucida Fax" panose="02060602050505020204" pitchFamily="18" charset="0"/>
              </a:rPr>
              <a:t>Prior to the establishment of a recycling program at the Glynco campus, the only solid waste generated from law enforcement firearms training being recycled were brass casings while the frangible bullet dust and lead bullet fragments were handled  as hazardous waste.</a:t>
            </a:r>
            <a:endParaRPr lang="en-US" sz="2800" dirty="0">
              <a:latin typeface="Lucida Fax" panose="02060602050505020204"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034732"/>
            <a:ext cx="3809999" cy="2543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52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1816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76699" y="685800"/>
            <a:ext cx="6477000" cy="3539430"/>
          </a:xfrm>
          <a:prstGeom prst="rect">
            <a:avLst/>
          </a:prstGeom>
        </p:spPr>
        <p:txBody>
          <a:bodyPr wrap="square">
            <a:spAutoFit/>
          </a:bodyPr>
          <a:lstStyle/>
          <a:p>
            <a:r>
              <a:rPr lang="en-US" sz="2800" dirty="0" smtClean="0">
                <a:latin typeface="Lucida Fax" panose="02060602050505020204" pitchFamily="18" charset="0"/>
              </a:rPr>
              <a:t>The paper targets, cardboard target backers, plastic ammunition trays, and paperboard ammunition boxes from law enforcement firearms training were all tossed into the trash dumpster and hauled to the local landfill for disposal.</a:t>
            </a:r>
            <a:endParaRPr lang="en-US" sz="2800" dirty="0">
              <a:latin typeface="Lucida Fax" panose="02060602050505020204" pitchFamily="18"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994" b="12131"/>
          <a:stretch/>
        </p:blipFill>
        <p:spPr>
          <a:xfrm>
            <a:off x="4401796" y="4267200"/>
            <a:ext cx="3621993" cy="2460625"/>
          </a:xfrm>
          <a:prstGeom prst="rect">
            <a:avLst/>
          </a:prstGeom>
        </p:spPr>
      </p:pic>
    </p:spTree>
    <p:extLst>
      <p:ext uri="{BB962C8B-B14F-4D97-AF65-F5344CB8AC3E}">
        <p14:creationId xmlns:p14="http://schemas.microsoft.com/office/powerpoint/2010/main" val="3032036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98623" y="685800"/>
            <a:ext cx="6378575" cy="3539430"/>
          </a:xfrm>
          <a:prstGeom prst="rect">
            <a:avLst/>
          </a:prstGeom>
        </p:spPr>
        <p:txBody>
          <a:bodyPr wrap="square">
            <a:spAutoFit/>
          </a:bodyPr>
          <a:lstStyle/>
          <a:p>
            <a:r>
              <a:rPr lang="en-US" sz="2800" dirty="0">
                <a:latin typeface="Lucida Fax" panose="02060602050505020204" pitchFamily="18" charset="0"/>
              </a:rPr>
              <a:t>A</a:t>
            </a:r>
            <a:r>
              <a:rPr lang="en-US" sz="2800" dirty="0" smtClean="0">
                <a:latin typeface="Lucida Fax" panose="02060602050505020204" pitchFamily="18" charset="0"/>
              </a:rPr>
              <a:t> paradigm shift was required for the innovation to begin. The shift was from thinking all the solid waste generated from firearms training was “trash” and should be discarded as such to thinking those items contained “value” in the recycling marketplace</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4454691"/>
            <a:ext cx="2970020" cy="2196222"/>
          </a:xfrm>
          <a:prstGeom prst="rect">
            <a:avLst/>
          </a:prstGeom>
        </p:spPr>
      </p:pic>
    </p:spTree>
    <p:extLst>
      <p:ext uri="{BB962C8B-B14F-4D97-AF65-F5344CB8AC3E}">
        <p14:creationId xmlns:p14="http://schemas.microsoft.com/office/powerpoint/2010/main" val="2361163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85800"/>
            <a:ext cx="6172200" cy="1200329"/>
          </a:xfrm>
          <a:prstGeom prst="rect">
            <a:avLst/>
          </a:prstGeom>
          <a:noFill/>
        </p:spPr>
        <p:txBody>
          <a:bodyPr wrap="square" rtlCol="0">
            <a:spAutoFit/>
          </a:bodyPr>
          <a:lstStyle/>
          <a:p>
            <a:pPr algn="ctr"/>
            <a:r>
              <a:rPr lang="en-US" sz="3600" dirty="0" smtClean="0">
                <a:latin typeface="Lucida Fax" panose="02060602050505020204" pitchFamily="18" charset="0"/>
              </a:rPr>
              <a:t>Value in what was previously seen as trash</a:t>
            </a:r>
            <a:endParaRPr lang="en-US" sz="3600" dirty="0">
              <a:latin typeface="Lucida Fax" panose="02060602050505020204" pitchFamily="18" charset="0"/>
            </a:endParaRPr>
          </a:p>
        </p:txBody>
      </p:sp>
      <p:sp>
        <p:nvSpPr>
          <p:cNvPr id="9" name="Content Placeholder 8"/>
          <p:cNvSpPr>
            <a:spLocks noGrp="1"/>
          </p:cNvSpPr>
          <p:nvPr>
            <p:ph sz="half" idx="1"/>
          </p:nvPr>
        </p:nvSpPr>
        <p:spPr>
          <a:xfrm>
            <a:off x="579967" y="1981201"/>
            <a:ext cx="4038600" cy="2286000"/>
          </a:xfrm>
        </p:spPr>
        <p:txBody>
          <a:bodyPr>
            <a:normAutofit/>
          </a:bodyPr>
          <a:lstStyle/>
          <a:p>
            <a:r>
              <a:rPr lang="en-US" sz="2000" dirty="0">
                <a:latin typeface="Lucida Fax" panose="02060602050505020204" pitchFamily="18" charset="0"/>
              </a:rPr>
              <a:t>Polypropylene (PP):		8,722 lbs. / $2,865.60</a:t>
            </a:r>
          </a:p>
          <a:p>
            <a:r>
              <a:rPr lang="en-US" sz="2000" dirty="0">
                <a:latin typeface="Lucida Fax" panose="02060602050505020204" pitchFamily="18" charset="0"/>
              </a:rPr>
              <a:t>Polyethylene (PE)		6,662 lbs. / $1,126.80</a:t>
            </a:r>
          </a:p>
          <a:p>
            <a:r>
              <a:rPr lang="en-US" sz="2000" dirty="0">
                <a:latin typeface="Lucida Fax" panose="02060602050505020204" pitchFamily="18" charset="0"/>
              </a:rPr>
              <a:t>Polystyrene (PS)		14,323 lbs. / $5,318</a:t>
            </a:r>
          </a:p>
          <a:p>
            <a:pPr marL="0" indent="0">
              <a:buNone/>
            </a:pPr>
            <a:endParaRPr lang="en-US" dirty="0"/>
          </a:p>
          <a:p>
            <a:endParaRPr lang="en-US" dirty="0"/>
          </a:p>
        </p:txBody>
      </p:sp>
      <p:sp>
        <p:nvSpPr>
          <p:cNvPr id="10" name="Content Placeholder 9"/>
          <p:cNvSpPr>
            <a:spLocks noGrp="1"/>
          </p:cNvSpPr>
          <p:nvPr>
            <p:ph sz="half" idx="2"/>
          </p:nvPr>
        </p:nvSpPr>
        <p:spPr>
          <a:xfrm>
            <a:off x="4601633" y="2057400"/>
            <a:ext cx="4038600" cy="1600200"/>
          </a:xfrm>
        </p:spPr>
        <p:txBody>
          <a:bodyPr>
            <a:normAutofit/>
          </a:bodyPr>
          <a:lstStyle/>
          <a:p>
            <a:r>
              <a:rPr lang="en-US" sz="2000" dirty="0">
                <a:latin typeface="Lucida Fax" panose="02060602050505020204" pitchFamily="18" charset="0"/>
              </a:rPr>
              <a:t>Old Corrugated Cardboard (OCC): 	64,096 lbs. / </a:t>
            </a:r>
            <a:r>
              <a:rPr lang="en-US" sz="2000" dirty="0" smtClean="0">
                <a:latin typeface="Lucida Fax" panose="02060602050505020204" pitchFamily="18" charset="0"/>
              </a:rPr>
              <a:t>			$</a:t>
            </a:r>
            <a:r>
              <a:rPr lang="en-US" sz="2000" dirty="0">
                <a:latin typeface="Lucida Fax" panose="02060602050505020204" pitchFamily="18" charset="0"/>
              </a:rPr>
              <a:t>4,093.09</a:t>
            </a:r>
          </a:p>
        </p:txBody>
      </p:sp>
    </p:spTree>
    <p:extLst>
      <p:ext uri="{BB962C8B-B14F-4D97-AF65-F5344CB8AC3E}">
        <p14:creationId xmlns:p14="http://schemas.microsoft.com/office/powerpoint/2010/main" val="4197024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1054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676400" y="533400"/>
            <a:ext cx="5943600" cy="3970318"/>
          </a:xfrm>
          <a:prstGeom prst="rect">
            <a:avLst/>
          </a:prstGeom>
        </p:spPr>
        <p:txBody>
          <a:bodyPr wrap="square">
            <a:spAutoFit/>
          </a:bodyPr>
          <a:lstStyle/>
          <a:p>
            <a:r>
              <a:rPr lang="en-US" sz="2800" dirty="0" smtClean="0">
                <a:latin typeface="Lucida Fax" panose="02060602050505020204" pitchFamily="18" charset="0"/>
              </a:rPr>
              <a:t>The shift in thinking began in earnest in November 2013, when the FLETC’s Assets and Logistics Management Division (ALM) in collaboration with the Firearms Division (FAD) and Sustainability Officer initiated a pilot recycling project on two firearms ranges</a:t>
            </a:r>
            <a:endParaRPr lang="en-US" sz="2800" dirty="0">
              <a:latin typeface="Lucida Fax" panose="020606020505050202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130260"/>
            <a:ext cx="3505200" cy="2476500"/>
          </a:xfrm>
          <a:prstGeom prst="rect">
            <a:avLst/>
          </a:prstGeom>
        </p:spPr>
      </p:pic>
    </p:spTree>
    <p:extLst>
      <p:ext uri="{BB962C8B-B14F-4D97-AF65-F5344CB8AC3E}">
        <p14:creationId xmlns:p14="http://schemas.microsoft.com/office/powerpoint/2010/main" val="2042680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Autofit/>
          </a:bodyPr>
          <a:lstStyle/>
          <a:p>
            <a:pPr algn="l"/>
            <a:r>
              <a:rPr lang="en-US" sz="2800" dirty="0" smtClean="0">
                <a:latin typeface="Lucida Fax" panose="02060602050505020204" pitchFamily="18" charset="0"/>
              </a:rPr>
              <a:t>Once the process and procedures for collection of commodities was refined the project was  expanded to all 15 FLETC firearms ranges. Cardboard target backers, paper targets, plastic bullet trays, and paperboard ammunition boxes were collected  and transported to Building 2400 for processing.</a:t>
            </a:r>
            <a:endParaRPr lang="en-US" sz="2800" dirty="0">
              <a:latin typeface="Lucida Fax" panose="02060602050505020204"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816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166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2645" r="3447" b="14715"/>
          <a:stretch/>
        </p:blipFill>
        <p:spPr>
          <a:xfrm>
            <a:off x="2895600" y="3728176"/>
            <a:ext cx="4724399" cy="3129824"/>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81600"/>
            <a:ext cx="1470025"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2147"/>
          <a:stretch/>
        </p:blipFill>
        <p:spPr>
          <a:xfrm>
            <a:off x="15240" y="1"/>
            <a:ext cx="5133886" cy="3728175"/>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1035"/>
          <a:stretch/>
        </p:blipFill>
        <p:spPr>
          <a:xfrm>
            <a:off x="5120641" y="37138"/>
            <a:ext cx="4023359" cy="3691038"/>
          </a:xfrm>
          <a:prstGeom prst="rect">
            <a:avLst/>
          </a:prstGeom>
        </p:spPr>
      </p:pic>
    </p:spTree>
    <p:extLst>
      <p:ext uri="{BB962C8B-B14F-4D97-AF65-F5344CB8AC3E}">
        <p14:creationId xmlns:p14="http://schemas.microsoft.com/office/powerpoint/2010/main" val="2684979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6542</TotalTime>
  <Words>495</Words>
  <Application>Microsoft Office PowerPoint</Application>
  <PresentationFormat>On-screen Show (4:3)</PresentationFormat>
  <Paragraphs>44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Lucida Fax</vt:lpstr>
      <vt:lpstr>Office Theme</vt:lpstr>
      <vt:lpstr>Recycling Innovation At The Federal Law Enforcement Training Centers</vt:lpstr>
      <vt:lpstr>Stephen W. Brooks Chief Assets and Logistics Management Division  Federal Law Enforcement Training Centers (912) 267-2893</vt:lpstr>
      <vt:lpstr>PowerPoint Presentation</vt:lpstr>
      <vt:lpstr>PowerPoint Presentation</vt:lpstr>
      <vt:lpstr>PowerPoint Presentation</vt:lpstr>
      <vt:lpstr>PowerPoint Presentation</vt:lpstr>
      <vt:lpstr>PowerPoint Presentation</vt:lpstr>
      <vt:lpstr>Once the process and procedures for collection of commodities was refined the project was  expanded to all 15 FLETC firearms ranges. Cardboard target backers, paper targets, plastic bullet trays, and paperboard ammunition boxes were collected  and transported to Building 2400 for processing.</vt:lpstr>
      <vt:lpstr>PowerPoint Presentation</vt:lpstr>
      <vt:lpstr>To facilitate the shift in thinking that solid waste was recyclable containers were placed on all firearms ranges for collecting those items previously disposed of in a dumpster.</vt:lpstr>
      <vt:lpstr>Lead bullet fragments and frangible bullet dust moved removed from the hazardous materials arena to that of recyclable commodities. Instead of paying to dispose of them they are now a positive revenue stream to support the overall recycling program.</vt:lpstr>
      <vt:lpstr>Non-Lethal Training Ammunition</vt:lpstr>
      <vt:lpstr>Non-Lethal Training Ammunition</vt:lpstr>
      <vt:lpstr>Effectiveness</vt:lpstr>
      <vt:lpstr>Through FY2014 and until Q3 of the 2015 calendar year, following commodities were collected and sold generating revenue:</vt:lpstr>
      <vt:lpstr>Questions?</vt:lpstr>
      <vt:lpstr>Shifting paradigms and the recycling program at FLETC</vt:lpstr>
    </vt:vector>
  </TitlesOfParts>
  <Company>DHS-FLETC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bfife</dc:creator>
  <cp:lastModifiedBy>Brooks, Stephen</cp:lastModifiedBy>
  <cp:revision>24</cp:revision>
  <dcterms:created xsi:type="dcterms:W3CDTF">2015-07-09T17:26:54Z</dcterms:created>
  <dcterms:modified xsi:type="dcterms:W3CDTF">2015-08-14T18:48:45Z</dcterms:modified>
</cp:coreProperties>
</file>