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31" r:id="rId2"/>
    <p:sldId id="413" r:id="rId3"/>
    <p:sldId id="414" r:id="rId4"/>
    <p:sldId id="381" r:id="rId5"/>
    <p:sldId id="378" r:id="rId6"/>
    <p:sldId id="373" r:id="rId7"/>
    <p:sldId id="379" r:id="rId8"/>
    <p:sldId id="400" r:id="rId9"/>
    <p:sldId id="401" r:id="rId10"/>
    <p:sldId id="390" r:id="rId11"/>
    <p:sldId id="403" r:id="rId12"/>
    <p:sldId id="405" r:id="rId13"/>
    <p:sldId id="394" r:id="rId14"/>
    <p:sldId id="393" r:id="rId15"/>
    <p:sldId id="383" r:id="rId16"/>
    <p:sldId id="410" r:id="rId17"/>
    <p:sldId id="411" r:id="rId18"/>
    <p:sldId id="399" r:id="rId19"/>
    <p:sldId id="409" r:id="rId20"/>
    <p:sldId id="404" r:id="rId21"/>
    <p:sldId id="382" r:id="rId22"/>
    <p:sldId id="412" r:id="rId23"/>
    <p:sldId id="385" r:id="rId24"/>
    <p:sldId id="384" r:id="rId25"/>
    <p:sldId id="395" r:id="rId26"/>
    <p:sldId id="391" r:id="rId27"/>
    <p:sldId id="386" r:id="rId28"/>
    <p:sldId id="392" r:id="rId29"/>
    <p:sldId id="406" r:id="rId30"/>
    <p:sldId id="407" r:id="rId31"/>
    <p:sldId id="396" r:id="rId32"/>
    <p:sldId id="387" r:id="rId33"/>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4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Blewit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2F527D"/>
    <a:srgbClr val="CFE0EB"/>
    <a:srgbClr val="4E7AA7"/>
    <a:srgbClr val="241489"/>
    <a:srgbClr val="8BFFFF"/>
    <a:srgbClr val="4F80FF"/>
    <a:srgbClr val="00EC89"/>
    <a:srgbClr val="278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92895" autoAdjust="0"/>
  </p:normalViewPr>
  <p:slideViewPr>
    <p:cSldViewPr snapToGrid="0" snapToObjects="1">
      <p:cViewPr>
        <p:scale>
          <a:sx n="70" d="100"/>
          <a:sy n="70" d="100"/>
        </p:scale>
        <p:origin x="-1206" y="-72"/>
      </p:cViewPr>
      <p:guideLst>
        <p:guide orient="horz" pos="214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87" tIns="46244" rIns="92487" bIns="46244" rtlCol="0"/>
          <a:lstStyle>
            <a:lvl1pPr algn="r" fontAlgn="auto">
              <a:spcBef>
                <a:spcPts val="0"/>
              </a:spcBef>
              <a:spcAft>
                <a:spcPts val="0"/>
              </a:spcAft>
              <a:defRPr sz="1200">
                <a:latin typeface="+mn-lt"/>
              </a:defRPr>
            </a:lvl1pPr>
          </a:lstStyle>
          <a:p>
            <a:pPr>
              <a:defRPr/>
            </a:pPr>
            <a:fld id="{D142AB44-77A9-40AF-96EE-8CCD92A3840D}" type="datetimeFigureOut">
              <a:rPr lang="en-US"/>
              <a:pPr>
                <a:defRPr/>
              </a:pPr>
              <a:t>8/18/2015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7" tIns="46244" rIns="92487" bIns="4624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87" tIns="46244" rIns="92487" bIns="46244" rtlCol="0" anchor="b"/>
          <a:lstStyle>
            <a:lvl1pPr algn="r" fontAlgn="auto">
              <a:spcBef>
                <a:spcPts val="0"/>
              </a:spcBef>
              <a:spcAft>
                <a:spcPts val="0"/>
              </a:spcAft>
              <a:defRPr sz="1200">
                <a:latin typeface="+mn-lt"/>
              </a:defRPr>
            </a:lvl1pPr>
          </a:lstStyle>
          <a:p>
            <a:pPr>
              <a:defRPr/>
            </a:pPr>
            <a:fld id="{C0452EAC-6B7E-4DAC-8344-D60A00EF6F51}" type="slidenum">
              <a:rPr lang="en-US"/>
              <a:pPr>
                <a:defRPr/>
              </a:pPr>
              <a:t>‹#›</a:t>
            </a:fld>
            <a:endParaRPr lang="en-US"/>
          </a:p>
        </p:txBody>
      </p:sp>
    </p:spTree>
    <p:extLst>
      <p:ext uri="{BB962C8B-B14F-4D97-AF65-F5344CB8AC3E}">
        <p14:creationId xmlns:p14="http://schemas.microsoft.com/office/powerpoint/2010/main" val="1404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87" tIns="46244" rIns="92487" bIns="46244" rtlCol="0"/>
          <a:lstStyle>
            <a:lvl1pPr algn="r" fontAlgn="auto">
              <a:spcBef>
                <a:spcPts val="0"/>
              </a:spcBef>
              <a:spcAft>
                <a:spcPts val="0"/>
              </a:spcAft>
              <a:defRPr sz="1200">
                <a:latin typeface="+mn-lt"/>
              </a:defRPr>
            </a:lvl1pPr>
          </a:lstStyle>
          <a:p>
            <a:pPr>
              <a:defRPr/>
            </a:pPr>
            <a:fld id="{BEDD1AF5-3CE1-4D3E-8229-B3E89071A378}" type="datetimeFigureOut">
              <a:rPr lang="en-US"/>
              <a:pPr>
                <a:defRPr/>
              </a:pPr>
              <a:t>8/18/2015</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7" tIns="46244" rIns="92487" bIns="46244" rtlCol="0" anchor="b"/>
          <a:lstStyle>
            <a:lvl1pPr algn="r" fontAlgn="auto">
              <a:spcBef>
                <a:spcPts val="0"/>
              </a:spcBef>
              <a:spcAft>
                <a:spcPts val="0"/>
              </a:spcAft>
              <a:defRPr sz="1200">
                <a:latin typeface="+mn-lt"/>
              </a:defRPr>
            </a:lvl1pPr>
          </a:lstStyle>
          <a:p>
            <a:pPr>
              <a:defRPr/>
            </a:pPr>
            <a:fld id="{FC62E0DD-5355-4FCB-96A7-A41012CF17B3}" type="slidenum">
              <a:rPr lang="en-US"/>
              <a:pPr>
                <a:defRPr/>
              </a:pPr>
              <a:t>‹#›</a:t>
            </a:fld>
            <a:endParaRPr lang="en-US"/>
          </a:p>
        </p:txBody>
      </p:sp>
    </p:spTree>
    <p:extLst>
      <p:ext uri="{BB962C8B-B14F-4D97-AF65-F5344CB8AC3E}">
        <p14:creationId xmlns:p14="http://schemas.microsoft.com/office/powerpoint/2010/main" val="2142362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Institute of Scrap Recycling Industries (ISRI)</a:t>
            </a:r>
          </a:p>
          <a:p>
            <a:pPr eaLnBrk="1" hangingPunct="1">
              <a:spcBef>
                <a:spcPct val="0"/>
              </a:spcBef>
              <a:buFontTx/>
              <a:buChar char="•"/>
            </a:pPr>
            <a:r>
              <a:rPr lang="en-US" dirty="0" smtClean="0">
                <a:latin typeface="Helvetica" pitchFamily="34" charset="0"/>
                <a:ea typeface="Calibri" pitchFamily="34" charset="0"/>
                <a:cs typeface="Times New Roman" pitchFamily="18" charset="0"/>
              </a:rPr>
              <a:t>ISRI is an international trade association that represents more than 1,700 member companies that process, broker and consume scrap (ranging from small, family-owned businesses to large, multi-national corporations)</a:t>
            </a:r>
          </a:p>
          <a:p>
            <a:pPr eaLnBrk="1" hangingPunct="1">
              <a:spcBef>
                <a:spcPct val="0"/>
              </a:spcBef>
              <a:buFontTx/>
              <a:buChar char="•"/>
            </a:pPr>
            <a:r>
              <a:rPr lang="en-US" dirty="0" smtClean="0">
                <a:latin typeface="Helvetica" pitchFamily="34" charset="0"/>
                <a:ea typeface="Calibri" pitchFamily="34" charset="0"/>
                <a:cs typeface="Times New Roman" pitchFamily="18" charset="0"/>
              </a:rPr>
              <a:t>Representing 7,000+ facilities worldwide - that process, broker &amp; consume scrap metals, paper, plastics, glass, textiles, rubber, and electronics.</a:t>
            </a:r>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235666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574147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12</a:t>
            </a:fld>
            <a:endParaRPr lang="en-US" dirty="0"/>
          </a:p>
        </p:txBody>
      </p:sp>
    </p:spTree>
    <p:extLst>
      <p:ext uri="{BB962C8B-B14F-4D97-AF65-F5344CB8AC3E}">
        <p14:creationId xmlns:p14="http://schemas.microsoft.com/office/powerpoint/2010/main" val="574147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190233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190233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ea typeface="SimSun" panose="02010600030101010101" pitchFamily="2" charset="-122"/>
              <a:cs typeface="Geneva"/>
            </a:endParaRPr>
          </a:p>
        </p:txBody>
      </p:sp>
      <p:sp>
        <p:nvSpPr>
          <p:cNvPr id="17412" name="Slide Number Placeholder 3"/>
          <p:cNvSpPr txBox="1">
            <a:spLocks noGrp="1"/>
          </p:cNvSpPr>
          <p:nvPr/>
        </p:nvSpPr>
        <p:spPr bwMode="auto">
          <a:xfrm>
            <a:off x="3897398" y="8705988"/>
            <a:ext cx="2982031" cy="45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63" tIns="45231" rIns="90463" bIns="45231" anchor="b"/>
          <a:lstStyle>
            <a:lvl1pPr eaLnBrk="0" hangingPunct="0">
              <a:defRPr>
                <a:solidFill>
                  <a:schemeClr val="tx1"/>
                </a:solidFill>
                <a:latin typeface="Tahoma" panose="020B0604030504040204" pitchFamily="34" charset="0"/>
                <a:ea typeface="Osaka"/>
                <a:cs typeface="Osaka"/>
              </a:defRPr>
            </a:lvl1pPr>
            <a:lvl2pPr marL="742950" indent="-285750" eaLnBrk="0" hangingPunct="0">
              <a:defRPr>
                <a:solidFill>
                  <a:schemeClr val="tx1"/>
                </a:solidFill>
                <a:latin typeface="Tahoma" panose="020B0604030504040204" pitchFamily="34" charset="0"/>
                <a:ea typeface="Osaka"/>
                <a:cs typeface="Osaka"/>
              </a:defRPr>
            </a:lvl2pPr>
            <a:lvl3pPr marL="1143000" indent="-228600" eaLnBrk="0" hangingPunct="0">
              <a:defRPr>
                <a:solidFill>
                  <a:schemeClr val="tx1"/>
                </a:solidFill>
                <a:latin typeface="Tahoma" panose="020B0604030504040204" pitchFamily="34" charset="0"/>
                <a:ea typeface="Osaka"/>
                <a:cs typeface="Osaka"/>
              </a:defRPr>
            </a:lvl3pPr>
            <a:lvl4pPr marL="1600200" indent="-228600" eaLnBrk="0" hangingPunct="0">
              <a:defRPr>
                <a:solidFill>
                  <a:schemeClr val="tx1"/>
                </a:solidFill>
                <a:latin typeface="Tahoma" panose="020B0604030504040204" pitchFamily="34" charset="0"/>
                <a:ea typeface="Osaka"/>
                <a:cs typeface="Osaka"/>
              </a:defRPr>
            </a:lvl4pPr>
            <a:lvl5pPr marL="2057400" indent="-228600" eaLnBrk="0" hangingPunct="0">
              <a:defRPr>
                <a:solidFill>
                  <a:schemeClr val="tx1"/>
                </a:solidFill>
                <a:latin typeface="Tahoma" panose="020B0604030504040204" pitchFamily="34" charset="0"/>
                <a:ea typeface="Osaka"/>
                <a:cs typeface="Osaka"/>
              </a:defRPr>
            </a:lvl5pPr>
            <a:lvl6pPr marL="2514600" indent="-228600" eaLnBrk="0" fontAlgn="base" hangingPunct="0">
              <a:spcBef>
                <a:spcPct val="0"/>
              </a:spcBef>
              <a:spcAft>
                <a:spcPct val="0"/>
              </a:spcAft>
              <a:defRPr>
                <a:solidFill>
                  <a:schemeClr val="tx1"/>
                </a:solidFill>
                <a:latin typeface="Tahoma" panose="020B0604030504040204" pitchFamily="34" charset="0"/>
                <a:ea typeface="Osaka"/>
                <a:cs typeface="Osaka"/>
              </a:defRPr>
            </a:lvl6pPr>
            <a:lvl7pPr marL="2971800" indent="-228600" eaLnBrk="0" fontAlgn="base" hangingPunct="0">
              <a:spcBef>
                <a:spcPct val="0"/>
              </a:spcBef>
              <a:spcAft>
                <a:spcPct val="0"/>
              </a:spcAft>
              <a:defRPr>
                <a:solidFill>
                  <a:schemeClr val="tx1"/>
                </a:solidFill>
                <a:latin typeface="Tahoma" panose="020B0604030504040204" pitchFamily="34" charset="0"/>
                <a:ea typeface="Osaka"/>
                <a:cs typeface="Osaka"/>
              </a:defRPr>
            </a:lvl7pPr>
            <a:lvl8pPr marL="3429000" indent="-228600" eaLnBrk="0" fontAlgn="base" hangingPunct="0">
              <a:spcBef>
                <a:spcPct val="0"/>
              </a:spcBef>
              <a:spcAft>
                <a:spcPct val="0"/>
              </a:spcAft>
              <a:defRPr>
                <a:solidFill>
                  <a:schemeClr val="tx1"/>
                </a:solidFill>
                <a:latin typeface="Tahoma" panose="020B0604030504040204" pitchFamily="34" charset="0"/>
                <a:ea typeface="Osaka"/>
                <a:cs typeface="Osaka"/>
              </a:defRPr>
            </a:lvl8pPr>
            <a:lvl9pPr marL="3886200" indent="-228600" eaLnBrk="0" fontAlgn="base" hangingPunct="0">
              <a:spcBef>
                <a:spcPct val="0"/>
              </a:spcBef>
              <a:spcAft>
                <a:spcPct val="0"/>
              </a:spcAft>
              <a:defRPr>
                <a:solidFill>
                  <a:schemeClr val="tx1"/>
                </a:solidFill>
                <a:latin typeface="Tahoma" panose="020B0604030504040204" pitchFamily="34" charset="0"/>
                <a:ea typeface="Osaka"/>
                <a:cs typeface="Osaka"/>
              </a:defRPr>
            </a:lvl9pPr>
          </a:lstStyle>
          <a:p>
            <a:pPr algn="r" eaLnBrk="1" hangingPunct="1"/>
            <a:fld id="{4D6DF259-F540-4A46-8306-FFF439C1625F}" type="slidenum">
              <a:rPr lang="zh-CN" altLang="en-US" sz="1200"/>
              <a:pPr algn="r" eaLnBrk="1" hangingPunct="1"/>
              <a:t>15</a:t>
            </a:fld>
            <a:endParaRPr lang="en-US" altLang="zh-CN" sz="1200" dirty="0"/>
          </a:p>
        </p:txBody>
      </p:sp>
    </p:spTree>
    <p:extLst>
      <p:ext uri="{BB962C8B-B14F-4D97-AF65-F5344CB8AC3E}">
        <p14:creationId xmlns:p14="http://schemas.microsoft.com/office/powerpoint/2010/main" val="1399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715215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17</a:t>
            </a:fld>
            <a:endParaRPr lang="en-US" dirty="0"/>
          </a:p>
        </p:txBody>
      </p:sp>
    </p:spTree>
    <p:extLst>
      <p:ext uri="{BB962C8B-B14F-4D97-AF65-F5344CB8AC3E}">
        <p14:creationId xmlns:p14="http://schemas.microsoft.com/office/powerpoint/2010/main" val="71521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574147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New supply peaked at 105 million tons in 1999</a:t>
            </a:r>
            <a:r>
              <a:rPr lang="en-US" baseline="0" dirty="0" smtClean="0"/>
              <a:t> according to AF&amp;PA. Paper industry revenue in 2014: $7.8 billion.</a:t>
            </a: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715215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Globally</a:t>
            </a:r>
          </a:p>
          <a:p>
            <a:pPr eaLnBrk="1" hangingPunct="1">
              <a:spcBef>
                <a:spcPct val="0"/>
              </a:spcBef>
              <a:buFontTx/>
              <a:buChar char="•"/>
            </a:pPr>
            <a:r>
              <a:rPr lang="en-US" dirty="0" smtClean="0"/>
              <a:t>U.S. is the world’s largest scrap exporter.</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20</a:t>
            </a:fld>
            <a:endParaRPr lang="en-US" dirty="0"/>
          </a:p>
        </p:txBody>
      </p:sp>
    </p:spTree>
    <p:extLst>
      <p:ext uri="{BB962C8B-B14F-4D97-AF65-F5344CB8AC3E}">
        <p14:creationId xmlns:p14="http://schemas.microsoft.com/office/powerpoint/2010/main" val="1356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637723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Globally</a:t>
            </a:r>
          </a:p>
          <a:p>
            <a:pPr eaLnBrk="1" hangingPunct="1">
              <a:spcBef>
                <a:spcPct val="0"/>
              </a:spcBef>
              <a:buFontTx/>
              <a:buChar char="•"/>
            </a:pPr>
            <a:r>
              <a:rPr lang="en-US" dirty="0" smtClean="0"/>
              <a:t>U.S. is the world’s largest scrap exporter.</a:t>
            </a:r>
          </a:p>
          <a:p>
            <a:pPr eaLnBrk="1" hangingPunct="1">
              <a:spcBef>
                <a:spcPct val="0"/>
              </a:spcBef>
              <a:buFontTx/>
              <a:buChar char="•"/>
            </a:pPr>
            <a:endParaRPr lang="en-US" dirty="0" smtClean="0"/>
          </a:p>
          <a:p>
            <a:pPr eaLnBrk="1" hangingPunct="1">
              <a:spcBef>
                <a:spcPct val="0"/>
              </a:spcBef>
              <a:buFontTx/>
              <a:buChar char="•"/>
            </a:pPr>
            <a:r>
              <a:rPr lang="en-US" dirty="0" smtClean="0"/>
              <a:t>51 million metric tons exported.</a:t>
            </a:r>
          </a:p>
          <a:p>
            <a:pPr eaLnBrk="1" hangingPunct="1">
              <a:spcBef>
                <a:spcPct val="0"/>
              </a:spcBef>
              <a:buFontTx/>
              <a:buChar char="•"/>
            </a:pPr>
            <a:r>
              <a:rPr lang="en-US" dirty="0" smtClean="0"/>
              <a:t>The value of exported materials is $39 billion in 158 countries.</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3565198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22</a:t>
            </a:fld>
            <a:endParaRPr lang="en-US" dirty="0"/>
          </a:p>
        </p:txBody>
      </p:sp>
    </p:spTree>
    <p:extLst>
      <p:ext uri="{BB962C8B-B14F-4D97-AF65-F5344CB8AC3E}">
        <p14:creationId xmlns:p14="http://schemas.microsoft.com/office/powerpoint/2010/main" val="2697205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23</a:t>
            </a:fld>
            <a:endParaRPr lang="en-US" dirty="0"/>
          </a:p>
        </p:txBody>
      </p:sp>
    </p:spTree>
    <p:extLst>
      <p:ext uri="{BB962C8B-B14F-4D97-AF65-F5344CB8AC3E}">
        <p14:creationId xmlns:p14="http://schemas.microsoft.com/office/powerpoint/2010/main" val="2697205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208853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3433263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26</a:t>
            </a:fld>
            <a:endParaRPr lang="en-US" dirty="0"/>
          </a:p>
        </p:txBody>
      </p:sp>
    </p:spTree>
    <p:extLst>
      <p:ext uri="{BB962C8B-B14F-4D97-AF65-F5344CB8AC3E}">
        <p14:creationId xmlns:p14="http://schemas.microsoft.com/office/powerpoint/2010/main" val="3272784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27</a:t>
            </a:fld>
            <a:endParaRPr lang="en-US" dirty="0"/>
          </a:p>
        </p:txBody>
      </p:sp>
    </p:spTree>
    <p:extLst>
      <p:ext uri="{BB962C8B-B14F-4D97-AF65-F5344CB8AC3E}">
        <p14:creationId xmlns:p14="http://schemas.microsoft.com/office/powerpoint/2010/main" val="5924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28</a:t>
            </a:fld>
            <a:endParaRPr lang="en-US" dirty="0"/>
          </a:p>
        </p:txBody>
      </p:sp>
    </p:spTree>
    <p:extLst>
      <p:ext uri="{BB962C8B-B14F-4D97-AF65-F5344CB8AC3E}">
        <p14:creationId xmlns:p14="http://schemas.microsoft.com/office/powerpoint/2010/main" val="4271223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29</a:t>
            </a:fld>
            <a:endParaRPr lang="en-US" dirty="0"/>
          </a:p>
        </p:txBody>
      </p:sp>
    </p:spTree>
    <p:extLst>
      <p:ext uri="{BB962C8B-B14F-4D97-AF65-F5344CB8AC3E}">
        <p14:creationId xmlns:p14="http://schemas.microsoft.com/office/powerpoint/2010/main" val="3177299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30</a:t>
            </a:fld>
            <a:endParaRPr lang="en-US" dirty="0"/>
          </a:p>
        </p:txBody>
      </p:sp>
    </p:spTree>
    <p:extLst>
      <p:ext uri="{BB962C8B-B14F-4D97-AF65-F5344CB8AC3E}">
        <p14:creationId xmlns:p14="http://schemas.microsoft.com/office/powerpoint/2010/main" val="317729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3565198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31</a:t>
            </a:fld>
            <a:endParaRPr lang="en-US" dirty="0"/>
          </a:p>
        </p:txBody>
      </p:sp>
    </p:spTree>
    <p:extLst>
      <p:ext uri="{BB962C8B-B14F-4D97-AF65-F5344CB8AC3E}">
        <p14:creationId xmlns:p14="http://schemas.microsoft.com/office/powerpoint/2010/main" val="348699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356519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317729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317729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317729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317729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1232707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ISRIPowerpoint-0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00450"/>
            <a:ext cx="6400800" cy="1752600"/>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0A3C224-F161-4354-97D2-EED995E9E236}" type="datetimeFigureOut">
              <a:rPr lang="en-US"/>
              <a:pPr>
                <a:defRPr/>
              </a:pPr>
              <a:t>8/18/2015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34E062-2DC7-4891-97D0-46EA536563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BE533B-ED09-4860-B6E0-E19478A2FBAE}" type="datetimeFigureOut">
              <a:rPr lang="en-US"/>
              <a:pPr>
                <a:defRPr/>
              </a:pPr>
              <a:t>8/18/2015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6F98BB-76EE-41A4-9241-FEA9B80E13D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7EB070-7134-4F57-AB15-7B6A5819BE2C}" type="datetimeFigureOut">
              <a:rPr lang="en-US"/>
              <a:pPr>
                <a:defRPr/>
              </a:pPr>
              <a:t>8/18/2015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42DB6-5B8C-4510-BC40-9E5A8F0A89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4EAEA-F2B3-4503-B9F3-0B6C536DE9F0}" type="datetimeFigureOut">
              <a:rPr lang="en-US"/>
              <a:pPr>
                <a:defRPr/>
              </a:pPr>
              <a:t>8/18/2015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FDC135-2D44-43F4-8EF6-51E1DDE388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D271E2-8469-42C5-8044-33C1A8C52F6A}" type="datetimeFigureOut">
              <a:rPr lang="en-US"/>
              <a:pPr>
                <a:defRPr/>
              </a:pPr>
              <a:t>8/18/2015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4520F4-12F2-4286-A661-783F99CA5A9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A44CA8-156C-46E1-8DC1-5C5EA45A50A5}" type="datetimeFigureOut">
              <a:rPr lang="en-US"/>
              <a:pPr>
                <a:defRPr/>
              </a:pPr>
              <a:t>8/18/2015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DD5394-36B4-4A2E-AA75-731DE85A3F2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D59A56-B46B-4626-BD91-621A5D00C24E}" type="datetimeFigureOut">
              <a:rPr lang="en-US"/>
              <a:pPr>
                <a:defRPr/>
              </a:pPr>
              <a:t>8/18/2015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2CA938-0B63-477B-8992-3E5324BEFA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F2303B-8A04-4A1E-8667-3F9FB5F8F54E}" type="datetimeFigureOut">
              <a:rPr lang="en-US"/>
              <a:pPr>
                <a:defRPr/>
              </a:pPr>
              <a:t>8/18/2015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FD1FC2-56BB-46B0-8FE9-94DCE31B772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59FB39-96CE-4703-9EE0-8D016232EFD9}" type="datetimeFigureOut">
              <a:rPr lang="en-US"/>
              <a:pPr>
                <a:defRPr/>
              </a:pPr>
              <a:t>8/18/2015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36BE0D7-94A6-4BF6-974E-F8AED3EDB6F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538"/>
            <a:ext cx="3008313" cy="75201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69538"/>
            <a:ext cx="5111750" cy="5056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1558"/>
            <a:ext cx="3008313" cy="43046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50D424-3D9E-40D0-BEFA-E9C00D46029A}" type="datetimeFigureOut">
              <a:rPr lang="en-US"/>
              <a:pPr>
                <a:defRPr/>
              </a:pPr>
              <a:t>8/18/2015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F30F29-549C-4751-BC50-DFBD64449EB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86519"/>
            <a:ext cx="5486400" cy="354105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0B9A7-FBD5-4778-A733-37C6C54AE831}" type="datetimeFigureOut">
              <a:rPr lang="en-US"/>
              <a:pPr>
                <a:defRPr/>
              </a:pPr>
              <a:t>8/18/2015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D51151-7EEC-4BAA-AEA1-0BA8E2AAC74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ISRIPowerpoint-01.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0" y="0"/>
            <a:ext cx="6943725"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270000"/>
            <a:ext cx="8229600" cy="485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68688B-1B3B-4069-8947-098D1D21A60A}" type="datetimeFigureOut">
              <a:rPr lang="en-US"/>
              <a:pPr>
                <a:defRPr/>
              </a:pPr>
              <a:t>8/18/2015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FFFF"/>
                </a:solidFill>
                <a:latin typeface="+mn-lt"/>
              </a:defRPr>
            </a:lvl1pPr>
          </a:lstStyle>
          <a:p>
            <a:pPr>
              <a:defRPr/>
            </a:pPr>
            <a:fld id="{C9062C6E-31DB-4404-B55C-49A7D76044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defTabSz="457200" rtl="0" eaLnBrk="1" fontAlgn="base" hangingPunct="1">
        <a:spcBef>
          <a:spcPct val="0"/>
        </a:spcBef>
        <a:spcAft>
          <a:spcPct val="0"/>
        </a:spcAft>
        <a:defRPr sz="2400" b="1" kern="1200">
          <a:solidFill>
            <a:srgbClr val="2C3E6A"/>
          </a:solidFill>
          <a:latin typeface="Century Gothic"/>
          <a:ea typeface="+mj-ea"/>
          <a:cs typeface="Century Gothic"/>
        </a:defRPr>
      </a:lvl1pPr>
      <a:lvl2pPr algn="l" defTabSz="457200" rtl="0" eaLnBrk="1" fontAlgn="base" hangingPunct="1">
        <a:spcBef>
          <a:spcPct val="0"/>
        </a:spcBef>
        <a:spcAft>
          <a:spcPct val="0"/>
        </a:spcAft>
        <a:defRPr sz="2400" b="1">
          <a:solidFill>
            <a:srgbClr val="2C3E6A"/>
          </a:solidFill>
          <a:latin typeface="Century Gothic" pitchFamily="34" charset="0"/>
        </a:defRPr>
      </a:lvl2pPr>
      <a:lvl3pPr algn="l" defTabSz="457200" rtl="0" eaLnBrk="1" fontAlgn="base" hangingPunct="1">
        <a:spcBef>
          <a:spcPct val="0"/>
        </a:spcBef>
        <a:spcAft>
          <a:spcPct val="0"/>
        </a:spcAft>
        <a:defRPr sz="2400" b="1">
          <a:solidFill>
            <a:srgbClr val="2C3E6A"/>
          </a:solidFill>
          <a:latin typeface="Century Gothic" pitchFamily="34" charset="0"/>
        </a:defRPr>
      </a:lvl3pPr>
      <a:lvl4pPr algn="l" defTabSz="457200" rtl="0" eaLnBrk="1" fontAlgn="base" hangingPunct="1">
        <a:spcBef>
          <a:spcPct val="0"/>
        </a:spcBef>
        <a:spcAft>
          <a:spcPct val="0"/>
        </a:spcAft>
        <a:defRPr sz="2400" b="1">
          <a:solidFill>
            <a:srgbClr val="2C3E6A"/>
          </a:solidFill>
          <a:latin typeface="Century Gothic" pitchFamily="34" charset="0"/>
        </a:defRPr>
      </a:lvl4pPr>
      <a:lvl5pPr algn="l" defTabSz="457200" rtl="0" eaLnBrk="1" fontAlgn="base" hangingPunct="1">
        <a:spcBef>
          <a:spcPct val="0"/>
        </a:spcBef>
        <a:spcAft>
          <a:spcPct val="0"/>
        </a:spcAft>
        <a:defRPr sz="2400" b="1">
          <a:solidFill>
            <a:srgbClr val="2C3E6A"/>
          </a:solidFill>
          <a:latin typeface="Century Gothic" pitchFamily="34" charset="0"/>
        </a:defRPr>
      </a:lvl5pPr>
      <a:lvl6pPr marL="457200" algn="l" defTabSz="457200" rtl="0" eaLnBrk="1" fontAlgn="base" hangingPunct="1">
        <a:spcBef>
          <a:spcPct val="0"/>
        </a:spcBef>
        <a:spcAft>
          <a:spcPct val="0"/>
        </a:spcAft>
        <a:defRPr sz="2400" b="1">
          <a:solidFill>
            <a:srgbClr val="2C3E6A"/>
          </a:solidFill>
          <a:latin typeface="Century Gothic" pitchFamily="34" charset="0"/>
        </a:defRPr>
      </a:lvl6pPr>
      <a:lvl7pPr marL="914400" algn="l" defTabSz="457200" rtl="0" eaLnBrk="1" fontAlgn="base" hangingPunct="1">
        <a:spcBef>
          <a:spcPct val="0"/>
        </a:spcBef>
        <a:spcAft>
          <a:spcPct val="0"/>
        </a:spcAft>
        <a:defRPr sz="2400" b="1">
          <a:solidFill>
            <a:srgbClr val="2C3E6A"/>
          </a:solidFill>
          <a:latin typeface="Century Gothic" pitchFamily="34" charset="0"/>
        </a:defRPr>
      </a:lvl7pPr>
      <a:lvl8pPr marL="1371600" algn="l" defTabSz="457200" rtl="0" eaLnBrk="1" fontAlgn="base" hangingPunct="1">
        <a:spcBef>
          <a:spcPct val="0"/>
        </a:spcBef>
        <a:spcAft>
          <a:spcPct val="0"/>
        </a:spcAft>
        <a:defRPr sz="2400" b="1">
          <a:solidFill>
            <a:srgbClr val="2C3E6A"/>
          </a:solidFill>
          <a:latin typeface="Century Gothic" pitchFamily="34" charset="0"/>
        </a:defRPr>
      </a:lvl8pPr>
      <a:lvl9pPr marL="1828800" algn="l" defTabSz="457200" rtl="0" eaLnBrk="1" fontAlgn="base" hangingPunct="1">
        <a:spcBef>
          <a:spcPct val="0"/>
        </a:spcBef>
        <a:spcAft>
          <a:spcPct val="0"/>
        </a:spcAft>
        <a:defRPr sz="2400" b="1">
          <a:solidFill>
            <a:srgbClr val="2C3E6A"/>
          </a:solidFill>
          <a:latin typeface="Century Gothic" pitchFamily="34"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Century Gothic"/>
          <a:ea typeface="+mn-ea"/>
          <a:cs typeface="Century Gothic"/>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Century Gothic"/>
          <a:ea typeface="+mn-ea"/>
          <a:cs typeface="Century Gothic"/>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Century Gothic"/>
          <a:ea typeface="+mn-ea"/>
          <a:cs typeface="Century Gothic"/>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Century Gothic"/>
          <a:ea typeface="+mn-ea"/>
          <a:cs typeface="Century Gothic"/>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sri.org/" TargetMode="External"/><Relationship Id="rId2" Type="http://schemas.openxmlformats.org/officeDocument/2006/relationships/hyperlink" Target="mailto:robinwiener@isri.org" TargetMode="Externa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68808" y="2606566"/>
            <a:ext cx="8677656" cy="1470025"/>
          </a:xfrm>
        </p:spPr>
        <p:txBody>
          <a:bodyPr/>
          <a:lstStyle/>
          <a:p>
            <a:r>
              <a:rPr lang="en-US" sz="2800" dirty="0" smtClean="0">
                <a:solidFill>
                  <a:srgbClr val="FFFFFF"/>
                </a:solidFill>
                <a:latin typeface="Century Gothic" pitchFamily="34" charset="0"/>
              </a:rPr>
              <a:t/>
            </a:r>
            <a:br>
              <a:rPr lang="en-US" sz="2800" dirty="0" smtClean="0">
                <a:solidFill>
                  <a:srgbClr val="FFFFFF"/>
                </a:solidFill>
                <a:latin typeface="Century Gothic" pitchFamily="34" charset="0"/>
              </a:rPr>
            </a:br>
            <a:r>
              <a:rPr lang="en-US" sz="2800" dirty="0" smtClean="0">
                <a:solidFill>
                  <a:srgbClr val="FFFFFF"/>
                </a:solidFill>
                <a:latin typeface="Century Gothic" pitchFamily="34" charset="0"/>
              </a:rPr>
              <a:t>The Economics of Scrap Recycling:</a:t>
            </a:r>
            <a:br>
              <a:rPr lang="en-US" sz="2800" dirty="0" smtClean="0">
                <a:solidFill>
                  <a:srgbClr val="FFFFFF"/>
                </a:solidFill>
                <a:latin typeface="Century Gothic" pitchFamily="34" charset="0"/>
              </a:rPr>
            </a:br>
            <a:r>
              <a:rPr lang="en-US" sz="2000" dirty="0" smtClean="0">
                <a:solidFill>
                  <a:srgbClr val="FFFFFF"/>
                </a:solidFill>
                <a:latin typeface="Century Gothic" pitchFamily="34" charset="0"/>
              </a:rPr>
              <a:t>Responding to Disconnected Markets and Global Imbalances</a:t>
            </a:r>
            <a:br>
              <a:rPr lang="en-US" sz="2000" dirty="0" smtClean="0">
                <a:solidFill>
                  <a:srgbClr val="FFFFFF"/>
                </a:solidFill>
                <a:latin typeface="Century Gothic" pitchFamily="34" charset="0"/>
              </a:rPr>
            </a:br>
            <a:r>
              <a:rPr lang="en-US" sz="2800" dirty="0" smtClean="0">
                <a:solidFill>
                  <a:srgbClr val="FFFFFF"/>
                </a:solidFill>
                <a:latin typeface="Century Gothic" pitchFamily="34" charset="0"/>
              </a:rPr>
              <a:t/>
            </a:r>
            <a:br>
              <a:rPr lang="en-US" sz="2800" dirty="0" smtClean="0">
                <a:solidFill>
                  <a:srgbClr val="FFFFFF"/>
                </a:solidFill>
                <a:latin typeface="Century Gothic" pitchFamily="34" charset="0"/>
              </a:rPr>
            </a:br>
            <a:r>
              <a:rPr lang="en-US" sz="2800" dirty="0" smtClean="0">
                <a:solidFill>
                  <a:srgbClr val="002060"/>
                </a:solidFill>
                <a:latin typeface="Century Gothic" pitchFamily="34" charset="0"/>
              </a:rPr>
              <a:t> </a:t>
            </a:r>
            <a:r>
              <a:rPr lang="en-US" sz="1600" dirty="0" smtClean="0">
                <a:solidFill>
                  <a:srgbClr val="002060"/>
                </a:solidFill>
                <a:latin typeface="Century Gothic" pitchFamily="34" charset="0"/>
              </a:rPr>
              <a:t>Joseph C. Pickard</a:t>
            </a:r>
            <a:br>
              <a:rPr lang="en-US" sz="1600" dirty="0" smtClean="0">
                <a:solidFill>
                  <a:srgbClr val="002060"/>
                </a:solidFill>
                <a:latin typeface="Century Gothic" pitchFamily="34" charset="0"/>
              </a:rPr>
            </a:br>
            <a:r>
              <a:rPr lang="en-US" sz="1600" dirty="0" smtClean="0">
                <a:solidFill>
                  <a:srgbClr val="002060"/>
                </a:solidFill>
                <a:latin typeface="Century Gothic" pitchFamily="34" charset="0"/>
              </a:rPr>
              <a:t>Chief Economist and Director of Commodities</a:t>
            </a:r>
            <a:br>
              <a:rPr lang="en-US" sz="1600" dirty="0" smtClean="0">
                <a:solidFill>
                  <a:srgbClr val="002060"/>
                </a:solidFill>
                <a:latin typeface="Century Gothic" pitchFamily="34" charset="0"/>
              </a:rPr>
            </a:br>
            <a:r>
              <a:rPr lang="en-US" sz="1600" dirty="0" smtClean="0">
                <a:solidFill>
                  <a:srgbClr val="002060"/>
                </a:solidFill>
                <a:latin typeface="Century Gothic" pitchFamily="34" charset="0"/>
              </a:rPr>
              <a:t>Institute of Scrap Recycling Industries, Inc.</a:t>
            </a:r>
            <a:br>
              <a:rPr lang="en-US" sz="1600" dirty="0" smtClean="0">
                <a:solidFill>
                  <a:srgbClr val="002060"/>
                </a:solidFill>
                <a:latin typeface="Century Gothic" pitchFamily="34" charset="0"/>
              </a:rPr>
            </a:br>
            <a:r>
              <a:rPr lang="en-US" sz="1600" dirty="0" smtClean="0">
                <a:solidFill>
                  <a:srgbClr val="FFFFFF"/>
                </a:solidFill>
                <a:latin typeface="Century Gothic" pitchFamily="34" charset="0"/>
              </a:rPr>
              <a:t/>
            </a:r>
            <a:br>
              <a:rPr lang="en-US" sz="1600" dirty="0" smtClean="0">
                <a:solidFill>
                  <a:srgbClr val="FFFFFF"/>
                </a:solidFill>
                <a:latin typeface="Century Gothic" pitchFamily="34" charset="0"/>
              </a:rPr>
            </a:br>
            <a:r>
              <a:rPr lang="en-US" sz="1600" dirty="0" smtClean="0">
                <a:solidFill>
                  <a:srgbClr val="FFFFFF"/>
                </a:solidFill>
                <a:latin typeface="Century Gothic" pitchFamily="34" charset="0"/>
              </a:rPr>
              <a:t/>
            </a:r>
            <a:br>
              <a:rPr lang="en-US" sz="1600" dirty="0" smtClean="0">
                <a:solidFill>
                  <a:srgbClr val="FFFFFF"/>
                </a:solidFill>
                <a:latin typeface="Century Gothic" pitchFamily="34" charset="0"/>
              </a:rPr>
            </a:br>
            <a:r>
              <a:rPr lang="en-US" sz="1600" dirty="0" smtClean="0">
                <a:solidFill>
                  <a:srgbClr val="FFFFFF"/>
                </a:solidFill>
                <a:latin typeface="Century Gothic" pitchFamily="34" charset="0"/>
              </a:rPr>
              <a:t>24</a:t>
            </a:r>
            <a:r>
              <a:rPr lang="en-US" sz="1600" baseline="30000" dirty="0" smtClean="0">
                <a:solidFill>
                  <a:srgbClr val="FFFFFF"/>
                </a:solidFill>
                <a:latin typeface="Century Gothic" pitchFamily="34" charset="0"/>
              </a:rPr>
              <a:t>th</a:t>
            </a:r>
            <a:r>
              <a:rPr lang="en-US" sz="1600" dirty="0" smtClean="0">
                <a:solidFill>
                  <a:srgbClr val="FFFFFF"/>
                </a:solidFill>
                <a:latin typeface="Century Gothic" pitchFamily="34" charset="0"/>
              </a:rPr>
              <a:t> Annual GRC Conference, Trade Show and Membership  Meeting</a:t>
            </a:r>
            <a:r>
              <a:rPr lang="en-US" sz="1600" dirty="0">
                <a:solidFill>
                  <a:srgbClr val="FFFFFF"/>
                </a:solidFill>
                <a:latin typeface="Century Gothic" pitchFamily="34" charset="0"/>
              </a:rPr>
              <a:t/>
            </a:r>
            <a:br>
              <a:rPr lang="en-US" sz="1600" dirty="0">
                <a:solidFill>
                  <a:srgbClr val="FFFFFF"/>
                </a:solidFill>
                <a:latin typeface="Century Gothic" pitchFamily="34" charset="0"/>
              </a:rPr>
            </a:br>
            <a:r>
              <a:rPr lang="en-US" sz="1600" dirty="0">
                <a:solidFill>
                  <a:srgbClr val="FFFFFF"/>
                </a:solidFill>
                <a:latin typeface="Century Gothic" pitchFamily="34" charset="0"/>
              </a:rPr>
              <a:t>August </a:t>
            </a:r>
            <a:r>
              <a:rPr lang="en-US" sz="1600" dirty="0" smtClean="0">
                <a:solidFill>
                  <a:srgbClr val="FFFFFF"/>
                </a:solidFill>
                <a:latin typeface="Century Gothic" pitchFamily="34" charset="0"/>
              </a:rPr>
              <a:t>19, </a:t>
            </a:r>
            <a:r>
              <a:rPr lang="en-US" sz="1600" dirty="0">
                <a:solidFill>
                  <a:srgbClr val="FFFFFF"/>
                </a:solidFill>
                <a:latin typeface="Century Gothic" pitchFamily="34" charset="0"/>
              </a:rPr>
              <a:t>2015</a:t>
            </a:r>
            <a:br>
              <a:rPr lang="en-US" sz="1600" dirty="0">
                <a:solidFill>
                  <a:srgbClr val="FFFFFF"/>
                </a:solidFill>
                <a:latin typeface="Century Gothic" pitchFamily="34" charset="0"/>
              </a:rPr>
            </a:br>
            <a:r>
              <a:rPr lang="en-US" sz="1600" dirty="0" smtClean="0">
                <a:solidFill>
                  <a:srgbClr val="FFFFFF"/>
                </a:solidFill>
                <a:latin typeface="Century Gothic" pitchFamily="34" charset="0"/>
              </a:rPr>
              <a:t>King &amp; Prince Beach Resort</a:t>
            </a:r>
            <a:r>
              <a:rPr lang="en-US" sz="1600" dirty="0">
                <a:solidFill>
                  <a:srgbClr val="FFFFFF"/>
                </a:solidFill>
                <a:latin typeface="Century Gothic" pitchFamily="34" charset="0"/>
              </a:rPr>
              <a:t/>
            </a:r>
            <a:br>
              <a:rPr lang="en-US" sz="1600" dirty="0">
                <a:solidFill>
                  <a:srgbClr val="FFFFFF"/>
                </a:solidFill>
                <a:latin typeface="Century Gothic" pitchFamily="34" charset="0"/>
              </a:rPr>
            </a:br>
            <a:r>
              <a:rPr lang="en-US" sz="1600" dirty="0" smtClean="0">
                <a:solidFill>
                  <a:srgbClr val="FFFFFF"/>
                </a:solidFill>
                <a:latin typeface="Century Gothic" pitchFamily="34" charset="0"/>
              </a:rPr>
              <a:t>St. Simons Island, Georgia</a:t>
            </a:r>
            <a:r>
              <a:rPr lang="en-US" sz="1600" dirty="0">
                <a:solidFill>
                  <a:srgbClr val="FFFFFF"/>
                </a:solidFill>
                <a:latin typeface="Century Gothic" pitchFamily="34" charset="0"/>
              </a:rPr>
              <a:t/>
            </a:r>
            <a:br>
              <a:rPr lang="en-US" sz="1600" dirty="0">
                <a:solidFill>
                  <a:srgbClr val="FFFFFF"/>
                </a:solidFill>
                <a:latin typeface="Century Gothic" pitchFamily="34" charset="0"/>
              </a:rPr>
            </a:br>
            <a:r>
              <a:rPr lang="en-US" sz="2800" dirty="0" smtClean="0">
                <a:solidFill>
                  <a:srgbClr val="FFFFFF"/>
                </a:solidFill>
                <a:latin typeface="Century Gothic" pitchFamily="34" charset="0"/>
              </a:rPr>
              <a:t/>
            </a:r>
            <a:br>
              <a:rPr lang="en-US" sz="2800" dirty="0" smtClean="0">
                <a:solidFill>
                  <a:srgbClr val="FFFFFF"/>
                </a:solidFill>
                <a:latin typeface="Century Gothic" pitchFamily="34" charset="0"/>
              </a:rPr>
            </a:br>
            <a:r>
              <a:rPr lang="en-US" sz="2800" dirty="0">
                <a:solidFill>
                  <a:srgbClr val="FFFFFF"/>
                </a:solidFill>
                <a:latin typeface="Century Gothic" pitchFamily="34" charset="0"/>
              </a:rPr>
              <a:t/>
            </a:r>
            <a:br>
              <a:rPr lang="en-US" sz="2800" dirty="0">
                <a:solidFill>
                  <a:srgbClr val="FFFFFF"/>
                </a:solidFill>
                <a:latin typeface="Century Gothic" pitchFamily="34" charset="0"/>
              </a:rPr>
            </a:br>
            <a:endParaRPr lang="en-US" sz="2800" dirty="0" smtClean="0">
              <a:solidFill>
                <a:srgbClr val="FFFFFF"/>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2800" dirty="0" smtClean="0">
                <a:latin typeface="Century Gothic" pitchFamily="34" charset="0"/>
              </a:rPr>
              <a:t>  But Disconnect Persists</a:t>
            </a:r>
          </a:p>
        </p:txBody>
      </p:sp>
      <p:sp>
        <p:nvSpPr>
          <p:cNvPr id="4" name="TextBox 3"/>
          <p:cNvSpPr txBox="1"/>
          <p:nvPr/>
        </p:nvSpPr>
        <p:spPr>
          <a:xfrm>
            <a:off x="248060" y="1052222"/>
            <a:ext cx="8503920" cy="4493538"/>
          </a:xfrm>
          <a:prstGeom prst="rect">
            <a:avLst/>
          </a:prstGeom>
          <a:noFill/>
        </p:spPr>
        <p:txBody>
          <a:bodyPr wrap="square" rtlCol="0">
            <a:spAutoFit/>
          </a:bodyPr>
          <a:lstStyle/>
          <a:p>
            <a:pPr>
              <a:spcAft>
                <a:spcPts val="1200"/>
              </a:spcAft>
              <a:buFont typeface="Arial" pitchFamily="34" charset="0"/>
              <a:buChar char="•"/>
            </a:pPr>
            <a:r>
              <a:rPr lang="en-US" sz="2400" dirty="0" smtClean="0"/>
              <a:t> Uneven domestic manufacturing growth contributing to </a:t>
            </a:r>
            <a:r>
              <a:rPr lang="pt-PT" sz="2400" dirty="0">
                <a:latin typeface="Arial" panose="020B0604020202020204" pitchFamily="34" charset="0"/>
                <a:cs typeface="Arial" panose="020B0604020202020204" pitchFamily="34" charset="0"/>
              </a:rPr>
              <a:t>v</a:t>
            </a:r>
            <a:r>
              <a:rPr lang="pt-PT" sz="2400" dirty="0" smtClean="0">
                <a:latin typeface="Arial" panose="020B0604020202020204" pitchFamily="34" charset="0"/>
                <a:cs typeface="Arial" panose="020B0604020202020204" pitchFamily="34" charset="0"/>
              </a:rPr>
              <a:t>olatile </a:t>
            </a:r>
            <a:r>
              <a:rPr lang="pt-PT" sz="2400" dirty="0">
                <a:latin typeface="Arial" panose="020B0604020202020204" pitchFamily="34" charset="0"/>
                <a:cs typeface="Arial" panose="020B0604020202020204" pitchFamily="34" charset="0"/>
              </a:rPr>
              <a:t>consumer </a:t>
            </a:r>
            <a:r>
              <a:rPr lang="pt-PT" sz="2400" dirty="0" smtClean="0">
                <a:latin typeface="Arial" panose="020B0604020202020204" pitchFamily="34" charset="0"/>
                <a:cs typeface="Arial" panose="020B0604020202020204" pitchFamily="34" charset="0"/>
              </a:rPr>
              <a:t>demand for scrap</a:t>
            </a:r>
          </a:p>
          <a:p>
            <a:pPr>
              <a:spcAft>
                <a:spcPts val="1200"/>
              </a:spcAft>
              <a:buFont typeface="Arial" pitchFamily="34" charset="0"/>
              <a:buChar char="•"/>
            </a:pPr>
            <a:r>
              <a:rPr lang="pt-PT" sz="2400" dirty="0">
                <a:latin typeface="Arial" panose="020B0604020202020204" pitchFamily="34" charset="0"/>
                <a:cs typeface="Arial" panose="020B0604020202020204" pitchFamily="34" charset="0"/>
              </a:rPr>
              <a:t> </a:t>
            </a:r>
            <a:r>
              <a:rPr lang="pt-PT" sz="2400" dirty="0" smtClean="0">
                <a:latin typeface="Arial" panose="020B0604020202020204" pitchFamily="34" charset="0"/>
                <a:cs typeface="Arial" panose="020B0604020202020204" pitchFamily="34" charset="0"/>
              </a:rPr>
              <a:t>Falling commodity prices</a:t>
            </a:r>
          </a:p>
          <a:p>
            <a:pPr>
              <a:spcAft>
                <a:spcPts val="1200"/>
              </a:spcAft>
              <a:buFont typeface="Arial" pitchFamily="34" charset="0"/>
              <a:buChar char="•"/>
            </a:pPr>
            <a:r>
              <a:rPr lang="pt-PT" sz="2400" dirty="0">
                <a:latin typeface="Arial" panose="020B0604020202020204" pitchFamily="34" charset="0"/>
                <a:cs typeface="Arial" panose="020B0604020202020204" pitchFamily="34" charset="0"/>
              </a:rPr>
              <a:t> </a:t>
            </a:r>
            <a:r>
              <a:rPr lang="pt-PT" sz="2400" dirty="0" smtClean="0">
                <a:latin typeface="Arial" panose="020B0604020202020204" pitchFamily="34" charset="0"/>
                <a:cs typeface="Arial" panose="020B0604020202020204" pitchFamily="34" charset="0"/>
              </a:rPr>
              <a:t>Transportation bottlenecks</a:t>
            </a:r>
          </a:p>
          <a:p>
            <a:pPr>
              <a:spcAft>
                <a:spcPts val="1200"/>
              </a:spcAft>
              <a:buFont typeface="Arial" pitchFamily="34" charset="0"/>
              <a:buChar char="•"/>
            </a:pPr>
            <a:r>
              <a:rPr lang="pt-PT" sz="2400" dirty="0">
                <a:latin typeface="Arial" panose="020B0604020202020204" pitchFamily="34" charset="0"/>
                <a:cs typeface="Arial" panose="020B0604020202020204" pitchFamily="34" charset="0"/>
              </a:rPr>
              <a:t> Constantly shifting regulatory landscape</a:t>
            </a:r>
          </a:p>
          <a:p>
            <a:pPr>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 China financial market volatility and economic slowdown </a:t>
            </a:r>
          </a:p>
          <a:p>
            <a:pPr>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 Euro zone and Middle East not helping</a:t>
            </a:r>
          </a:p>
          <a:p>
            <a:pPr>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 Exchange </a:t>
            </a:r>
            <a:r>
              <a:rPr lang="en-US" sz="2400" dirty="0">
                <a:latin typeface="Arial" panose="020B0604020202020204" pitchFamily="34" charset="0"/>
                <a:cs typeface="Arial" panose="020B0604020202020204" pitchFamily="34" charset="0"/>
              </a:rPr>
              <a:t>rates in the </a:t>
            </a:r>
            <a:r>
              <a:rPr lang="en-US" sz="2400" dirty="0" smtClean="0">
                <a:latin typeface="Arial" panose="020B0604020202020204" pitchFamily="34" charset="0"/>
                <a:cs typeface="Arial" panose="020B0604020202020204" pitchFamily="34" charset="0"/>
              </a:rPr>
              <a:t>balance</a:t>
            </a:r>
          </a:p>
          <a:p>
            <a:pPr>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 Investors still skittish on commodities amid excess supply</a:t>
            </a:r>
          </a:p>
        </p:txBody>
      </p:sp>
    </p:spTree>
    <p:extLst>
      <p:ext uri="{BB962C8B-B14F-4D97-AF65-F5344CB8AC3E}">
        <p14:creationId xmlns:p14="http://schemas.microsoft.com/office/powerpoint/2010/main" val="109716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1600" dirty="0">
                <a:latin typeface="Century Gothic" pitchFamily="34" charset="0"/>
              </a:rPr>
              <a:t> </a:t>
            </a:r>
            <a:r>
              <a:rPr lang="en-US" sz="1600" dirty="0" smtClean="0">
                <a:latin typeface="Century Gothic" pitchFamily="34" charset="0"/>
              </a:rPr>
              <a:t> Scrap Industry Health Connected to Manufacturing Sector</a:t>
            </a:r>
            <a:endParaRPr lang="en-US" sz="2000" dirty="0" smtClean="0">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85" y="1034225"/>
            <a:ext cx="7287905" cy="4840475"/>
          </a:xfrm>
          <a:prstGeom prst="rect">
            <a:avLst/>
          </a:prstGeom>
        </p:spPr>
      </p:pic>
    </p:spTree>
    <p:extLst>
      <p:ext uri="{BB962C8B-B14F-4D97-AF65-F5344CB8AC3E}">
        <p14:creationId xmlns:p14="http://schemas.microsoft.com/office/powerpoint/2010/main" val="948453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1600" dirty="0">
                <a:latin typeface="Century Gothic" pitchFamily="34" charset="0"/>
              </a:rPr>
              <a:t> </a:t>
            </a:r>
            <a:r>
              <a:rPr lang="en-US" sz="1600" dirty="0" smtClean="0">
                <a:latin typeface="Century Gothic" pitchFamily="34" charset="0"/>
              </a:rPr>
              <a:t> Scrap Industry Still A Commodities Business</a:t>
            </a:r>
            <a:endParaRPr lang="en-US" dirty="0" smtClean="0">
              <a:latin typeface="Century Gothic"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87" y="1078173"/>
            <a:ext cx="6298351" cy="455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09727" y="2096451"/>
            <a:ext cx="1827945" cy="1754326"/>
          </a:xfrm>
          <a:prstGeom prst="rect">
            <a:avLst/>
          </a:prstGeom>
        </p:spPr>
        <p:txBody>
          <a:bodyPr wrap="square">
            <a:spAutoFit/>
          </a:bodyPr>
          <a:lstStyle/>
          <a:p>
            <a:r>
              <a:rPr lang="en-US" dirty="0" smtClean="0">
                <a:latin typeface="Arial" panose="020B0604020202020204" pitchFamily="34" charset="0"/>
                <a:ea typeface="Times New Roman" panose="02020603050405020304" pitchFamily="18" charset="0"/>
              </a:rPr>
              <a:t>The </a:t>
            </a:r>
            <a:r>
              <a:rPr lang="en-US" i="1" dirty="0" smtClean="0">
                <a:latin typeface="Arial" panose="020B0604020202020204" pitchFamily="34" charset="0"/>
                <a:ea typeface="Times New Roman" panose="02020603050405020304" pitchFamily="18" charset="0"/>
              </a:rPr>
              <a:t>Bloomberg Commodity Index</a:t>
            </a:r>
            <a:r>
              <a:rPr lang="en-US" dirty="0" smtClean="0">
                <a:latin typeface="Arial" panose="020B0604020202020204" pitchFamily="34" charset="0"/>
                <a:ea typeface="Times New Roman" panose="02020603050405020304" pitchFamily="18" charset="0"/>
              </a:rPr>
              <a:t> down 13% YTD and 28% over the last </a:t>
            </a:r>
            <a:r>
              <a:rPr lang="en-US" dirty="0">
                <a:latin typeface="Arial" panose="020B0604020202020204" pitchFamily="34" charset="0"/>
                <a:ea typeface="Times New Roman" panose="02020603050405020304" pitchFamily="18" charset="0"/>
              </a:rPr>
              <a:t>y</a:t>
            </a:r>
            <a:r>
              <a:rPr lang="en-US" dirty="0" smtClean="0">
                <a:latin typeface="Arial" panose="020B0604020202020204" pitchFamily="34" charset="0"/>
                <a:ea typeface="Times New Roman" panose="02020603050405020304" pitchFamily="18" charset="0"/>
              </a:rPr>
              <a:t>ear.</a:t>
            </a:r>
            <a:endParaRPr lang="en-US" dirty="0"/>
          </a:p>
        </p:txBody>
      </p:sp>
    </p:spTree>
    <p:extLst>
      <p:ext uri="{BB962C8B-B14F-4D97-AF65-F5344CB8AC3E}">
        <p14:creationId xmlns:p14="http://schemas.microsoft.com/office/powerpoint/2010/main" val="772765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34370" y="0"/>
            <a:ext cx="6523629" cy="860425"/>
          </a:xfrm>
        </p:spPr>
        <p:txBody>
          <a:bodyPr/>
          <a:lstStyle/>
          <a:p>
            <a:pPr algn="just" eaLnBrk="1" hangingPunct="1"/>
            <a:r>
              <a:rPr lang="en-US" sz="2000" dirty="0" smtClean="0">
                <a:latin typeface="Century Gothic" pitchFamily="34" charset="0"/>
              </a:rPr>
              <a:t>Other Issues: Transportation Headaches Persist: Ports, Trucking and Rail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30" y="1109472"/>
            <a:ext cx="8518733" cy="474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591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34370" y="0"/>
            <a:ext cx="6523629" cy="860425"/>
          </a:xfrm>
        </p:spPr>
        <p:txBody>
          <a:bodyPr/>
          <a:lstStyle/>
          <a:p>
            <a:pPr algn="just" eaLnBrk="1" hangingPunct="1"/>
            <a:r>
              <a:rPr lang="en-US" sz="2000" dirty="0" smtClean="0">
                <a:latin typeface="Century Gothic" pitchFamily="34" charset="0"/>
              </a:rPr>
              <a:t>Dollar Strength Hurting Exports (Boosting Imports) </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96036" y="1037229"/>
            <a:ext cx="7451677" cy="4872252"/>
          </a:xfrm>
          <a:prstGeom prst="rect">
            <a:avLst/>
          </a:prstGeom>
        </p:spPr>
      </p:pic>
    </p:spTree>
    <p:extLst>
      <p:ext uri="{BB962C8B-B14F-4D97-AF65-F5344CB8AC3E}">
        <p14:creationId xmlns:p14="http://schemas.microsoft.com/office/powerpoint/2010/main" val="1716591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idx="4294967295"/>
          </p:nvPr>
        </p:nvSpPr>
        <p:spPr>
          <a:xfrm>
            <a:off x="161366" y="0"/>
            <a:ext cx="6943725" cy="860425"/>
          </a:xfrm>
        </p:spPr>
        <p:txBody>
          <a:bodyPr>
            <a:normAutofit/>
          </a:bodyPr>
          <a:lstStyle/>
          <a:p>
            <a:pPr eaLnBrk="1" hangingPunct="1"/>
            <a:r>
              <a:rPr lang="en-US" altLang="zh-CN" sz="2400" b="1" dirty="0" smtClean="0">
                <a:latin typeface="Century Gothic" panose="020B0502020202020204" pitchFamily="34" charset="0"/>
                <a:cs typeface="Osaka"/>
              </a:rPr>
              <a:t>Impacts on the Scrap Industry</a:t>
            </a:r>
          </a:p>
        </p:txBody>
      </p:sp>
      <p:sp>
        <p:nvSpPr>
          <p:cNvPr id="4" name="TextBox 3"/>
          <p:cNvSpPr txBox="1"/>
          <p:nvPr/>
        </p:nvSpPr>
        <p:spPr>
          <a:xfrm>
            <a:off x="230979" y="1131612"/>
            <a:ext cx="5267613" cy="4093428"/>
          </a:xfrm>
          <a:prstGeom prst="rect">
            <a:avLst/>
          </a:prstGeom>
          <a:noFill/>
        </p:spPr>
        <p:txBody>
          <a:bodyPr wrap="square">
            <a:spAutoFit/>
          </a:bodyPr>
          <a:lstStyle>
            <a:lvl1pPr eaLnBrk="0" hangingPunct="0">
              <a:defRPr>
                <a:solidFill>
                  <a:schemeClr val="tx1"/>
                </a:solidFill>
                <a:latin typeface="Tahoma" panose="020B0604030504040204" pitchFamily="34" charset="0"/>
                <a:ea typeface="Osaka"/>
                <a:cs typeface="Osaka"/>
              </a:defRPr>
            </a:lvl1pPr>
            <a:lvl2pPr marL="742950" indent="-285750" eaLnBrk="0" hangingPunct="0">
              <a:defRPr>
                <a:solidFill>
                  <a:schemeClr val="tx1"/>
                </a:solidFill>
                <a:latin typeface="Tahoma" panose="020B0604030504040204" pitchFamily="34" charset="0"/>
                <a:ea typeface="Osaka"/>
                <a:cs typeface="Osaka"/>
              </a:defRPr>
            </a:lvl2pPr>
            <a:lvl3pPr marL="1143000" indent="-228600" eaLnBrk="0" hangingPunct="0">
              <a:defRPr>
                <a:solidFill>
                  <a:schemeClr val="tx1"/>
                </a:solidFill>
                <a:latin typeface="Tahoma" panose="020B0604030504040204" pitchFamily="34" charset="0"/>
                <a:ea typeface="Osaka"/>
                <a:cs typeface="Osaka"/>
              </a:defRPr>
            </a:lvl3pPr>
            <a:lvl4pPr marL="1600200" indent="-228600" eaLnBrk="0" hangingPunct="0">
              <a:defRPr>
                <a:solidFill>
                  <a:schemeClr val="tx1"/>
                </a:solidFill>
                <a:latin typeface="Tahoma" panose="020B0604030504040204" pitchFamily="34" charset="0"/>
                <a:ea typeface="Osaka"/>
                <a:cs typeface="Osaka"/>
              </a:defRPr>
            </a:lvl4pPr>
            <a:lvl5pPr marL="2057400" indent="-228600" eaLnBrk="0" hangingPunct="0">
              <a:defRPr>
                <a:solidFill>
                  <a:schemeClr val="tx1"/>
                </a:solidFill>
                <a:latin typeface="Tahoma" panose="020B0604030504040204" pitchFamily="34" charset="0"/>
                <a:ea typeface="Osaka"/>
                <a:cs typeface="Osaka"/>
              </a:defRPr>
            </a:lvl5pPr>
            <a:lvl6pPr marL="2514600" indent="-228600" eaLnBrk="0" fontAlgn="base" hangingPunct="0">
              <a:spcBef>
                <a:spcPct val="0"/>
              </a:spcBef>
              <a:spcAft>
                <a:spcPct val="0"/>
              </a:spcAft>
              <a:defRPr>
                <a:solidFill>
                  <a:schemeClr val="tx1"/>
                </a:solidFill>
                <a:latin typeface="Tahoma" panose="020B0604030504040204" pitchFamily="34" charset="0"/>
                <a:ea typeface="Osaka"/>
                <a:cs typeface="Osaka"/>
              </a:defRPr>
            </a:lvl6pPr>
            <a:lvl7pPr marL="2971800" indent="-228600" eaLnBrk="0" fontAlgn="base" hangingPunct="0">
              <a:spcBef>
                <a:spcPct val="0"/>
              </a:spcBef>
              <a:spcAft>
                <a:spcPct val="0"/>
              </a:spcAft>
              <a:defRPr>
                <a:solidFill>
                  <a:schemeClr val="tx1"/>
                </a:solidFill>
                <a:latin typeface="Tahoma" panose="020B0604030504040204" pitchFamily="34" charset="0"/>
                <a:ea typeface="Osaka"/>
                <a:cs typeface="Osaka"/>
              </a:defRPr>
            </a:lvl7pPr>
            <a:lvl8pPr marL="3429000" indent="-228600" eaLnBrk="0" fontAlgn="base" hangingPunct="0">
              <a:spcBef>
                <a:spcPct val="0"/>
              </a:spcBef>
              <a:spcAft>
                <a:spcPct val="0"/>
              </a:spcAft>
              <a:defRPr>
                <a:solidFill>
                  <a:schemeClr val="tx1"/>
                </a:solidFill>
                <a:latin typeface="Tahoma" panose="020B0604030504040204" pitchFamily="34" charset="0"/>
                <a:ea typeface="Osaka"/>
                <a:cs typeface="Osaka"/>
              </a:defRPr>
            </a:lvl8pPr>
            <a:lvl9pPr marL="3886200" indent="-228600" eaLnBrk="0" fontAlgn="base" hangingPunct="0">
              <a:spcBef>
                <a:spcPct val="0"/>
              </a:spcBef>
              <a:spcAft>
                <a:spcPct val="0"/>
              </a:spcAft>
              <a:defRPr>
                <a:solidFill>
                  <a:schemeClr val="tx1"/>
                </a:solidFill>
                <a:latin typeface="Tahoma" panose="020B0604030504040204" pitchFamily="34" charset="0"/>
                <a:ea typeface="Osaka"/>
                <a:cs typeface="Osaka"/>
              </a:defRPr>
            </a:lvl9pPr>
          </a:lstStyle>
          <a:p>
            <a:pPr eaLnBrk="1" hangingPunct="1">
              <a:spcAft>
                <a:spcPts val="1200"/>
              </a:spcAft>
            </a:pPr>
            <a:r>
              <a:rPr lang="en-US" sz="2000" b="1" dirty="0" smtClean="0">
                <a:solidFill>
                  <a:srgbClr val="4E7AA7"/>
                </a:solidFill>
                <a:latin typeface="Century Gothic" panose="020B0502020202020204" pitchFamily="34" charset="0"/>
              </a:rPr>
              <a:t>Impacts …</a:t>
            </a:r>
            <a:endParaRPr lang="en-US" sz="2000" b="1" dirty="0">
              <a:solidFill>
                <a:srgbClr val="4E7AA7"/>
              </a:solidFill>
              <a:latin typeface="Century Gothic" panose="020B0502020202020204" pitchFamily="34" charset="0"/>
            </a:endParaRPr>
          </a:p>
          <a:p>
            <a:pPr marL="290513" indent="-290513" eaLnBrk="1" hangingPunct="1">
              <a:spcAft>
                <a:spcPts val="1200"/>
              </a:spcAft>
              <a:buFont typeface="Arial" panose="020B0604020202020204" pitchFamily="34" charset="0"/>
              <a:buChar char="•"/>
            </a:pPr>
            <a:r>
              <a:rPr lang="en-US" sz="2000" dirty="0" smtClean="0">
                <a:latin typeface="Century Gothic" panose="020B0502020202020204" pitchFamily="34" charset="0"/>
              </a:rPr>
              <a:t>Scrap processors squeezed between tougher supply and demand</a:t>
            </a:r>
          </a:p>
          <a:p>
            <a:pPr marL="290513" indent="-290513" eaLnBrk="1" hangingPunct="1">
              <a:spcAft>
                <a:spcPts val="1200"/>
              </a:spcAft>
              <a:buFont typeface="Arial" panose="020B0604020202020204" pitchFamily="34" charset="0"/>
              <a:buChar char="•"/>
            </a:pPr>
            <a:r>
              <a:rPr lang="en-US" sz="2000" dirty="0" smtClean="0">
                <a:latin typeface="Century Gothic" panose="020B0502020202020204" pitchFamily="34" charset="0"/>
              </a:rPr>
              <a:t>Heightened </a:t>
            </a:r>
            <a:r>
              <a:rPr lang="en-US" sz="2000" dirty="0">
                <a:latin typeface="Century Gothic" panose="020B0502020202020204" pitchFamily="34" charset="0"/>
              </a:rPr>
              <a:t>competition for available </a:t>
            </a:r>
            <a:r>
              <a:rPr lang="en-US" sz="2000" dirty="0" smtClean="0">
                <a:latin typeface="Century Gothic" panose="020B0502020202020204" pitchFamily="34" charset="0"/>
              </a:rPr>
              <a:t>feedstock </a:t>
            </a:r>
          </a:p>
          <a:p>
            <a:pPr marL="290513" indent="-290513" eaLnBrk="1" hangingPunct="1">
              <a:spcAft>
                <a:spcPts val="1200"/>
              </a:spcAft>
              <a:buFont typeface="Arial" panose="020B0604020202020204" pitchFamily="34" charset="0"/>
              <a:buChar char="•"/>
            </a:pPr>
            <a:r>
              <a:rPr lang="en-US" sz="2000" dirty="0" smtClean="0">
                <a:latin typeface="Century Gothic" panose="020B0502020202020204" pitchFamily="34" charset="0"/>
              </a:rPr>
              <a:t>Excess recycling capacity (particularly in shredding)</a:t>
            </a:r>
          </a:p>
          <a:p>
            <a:pPr marL="290513" indent="-290513" eaLnBrk="1" hangingPunct="1">
              <a:spcAft>
                <a:spcPts val="1200"/>
              </a:spcAft>
              <a:buFont typeface="Arial" panose="020B0604020202020204" pitchFamily="34" charset="0"/>
              <a:buChar char="•"/>
            </a:pPr>
            <a:r>
              <a:rPr lang="en-US" sz="2000" dirty="0" smtClean="0">
                <a:latin typeface="Century Gothic" panose="020B0502020202020204" pitchFamily="34" charset="0"/>
              </a:rPr>
              <a:t>Declining scrap export sales revenue</a:t>
            </a:r>
          </a:p>
          <a:p>
            <a:pPr marL="290513" indent="-290513" eaLnBrk="1" hangingPunct="1">
              <a:spcAft>
                <a:spcPts val="1200"/>
              </a:spcAft>
              <a:buFont typeface="Arial" panose="020B0604020202020204" pitchFamily="34" charset="0"/>
              <a:buChar char="•"/>
            </a:pPr>
            <a:r>
              <a:rPr lang="en-US" sz="2000" dirty="0" smtClean="0">
                <a:latin typeface="Century Gothic" panose="020B0502020202020204" pitchFamily="34" charset="0"/>
              </a:rPr>
              <a:t>Margin compression</a:t>
            </a:r>
          </a:p>
          <a:p>
            <a:pPr marL="290513" indent="-290513" eaLnBrk="1" hangingPunct="1">
              <a:spcAft>
                <a:spcPts val="1200"/>
              </a:spcAft>
              <a:buFont typeface="Arial" panose="020B0604020202020204" pitchFamily="34" charset="0"/>
              <a:buChar char="•"/>
            </a:pPr>
            <a:r>
              <a:rPr lang="en-US" sz="2000" dirty="0" smtClean="0">
                <a:latin typeface="Century Gothic" panose="020B0502020202020204" pitchFamily="34" charset="0"/>
              </a:rPr>
              <a:t>Industry consolidation</a:t>
            </a:r>
            <a:endParaRPr lang="en-US" sz="2000" dirty="0">
              <a:latin typeface="Century Gothic" panose="020B0502020202020204" pitchFamily="34" charset="0"/>
            </a:endParaRPr>
          </a:p>
        </p:txBody>
      </p:sp>
      <p:pic>
        <p:nvPicPr>
          <p:cNvPr id="5" name="Picture 4" descr="ShredderStackConv3.JPG"/>
          <p:cNvPicPr>
            <a:picLocks noChangeAspect="1" noChangeArrowheads="1"/>
          </p:cNvPicPr>
          <p:nvPr/>
        </p:nvPicPr>
        <p:blipFill>
          <a:blip r:embed="rId3"/>
          <a:srcRect/>
          <a:stretch>
            <a:fillRect/>
          </a:stretch>
        </p:blipFill>
        <p:spPr bwMode="auto">
          <a:xfrm>
            <a:off x="5665236" y="2430850"/>
            <a:ext cx="3318107" cy="2454872"/>
          </a:xfrm>
          <a:prstGeom prst="rect">
            <a:avLst/>
          </a:prstGeom>
          <a:noFill/>
          <a:ln w="9525">
            <a:noFill/>
            <a:miter lim="800000"/>
            <a:headEnd/>
            <a:tailEnd/>
          </a:ln>
        </p:spPr>
      </p:pic>
    </p:spTree>
    <p:extLst>
      <p:ext uri="{BB962C8B-B14F-4D97-AF65-F5344CB8AC3E}">
        <p14:creationId xmlns:p14="http://schemas.microsoft.com/office/powerpoint/2010/main" val="330929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2000" dirty="0" smtClean="0">
                <a:latin typeface="Century Gothic" pitchFamily="34" charset="0"/>
              </a:rPr>
              <a:t> U.S. Market Trends: Ferrous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66" y="1003338"/>
            <a:ext cx="7165074" cy="473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32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2000" dirty="0" smtClean="0">
                <a:latin typeface="Century Gothic" pitchFamily="34" charset="0"/>
              </a:rPr>
              <a:t> U.S. Steel Imports</a:t>
            </a:r>
          </a:p>
        </p:txBody>
      </p:sp>
      <p:sp>
        <p:nvSpPr>
          <p:cNvPr id="2" name="Rectangle 1"/>
          <p:cNvSpPr/>
          <p:nvPr/>
        </p:nvSpPr>
        <p:spPr>
          <a:xfrm>
            <a:off x="1460310" y="1323834"/>
            <a:ext cx="6564574" cy="3539430"/>
          </a:xfrm>
          <a:prstGeom prst="rect">
            <a:avLst/>
          </a:prstGeom>
        </p:spPr>
        <p:txBody>
          <a:bodyPr wrap="square">
            <a:spAutoFit/>
          </a:bodyPr>
          <a:lstStyle/>
          <a:p>
            <a:r>
              <a:rPr lang="en-US" sz="2800" dirty="0" smtClean="0"/>
              <a:t>AISI reports that for </a:t>
            </a:r>
            <a:r>
              <a:rPr lang="en-US" sz="2800" dirty="0"/>
              <a:t>the first seven months of 2015 (including July SIMA and June preliminary), </a:t>
            </a:r>
            <a:r>
              <a:rPr lang="en-US" sz="2800" dirty="0" smtClean="0"/>
              <a:t>finished </a:t>
            </a:r>
            <a:r>
              <a:rPr lang="en-US" sz="2800" dirty="0"/>
              <a:t>steel imports were </a:t>
            </a:r>
            <a:r>
              <a:rPr lang="en-US" sz="2800" dirty="0" smtClean="0"/>
              <a:t>20,370,000 </a:t>
            </a:r>
            <a:r>
              <a:rPr lang="en-US" sz="2800" dirty="0"/>
              <a:t>NT, </a:t>
            </a:r>
            <a:r>
              <a:rPr lang="en-US" sz="2800" dirty="0" smtClean="0"/>
              <a:t>respectively up </a:t>
            </a:r>
            <a:r>
              <a:rPr lang="en-US" sz="2800" dirty="0"/>
              <a:t>9% from the same period in 2014. The estimated finished steel import market share in July was 27% and is 31% year-to-date (YTD).</a:t>
            </a:r>
          </a:p>
        </p:txBody>
      </p:sp>
    </p:spTree>
    <p:extLst>
      <p:ext uri="{BB962C8B-B14F-4D97-AF65-F5344CB8AC3E}">
        <p14:creationId xmlns:p14="http://schemas.microsoft.com/office/powerpoint/2010/main" val="2974100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1600" dirty="0">
                <a:latin typeface="Century Gothic" pitchFamily="34" charset="0"/>
              </a:rPr>
              <a:t> </a:t>
            </a:r>
            <a:r>
              <a:rPr lang="en-US" sz="2000" dirty="0" smtClean="0">
                <a:latin typeface="Century Gothic" pitchFamily="34" charset="0"/>
              </a:rPr>
              <a:t>Nonferrous Price Trends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16" y="1041760"/>
            <a:ext cx="8629934" cy="467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868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2000" dirty="0" smtClean="0">
                <a:latin typeface="Century Gothic" pitchFamily="34" charset="0"/>
              </a:rPr>
              <a:t> U.S. Market Trends: Recovered Paper and Fiber</a:t>
            </a:r>
          </a:p>
        </p:txBody>
      </p:sp>
      <p:graphicFrame>
        <p:nvGraphicFramePr>
          <p:cNvPr id="2" name="Table 1"/>
          <p:cNvGraphicFramePr>
            <a:graphicFrameLocks noGrp="1"/>
          </p:cNvGraphicFramePr>
          <p:nvPr>
            <p:extLst>
              <p:ext uri="{D42A27DB-BD31-4B8C-83A1-F6EECF244321}">
                <p14:modId xmlns:p14="http://schemas.microsoft.com/office/powerpoint/2010/main" val="3176196782"/>
              </p:ext>
            </p:extLst>
          </p:nvPr>
        </p:nvGraphicFramePr>
        <p:xfrm>
          <a:off x="491319" y="1337482"/>
          <a:ext cx="7702645" cy="4039735"/>
        </p:xfrm>
        <a:graphic>
          <a:graphicData uri="http://schemas.openxmlformats.org/drawingml/2006/table">
            <a:tbl>
              <a:tblPr>
                <a:tableStyleId>{D03447BB-5D67-496B-8E87-E561075AD55C}</a:tableStyleId>
              </a:tblPr>
              <a:tblGrid>
                <a:gridCol w="1127337"/>
                <a:gridCol w="1550087"/>
                <a:gridCol w="1996325"/>
                <a:gridCol w="1362198"/>
                <a:gridCol w="1666698"/>
              </a:tblGrid>
              <a:tr h="858886">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New Supply</a:t>
                      </a:r>
                    </a:p>
                    <a:p>
                      <a:pPr algn="ctr" fontAlgn="b"/>
                      <a:r>
                        <a:rPr lang="en-US" sz="1800" b="1" u="none" strike="noStrike" dirty="0">
                          <a:effectLst/>
                        </a:rPr>
                        <a:t>(Short Tons)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Recovered</a:t>
                      </a:r>
                    </a:p>
                    <a:p>
                      <a:pPr algn="ctr" fontAlgn="b"/>
                      <a:r>
                        <a:rPr lang="en-US" sz="1800" b="1" u="none" strike="noStrike" dirty="0">
                          <a:effectLst/>
                        </a:rPr>
                        <a:t>(Short Tons)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Recovery </a:t>
                      </a:r>
                    </a:p>
                    <a:p>
                      <a:pPr algn="ctr" fontAlgn="b"/>
                      <a:r>
                        <a:rPr lang="en-US" sz="1800" b="1" u="none" strike="noStrike" dirty="0">
                          <a:effectLst/>
                        </a:rPr>
                        <a:t>Rate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U.S. Exports</a:t>
                      </a:r>
                    </a:p>
                    <a:p>
                      <a:pPr algn="ctr" fontAlgn="b"/>
                      <a:r>
                        <a:rPr lang="en-US" sz="1800" b="1" u="none" strike="noStrike" dirty="0">
                          <a:effectLst/>
                        </a:rPr>
                        <a:t>(Short Tons)</a:t>
                      </a:r>
                      <a:endParaRPr lang="en-US" sz="1800" b="1" i="0" u="none" strike="noStrike" dirty="0">
                        <a:solidFill>
                          <a:srgbClr val="000000"/>
                        </a:solidFill>
                        <a:effectLst/>
                        <a:latin typeface="Calibri" panose="020F0502020204030204" pitchFamily="34" charset="0"/>
                      </a:endParaRPr>
                    </a:p>
                  </a:txBody>
                  <a:tcPr marL="9525" marR="9525" marT="9525" marB="0" anchor="b"/>
                </a:tc>
              </a:tr>
              <a:tr h="620393">
                <a:tc>
                  <a:txBody>
                    <a:bodyPr/>
                    <a:lstStyle/>
                    <a:p>
                      <a:pPr algn="r" fontAlgn="b"/>
                      <a:r>
                        <a:rPr lang="en-US" sz="1800" b="1" u="none" strike="noStrike" dirty="0">
                          <a:effectLst/>
                        </a:rPr>
                        <a:t>2010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81,784,000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a:solidFill>
                            <a:schemeClr val="tx1"/>
                          </a:solidFill>
                          <a:effectLst/>
                        </a:rPr>
                        <a:t>51,545,000</a:t>
                      </a:r>
                      <a:endParaRPr lang="en-US" sz="1800" b="1" i="0" u="none" strike="noStrike">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a:solidFill>
                            <a:schemeClr val="tx1"/>
                          </a:solidFill>
                          <a:effectLst/>
                        </a:rPr>
                        <a:t>63%</a:t>
                      </a:r>
                      <a:endParaRPr lang="en-US" sz="1800" b="1" i="0" u="none" strike="noStrike">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a:solidFill>
                            <a:schemeClr val="tx1"/>
                          </a:solidFill>
                          <a:effectLst/>
                        </a:rPr>
                        <a:t>20,811,000</a:t>
                      </a:r>
                      <a:endParaRPr lang="en-US" sz="1800" b="1" i="0" u="none" strike="noStrike">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r>
              <a:tr h="620393">
                <a:tc>
                  <a:txBody>
                    <a:bodyPr/>
                    <a:lstStyle/>
                    <a:p>
                      <a:pPr algn="r" fontAlgn="b"/>
                      <a:r>
                        <a:rPr lang="en-US" sz="1800" b="1" u="none" strike="noStrike" dirty="0">
                          <a:effectLst/>
                        </a:rPr>
                        <a:t>2011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79,444,000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dirty="0">
                          <a:solidFill>
                            <a:schemeClr val="tx1"/>
                          </a:solidFill>
                          <a:effectLst/>
                        </a:rPr>
                        <a:t>52,767,000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a:solidFill>
                            <a:schemeClr val="tx1"/>
                          </a:solidFill>
                          <a:effectLst/>
                        </a:rPr>
                        <a:t>66%</a:t>
                      </a:r>
                      <a:endParaRPr lang="en-US" sz="1800" b="1" i="0" u="none" strike="noStrike">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a:solidFill>
                            <a:schemeClr val="tx1"/>
                          </a:solidFill>
                          <a:effectLst/>
                        </a:rPr>
                        <a:t>23,233,000</a:t>
                      </a:r>
                      <a:endParaRPr lang="en-US" sz="1800" b="1" i="0" u="none" strike="noStrike">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r>
              <a:tr h="620393">
                <a:tc>
                  <a:txBody>
                    <a:bodyPr/>
                    <a:lstStyle/>
                    <a:p>
                      <a:pPr algn="r" fontAlgn="b"/>
                      <a:r>
                        <a:rPr lang="en-US" sz="1800" b="1" u="none" strike="noStrike" dirty="0">
                          <a:effectLst/>
                        </a:rPr>
                        <a:t>2012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78,498,000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dirty="0">
                          <a:solidFill>
                            <a:schemeClr val="tx1"/>
                          </a:solidFill>
                          <a:effectLst/>
                        </a:rPr>
                        <a:t>51,092,000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dirty="0">
                          <a:solidFill>
                            <a:schemeClr val="tx1"/>
                          </a:solidFill>
                          <a:effectLst/>
                        </a:rPr>
                        <a:t>65%</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a:solidFill>
                            <a:schemeClr val="tx1"/>
                          </a:solidFill>
                          <a:effectLst/>
                        </a:rPr>
                        <a:t>22,325,000</a:t>
                      </a:r>
                      <a:endParaRPr lang="en-US" sz="1800" b="1" i="0" u="none" strike="noStrike">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r>
              <a:tr h="699277">
                <a:tc>
                  <a:txBody>
                    <a:bodyPr/>
                    <a:lstStyle/>
                    <a:p>
                      <a:pPr algn="r" fontAlgn="b"/>
                      <a:r>
                        <a:rPr lang="en-US" sz="1800" b="1" u="none" strike="noStrike" dirty="0">
                          <a:effectLst/>
                        </a:rPr>
                        <a:t>2013</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78,954,000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dirty="0">
                          <a:solidFill>
                            <a:schemeClr val="tx1"/>
                          </a:solidFill>
                          <a:effectLst/>
                        </a:rPr>
                        <a:t>50,128,000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dirty="0">
                          <a:solidFill>
                            <a:schemeClr val="tx1"/>
                          </a:solidFill>
                          <a:effectLst/>
                        </a:rPr>
                        <a:t>63%</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dirty="0">
                          <a:solidFill>
                            <a:schemeClr val="tx1"/>
                          </a:solidFill>
                          <a:effectLst/>
                        </a:rPr>
                        <a:t>21,030,000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r>
              <a:tr h="620393">
                <a:tc>
                  <a:txBody>
                    <a:bodyPr/>
                    <a:lstStyle/>
                    <a:p>
                      <a:pPr algn="r" fontAlgn="b"/>
                      <a:r>
                        <a:rPr lang="en-US" sz="1800" b="1" u="none" strike="noStrike" dirty="0">
                          <a:effectLst/>
                        </a:rPr>
                        <a:t>2014</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78,206,000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dirty="0">
                          <a:solidFill>
                            <a:schemeClr val="tx1"/>
                          </a:solidFill>
                          <a:effectLst/>
                        </a:rPr>
                        <a:t>51,171,000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dirty="0">
                          <a:solidFill>
                            <a:schemeClr val="tx1"/>
                          </a:solidFill>
                          <a:effectLst/>
                        </a:rPr>
                        <a:t>65%</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800" b="1" u="none" strike="noStrike" dirty="0">
                          <a:solidFill>
                            <a:schemeClr val="tx1"/>
                          </a:solidFill>
                          <a:effectLst/>
                        </a:rPr>
                        <a:t>21,179,000</a:t>
                      </a:r>
                      <a:endParaRPr lang="en-US" sz="1800" b="1" i="0" u="none" strike="noStrike" dirty="0">
                        <a:solidFill>
                          <a:schemeClr val="tx1"/>
                        </a:solidFill>
                        <a:effectLst/>
                        <a:latin typeface="Calibri" panose="020F0502020204030204" pitchFamily="34" charset="0"/>
                      </a:endParaRPr>
                    </a:p>
                  </a:txBody>
                  <a:tcPr marL="9525" marR="9525" marT="9525" marB="0" anchor="b">
                    <a:solidFill>
                      <a:schemeClr val="accent3">
                        <a:lumMod val="40000"/>
                        <a:lumOff val="60000"/>
                      </a:schemeClr>
                    </a:solidFill>
                  </a:tcPr>
                </a:tc>
              </a:tr>
            </a:tbl>
          </a:graphicData>
        </a:graphic>
      </p:graphicFrame>
    </p:spTree>
    <p:extLst>
      <p:ext uri="{BB962C8B-B14F-4D97-AF65-F5344CB8AC3E}">
        <p14:creationId xmlns:p14="http://schemas.microsoft.com/office/powerpoint/2010/main" val="2319725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47650" y="0"/>
            <a:ext cx="8105775" cy="1325563"/>
          </a:xfrm>
        </p:spPr>
        <p:txBody>
          <a:bodyPr>
            <a:normAutofit/>
          </a:bodyPr>
          <a:lstStyle/>
          <a:p>
            <a:pPr eaLnBrk="1" hangingPunct="1"/>
            <a:r>
              <a:rPr lang="en-US" sz="2400" b="1" dirty="0" smtClean="0">
                <a:latin typeface="Century Gothic" pitchFamily="34" charset="0"/>
              </a:rPr>
              <a:t>ISRI: Voice of the Recycling Industry</a:t>
            </a:r>
          </a:p>
        </p:txBody>
      </p:sp>
      <p:pic>
        <p:nvPicPr>
          <p:cNvPr id="18434" name="Picture 5" descr="vectorworldmap-01.png"/>
          <p:cNvPicPr>
            <a:picLocks noChangeAspect="1"/>
          </p:cNvPicPr>
          <p:nvPr/>
        </p:nvPicPr>
        <p:blipFill>
          <a:blip r:embed="rId3"/>
          <a:srcRect/>
          <a:stretch>
            <a:fillRect/>
          </a:stretch>
        </p:blipFill>
        <p:spPr bwMode="auto">
          <a:xfrm>
            <a:off x="1136650" y="1071563"/>
            <a:ext cx="6657975" cy="3594100"/>
          </a:xfrm>
          <a:prstGeom prst="rect">
            <a:avLst/>
          </a:prstGeom>
          <a:noFill/>
          <a:ln w="9525">
            <a:noFill/>
            <a:miter lim="800000"/>
            <a:headEnd/>
            <a:tailEnd/>
          </a:ln>
        </p:spPr>
      </p:pic>
      <p:sp>
        <p:nvSpPr>
          <p:cNvPr id="18435" name="Rectangle 18"/>
          <p:cNvSpPr>
            <a:spLocks noChangeArrowheads="1"/>
          </p:cNvSpPr>
          <p:nvPr/>
        </p:nvSpPr>
        <p:spPr bwMode="auto">
          <a:xfrm>
            <a:off x="1347787" y="4706938"/>
            <a:ext cx="2124075" cy="1261884"/>
          </a:xfrm>
          <a:prstGeom prst="rect">
            <a:avLst/>
          </a:prstGeom>
          <a:noFill/>
          <a:ln w="9525">
            <a:noFill/>
            <a:miter lim="800000"/>
            <a:headEnd/>
            <a:tailEnd/>
          </a:ln>
        </p:spPr>
        <p:txBody>
          <a:bodyPr>
            <a:spAutoFit/>
          </a:bodyPr>
          <a:lstStyle/>
          <a:p>
            <a:pPr>
              <a:buFont typeface="Arial" charset="0"/>
              <a:buNone/>
            </a:pPr>
            <a:r>
              <a:rPr lang="en-US" sz="4000" b="1" dirty="0" smtClean="0">
                <a:solidFill>
                  <a:srgbClr val="4E7AA7"/>
                </a:solidFill>
                <a:latin typeface="Century Gothic" pitchFamily="34" charset="0"/>
              </a:rPr>
              <a:t>1,600+ </a:t>
            </a:r>
            <a:endParaRPr lang="en-US" sz="4000" b="1" dirty="0">
              <a:solidFill>
                <a:srgbClr val="4E7AA7"/>
              </a:solidFill>
              <a:latin typeface="Century Gothic" pitchFamily="34" charset="0"/>
            </a:endParaRPr>
          </a:p>
          <a:p>
            <a:pPr>
              <a:buFont typeface="Arial" charset="0"/>
              <a:buNone/>
            </a:pPr>
            <a:r>
              <a:rPr lang="en-US" dirty="0">
                <a:latin typeface="Century Gothic" pitchFamily="34" charset="0"/>
              </a:rPr>
              <a:t>Member </a:t>
            </a:r>
            <a:r>
              <a:rPr lang="en-US" dirty="0" smtClean="0">
                <a:latin typeface="Century Gothic" pitchFamily="34" charset="0"/>
              </a:rPr>
              <a:t>companies</a:t>
            </a:r>
          </a:p>
        </p:txBody>
      </p:sp>
      <p:sp>
        <p:nvSpPr>
          <p:cNvPr id="18436" name="Rectangle 19"/>
          <p:cNvSpPr>
            <a:spLocks noChangeArrowheads="1"/>
          </p:cNvSpPr>
          <p:nvPr/>
        </p:nvSpPr>
        <p:spPr bwMode="auto">
          <a:xfrm>
            <a:off x="6229353" y="4700588"/>
            <a:ext cx="1577975" cy="985838"/>
          </a:xfrm>
          <a:prstGeom prst="rect">
            <a:avLst/>
          </a:prstGeom>
          <a:noFill/>
          <a:ln w="9525">
            <a:noFill/>
            <a:miter lim="800000"/>
            <a:headEnd/>
            <a:tailEnd/>
          </a:ln>
        </p:spPr>
        <p:txBody>
          <a:bodyPr>
            <a:spAutoFit/>
          </a:bodyPr>
          <a:lstStyle/>
          <a:p>
            <a:pPr>
              <a:buFont typeface="Arial" charset="0"/>
              <a:buNone/>
            </a:pPr>
            <a:r>
              <a:rPr lang="en-US" sz="4000" b="1" dirty="0">
                <a:solidFill>
                  <a:srgbClr val="4E7AA7"/>
                </a:solidFill>
                <a:latin typeface="Century Gothic" pitchFamily="34" charset="0"/>
              </a:rPr>
              <a:t>34</a:t>
            </a:r>
            <a:r>
              <a:rPr lang="en-US" sz="4000" b="1" dirty="0">
                <a:solidFill>
                  <a:srgbClr val="218AC5"/>
                </a:solidFill>
                <a:latin typeface="Century Gothic" pitchFamily="34" charset="0"/>
              </a:rPr>
              <a:t> </a:t>
            </a:r>
          </a:p>
          <a:p>
            <a:pPr>
              <a:buFont typeface="Arial" charset="0"/>
              <a:buNone/>
            </a:pPr>
            <a:r>
              <a:rPr lang="en-US" dirty="0">
                <a:latin typeface="Century Gothic" pitchFamily="34" charset="0"/>
              </a:rPr>
              <a:t>Countries</a:t>
            </a:r>
          </a:p>
        </p:txBody>
      </p:sp>
      <p:sp>
        <p:nvSpPr>
          <p:cNvPr id="18437" name="Rectangle 20"/>
          <p:cNvSpPr>
            <a:spLocks noChangeArrowheads="1"/>
          </p:cNvSpPr>
          <p:nvPr/>
        </p:nvSpPr>
        <p:spPr bwMode="auto">
          <a:xfrm>
            <a:off x="3590926" y="4706938"/>
            <a:ext cx="2465388" cy="1250950"/>
          </a:xfrm>
          <a:prstGeom prst="rect">
            <a:avLst/>
          </a:prstGeom>
          <a:noFill/>
          <a:ln w="9525">
            <a:noFill/>
            <a:miter lim="800000"/>
            <a:headEnd/>
            <a:tailEnd/>
          </a:ln>
        </p:spPr>
        <p:txBody>
          <a:bodyPr wrap="square">
            <a:spAutoFit/>
          </a:bodyPr>
          <a:lstStyle/>
          <a:p>
            <a:r>
              <a:rPr lang="en-US" sz="4000" b="1" dirty="0">
                <a:solidFill>
                  <a:srgbClr val="4E7AA7"/>
                </a:solidFill>
                <a:latin typeface="Century Gothic" pitchFamily="34" charset="0"/>
              </a:rPr>
              <a:t>7,000+ </a:t>
            </a:r>
          </a:p>
          <a:p>
            <a:r>
              <a:rPr lang="en-US" dirty="0">
                <a:latin typeface="Century Gothic" pitchFamily="34" charset="0"/>
              </a:rPr>
              <a:t>Recycling facilities worldwide</a:t>
            </a: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2</a:t>
            </a:fld>
            <a:endParaRPr lang="en-US" dirty="0"/>
          </a:p>
        </p:txBody>
      </p:sp>
    </p:spTree>
    <p:extLst>
      <p:ext uri="{BB962C8B-B14F-4D97-AF65-F5344CB8AC3E}">
        <p14:creationId xmlns:p14="http://schemas.microsoft.com/office/powerpoint/2010/main" val="3601999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lstStyle/>
          <a:p>
            <a:r>
              <a:rPr lang="en-US" sz="2200" dirty="0">
                <a:latin typeface="Century Gothic" pitchFamily="34" charset="0"/>
                <a:cs typeface="Helvetica" pitchFamily="34" charset="0"/>
              </a:rPr>
              <a:t> </a:t>
            </a:r>
            <a:r>
              <a:rPr lang="en-US" sz="2200" dirty="0" smtClean="0">
                <a:latin typeface="Century Gothic" pitchFamily="34" charset="0"/>
                <a:cs typeface="Helvetica" pitchFamily="34" charset="0"/>
              </a:rPr>
              <a:t> U.S. Plastic Scrap Recovery + 3.5 Million Tons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89" y="1365879"/>
            <a:ext cx="7502306" cy="45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6485" y="1011936"/>
            <a:ext cx="7010400" cy="707886"/>
          </a:xfrm>
          <a:prstGeom prst="rect">
            <a:avLst/>
          </a:prstGeom>
          <a:noFill/>
        </p:spPr>
        <p:txBody>
          <a:bodyPr wrap="square" rtlCol="0">
            <a:spAutoFit/>
          </a:bodyPr>
          <a:lstStyle/>
          <a:p>
            <a:r>
              <a:rPr lang="en-US" sz="2000" b="1" dirty="0" smtClean="0"/>
              <a:t>The U.S. Recycled More than 3.5 Million Tons of Post-Industrial and Post-Consumer Plastic Scrap in 2013</a:t>
            </a:r>
            <a:endParaRPr lang="en-US" sz="2000" b="1" dirty="0"/>
          </a:p>
        </p:txBody>
      </p:sp>
      <p:sp>
        <p:nvSpPr>
          <p:cNvPr id="7" name="TextBox 6"/>
          <p:cNvSpPr txBox="1"/>
          <p:nvPr/>
        </p:nvSpPr>
        <p:spPr>
          <a:xfrm>
            <a:off x="780289" y="5726548"/>
            <a:ext cx="7010400" cy="307777"/>
          </a:xfrm>
          <a:prstGeom prst="rect">
            <a:avLst/>
          </a:prstGeom>
          <a:noFill/>
        </p:spPr>
        <p:txBody>
          <a:bodyPr wrap="square" rtlCol="0">
            <a:spAutoFit/>
          </a:bodyPr>
          <a:lstStyle/>
          <a:p>
            <a:r>
              <a:rPr lang="en-US" sz="1400" dirty="0" smtClean="0"/>
              <a:t>Sources: American Chemistry Council, Moore Recycling Associates, ISRI estimates.</a:t>
            </a:r>
            <a:endParaRPr lang="en-US" sz="1400" dirty="0"/>
          </a:p>
        </p:txBody>
      </p:sp>
    </p:spTree>
    <p:extLst>
      <p:ext uri="{BB962C8B-B14F-4D97-AF65-F5344CB8AC3E}">
        <p14:creationId xmlns:p14="http://schemas.microsoft.com/office/powerpoint/2010/main" val="3013597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normAutofit/>
          </a:bodyPr>
          <a:lstStyle/>
          <a:p>
            <a:r>
              <a:rPr lang="en-US" sz="2400" b="1" dirty="0" smtClean="0">
                <a:latin typeface="Century Gothic" pitchFamily="34" charset="0"/>
              </a:rPr>
              <a:t>   </a:t>
            </a:r>
            <a:r>
              <a:rPr lang="en-US" dirty="0" smtClean="0">
                <a:latin typeface="Century Gothic" pitchFamily="34" charset="0"/>
              </a:rPr>
              <a:t>Scrap Has Become a Global Industry</a:t>
            </a:r>
            <a:endParaRPr lang="en-US" sz="2400" b="1" dirty="0" smtClean="0">
              <a:latin typeface="Century Gothic" pitchFamily="34" charset="0"/>
              <a:cs typeface="Helvetica" pitchFamily="34" charset="0"/>
            </a:endParaRPr>
          </a:p>
        </p:txBody>
      </p:sp>
      <p:sp>
        <p:nvSpPr>
          <p:cNvPr id="24578" name="TextBox 10"/>
          <p:cNvSpPr txBox="1">
            <a:spLocks noChangeArrowheads="1"/>
          </p:cNvSpPr>
          <p:nvPr/>
        </p:nvSpPr>
        <p:spPr bwMode="auto">
          <a:xfrm>
            <a:off x="342751" y="1226303"/>
            <a:ext cx="6585657" cy="707886"/>
          </a:xfrm>
          <a:prstGeom prst="rect">
            <a:avLst/>
          </a:prstGeom>
          <a:noFill/>
          <a:ln w="9525">
            <a:noFill/>
            <a:miter lim="800000"/>
            <a:headEnd/>
            <a:tailEnd/>
          </a:ln>
        </p:spPr>
        <p:txBody>
          <a:bodyPr wrap="none">
            <a:spAutoFit/>
          </a:bodyPr>
          <a:lstStyle/>
          <a:p>
            <a:r>
              <a:rPr lang="en-US" sz="4000" b="1" dirty="0" smtClean="0">
                <a:solidFill>
                  <a:srgbClr val="4E7AA7"/>
                </a:solidFill>
                <a:latin typeface="Century Gothic" pitchFamily="34" charset="0"/>
              </a:rPr>
              <a:t>Part of the Global Industry</a:t>
            </a:r>
            <a:endParaRPr lang="en-US" sz="4000" b="1" dirty="0">
              <a:solidFill>
                <a:srgbClr val="4E7AA7"/>
              </a:solidFill>
              <a:latin typeface="Century Gothic" pitchFamily="34" charset="0"/>
            </a:endParaRPr>
          </a:p>
        </p:txBody>
      </p:sp>
      <p:sp>
        <p:nvSpPr>
          <p:cNvPr id="24579" name="Rectangle 11"/>
          <p:cNvSpPr>
            <a:spLocks noChangeArrowheads="1"/>
          </p:cNvSpPr>
          <p:nvPr/>
        </p:nvSpPr>
        <p:spPr bwMode="auto">
          <a:xfrm>
            <a:off x="511991" y="2044820"/>
            <a:ext cx="752129" cy="707886"/>
          </a:xfrm>
          <a:prstGeom prst="rect">
            <a:avLst/>
          </a:prstGeom>
          <a:noFill/>
          <a:ln w="9525">
            <a:noFill/>
            <a:miter lim="800000"/>
            <a:headEnd/>
            <a:tailEnd/>
          </a:ln>
        </p:spPr>
        <p:txBody>
          <a:bodyPr wrap="none">
            <a:spAutoFit/>
          </a:bodyPr>
          <a:lstStyle/>
          <a:p>
            <a:pPr defTabSz="914400"/>
            <a:r>
              <a:rPr lang="en-US" sz="4000" dirty="0" smtClean="0">
                <a:solidFill>
                  <a:srgbClr val="4E7AA7"/>
                </a:solidFill>
                <a:latin typeface="Century Gothic" pitchFamily="34" charset="0"/>
              </a:rPr>
              <a:t>40</a:t>
            </a:r>
            <a:endParaRPr lang="en-US" sz="4000" dirty="0">
              <a:solidFill>
                <a:srgbClr val="4E7AA7"/>
              </a:solidFill>
              <a:latin typeface="Century Gothic" pitchFamily="34" charset="0"/>
            </a:endParaRPr>
          </a:p>
        </p:txBody>
      </p:sp>
      <p:sp>
        <p:nvSpPr>
          <p:cNvPr id="24580" name="Rectangle 12"/>
          <p:cNvSpPr>
            <a:spLocks noChangeArrowheads="1"/>
          </p:cNvSpPr>
          <p:nvPr/>
        </p:nvSpPr>
        <p:spPr bwMode="auto">
          <a:xfrm>
            <a:off x="3260725" y="2044820"/>
            <a:ext cx="1330814" cy="707886"/>
          </a:xfrm>
          <a:prstGeom prst="rect">
            <a:avLst/>
          </a:prstGeom>
          <a:noFill/>
          <a:ln w="9525">
            <a:noFill/>
            <a:miter lim="800000"/>
            <a:headEnd/>
            <a:tailEnd/>
          </a:ln>
        </p:spPr>
        <p:txBody>
          <a:bodyPr wrap="none">
            <a:spAutoFit/>
          </a:bodyPr>
          <a:lstStyle/>
          <a:p>
            <a:pPr defTabSz="914400"/>
            <a:r>
              <a:rPr lang="en-US" sz="4000" dirty="0" smtClean="0">
                <a:solidFill>
                  <a:srgbClr val="4E7AA7"/>
                </a:solidFill>
                <a:latin typeface="Century Gothic" pitchFamily="34" charset="0"/>
              </a:rPr>
              <a:t>$21B</a:t>
            </a:r>
            <a:endParaRPr lang="en-US" sz="4000" dirty="0">
              <a:solidFill>
                <a:srgbClr val="4E7AA7"/>
              </a:solidFill>
              <a:latin typeface="Century Gothic" pitchFamily="34" charset="0"/>
            </a:endParaRPr>
          </a:p>
        </p:txBody>
      </p:sp>
      <p:sp>
        <p:nvSpPr>
          <p:cNvPr id="24582" name="Rectangle 14"/>
          <p:cNvSpPr>
            <a:spLocks noChangeArrowheads="1"/>
          </p:cNvSpPr>
          <p:nvPr/>
        </p:nvSpPr>
        <p:spPr bwMode="auto">
          <a:xfrm>
            <a:off x="511991" y="2752706"/>
            <a:ext cx="1841500" cy="517525"/>
          </a:xfrm>
          <a:prstGeom prst="rect">
            <a:avLst/>
          </a:prstGeom>
          <a:noFill/>
          <a:ln w="9525">
            <a:noFill/>
            <a:miter lim="800000"/>
            <a:headEnd/>
            <a:tailEnd/>
          </a:ln>
        </p:spPr>
        <p:txBody>
          <a:bodyPr wrap="none">
            <a:spAutoFit/>
          </a:bodyPr>
          <a:lstStyle/>
          <a:p>
            <a:pPr defTabSz="914400"/>
            <a:r>
              <a:rPr lang="en-US" sz="1400" dirty="0" smtClean="0">
                <a:latin typeface="Century Gothic" pitchFamily="34" charset="0"/>
              </a:rPr>
              <a:t>Total exported </a:t>
            </a:r>
          </a:p>
          <a:p>
            <a:pPr defTabSz="914400"/>
            <a:r>
              <a:rPr lang="en-US" sz="1400" dirty="0" smtClean="0">
                <a:latin typeface="Century Gothic" pitchFamily="34" charset="0"/>
              </a:rPr>
              <a:t>(million metric tons)</a:t>
            </a:r>
            <a:endParaRPr lang="en-US" sz="1400" dirty="0">
              <a:latin typeface="Century Gothic" pitchFamily="34" charset="0"/>
            </a:endParaRPr>
          </a:p>
        </p:txBody>
      </p:sp>
      <p:sp>
        <p:nvSpPr>
          <p:cNvPr id="24583" name="Rectangle 15"/>
          <p:cNvSpPr>
            <a:spLocks noChangeArrowheads="1"/>
          </p:cNvSpPr>
          <p:nvPr/>
        </p:nvSpPr>
        <p:spPr bwMode="auto">
          <a:xfrm>
            <a:off x="3260725" y="2752706"/>
            <a:ext cx="1754187" cy="523875"/>
          </a:xfrm>
          <a:prstGeom prst="rect">
            <a:avLst/>
          </a:prstGeom>
          <a:noFill/>
          <a:ln w="9525">
            <a:noFill/>
            <a:miter lim="800000"/>
            <a:headEnd/>
            <a:tailEnd/>
          </a:ln>
        </p:spPr>
        <p:txBody>
          <a:bodyPr wrap="none">
            <a:spAutoFit/>
          </a:bodyPr>
          <a:lstStyle/>
          <a:p>
            <a:pPr defTabSz="914400"/>
            <a:r>
              <a:rPr lang="en-US" sz="1400" dirty="0" smtClean="0">
                <a:latin typeface="Century Gothic" pitchFamily="34" charset="0"/>
              </a:rPr>
              <a:t>Value of materials </a:t>
            </a:r>
          </a:p>
          <a:p>
            <a:pPr defTabSz="914400"/>
            <a:r>
              <a:rPr lang="en-US" sz="1400" dirty="0" smtClean="0">
                <a:latin typeface="Century Gothic" pitchFamily="34" charset="0"/>
              </a:rPr>
              <a:t>exported</a:t>
            </a:r>
            <a:endParaRPr lang="en-US" sz="1400" dirty="0">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21</a:t>
            </a:fld>
            <a:endParaRPr lang="en-US" dirty="0"/>
          </a:p>
        </p:txBody>
      </p:sp>
      <p:sp>
        <p:nvSpPr>
          <p:cNvPr id="13" name="Rectangle 12"/>
          <p:cNvSpPr>
            <a:spLocks noChangeArrowheads="1"/>
          </p:cNvSpPr>
          <p:nvPr/>
        </p:nvSpPr>
        <p:spPr bwMode="auto">
          <a:xfrm>
            <a:off x="5717424" y="2044820"/>
            <a:ext cx="1045479" cy="707886"/>
          </a:xfrm>
          <a:prstGeom prst="rect">
            <a:avLst/>
          </a:prstGeom>
          <a:noFill/>
          <a:ln w="9525">
            <a:noFill/>
            <a:miter lim="800000"/>
            <a:headEnd/>
            <a:tailEnd/>
          </a:ln>
        </p:spPr>
        <p:txBody>
          <a:bodyPr wrap="none">
            <a:spAutoFit/>
          </a:bodyPr>
          <a:lstStyle/>
          <a:p>
            <a:pPr defTabSz="914400"/>
            <a:r>
              <a:rPr lang="en-US" sz="4000" dirty="0" smtClean="0">
                <a:solidFill>
                  <a:srgbClr val="4E7AA7"/>
                </a:solidFill>
                <a:latin typeface="Century Gothic" pitchFamily="34" charset="0"/>
              </a:rPr>
              <a:t>160</a:t>
            </a:r>
            <a:endParaRPr lang="en-US" sz="4000" dirty="0">
              <a:solidFill>
                <a:srgbClr val="4E7AA7"/>
              </a:solidFill>
              <a:latin typeface="Century Gothic" pitchFamily="34" charset="0"/>
            </a:endParaRPr>
          </a:p>
        </p:txBody>
      </p:sp>
      <p:sp>
        <p:nvSpPr>
          <p:cNvPr id="14" name="Rectangle 15"/>
          <p:cNvSpPr>
            <a:spLocks noChangeArrowheads="1"/>
          </p:cNvSpPr>
          <p:nvPr/>
        </p:nvSpPr>
        <p:spPr bwMode="auto">
          <a:xfrm>
            <a:off x="5679317" y="2746337"/>
            <a:ext cx="2836033" cy="523220"/>
          </a:xfrm>
          <a:prstGeom prst="rect">
            <a:avLst/>
          </a:prstGeom>
          <a:noFill/>
          <a:ln w="9525">
            <a:noFill/>
            <a:miter lim="800000"/>
            <a:headEnd/>
            <a:tailEnd/>
          </a:ln>
        </p:spPr>
        <p:txBody>
          <a:bodyPr wrap="none">
            <a:spAutoFit/>
          </a:bodyPr>
          <a:lstStyle/>
          <a:p>
            <a:pPr defTabSz="914400"/>
            <a:r>
              <a:rPr lang="en-US" sz="1400" dirty="0" smtClean="0">
                <a:latin typeface="Century Gothic" pitchFamily="34" charset="0"/>
              </a:rPr>
              <a:t>Destination countries to which </a:t>
            </a:r>
          </a:p>
          <a:p>
            <a:pPr defTabSz="914400"/>
            <a:r>
              <a:rPr lang="en-US" sz="1400" dirty="0">
                <a:latin typeface="Century Gothic" pitchFamily="34" charset="0"/>
              </a:rPr>
              <a:t>r</a:t>
            </a:r>
            <a:r>
              <a:rPr lang="en-US" sz="1400" dirty="0" smtClean="0">
                <a:latin typeface="Century Gothic" pitchFamily="34" charset="0"/>
              </a:rPr>
              <a:t>ecyclables were sold</a:t>
            </a:r>
            <a:endParaRPr lang="en-US" sz="1400" dirty="0">
              <a:latin typeface="Century Gothic" pitchFamily="34" charset="0"/>
            </a:endParaRPr>
          </a:p>
        </p:txBody>
      </p:sp>
      <p:sp>
        <p:nvSpPr>
          <p:cNvPr id="15" name="Rectangle 14"/>
          <p:cNvSpPr>
            <a:spLocks noChangeArrowheads="1"/>
          </p:cNvSpPr>
          <p:nvPr/>
        </p:nvSpPr>
        <p:spPr bwMode="auto">
          <a:xfrm>
            <a:off x="602183" y="3525586"/>
            <a:ext cx="8004360" cy="738664"/>
          </a:xfrm>
          <a:prstGeom prst="rect">
            <a:avLst/>
          </a:prstGeom>
          <a:noFill/>
          <a:ln w="9525">
            <a:noFill/>
            <a:miter lim="800000"/>
            <a:headEnd/>
            <a:tailEnd/>
          </a:ln>
        </p:spPr>
        <p:txBody>
          <a:bodyPr wrap="square">
            <a:spAutoFit/>
          </a:bodyPr>
          <a:lstStyle/>
          <a:p>
            <a:pPr defTabSz="914400"/>
            <a:r>
              <a:rPr lang="en-US" sz="1400" b="1" i="1" dirty="0" smtClean="0">
                <a:solidFill>
                  <a:srgbClr val="4E7AA7"/>
                </a:solidFill>
                <a:latin typeface="Century Gothic" pitchFamily="34" charset="0"/>
              </a:rPr>
              <a:t>With between 30 &amp; 40% of all scrap processed in US destined for export each year, the health of the US recycling industry is directly tied to the health of the global economy </a:t>
            </a:r>
          </a:p>
          <a:p>
            <a:pPr defTabSz="914400"/>
            <a:endParaRPr lang="en-US" sz="1400" b="1" i="1" dirty="0">
              <a:solidFill>
                <a:srgbClr val="4E7AA7"/>
              </a:solidFill>
              <a:latin typeface="Century Gothic" pitchFamily="34" charset="0"/>
            </a:endParaRPr>
          </a:p>
        </p:txBody>
      </p:sp>
    </p:spTree>
    <p:extLst>
      <p:ext uri="{BB962C8B-B14F-4D97-AF65-F5344CB8AC3E}">
        <p14:creationId xmlns:p14="http://schemas.microsoft.com/office/powerpoint/2010/main" val="1267197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33028" y="0"/>
            <a:ext cx="6943725" cy="860425"/>
          </a:xfrm>
        </p:spPr>
        <p:txBody>
          <a:bodyPr/>
          <a:lstStyle/>
          <a:p>
            <a:pPr eaLnBrk="1" hangingPunct="1"/>
            <a:r>
              <a:rPr lang="en-US" sz="2200" dirty="0" smtClean="0">
                <a:latin typeface="Century Gothic" pitchFamily="34" charset="0"/>
              </a:rPr>
              <a:t>Global Nonferrous Scrap Exports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97" y="1021947"/>
            <a:ext cx="7506909" cy="473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01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33028" y="0"/>
            <a:ext cx="6943725" cy="860425"/>
          </a:xfrm>
        </p:spPr>
        <p:txBody>
          <a:bodyPr/>
          <a:lstStyle/>
          <a:p>
            <a:pPr eaLnBrk="1" hangingPunct="1"/>
            <a:r>
              <a:rPr lang="en-US" sz="2200" dirty="0" smtClean="0">
                <a:latin typeface="Century Gothic" pitchFamily="34" charset="0"/>
              </a:rPr>
              <a:t>China and Hong Kong Accounted for 73% of Copper Scrap Exports from the U.S. Last Year</a:t>
            </a:r>
          </a:p>
        </p:txBody>
      </p:sp>
      <p:sp>
        <p:nvSpPr>
          <p:cNvPr id="16386" name="Content Placeholder 2"/>
          <p:cNvSpPr>
            <a:spLocks noGrp="1"/>
          </p:cNvSpPr>
          <p:nvPr>
            <p:ph idx="1"/>
          </p:nvPr>
        </p:nvSpPr>
        <p:spPr>
          <a:xfrm>
            <a:off x="7035282" y="1601839"/>
            <a:ext cx="1950098" cy="3511337"/>
          </a:xfrm>
          <a:solidFill>
            <a:srgbClr val="FFFF00"/>
          </a:solidFill>
          <a:ln>
            <a:solidFill>
              <a:schemeClr val="tx1"/>
            </a:solidFill>
          </a:ln>
        </p:spPr>
        <p:txBody>
          <a:bodyPr/>
          <a:lstStyle/>
          <a:p>
            <a:pPr marL="0" indent="0">
              <a:spcBef>
                <a:spcPct val="0"/>
              </a:spcBef>
              <a:spcAft>
                <a:spcPts val="600"/>
              </a:spcAft>
              <a:buNone/>
            </a:pPr>
            <a:r>
              <a:rPr lang="en-US" sz="1400" b="1" dirty="0" smtClean="0">
                <a:latin typeface="Century Gothic" pitchFamily="34" charset="0"/>
              </a:rPr>
              <a:t>In 2014, the U.S. exported more than 1.04 million metric tons of copper and copper alloy scrap valued at nearly $3.5 billion.</a:t>
            </a:r>
          </a:p>
          <a:p>
            <a:pPr marL="0" indent="0">
              <a:spcBef>
                <a:spcPct val="0"/>
              </a:spcBef>
              <a:spcAft>
                <a:spcPts val="600"/>
              </a:spcAft>
              <a:buNone/>
            </a:pPr>
            <a:r>
              <a:rPr lang="en-US" sz="1400" b="1" dirty="0" smtClean="0">
                <a:latin typeface="Century Gothic" pitchFamily="34" charset="0"/>
              </a:rPr>
              <a:t>By volume, China and Hong Kong together accounted for 73% of total U.S. Cu scrap exports.</a:t>
            </a:r>
          </a:p>
          <a:p>
            <a:pPr marL="0" indent="0" defTabSz="288925">
              <a:spcBef>
                <a:spcPct val="0"/>
              </a:spcBef>
              <a:buNone/>
              <a:tabLst>
                <a:tab pos="233363" algn="l"/>
              </a:tabLst>
            </a:pPr>
            <a:endParaRPr lang="en-US" sz="1000" i="1" dirty="0">
              <a:latin typeface="Century Gothic" pitchFamily="34" charset="0"/>
            </a:endParaRPr>
          </a:p>
          <a:p>
            <a:pPr marL="0" indent="0" defTabSz="288925">
              <a:spcBef>
                <a:spcPct val="0"/>
              </a:spcBef>
              <a:buNone/>
              <a:tabLst>
                <a:tab pos="233363" algn="l"/>
              </a:tabLst>
            </a:pPr>
            <a:r>
              <a:rPr lang="en-US" sz="1000" i="1" dirty="0" smtClean="0">
                <a:latin typeface="Century Gothic" pitchFamily="34" charset="0"/>
              </a:rPr>
              <a:t>Source: U.S. Census Bureau/U.S. International Trade Commission.</a:t>
            </a:r>
          </a:p>
          <a:p>
            <a:pPr eaLnBrk="1" hangingPunct="1">
              <a:spcBef>
                <a:spcPct val="0"/>
              </a:spcBef>
              <a:buFontTx/>
              <a:buChar char="•"/>
            </a:pPr>
            <a:endParaRPr lang="en-US" b="1" dirty="0" smtClean="0">
              <a:latin typeface="Century Gothic"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06" y="1419368"/>
            <a:ext cx="6877076" cy="403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922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05946" y="107092"/>
            <a:ext cx="6713838" cy="753333"/>
          </a:xfrm>
        </p:spPr>
        <p:txBody>
          <a:bodyPr>
            <a:normAutofit fontScale="90000"/>
          </a:bodyPr>
          <a:lstStyle/>
          <a:p>
            <a:pPr eaLnBrk="1" hangingPunct="1"/>
            <a:r>
              <a:rPr lang="en-US" sz="2400" b="1" dirty="0" smtClean="0">
                <a:solidFill>
                  <a:schemeClr val="tx1"/>
                </a:solidFill>
                <a:latin typeface="Century Gothic" pitchFamily="34" charset="0"/>
              </a:rPr>
              <a:t>China – Key Driver in Global Recycling Trade</a:t>
            </a:r>
          </a:p>
        </p:txBody>
      </p:sp>
      <p:pic>
        <p:nvPicPr>
          <p:cNvPr id="2" name="Picture 1"/>
          <p:cNvPicPr>
            <a:picLocks noChangeAspect="1"/>
          </p:cNvPicPr>
          <p:nvPr/>
        </p:nvPicPr>
        <p:blipFill>
          <a:blip r:embed="rId3"/>
          <a:stretch>
            <a:fillRect/>
          </a:stretch>
        </p:blipFill>
        <p:spPr>
          <a:xfrm>
            <a:off x="710006" y="989515"/>
            <a:ext cx="7497184" cy="4973007"/>
          </a:xfrm>
          <a:prstGeom prst="rect">
            <a:avLst/>
          </a:prstGeom>
        </p:spPr>
      </p:pic>
    </p:spTree>
    <p:extLst>
      <p:ext uri="{BB962C8B-B14F-4D97-AF65-F5344CB8AC3E}">
        <p14:creationId xmlns:p14="http://schemas.microsoft.com/office/powerpoint/2010/main" val="2597052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13898" y="0"/>
            <a:ext cx="6544101" cy="860425"/>
          </a:xfrm>
        </p:spPr>
        <p:txBody>
          <a:bodyPr/>
          <a:lstStyle/>
          <a:p>
            <a:pPr eaLnBrk="1" hangingPunct="1"/>
            <a:r>
              <a:rPr lang="en-US" sz="2000" dirty="0" smtClean="0">
                <a:latin typeface="Century Gothic" pitchFamily="34" charset="0"/>
              </a:rPr>
              <a:t>Chinese Manufacturing Slowing, and Chinese Commodity Demand is Falling Faster Output</a:t>
            </a:r>
          </a:p>
        </p:txBody>
      </p:sp>
      <p:sp>
        <p:nvSpPr>
          <p:cNvPr id="2" name="Rectangle 2"/>
          <p:cNvSpPr>
            <a:spLocks noChangeArrowheads="1"/>
          </p:cNvSpPr>
          <p:nvPr/>
        </p:nvSpPr>
        <p:spPr bwMode="auto">
          <a:xfrm>
            <a:off x="876867" y="1199948"/>
            <a:ext cx="77648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altLang="en-US"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Caixin</a:t>
            </a:r>
            <a:r>
              <a:rPr kumimoji="0" lang="en-US" alt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Flash China General Manufacturing PMI</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77" y="1600058"/>
            <a:ext cx="8044679" cy="39955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3295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65175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2800" dirty="0">
                <a:latin typeface="Century Gothic" pitchFamily="34" charset="0"/>
              </a:rPr>
              <a:t> </a:t>
            </a:r>
            <a:r>
              <a:rPr lang="en-US" sz="2800" dirty="0" smtClean="0">
                <a:latin typeface="Century Gothic" pitchFamily="34" charset="0"/>
              </a:rPr>
              <a:t>Chinese Deflationary Pressure</a:t>
            </a:r>
          </a:p>
        </p:txBody>
      </p:sp>
      <p:pic>
        <p:nvPicPr>
          <p:cNvPr id="1030" name="Picture 6" descr="Producer Prices 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8128"/>
            <a:ext cx="5880100" cy="32859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4474" y="1237440"/>
            <a:ext cx="2743200" cy="4247317"/>
          </a:xfrm>
          <a:prstGeom prst="rect">
            <a:avLst/>
          </a:prstGeom>
        </p:spPr>
        <p:txBody>
          <a:bodyPr>
            <a:spAutoFit/>
          </a:bodyPr>
          <a:lstStyle/>
          <a:p>
            <a:r>
              <a:rPr lang="en-US" dirty="0" smtClean="0">
                <a:latin typeface="Arial" panose="020B0604020202020204" pitchFamily="34" charset="0"/>
                <a:ea typeface="Times New Roman" panose="02020603050405020304" pitchFamily="18" charset="0"/>
              </a:rPr>
              <a:t>China’s </a:t>
            </a:r>
            <a:r>
              <a:rPr lang="en-US" dirty="0">
                <a:latin typeface="Arial" panose="020B0604020202020204" pitchFamily="34" charset="0"/>
                <a:ea typeface="Times New Roman" panose="02020603050405020304" pitchFamily="18" charset="0"/>
              </a:rPr>
              <a:t>National Bureau of Statistics reported </a:t>
            </a:r>
            <a:r>
              <a:rPr lang="en-US" dirty="0" smtClean="0">
                <a:latin typeface="Arial" panose="020B0604020202020204" pitchFamily="34" charset="0"/>
                <a:ea typeface="Times New Roman" panose="02020603050405020304" pitchFamily="18" charset="0"/>
              </a:rPr>
              <a:t>that </a:t>
            </a:r>
            <a:r>
              <a:rPr lang="en-US" dirty="0">
                <a:latin typeface="Arial" panose="020B0604020202020204" pitchFamily="34" charset="0"/>
                <a:ea typeface="Times New Roman" panose="02020603050405020304" pitchFamily="18" charset="0"/>
              </a:rPr>
              <a:t>Chinese “producer prices deflated for a 40th consecutive month, dropping 4.8 percent from a year ago in June… The sustained decline in producer prices reflects the downturn in China's housing market, which had led to excess supply of the materials used in the housing boom.”</a:t>
            </a:r>
            <a:endParaRPr lang="en-US" dirty="0"/>
          </a:p>
        </p:txBody>
      </p:sp>
    </p:spTree>
    <p:extLst>
      <p:ext uri="{BB962C8B-B14F-4D97-AF65-F5344CB8AC3E}">
        <p14:creationId xmlns:p14="http://schemas.microsoft.com/office/powerpoint/2010/main" val="1440795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50856" y="195581"/>
            <a:ext cx="7886700" cy="837598"/>
          </a:xfrm>
        </p:spPr>
        <p:txBody>
          <a:bodyPr/>
          <a:lstStyle/>
          <a:p>
            <a:pPr eaLnBrk="1" hangingPunct="1"/>
            <a:r>
              <a:rPr lang="en-US" dirty="0" smtClean="0">
                <a:latin typeface="Century Gothic" pitchFamily="34" charset="0"/>
              </a:rPr>
              <a:t>  China</a:t>
            </a:r>
            <a:endParaRPr lang="en-US" dirty="0" smtClean="0">
              <a:solidFill>
                <a:schemeClr val="tx1"/>
              </a:solidFill>
              <a:latin typeface="Century Gothic" pitchFamily="34" charset="0"/>
            </a:endParaRPr>
          </a:p>
        </p:txBody>
      </p:sp>
      <p:pic>
        <p:nvPicPr>
          <p:cNvPr id="29698" name="Picture 2" descr="http://www.viajejet.com/wp-content/viajes/gran-muralla-china.jpg"/>
          <p:cNvPicPr>
            <a:picLocks noChangeAspect="1" noChangeArrowheads="1"/>
          </p:cNvPicPr>
          <p:nvPr/>
        </p:nvPicPr>
        <p:blipFill>
          <a:blip r:embed="rId3"/>
          <a:srcRect/>
          <a:stretch>
            <a:fillRect/>
          </a:stretch>
        </p:blipFill>
        <p:spPr bwMode="auto">
          <a:xfrm>
            <a:off x="5562600" y="1139662"/>
            <a:ext cx="3383280" cy="2232306"/>
          </a:xfrm>
          <a:prstGeom prst="rect">
            <a:avLst/>
          </a:prstGeom>
          <a:noFill/>
        </p:spPr>
      </p:pic>
      <p:sp>
        <p:nvSpPr>
          <p:cNvPr id="5" name="TextBox 4"/>
          <p:cNvSpPr txBox="1"/>
          <p:nvPr/>
        </p:nvSpPr>
        <p:spPr>
          <a:xfrm>
            <a:off x="228600" y="1088182"/>
            <a:ext cx="5334000" cy="3908762"/>
          </a:xfrm>
          <a:prstGeom prst="rect">
            <a:avLst/>
          </a:prstGeom>
          <a:noFill/>
        </p:spPr>
        <p:txBody>
          <a:bodyPr>
            <a:spAutoFit/>
          </a:bodyPr>
          <a:lstStyle/>
          <a:p>
            <a:pPr marL="285750" indent="-285750">
              <a:buFont typeface="Arial"/>
              <a:buChar char="•"/>
            </a:pPr>
            <a:r>
              <a:rPr lang="en-US" sz="1600" dirty="0">
                <a:latin typeface="Century Gothic"/>
                <a:cs typeface="Century Gothic"/>
              </a:rPr>
              <a:t>Slower apparent growth</a:t>
            </a:r>
          </a:p>
          <a:p>
            <a:pPr marL="285750" indent="-285750">
              <a:buFont typeface="Arial"/>
              <a:buChar char="•"/>
            </a:pPr>
            <a:endParaRPr lang="en-US" sz="1600" dirty="0" smtClean="0">
              <a:latin typeface="Century Gothic"/>
              <a:cs typeface="Century Gothic"/>
            </a:endParaRPr>
          </a:p>
          <a:p>
            <a:pPr marL="285750" indent="-285750">
              <a:buFont typeface="Arial"/>
              <a:buChar char="•"/>
            </a:pPr>
            <a:r>
              <a:rPr lang="en-US" sz="1600" dirty="0" smtClean="0">
                <a:latin typeface="Century Gothic"/>
                <a:cs typeface="Century Gothic"/>
              </a:rPr>
              <a:t>Seeking to balance economic growth with environmental concerns.</a:t>
            </a:r>
          </a:p>
          <a:p>
            <a:pPr>
              <a:buFontTx/>
              <a:buChar char="-"/>
            </a:pPr>
            <a:endParaRPr lang="en-US" sz="1600" dirty="0" smtClean="0">
              <a:latin typeface="Century Gothic"/>
              <a:cs typeface="Century Gothic"/>
            </a:endParaRPr>
          </a:p>
          <a:p>
            <a:pPr marL="285750" indent="-285750">
              <a:buFont typeface="Arial"/>
              <a:buChar char="•"/>
            </a:pPr>
            <a:r>
              <a:rPr lang="en-US" sz="1600" dirty="0" smtClean="0">
                <a:latin typeface="Century Gothic"/>
                <a:cs typeface="Century Gothic"/>
              </a:rPr>
              <a:t>Increased – although not always consistent -emphasis on quality of scrap imports through green fence, green goddess &amp; other efforts</a:t>
            </a:r>
            <a:endParaRPr lang="en-US" sz="1600" dirty="0" smtClean="0">
              <a:latin typeface="Wingdings"/>
              <a:ea typeface="Wingdings"/>
              <a:cs typeface="Wingdings"/>
              <a:sym typeface="Wingdings"/>
            </a:endParaRPr>
          </a:p>
          <a:p>
            <a:pPr marL="742950" lvl="1" indent="-285750">
              <a:buFont typeface="Wingdings" charset="0"/>
              <a:buChar char="è"/>
            </a:pPr>
            <a:r>
              <a:rPr lang="en-US" sz="1600" i="1" dirty="0" smtClean="0">
                <a:latin typeface="Century Gothic"/>
                <a:cs typeface="Century Gothic"/>
              </a:rPr>
              <a:t>It is the inconsistency &amp; lack of </a:t>
            </a:r>
          </a:p>
          <a:p>
            <a:pPr lvl="1"/>
            <a:r>
              <a:rPr lang="en-US" sz="1600" i="1" dirty="0" smtClean="0">
                <a:latin typeface="Century Gothic"/>
                <a:cs typeface="Century Gothic"/>
              </a:rPr>
              <a:t>transparency that hurts the industry the most</a:t>
            </a:r>
            <a:endParaRPr lang="en-US" sz="1600" i="1" dirty="0">
              <a:latin typeface="Century Gothic"/>
              <a:cs typeface="Century Gothic"/>
            </a:endParaRPr>
          </a:p>
          <a:p>
            <a:pPr marL="285750" indent="-285750">
              <a:buFont typeface="Arial"/>
              <a:buChar char="•"/>
            </a:pPr>
            <a:endParaRPr lang="en-US" sz="1600" i="1" dirty="0" smtClean="0">
              <a:latin typeface="Century Gothic"/>
              <a:cs typeface="Century Gothic"/>
            </a:endParaRPr>
          </a:p>
          <a:p>
            <a:pPr>
              <a:defRPr/>
            </a:pPr>
            <a:endParaRPr lang="pt-PT" sz="1600" dirty="0">
              <a:latin typeface="Century Gothic"/>
              <a:ea typeface="Osaka" pitchFamily="48" charset="-128"/>
              <a:cs typeface="Century Gothic"/>
            </a:endParaRPr>
          </a:p>
          <a:p>
            <a:pPr marL="228600" indent="-228600">
              <a:lnSpc>
                <a:spcPct val="150000"/>
              </a:lnSpc>
              <a:buFont typeface="Arial" pitchFamily="34" charset="0"/>
              <a:buChar char="•"/>
              <a:defRPr/>
            </a:pPr>
            <a:endParaRPr lang="pt-PT" sz="1600" dirty="0">
              <a:latin typeface="Century Gothic"/>
              <a:ea typeface="Osaka" pitchFamily="48" charset="-128"/>
              <a:cs typeface="Century Gothic"/>
            </a:endParaRPr>
          </a:p>
          <a:p>
            <a:pPr>
              <a:defRPr/>
            </a:pPr>
            <a:endParaRPr lang="pt-PT" sz="1600" dirty="0">
              <a:latin typeface="Century Gothic"/>
              <a:ea typeface="Osaka" pitchFamily="48" charset="-128"/>
              <a:cs typeface="Century Gothic"/>
            </a:endParaRPr>
          </a:p>
          <a:p>
            <a:pPr>
              <a:defRPr/>
            </a:pPr>
            <a:endParaRPr lang="en-US" sz="1600" b="1" dirty="0">
              <a:ea typeface="Osaka" pitchFamily="48" charset="-128"/>
              <a:cs typeface="+mn-cs"/>
            </a:endParaRPr>
          </a:p>
        </p:txBody>
      </p:sp>
      <p:sp>
        <p:nvSpPr>
          <p:cNvPr id="2" name="TextBox 1"/>
          <p:cNvSpPr txBox="1"/>
          <p:nvPr/>
        </p:nvSpPr>
        <p:spPr>
          <a:xfrm>
            <a:off x="248443" y="3782461"/>
            <a:ext cx="8225012" cy="2062103"/>
          </a:xfrm>
          <a:prstGeom prst="rect">
            <a:avLst/>
          </a:prstGeom>
          <a:noFill/>
        </p:spPr>
        <p:txBody>
          <a:bodyPr wrap="square" rtlCol="0">
            <a:spAutoFit/>
          </a:bodyPr>
          <a:lstStyle/>
          <a:p>
            <a:pPr marL="285750" indent="-285750">
              <a:buFont typeface="Arial"/>
              <a:buChar char="•"/>
            </a:pPr>
            <a:r>
              <a:rPr lang="en-US" sz="1600" dirty="0">
                <a:latin typeface="Century Gothic"/>
                <a:cs typeface="Century Gothic"/>
              </a:rPr>
              <a:t>Chinese demand sensitive to relative primary and secondary prices</a:t>
            </a:r>
            <a:r>
              <a:rPr lang="en-US" sz="1600" dirty="0" smtClean="0">
                <a:latin typeface="Century Gothic"/>
                <a:cs typeface="Century Gothic"/>
              </a:rPr>
              <a:t>.</a:t>
            </a:r>
          </a:p>
          <a:p>
            <a:pPr marL="285750" indent="-285750">
              <a:buFont typeface="Arial"/>
              <a:buChar char="•"/>
            </a:pPr>
            <a:endParaRPr lang="en-US" sz="1600" dirty="0">
              <a:latin typeface="Century Gothic"/>
              <a:cs typeface="Century Gothic"/>
            </a:endParaRPr>
          </a:p>
          <a:p>
            <a:pPr marL="285750" indent="-285750">
              <a:buFont typeface="Arial"/>
              <a:buChar char="•"/>
            </a:pPr>
            <a:r>
              <a:rPr lang="en-US" sz="1600" dirty="0" smtClean="0">
                <a:latin typeface="Century Gothic"/>
                <a:cs typeface="Century Gothic"/>
              </a:rPr>
              <a:t>Commodity import financing cuts</a:t>
            </a:r>
            <a:endParaRPr lang="en-US" sz="1600" dirty="0">
              <a:latin typeface="Century Gothic"/>
              <a:cs typeface="Century Gothic"/>
            </a:endParaRPr>
          </a:p>
          <a:p>
            <a:pPr marL="285750" indent="-285750">
              <a:buFont typeface="Arial"/>
              <a:buChar char="•"/>
            </a:pPr>
            <a:endParaRPr lang="en-US" sz="1600" dirty="0">
              <a:latin typeface="Century Gothic"/>
              <a:cs typeface="Century Gothic"/>
            </a:endParaRPr>
          </a:p>
          <a:p>
            <a:pPr marL="285750" indent="-285750">
              <a:buFont typeface="Arial"/>
              <a:buChar char="•"/>
            </a:pPr>
            <a:r>
              <a:rPr lang="en-US" sz="1600" dirty="0">
                <a:latin typeface="Century Gothic"/>
                <a:cs typeface="Century Gothic"/>
              </a:rPr>
              <a:t>Questions of rising self-sufficiency in domestic scrap generation</a:t>
            </a:r>
            <a:r>
              <a:rPr lang="en-US" sz="1600" dirty="0" smtClean="0">
                <a:latin typeface="Century Gothic"/>
                <a:cs typeface="Century Gothic"/>
              </a:rPr>
              <a:t>.</a:t>
            </a:r>
          </a:p>
          <a:p>
            <a:endParaRPr lang="en-US" sz="1600" dirty="0">
              <a:latin typeface="Century Gothic"/>
              <a:cs typeface="Century Gothic"/>
            </a:endParaRPr>
          </a:p>
          <a:p>
            <a:r>
              <a:rPr lang="en-US" sz="1600" dirty="0" smtClean="0">
                <a:latin typeface="Century Gothic"/>
                <a:cs typeface="Century Gothic"/>
              </a:rPr>
              <a:t>Bottom Line: China Still Has Oversized Impact of Commodities For Now</a:t>
            </a:r>
            <a:endParaRPr lang="en-US" sz="1600" dirty="0">
              <a:latin typeface="Century Gothic"/>
              <a:cs typeface="Century Gothic"/>
            </a:endParaRPr>
          </a:p>
          <a:p>
            <a:pPr>
              <a:buFontTx/>
              <a:buChar char="-"/>
            </a:pPr>
            <a:endParaRPr lang="en-US" sz="1600" dirty="0">
              <a:latin typeface="Century Gothic"/>
              <a:cs typeface="Century Gothic"/>
            </a:endParaRPr>
          </a:p>
        </p:txBody>
      </p:sp>
    </p:spTree>
    <p:extLst>
      <p:ext uri="{BB962C8B-B14F-4D97-AF65-F5344CB8AC3E}">
        <p14:creationId xmlns:p14="http://schemas.microsoft.com/office/powerpoint/2010/main" val="4248060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1600" dirty="0" smtClean="0">
                <a:latin typeface="Century Gothic" pitchFamily="34" charset="0"/>
              </a:rPr>
              <a:t>  China Continues to Drag on Global Scrap Market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050925"/>
            <a:ext cx="7406640" cy="4963272"/>
          </a:xfrm>
          <a:prstGeom prst="rect">
            <a:avLst/>
          </a:prstGeom>
          <a:noFill/>
        </p:spPr>
      </p:pic>
    </p:spTree>
    <p:extLst>
      <p:ext uri="{BB962C8B-B14F-4D97-AF65-F5344CB8AC3E}">
        <p14:creationId xmlns:p14="http://schemas.microsoft.com/office/powerpoint/2010/main" val="2782058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65760" y="0"/>
            <a:ext cx="6577965" cy="860425"/>
          </a:xfrm>
        </p:spPr>
        <p:txBody>
          <a:bodyPr/>
          <a:lstStyle/>
          <a:p>
            <a:pPr eaLnBrk="1" hangingPunct="1"/>
            <a:r>
              <a:rPr lang="en-US" dirty="0" smtClean="0">
                <a:latin typeface="Century Gothic" pitchFamily="34" charset="0"/>
              </a:rPr>
              <a:t>China Down to 8</a:t>
            </a:r>
            <a:r>
              <a:rPr lang="en-US" baseline="30000" dirty="0" smtClean="0">
                <a:latin typeface="Century Gothic" pitchFamily="34" charset="0"/>
              </a:rPr>
              <a:t>th</a:t>
            </a:r>
            <a:r>
              <a:rPr lang="en-US" dirty="0" smtClean="0">
                <a:latin typeface="Century Gothic" pitchFamily="34" charset="0"/>
              </a:rPr>
              <a:t> Market for Ferrous Scrap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92" y="996286"/>
            <a:ext cx="7643386" cy="494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22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4" name="Rectangle 5"/>
          <p:cNvSpPr>
            <a:spLocks noChangeArrowheads="1"/>
          </p:cNvSpPr>
          <p:nvPr/>
        </p:nvSpPr>
        <p:spPr bwMode="auto">
          <a:xfrm>
            <a:off x="2380591" y="1604803"/>
            <a:ext cx="1727484" cy="915987"/>
          </a:xfrm>
          <a:prstGeom prst="rect">
            <a:avLst/>
          </a:prstGeom>
          <a:noFill/>
          <a:ln w="9525">
            <a:noFill/>
            <a:miter lim="800000"/>
            <a:headEnd/>
            <a:tailEnd/>
          </a:ln>
        </p:spPr>
        <p:txBody>
          <a:bodyPr wrap="square">
            <a:spAutoFit/>
          </a:bodyPr>
          <a:lstStyle/>
          <a:p>
            <a:r>
              <a:rPr lang="en-US" b="1" dirty="0">
                <a:latin typeface="Century Gothic" pitchFamily="34" charset="0"/>
              </a:rPr>
              <a:t>Ferrous &amp; </a:t>
            </a:r>
          </a:p>
          <a:p>
            <a:r>
              <a:rPr lang="en-US" b="1" dirty="0">
                <a:latin typeface="Century Gothic" pitchFamily="34" charset="0"/>
              </a:rPr>
              <a:t>non-ferrous metals</a:t>
            </a:r>
          </a:p>
        </p:txBody>
      </p:sp>
      <p:pic>
        <p:nvPicPr>
          <p:cNvPr id="20501" name="Picture 7" descr="assets-07.png"/>
          <p:cNvPicPr>
            <a:picLocks noChangeAspect="1"/>
          </p:cNvPicPr>
          <p:nvPr/>
        </p:nvPicPr>
        <p:blipFill>
          <a:blip r:embed="rId3"/>
          <a:srcRect/>
          <a:stretch>
            <a:fillRect/>
          </a:stretch>
        </p:blipFill>
        <p:spPr bwMode="auto">
          <a:xfrm>
            <a:off x="4241989" y="1618296"/>
            <a:ext cx="673890" cy="1060511"/>
          </a:xfrm>
          <a:prstGeom prst="rect">
            <a:avLst/>
          </a:prstGeom>
          <a:noFill/>
          <a:ln w="9525">
            <a:noFill/>
            <a:miter lim="800000"/>
            <a:headEnd/>
            <a:tailEnd/>
          </a:ln>
        </p:spPr>
      </p:pic>
      <p:sp>
        <p:nvSpPr>
          <p:cNvPr id="20502" name="Rectangle 8"/>
          <p:cNvSpPr>
            <a:spLocks noChangeArrowheads="1"/>
          </p:cNvSpPr>
          <p:nvPr/>
        </p:nvSpPr>
        <p:spPr bwMode="auto">
          <a:xfrm>
            <a:off x="5049793" y="1589071"/>
            <a:ext cx="829518" cy="351303"/>
          </a:xfrm>
          <a:prstGeom prst="rect">
            <a:avLst/>
          </a:prstGeom>
          <a:noFill/>
          <a:ln w="9525">
            <a:noFill/>
            <a:miter lim="800000"/>
            <a:headEnd/>
            <a:tailEnd/>
          </a:ln>
        </p:spPr>
        <p:txBody>
          <a:bodyPr wrap="square">
            <a:spAutoFit/>
          </a:bodyPr>
          <a:lstStyle/>
          <a:p>
            <a:r>
              <a:rPr lang="en-US" sz="1700" b="1" dirty="0">
                <a:latin typeface="Century Gothic" pitchFamily="34" charset="0"/>
              </a:rPr>
              <a:t>Paper</a:t>
            </a:r>
          </a:p>
        </p:txBody>
      </p:sp>
      <p:grpSp>
        <p:nvGrpSpPr>
          <p:cNvPr id="20498" name="Group 9"/>
          <p:cNvGrpSpPr>
            <a:grpSpLocks/>
          </p:cNvGrpSpPr>
          <p:nvPr/>
        </p:nvGrpSpPr>
        <p:grpSpPr bwMode="auto">
          <a:xfrm>
            <a:off x="6752919" y="1604802"/>
            <a:ext cx="1872324" cy="1132146"/>
            <a:chOff x="6647363" y="2498961"/>
            <a:chExt cx="1388638" cy="559773"/>
          </a:xfrm>
        </p:grpSpPr>
        <p:pic>
          <p:nvPicPr>
            <p:cNvPr id="20499" name="Picture 10" descr="assets-05.png"/>
            <p:cNvPicPr>
              <a:picLocks noChangeAspect="1"/>
            </p:cNvPicPr>
            <p:nvPr/>
          </p:nvPicPr>
          <p:blipFill>
            <a:blip r:embed="rId4"/>
            <a:srcRect/>
            <a:stretch>
              <a:fillRect/>
            </a:stretch>
          </p:blipFill>
          <p:spPr bwMode="auto">
            <a:xfrm>
              <a:off x="6647363" y="2502788"/>
              <a:ext cx="268986" cy="555946"/>
            </a:xfrm>
            <a:prstGeom prst="rect">
              <a:avLst/>
            </a:prstGeom>
            <a:noFill/>
            <a:ln w="9525">
              <a:noFill/>
              <a:miter lim="800000"/>
              <a:headEnd/>
              <a:tailEnd/>
            </a:ln>
          </p:spPr>
        </p:pic>
        <p:sp>
          <p:nvSpPr>
            <p:cNvPr id="20500" name="Rectangle 11"/>
            <p:cNvSpPr>
              <a:spLocks noChangeArrowheads="1"/>
            </p:cNvSpPr>
            <p:nvPr/>
          </p:nvSpPr>
          <p:spPr bwMode="auto">
            <a:xfrm>
              <a:off x="7035811" y="2498961"/>
              <a:ext cx="1000190" cy="182611"/>
            </a:xfrm>
            <a:prstGeom prst="rect">
              <a:avLst/>
            </a:prstGeom>
            <a:noFill/>
            <a:ln w="9525">
              <a:noFill/>
              <a:miter lim="800000"/>
              <a:headEnd/>
              <a:tailEnd/>
            </a:ln>
          </p:spPr>
          <p:txBody>
            <a:bodyPr wrap="square">
              <a:spAutoFit/>
            </a:bodyPr>
            <a:lstStyle/>
            <a:p>
              <a:r>
                <a:rPr lang="en-US" b="1" dirty="0">
                  <a:latin typeface="Century Gothic" pitchFamily="34" charset="0"/>
                </a:rPr>
                <a:t>Plastics</a:t>
              </a:r>
            </a:p>
          </p:txBody>
        </p:sp>
      </p:grpSp>
      <p:pic>
        <p:nvPicPr>
          <p:cNvPr id="20494" name="Picture 13" descr="assets-08.png"/>
          <p:cNvPicPr>
            <a:picLocks noChangeAspect="1"/>
          </p:cNvPicPr>
          <p:nvPr/>
        </p:nvPicPr>
        <p:blipFill>
          <a:blip r:embed="rId5"/>
          <a:srcRect/>
          <a:stretch>
            <a:fillRect/>
          </a:stretch>
        </p:blipFill>
        <p:spPr bwMode="auto">
          <a:xfrm>
            <a:off x="594853" y="3984448"/>
            <a:ext cx="496256" cy="1160197"/>
          </a:xfrm>
          <a:prstGeom prst="rect">
            <a:avLst/>
          </a:prstGeom>
          <a:noFill/>
          <a:ln w="9525">
            <a:noFill/>
            <a:miter lim="800000"/>
            <a:headEnd/>
            <a:tailEnd/>
          </a:ln>
        </p:spPr>
      </p:pic>
      <p:pic>
        <p:nvPicPr>
          <p:cNvPr id="20492" name="Picture 16" descr="assets-04.png"/>
          <p:cNvPicPr>
            <a:picLocks noChangeAspect="1"/>
          </p:cNvPicPr>
          <p:nvPr/>
        </p:nvPicPr>
        <p:blipFill>
          <a:blip r:embed="rId6"/>
          <a:srcRect/>
          <a:stretch>
            <a:fillRect/>
          </a:stretch>
        </p:blipFill>
        <p:spPr bwMode="auto">
          <a:xfrm>
            <a:off x="2397120" y="3984448"/>
            <a:ext cx="1204757" cy="1197045"/>
          </a:xfrm>
          <a:prstGeom prst="rect">
            <a:avLst/>
          </a:prstGeom>
          <a:noFill/>
          <a:ln w="9525">
            <a:noFill/>
            <a:miter lim="800000"/>
            <a:headEnd/>
            <a:tailEnd/>
          </a:ln>
        </p:spPr>
      </p:pic>
      <p:sp>
        <p:nvSpPr>
          <p:cNvPr id="20493" name="Rectangle 17"/>
          <p:cNvSpPr>
            <a:spLocks noChangeArrowheads="1"/>
          </p:cNvSpPr>
          <p:nvPr/>
        </p:nvSpPr>
        <p:spPr bwMode="auto">
          <a:xfrm>
            <a:off x="2499107" y="3563077"/>
            <a:ext cx="990763" cy="366457"/>
          </a:xfrm>
          <a:prstGeom prst="rect">
            <a:avLst/>
          </a:prstGeom>
          <a:noFill/>
          <a:ln w="9525">
            <a:noFill/>
            <a:miter lim="800000"/>
            <a:headEnd/>
            <a:tailEnd/>
          </a:ln>
        </p:spPr>
        <p:txBody>
          <a:bodyPr wrap="none">
            <a:spAutoFit/>
          </a:bodyPr>
          <a:lstStyle/>
          <a:p>
            <a:r>
              <a:rPr lang="en-US" b="1" dirty="0">
                <a:latin typeface="Century Gothic" pitchFamily="34" charset="0"/>
              </a:rPr>
              <a:t>Rubber</a:t>
            </a:r>
          </a:p>
        </p:txBody>
      </p:sp>
      <p:pic>
        <p:nvPicPr>
          <p:cNvPr id="20490" name="Picture 19" descr="assets-03.png"/>
          <p:cNvPicPr>
            <a:picLocks noChangeAspect="1"/>
          </p:cNvPicPr>
          <p:nvPr/>
        </p:nvPicPr>
        <p:blipFill>
          <a:blip r:embed="rId7"/>
          <a:srcRect/>
          <a:stretch>
            <a:fillRect/>
          </a:stretch>
        </p:blipFill>
        <p:spPr bwMode="auto">
          <a:xfrm>
            <a:off x="4607199" y="4003637"/>
            <a:ext cx="1098080" cy="1158666"/>
          </a:xfrm>
          <a:prstGeom prst="rect">
            <a:avLst/>
          </a:prstGeom>
          <a:noFill/>
          <a:ln w="9525">
            <a:noFill/>
            <a:miter lim="800000"/>
            <a:headEnd/>
            <a:tailEnd/>
          </a:ln>
        </p:spPr>
      </p:pic>
      <p:sp>
        <p:nvSpPr>
          <p:cNvPr id="20491" name="Rectangle 20"/>
          <p:cNvSpPr>
            <a:spLocks noChangeArrowheads="1"/>
          </p:cNvSpPr>
          <p:nvPr/>
        </p:nvSpPr>
        <p:spPr bwMode="auto">
          <a:xfrm>
            <a:off x="4655155" y="3555762"/>
            <a:ext cx="987771" cy="369332"/>
          </a:xfrm>
          <a:prstGeom prst="rect">
            <a:avLst/>
          </a:prstGeom>
          <a:noFill/>
          <a:ln w="9525">
            <a:noFill/>
            <a:miter lim="800000"/>
            <a:headEnd/>
            <a:tailEnd/>
          </a:ln>
        </p:spPr>
        <p:txBody>
          <a:bodyPr wrap="none">
            <a:spAutoFit/>
          </a:bodyPr>
          <a:lstStyle/>
          <a:p>
            <a:r>
              <a:rPr lang="en-US" b="1" dirty="0">
                <a:latin typeface="Century Gothic" pitchFamily="34" charset="0"/>
              </a:rPr>
              <a:t>Textiles</a:t>
            </a:r>
            <a:endParaRPr lang="en-US" b="1" dirty="0">
              <a:latin typeface="Helvetica" pitchFamily="34" charset="0"/>
            </a:endParaRPr>
          </a:p>
        </p:txBody>
      </p:sp>
      <p:pic>
        <p:nvPicPr>
          <p:cNvPr id="20488" name="Picture 22" descr="assets-02.png"/>
          <p:cNvPicPr>
            <a:picLocks noChangeAspect="1"/>
          </p:cNvPicPr>
          <p:nvPr/>
        </p:nvPicPr>
        <p:blipFill>
          <a:blip r:embed="rId8"/>
          <a:srcRect/>
          <a:stretch>
            <a:fillRect/>
          </a:stretch>
        </p:blipFill>
        <p:spPr bwMode="auto">
          <a:xfrm>
            <a:off x="6630100" y="3654823"/>
            <a:ext cx="1184770" cy="1485899"/>
          </a:xfrm>
          <a:prstGeom prst="rect">
            <a:avLst/>
          </a:prstGeom>
          <a:noFill/>
          <a:ln w="9525">
            <a:noFill/>
            <a:miter lim="800000"/>
            <a:headEnd/>
            <a:tailEnd/>
          </a:ln>
        </p:spPr>
      </p:pic>
      <p:sp>
        <p:nvSpPr>
          <p:cNvPr id="20489" name="Rectangle 23"/>
          <p:cNvSpPr>
            <a:spLocks noChangeArrowheads="1"/>
          </p:cNvSpPr>
          <p:nvPr/>
        </p:nvSpPr>
        <p:spPr bwMode="auto">
          <a:xfrm>
            <a:off x="7284838" y="3563077"/>
            <a:ext cx="1388522" cy="369332"/>
          </a:xfrm>
          <a:prstGeom prst="rect">
            <a:avLst/>
          </a:prstGeom>
          <a:noFill/>
          <a:ln w="9525">
            <a:noFill/>
            <a:miter lim="800000"/>
            <a:headEnd/>
            <a:tailEnd/>
          </a:ln>
        </p:spPr>
        <p:txBody>
          <a:bodyPr wrap="none">
            <a:spAutoFit/>
          </a:bodyPr>
          <a:lstStyle/>
          <a:p>
            <a:r>
              <a:rPr lang="en-US" b="1" dirty="0">
                <a:latin typeface="Century Gothic" pitchFamily="34" charset="0"/>
              </a:rPr>
              <a:t>Electronics</a:t>
            </a:r>
          </a:p>
        </p:txBody>
      </p:sp>
      <p:pic>
        <p:nvPicPr>
          <p:cNvPr id="26" name="Picture 25" descr="assets.png"/>
          <p:cNvPicPr>
            <a:picLocks noChangeAspect="1"/>
          </p:cNvPicPr>
          <p:nvPr/>
        </p:nvPicPr>
        <p:blipFill>
          <a:blip r:embed="rId9"/>
          <a:stretch>
            <a:fillRect/>
          </a:stretch>
        </p:blipFill>
        <p:spPr>
          <a:xfrm>
            <a:off x="475155" y="1681282"/>
            <a:ext cx="1761161" cy="943933"/>
          </a:xfrm>
          <a:prstGeom prst="rect">
            <a:avLst/>
          </a:prstGeom>
        </p:spPr>
      </p:pic>
      <p:sp>
        <p:nvSpPr>
          <p:cNvPr id="19" name="Title 1"/>
          <p:cNvSpPr>
            <a:spLocks noGrp="1"/>
          </p:cNvSpPr>
          <p:nvPr>
            <p:ph type="title"/>
          </p:nvPr>
        </p:nvSpPr>
        <p:spPr>
          <a:xfrm>
            <a:off x="298450" y="220782"/>
            <a:ext cx="7188200" cy="673100"/>
          </a:xfrm>
        </p:spPr>
        <p:txBody>
          <a:bodyPr>
            <a:normAutofit/>
          </a:bodyPr>
          <a:lstStyle/>
          <a:p>
            <a:pPr eaLnBrk="1" hangingPunct="1"/>
            <a:r>
              <a:rPr lang="en-US" sz="2400" b="1" dirty="0" smtClean="0">
                <a:latin typeface="Century Gothic" pitchFamily="34" charset="0"/>
              </a:rPr>
              <a:t>Institute of Scrap Recycling Industries</a:t>
            </a: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3</a:t>
            </a:fld>
            <a:endParaRPr lang="en-US" dirty="0"/>
          </a:p>
        </p:txBody>
      </p:sp>
      <p:sp>
        <p:nvSpPr>
          <p:cNvPr id="20" name="Rectangle 14"/>
          <p:cNvSpPr>
            <a:spLocks noChangeArrowheads="1"/>
          </p:cNvSpPr>
          <p:nvPr/>
        </p:nvSpPr>
        <p:spPr bwMode="auto">
          <a:xfrm>
            <a:off x="448485" y="3555763"/>
            <a:ext cx="789000" cy="369331"/>
          </a:xfrm>
          <a:prstGeom prst="rect">
            <a:avLst/>
          </a:prstGeom>
          <a:noFill/>
          <a:ln w="9525">
            <a:noFill/>
            <a:miter lim="800000"/>
            <a:headEnd/>
            <a:tailEnd/>
          </a:ln>
        </p:spPr>
        <p:txBody>
          <a:bodyPr wrap="none">
            <a:spAutoFit/>
          </a:bodyPr>
          <a:lstStyle/>
          <a:p>
            <a:r>
              <a:rPr lang="en-US" b="1" dirty="0">
                <a:latin typeface="Century Gothic" pitchFamily="34" charset="0"/>
              </a:rPr>
              <a:t>Glass</a:t>
            </a:r>
          </a:p>
        </p:txBody>
      </p:sp>
    </p:spTree>
    <p:extLst>
      <p:ext uri="{BB962C8B-B14F-4D97-AF65-F5344CB8AC3E}">
        <p14:creationId xmlns:p14="http://schemas.microsoft.com/office/powerpoint/2010/main" val="2794334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65760" y="0"/>
            <a:ext cx="6577965" cy="860425"/>
          </a:xfrm>
        </p:spPr>
        <p:txBody>
          <a:bodyPr/>
          <a:lstStyle/>
          <a:p>
            <a:pPr eaLnBrk="1" hangingPunct="1"/>
            <a:r>
              <a:rPr lang="en-US" dirty="0" smtClean="0">
                <a:latin typeface="Century Gothic" pitchFamily="34" charset="0"/>
              </a:rPr>
              <a:t>China Slump Not Restricted to Metals</a:t>
            </a:r>
          </a:p>
        </p:txBody>
      </p:sp>
      <p:sp>
        <p:nvSpPr>
          <p:cNvPr id="2" name="Rectangle 1"/>
          <p:cNvSpPr/>
          <p:nvPr/>
        </p:nvSpPr>
        <p:spPr>
          <a:xfrm>
            <a:off x="365760" y="1093044"/>
            <a:ext cx="8202304" cy="5016758"/>
          </a:xfrm>
          <a:prstGeom prst="rect">
            <a:avLst/>
          </a:prstGeom>
        </p:spPr>
        <p:txBody>
          <a:bodyPr wrap="square">
            <a:spAutoFit/>
          </a:bodyPr>
          <a:lstStyle/>
          <a:p>
            <a:r>
              <a:rPr lang="en-US" sz="1600" dirty="0"/>
              <a:t>As for current market conditions in China, Steve Wong, Executive President of the China Scrap Plastics Association reports that “Plastic recycling market has been badly affected by the stock market bubble in China recently. Liquidity decreases as buyers’ cash flow has been tightened up by stock market, affecting both their ability and incentive to source. People in the market commented the situation is even worse than that during Operation Green Fence as in spite of how low the prices quoted, customers have no money to buy, the one who has money to buy indeed command the prices. Instead of selling and buying at reasonable market equilibrium price, materials were sold at customers’ offered prices.” </a:t>
            </a:r>
            <a:endParaRPr lang="en-US" sz="1600" dirty="0" smtClean="0"/>
          </a:p>
          <a:p>
            <a:endParaRPr lang="en-US" sz="1600" dirty="0"/>
          </a:p>
          <a:p>
            <a:r>
              <a:rPr lang="en-US" sz="1600" dirty="0"/>
              <a:t>As for Chinese import conditions, Dr. Wong report “In respect of scrap plastic import policy of China, major ports such as Shanghai, Tianjin have further tightened the restrictions on materials involving contamination to different extent. Some suppliers in the U.S. reflected that some customers abandoned shipments that already paid deposit for and arrived at port. Hundreds of containers have stuck at port of Tianjin as the buyers were unwilling or not even dare to declare the materials. Hence, suppliers have been busy contacting shipping lines to extend demurrage. Since the market is gloomy and the underlying cause is the external factor under macroeconomic situation rather than the problem of the industry itself, people in the industry are conservative and do not foresee a miracle in near future.”</a:t>
            </a:r>
          </a:p>
        </p:txBody>
      </p:sp>
    </p:spTree>
    <p:extLst>
      <p:ext uri="{BB962C8B-B14F-4D97-AF65-F5344CB8AC3E}">
        <p14:creationId xmlns:p14="http://schemas.microsoft.com/office/powerpoint/2010/main" val="2089654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6858000" cy="860425"/>
          </a:xfrm>
        </p:spPr>
        <p:txBody>
          <a:bodyPr/>
          <a:lstStyle/>
          <a:p>
            <a:pPr eaLnBrk="1" hangingPunct="1"/>
            <a:r>
              <a:rPr lang="en-US" sz="2000" dirty="0" smtClean="0">
                <a:latin typeface="Century Gothic" pitchFamily="34" charset="0"/>
              </a:rPr>
              <a:t>  Keys Going Forward</a:t>
            </a:r>
          </a:p>
        </p:txBody>
      </p:sp>
      <p:sp>
        <p:nvSpPr>
          <p:cNvPr id="5" name="TextBox 4"/>
          <p:cNvSpPr txBox="1"/>
          <p:nvPr/>
        </p:nvSpPr>
        <p:spPr>
          <a:xfrm>
            <a:off x="312534" y="1064525"/>
            <a:ext cx="8503920" cy="5078313"/>
          </a:xfrm>
          <a:prstGeom prst="rect">
            <a:avLst/>
          </a:prstGeom>
          <a:noFill/>
        </p:spPr>
        <p:txBody>
          <a:bodyPr wrap="square" rtlCol="0">
            <a:spAutoFit/>
          </a:bodyPr>
          <a:lstStyle/>
          <a:p>
            <a:pPr>
              <a:spcAft>
                <a:spcPts val="1200"/>
              </a:spcAft>
              <a:buFont typeface="Arial" pitchFamily="34" charset="0"/>
              <a:buChar char="•"/>
            </a:pPr>
            <a:r>
              <a:rPr lang="en-US" sz="2400" dirty="0" smtClean="0"/>
              <a:t> Hard to see short-term bullish scenario </a:t>
            </a:r>
            <a:r>
              <a:rPr lang="en-US" sz="2400" dirty="0"/>
              <a:t>for commodities: Goldman Sachs </a:t>
            </a:r>
            <a:r>
              <a:rPr lang="en-US" sz="2400" dirty="0" smtClean="0"/>
              <a:t>forecasting </a:t>
            </a:r>
            <a:r>
              <a:rPr lang="en-US" sz="2400" dirty="0"/>
              <a:t>cash copper will fall to $4,500/</a:t>
            </a:r>
            <a:r>
              <a:rPr lang="en-US" sz="2400" dirty="0" err="1"/>
              <a:t>mt</a:t>
            </a:r>
            <a:r>
              <a:rPr lang="en-US" sz="2400" dirty="0"/>
              <a:t> by the end of the year while </a:t>
            </a:r>
            <a:r>
              <a:rPr lang="en-US" sz="2400" dirty="0" err="1"/>
              <a:t>BofA</a:t>
            </a:r>
            <a:r>
              <a:rPr lang="en-US" sz="2400" dirty="0"/>
              <a:t> has a 2016 copper price forecast of $4,969/</a:t>
            </a:r>
            <a:r>
              <a:rPr lang="en-US" sz="2400" dirty="0" err="1"/>
              <a:t>mt.</a:t>
            </a:r>
            <a:r>
              <a:rPr lang="en-US" sz="2400" dirty="0"/>
              <a:t>   </a:t>
            </a:r>
          </a:p>
          <a:p>
            <a:pPr>
              <a:spcAft>
                <a:spcPts val="1200"/>
              </a:spcAft>
              <a:buFont typeface="Arial" pitchFamily="34" charset="0"/>
              <a:buChar char="•"/>
            </a:pPr>
            <a:r>
              <a:rPr lang="en-US" sz="2400" dirty="0" smtClean="0"/>
              <a:t> Given Commodity Performance, Increased Emphasis on Operational Efficiency And Quality</a:t>
            </a:r>
          </a:p>
          <a:p>
            <a:pPr>
              <a:spcAft>
                <a:spcPts val="1200"/>
              </a:spcAft>
              <a:buFont typeface="Arial" pitchFamily="34" charset="0"/>
              <a:buChar char="•"/>
            </a:pPr>
            <a:r>
              <a:rPr lang="en-US" sz="2400" dirty="0" smtClean="0"/>
              <a:t> Need to Develop New Markets</a:t>
            </a:r>
          </a:p>
          <a:p>
            <a:pPr>
              <a:spcAft>
                <a:spcPts val="1200"/>
              </a:spcAft>
              <a:buFont typeface="Arial" pitchFamily="34" charset="0"/>
              <a:buChar char="•"/>
            </a:pPr>
            <a:r>
              <a:rPr lang="en-US" sz="2400" dirty="0"/>
              <a:t> Industry Consolidation/Rationalization</a:t>
            </a:r>
            <a:endParaRPr lang="en-US" sz="2400" dirty="0" smtClean="0"/>
          </a:p>
          <a:p>
            <a:pPr>
              <a:spcAft>
                <a:spcPts val="1200"/>
              </a:spcAft>
              <a:buFont typeface="Arial" pitchFamily="34" charset="0"/>
              <a:buChar char="•"/>
            </a:pPr>
            <a:r>
              <a:rPr lang="en-US" sz="2400" dirty="0" smtClean="0"/>
              <a:t> Cyclical Industry</a:t>
            </a:r>
          </a:p>
          <a:p>
            <a:pPr>
              <a:spcAft>
                <a:spcPts val="1200"/>
              </a:spcAft>
              <a:buFont typeface="Arial" pitchFamily="34" charset="0"/>
              <a:buChar char="•"/>
            </a:pPr>
            <a:r>
              <a:rPr lang="en-US" sz="2400" dirty="0"/>
              <a:t> </a:t>
            </a:r>
            <a:r>
              <a:rPr lang="en-US" sz="2400" dirty="0" smtClean="0"/>
              <a:t>Longer Term Positive Trends</a:t>
            </a:r>
          </a:p>
          <a:p>
            <a:pPr>
              <a:spcAft>
                <a:spcPts val="1200"/>
              </a:spcAft>
              <a:buFont typeface="Arial" pitchFamily="34" charset="0"/>
              <a:buChar char="•"/>
            </a:pPr>
            <a:r>
              <a:rPr lang="en-US" sz="2400" dirty="0"/>
              <a:t> </a:t>
            </a:r>
            <a:r>
              <a:rPr lang="en-US" sz="2400" dirty="0" smtClean="0"/>
              <a:t>ISRI</a:t>
            </a:r>
            <a:endParaRPr lang="en-US" sz="2400" dirty="0"/>
          </a:p>
        </p:txBody>
      </p:sp>
    </p:spTree>
    <p:extLst>
      <p:ext uri="{BB962C8B-B14F-4D97-AF65-F5344CB8AC3E}">
        <p14:creationId xmlns:p14="http://schemas.microsoft.com/office/powerpoint/2010/main" val="490344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143000" y="671789"/>
            <a:ext cx="6858000" cy="1880342"/>
          </a:xfrm>
        </p:spPr>
        <p:txBody>
          <a:bodyPr>
            <a:normAutofit/>
          </a:bodyPr>
          <a:lstStyle/>
          <a:p>
            <a:r>
              <a:rPr lang="en-US" sz="6400" b="0" dirty="0" smtClean="0">
                <a:latin typeface="Century Gothic" pitchFamily="34" charset="0"/>
              </a:rPr>
              <a:t>Thank You</a:t>
            </a:r>
            <a:endParaRPr lang="en-US" sz="6400" b="0" dirty="0" smtClean="0">
              <a:solidFill>
                <a:srgbClr val="FFFFFF"/>
              </a:solidFill>
              <a:latin typeface="Century Gothic" pitchFamily="34" charset="0"/>
            </a:endParaRPr>
          </a:p>
        </p:txBody>
      </p:sp>
      <p:sp>
        <p:nvSpPr>
          <p:cNvPr id="15362" name="Subtitle 2"/>
          <p:cNvSpPr>
            <a:spLocks noGrp="1"/>
          </p:cNvSpPr>
          <p:nvPr>
            <p:ph type="subTitle" idx="1"/>
          </p:nvPr>
        </p:nvSpPr>
        <p:spPr>
          <a:xfrm>
            <a:off x="1494430" y="2519001"/>
            <a:ext cx="6400800" cy="1752600"/>
          </a:xfrm>
        </p:spPr>
        <p:txBody>
          <a:bodyPr>
            <a:normAutofit lnSpcReduction="10000"/>
          </a:bodyPr>
          <a:lstStyle/>
          <a:p>
            <a:pPr eaLnBrk="1" hangingPunct="1"/>
            <a:r>
              <a:rPr lang="en-US" i="1" dirty="0" smtClean="0">
                <a:latin typeface="Century Gothic" pitchFamily="34" charset="0"/>
              </a:rPr>
              <a:t>Joseph Pickard, ISRI</a:t>
            </a:r>
          </a:p>
          <a:p>
            <a:pPr eaLnBrk="1" hangingPunct="1"/>
            <a:r>
              <a:rPr lang="en-US" i="1" dirty="0" smtClean="0">
                <a:latin typeface="Century Gothic" pitchFamily="34" charset="0"/>
              </a:rPr>
              <a:t>1615 L St., NW </a:t>
            </a:r>
          </a:p>
          <a:p>
            <a:r>
              <a:rPr lang="en-US" i="1" dirty="0" smtClean="0">
                <a:latin typeface="Century Gothic" pitchFamily="34" charset="0"/>
              </a:rPr>
              <a:t>Washington DC 20008 </a:t>
            </a:r>
            <a:r>
              <a:rPr lang="en-US" i="1" dirty="0">
                <a:latin typeface="Century Gothic" pitchFamily="34" charset="0"/>
              </a:rPr>
              <a:t>I (202) </a:t>
            </a:r>
            <a:r>
              <a:rPr lang="en-US" i="1" dirty="0" smtClean="0">
                <a:latin typeface="Century Gothic" pitchFamily="34" charset="0"/>
              </a:rPr>
              <a:t>662-8542</a:t>
            </a:r>
            <a:endParaRPr lang="en-US" i="1" dirty="0">
              <a:latin typeface="Century Gothic" pitchFamily="34" charset="0"/>
            </a:endParaRPr>
          </a:p>
          <a:p>
            <a:pPr eaLnBrk="1" hangingPunct="1"/>
            <a:r>
              <a:rPr lang="en-US" i="1" dirty="0" smtClean="0">
                <a:latin typeface="Century Gothic" pitchFamily="34" charset="0"/>
                <a:hlinkClick r:id="rId2"/>
              </a:rPr>
              <a:t>joepickard@isri.org</a:t>
            </a:r>
            <a:r>
              <a:rPr lang="en-US" i="1" dirty="0" smtClean="0">
                <a:latin typeface="Century Gothic" pitchFamily="34" charset="0"/>
              </a:rPr>
              <a:t> I </a:t>
            </a:r>
            <a:r>
              <a:rPr lang="en-US" i="1" dirty="0" smtClean="0">
                <a:latin typeface="Century Gothic" pitchFamily="34" charset="0"/>
                <a:hlinkClick r:id="rId3"/>
              </a:rPr>
              <a:t>www.isri.org</a:t>
            </a:r>
            <a:endParaRPr lang="en-US" i="1" dirty="0" smtClean="0">
              <a:latin typeface="Century Gothic" pitchFamily="34" charset="0"/>
            </a:endParaRPr>
          </a:p>
        </p:txBody>
      </p:sp>
      <p:pic>
        <p:nvPicPr>
          <p:cNvPr id="9218" name="Picture 2" descr="http://www.isri.org/images/default-source/2015-commodities-roundtable/commoditiesroundtable-776x113-banner-final.jpg?sfvrsn=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66" y="4395711"/>
            <a:ext cx="73914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81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normAutofit/>
          </a:bodyPr>
          <a:lstStyle/>
          <a:p>
            <a:r>
              <a:rPr lang="en-US" sz="2400" b="1" dirty="0" smtClean="0">
                <a:latin typeface="Century Gothic" pitchFamily="34" charset="0"/>
              </a:rPr>
              <a:t>   </a:t>
            </a:r>
            <a:r>
              <a:rPr lang="en-US" dirty="0" smtClean="0">
                <a:latin typeface="Century Gothic" pitchFamily="34" charset="0"/>
              </a:rPr>
              <a:t>The Recycling Industry</a:t>
            </a:r>
            <a:endParaRPr lang="en-US" sz="2400" b="1" dirty="0" smtClean="0">
              <a:latin typeface="Century Gothic" pitchFamily="34" charset="0"/>
              <a:cs typeface="Helvetica"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93" y="964706"/>
            <a:ext cx="7750806" cy="4876799"/>
          </a:xfrm>
          <a:prstGeom prst="rect">
            <a:avLst/>
          </a:prstGeom>
        </p:spPr>
      </p:pic>
    </p:spTree>
    <p:extLst>
      <p:ext uri="{BB962C8B-B14F-4D97-AF65-F5344CB8AC3E}">
        <p14:creationId xmlns:p14="http://schemas.microsoft.com/office/powerpoint/2010/main" val="387681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normAutofit/>
          </a:bodyPr>
          <a:lstStyle/>
          <a:p>
            <a:r>
              <a:rPr lang="en-US" sz="2400" b="1" dirty="0" smtClean="0">
                <a:latin typeface="Century Gothic" pitchFamily="34" charset="0"/>
              </a:rPr>
              <a:t>   Recycling Industry in the US</a:t>
            </a:r>
            <a:endParaRPr lang="en-US" sz="2400" b="1" dirty="0" smtClean="0">
              <a:latin typeface="Century Gothic" pitchFamily="34" charset="0"/>
              <a:cs typeface="Helvetica"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5</a:t>
            </a:fld>
            <a:endParaRPr lang="en-US" dirty="0"/>
          </a:p>
        </p:txBody>
      </p:sp>
      <p:sp>
        <p:nvSpPr>
          <p:cNvPr id="3" name="Rectangle 2"/>
          <p:cNvSpPr/>
          <p:nvPr/>
        </p:nvSpPr>
        <p:spPr>
          <a:xfrm>
            <a:off x="383071" y="1265478"/>
            <a:ext cx="8052475" cy="707886"/>
          </a:xfrm>
          <a:prstGeom prst="rect">
            <a:avLst/>
          </a:prstGeom>
        </p:spPr>
        <p:txBody>
          <a:bodyPr wrap="square">
            <a:spAutoFit/>
          </a:bodyPr>
          <a:lstStyle/>
          <a:p>
            <a:r>
              <a:rPr lang="en-US" sz="4000" b="1" dirty="0" smtClean="0">
                <a:solidFill>
                  <a:srgbClr val="4E7AA7"/>
                </a:solidFill>
                <a:latin typeface="Century Gothic" pitchFamily="34" charset="0"/>
              </a:rPr>
              <a:t>$105 Billion Industry</a:t>
            </a:r>
            <a:endParaRPr lang="en-US" sz="4000" b="1" dirty="0">
              <a:solidFill>
                <a:srgbClr val="4E7AA7"/>
              </a:solidFill>
              <a:latin typeface="Century Gothic" pitchFamily="34" charset="0"/>
            </a:endParaRPr>
          </a:p>
        </p:txBody>
      </p:sp>
      <p:sp>
        <p:nvSpPr>
          <p:cNvPr id="12" name="Rectangle 5"/>
          <p:cNvSpPr>
            <a:spLocks noChangeArrowheads="1"/>
          </p:cNvSpPr>
          <p:nvPr/>
        </p:nvSpPr>
        <p:spPr bwMode="auto">
          <a:xfrm>
            <a:off x="544505" y="2177117"/>
            <a:ext cx="7705210" cy="1138773"/>
          </a:xfrm>
          <a:prstGeom prst="rect">
            <a:avLst/>
          </a:prstGeom>
          <a:noFill/>
          <a:ln w="9525">
            <a:noFill/>
            <a:miter lim="800000"/>
            <a:headEnd/>
            <a:tailEnd/>
          </a:ln>
        </p:spPr>
        <p:txBody>
          <a:bodyPr wrap="square">
            <a:spAutoFit/>
          </a:bodyPr>
          <a:lstStyle/>
          <a:p>
            <a:r>
              <a:rPr lang="en-US" sz="4000" dirty="0" smtClean="0">
                <a:solidFill>
                  <a:srgbClr val="4E7AA7"/>
                </a:solidFill>
                <a:latin typeface="Century Gothic" pitchFamily="34" charset="0"/>
              </a:rPr>
              <a:t>149,000					472,000</a:t>
            </a:r>
            <a:endParaRPr lang="en-US" sz="4000" dirty="0">
              <a:solidFill>
                <a:srgbClr val="4E7AA7"/>
              </a:solidFill>
              <a:latin typeface="Century Gothic" pitchFamily="34" charset="0"/>
            </a:endParaRPr>
          </a:p>
          <a:p>
            <a:r>
              <a:rPr lang="en-US" sz="2800" dirty="0">
                <a:latin typeface="Century Gothic" pitchFamily="34" charset="0"/>
              </a:rPr>
              <a:t> </a:t>
            </a:r>
            <a:r>
              <a:rPr lang="en-US" sz="2800" dirty="0" smtClean="0">
                <a:latin typeface="Century Gothic" pitchFamily="34" charset="0"/>
              </a:rPr>
              <a:t>Direct Employees		 Direct + Indirect</a:t>
            </a:r>
            <a:endParaRPr lang="en-US" sz="2800" dirty="0">
              <a:latin typeface="Century Gothic" pitchFamily="34" charset="0"/>
            </a:endParaRPr>
          </a:p>
        </p:txBody>
      </p:sp>
      <p:sp>
        <p:nvSpPr>
          <p:cNvPr id="15" name="Rectangle 5"/>
          <p:cNvSpPr>
            <a:spLocks noChangeArrowheads="1"/>
          </p:cNvSpPr>
          <p:nvPr/>
        </p:nvSpPr>
        <p:spPr bwMode="auto">
          <a:xfrm>
            <a:off x="1415345" y="4525453"/>
            <a:ext cx="7100005" cy="1569660"/>
          </a:xfrm>
          <a:prstGeom prst="rect">
            <a:avLst/>
          </a:prstGeom>
          <a:noFill/>
          <a:ln w="9525">
            <a:noFill/>
            <a:miter lim="800000"/>
            <a:headEnd/>
            <a:tailEnd/>
          </a:ln>
        </p:spPr>
        <p:txBody>
          <a:bodyPr wrap="square">
            <a:spAutoFit/>
          </a:bodyPr>
          <a:lstStyle/>
          <a:p>
            <a:r>
              <a:rPr lang="en-US" sz="2000" dirty="0" smtClean="0">
                <a:solidFill>
                  <a:srgbClr val="4E7AA7"/>
                </a:solidFill>
                <a:latin typeface="Century Gothic" pitchFamily="34" charset="0"/>
              </a:rPr>
              <a:t>75 million tons	</a:t>
            </a:r>
            <a:r>
              <a:rPr lang="en-US" sz="1600" dirty="0" smtClean="0">
                <a:latin typeface="Century Gothic" pitchFamily="34" charset="0"/>
              </a:rPr>
              <a:t>ferrous 			</a:t>
            </a:r>
          </a:p>
          <a:p>
            <a:r>
              <a:rPr lang="en-US" sz="2000" dirty="0" smtClean="0">
                <a:solidFill>
                  <a:srgbClr val="4E7AA7"/>
                </a:solidFill>
                <a:latin typeface="Century Gothic" pitchFamily="34" charset="0"/>
              </a:rPr>
              <a:t>5.4 </a:t>
            </a:r>
            <a:r>
              <a:rPr lang="en-US" sz="2000" dirty="0">
                <a:solidFill>
                  <a:srgbClr val="4E7AA7"/>
                </a:solidFill>
                <a:latin typeface="Century Gothic" pitchFamily="34" charset="0"/>
              </a:rPr>
              <a:t>million tons </a:t>
            </a:r>
            <a:r>
              <a:rPr lang="en-US" sz="1600" dirty="0">
                <a:latin typeface="Century Gothic" pitchFamily="34" charset="0"/>
              </a:rPr>
              <a:t>a</a:t>
            </a:r>
            <a:r>
              <a:rPr lang="en-US" sz="1600" dirty="0" smtClean="0">
                <a:latin typeface="Century Gothic" pitchFamily="34" charset="0"/>
              </a:rPr>
              <a:t>luminum    </a:t>
            </a:r>
            <a:r>
              <a:rPr lang="en-US" sz="2000" dirty="0">
                <a:solidFill>
                  <a:srgbClr val="4E7AA7"/>
                </a:solidFill>
                <a:latin typeface="Century Gothic" pitchFamily="34" charset="0"/>
              </a:rPr>
              <a:t>	</a:t>
            </a:r>
            <a:r>
              <a:rPr lang="en-US" sz="2000" dirty="0" smtClean="0">
                <a:solidFill>
                  <a:srgbClr val="4E7AA7"/>
                </a:solidFill>
                <a:latin typeface="Century Gothic" pitchFamily="34" charset="0"/>
              </a:rPr>
              <a:t>	</a:t>
            </a:r>
          </a:p>
          <a:p>
            <a:r>
              <a:rPr lang="en-US" sz="2000" dirty="0" smtClean="0">
                <a:solidFill>
                  <a:srgbClr val="4E7AA7"/>
                </a:solidFill>
                <a:latin typeface="Century Gothic" pitchFamily="34" charset="0"/>
              </a:rPr>
              <a:t>2 </a:t>
            </a:r>
            <a:r>
              <a:rPr lang="en-US" sz="2000" dirty="0">
                <a:solidFill>
                  <a:srgbClr val="4E7AA7"/>
                </a:solidFill>
                <a:latin typeface="Century Gothic" pitchFamily="34" charset="0"/>
              </a:rPr>
              <a:t>million tons </a:t>
            </a:r>
            <a:r>
              <a:rPr lang="en-US" sz="2000" dirty="0" smtClean="0">
                <a:solidFill>
                  <a:srgbClr val="4E7AA7"/>
                </a:solidFill>
                <a:latin typeface="Century Gothic" pitchFamily="34" charset="0"/>
              </a:rPr>
              <a:t>	</a:t>
            </a:r>
            <a:r>
              <a:rPr lang="en-US" sz="1600" dirty="0" smtClean="0">
                <a:latin typeface="Century Gothic" pitchFamily="34" charset="0"/>
              </a:rPr>
              <a:t>copper</a:t>
            </a:r>
          </a:p>
          <a:p>
            <a:r>
              <a:rPr lang="en-US" sz="2000" dirty="0">
                <a:solidFill>
                  <a:srgbClr val="4E7AA7"/>
                </a:solidFill>
                <a:latin typeface="Century Gothic" pitchFamily="34" charset="0"/>
              </a:rPr>
              <a:t>46 million tons </a:t>
            </a:r>
            <a:r>
              <a:rPr lang="en-US" sz="2000" dirty="0" smtClean="0">
                <a:solidFill>
                  <a:srgbClr val="4E7AA7"/>
                </a:solidFill>
                <a:latin typeface="Century Gothic" pitchFamily="34" charset="0"/>
              </a:rPr>
              <a:t>	</a:t>
            </a:r>
            <a:r>
              <a:rPr lang="en-US" sz="1600" dirty="0" smtClean="0">
                <a:latin typeface="Century Gothic" pitchFamily="34" charset="0"/>
              </a:rPr>
              <a:t>paper</a:t>
            </a:r>
          </a:p>
          <a:p>
            <a:pPr>
              <a:lnSpc>
                <a:spcPct val="50000"/>
              </a:lnSpc>
            </a:pPr>
            <a:r>
              <a:rPr lang="en-US" sz="1600" dirty="0">
                <a:latin typeface="Century Gothic" pitchFamily="34" charset="0"/>
              </a:rPr>
              <a:t>	</a:t>
            </a:r>
            <a:r>
              <a:rPr lang="en-US" sz="1600" dirty="0" smtClean="0">
                <a:latin typeface="Century Gothic" pitchFamily="34" charset="0"/>
              </a:rPr>
              <a:t>		</a:t>
            </a:r>
            <a:endParaRPr lang="en-US" sz="1600" b="1" dirty="0">
              <a:latin typeface="Century Gothic" pitchFamily="34" charset="0"/>
            </a:endParaRPr>
          </a:p>
          <a:p>
            <a:pPr>
              <a:lnSpc>
                <a:spcPct val="50000"/>
              </a:lnSpc>
            </a:pPr>
            <a:r>
              <a:rPr lang="en-US" sz="1600" b="1" dirty="0">
                <a:latin typeface="Century Gothic" pitchFamily="34" charset="0"/>
              </a:rPr>
              <a:t>		</a:t>
            </a:r>
            <a:endParaRPr lang="en-US" sz="1600" dirty="0">
              <a:latin typeface="Century Gothic" pitchFamily="34" charset="0"/>
            </a:endParaRPr>
          </a:p>
        </p:txBody>
      </p:sp>
      <p:sp>
        <p:nvSpPr>
          <p:cNvPr id="16" name="Rectangle 5"/>
          <p:cNvSpPr>
            <a:spLocks noChangeArrowheads="1"/>
          </p:cNvSpPr>
          <p:nvPr/>
        </p:nvSpPr>
        <p:spPr bwMode="auto">
          <a:xfrm>
            <a:off x="544505" y="3458986"/>
            <a:ext cx="4908918" cy="1077218"/>
          </a:xfrm>
          <a:prstGeom prst="rect">
            <a:avLst/>
          </a:prstGeom>
          <a:noFill/>
          <a:ln w="9525">
            <a:noFill/>
            <a:miter lim="800000"/>
            <a:headEnd/>
            <a:tailEnd/>
          </a:ln>
        </p:spPr>
        <p:txBody>
          <a:bodyPr wrap="square">
            <a:spAutoFit/>
          </a:bodyPr>
          <a:lstStyle/>
          <a:p>
            <a:r>
              <a:rPr lang="en-US" sz="4000" dirty="0" smtClean="0">
                <a:solidFill>
                  <a:srgbClr val="4E7AA7"/>
                </a:solidFill>
                <a:latin typeface="Century Gothic" pitchFamily="34" charset="0"/>
              </a:rPr>
              <a:t>+135,000,000</a:t>
            </a:r>
            <a:endParaRPr lang="en-US" sz="4000" dirty="0">
              <a:solidFill>
                <a:srgbClr val="4E7AA7"/>
              </a:solidFill>
              <a:latin typeface="Century Gothic" pitchFamily="34" charset="0"/>
            </a:endParaRPr>
          </a:p>
          <a:p>
            <a:r>
              <a:rPr lang="en-US" sz="2400" dirty="0">
                <a:latin typeface="Century Gothic" pitchFamily="34" charset="0"/>
              </a:rPr>
              <a:t> Tons processed annually</a:t>
            </a:r>
          </a:p>
        </p:txBody>
      </p:sp>
      <p:pic>
        <p:nvPicPr>
          <p:cNvPr id="5" name="Picture 4"/>
          <p:cNvPicPr>
            <a:picLocks noChangeAspect="1"/>
          </p:cNvPicPr>
          <p:nvPr/>
        </p:nvPicPr>
        <p:blipFill>
          <a:blip r:embed="rId3"/>
          <a:stretch>
            <a:fillRect/>
          </a:stretch>
        </p:blipFill>
        <p:spPr>
          <a:xfrm>
            <a:off x="4927980" y="3458986"/>
            <a:ext cx="3272338" cy="2439778"/>
          </a:xfrm>
          <a:prstGeom prst="rect">
            <a:avLst/>
          </a:prstGeom>
        </p:spPr>
      </p:pic>
    </p:spTree>
    <p:extLst>
      <p:ext uri="{BB962C8B-B14F-4D97-AF65-F5344CB8AC3E}">
        <p14:creationId xmlns:p14="http://schemas.microsoft.com/office/powerpoint/2010/main" val="965562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latin typeface="Century Gothic" pitchFamily="34" charset="0"/>
              </a:rPr>
              <a:t> </a:t>
            </a:r>
            <a:r>
              <a:rPr lang="en-US" dirty="0">
                <a:latin typeface="Century Gothic" pitchFamily="34" charset="0"/>
              </a:rPr>
              <a:t> </a:t>
            </a:r>
            <a:r>
              <a:rPr lang="en-US" dirty="0" smtClean="0">
                <a:latin typeface="Century Gothic" pitchFamily="34" charset="0"/>
              </a:rPr>
              <a:t>Scrap Recycling Jobs Study</a:t>
            </a:r>
          </a:p>
        </p:txBody>
      </p:sp>
      <p:sp>
        <p:nvSpPr>
          <p:cNvPr id="4" name="TextBox 3"/>
          <p:cNvSpPr txBox="1"/>
          <p:nvPr/>
        </p:nvSpPr>
        <p:spPr>
          <a:xfrm>
            <a:off x="110358" y="1026666"/>
            <a:ext cx="8781393" cy="3570208"/>
          </a:xfrm>
          <a:prstGeom prst="rect">
            <a:avLst/>
          </a:prstGeom>
          <a:noFill/>
        </p:spPr>
        <p:txBody>
          <a:bodyPr wrap="square">
            <a:spAutoFit/>
          </a:bodyPr>
          <a:lstStyle/>
          <a:p>
            <a:pPr marL="228600" indent="-228600">
              <a:spcAft>
                <a:spcPts val="0"/>
              </a:spcAft>
              <a:buFont typeface="Arial" pitchFamily="34" charset="0"/>
              <a:buChar char="•"/>
              <a:defRPr/>
            </a:pPr>
            <a:r>
              <a:rPr lang="en-US" sz="1600" dirty="0" smtClean="0">
                <a:ea typeface="Osaka" pitchFamily="48" charset="-128"/>
              </a:rPr>
              <a:t>In </a:t>
            </a:r>
            <a:r>
              <a:rPr lang="en-US" sz="1600" dirty="0">
                <a:ea typeface="Osaka" pitchFamily="48" charset="-128"/>
              </a:rPr>
              <a:t>2015, the Institute of Scrap Recycling Industries (ISRI), Inc. </a:t>
            </a:r>
            <a:r>
              <a:rPr lang="en-US" sz="1600" dirty="0" smtClean="0">
                <a:ea typeface="Osaka" pitchFamily="48" charset="-128"/>
              </a:rPr>
              <a:t>retained the </a:t>
            </a:r>
            <a:r>
              <a:rPr lang="en-US" sz="1600" dirty="0">
                <a:ea typeface="Osaka" pitchFamily="48" charset="-128"/>
              </a:rPr>
              <a:t>independent economic consulting firm of John Dunham and Associates to perform an </a:t>
            </a:r>
            <a:r>
              <a:rPr lang="en-US" sz="1600" dirty="0" smtClean="0">
                <a:ea typeface="Osaka" pitchFamily="48" charset="-128"/>
              </a:rPr>
              <a:t>economic impact </a:t>
            </a:r>
            <a:r>
              <a:rPr lang="en-US" sz="1600" dirty="0">
                <a:ea typeface="Osaka" pitchFamily="48" charset="-128"/>
              </a:rPr>
              <a:t>analysis to document the size and scope of the scrap recycling industry in the United States </a:t>
            </a:r>
            <a:r>
              <a:rPr lang="en-US" sz="1600" dirty="0" smtClean="0">
                <a:ea typeface="Osaka" pitchFamily="48" charset="-128"/>
              </a:rPr>
              <a:t>and document </a:t>
            </a:r>
            <a:r>
              <a:rPr lang="en-US" sz="1600" dirty="0">
                <a:ea typeface="Osaka" pitchFamily="48" charset="-128"/>
              </a:rPr>
              <a:t>its significant contribution to the U.S. economy, in terms of employment, tax generation </a:t>
            </a:r>
            <a:r>
              <a:rPr lang="en-US" sz="1600" dirty="0" smtClean="0">
                <a:ea typeface="Osaka" pitchFamily="48" charset="-128"/>
              </a:rPr>
              <a:t>and overall </a:t>
            </a:r>
            <a:r>
              <a:rPr lang="en-US" sz="1600" dirty="0">
                <a:ea typeface="Osaka" pitchFamily="48" charset="-128"/>
              </a:rPr>
              <a:t>economic benefit</a:t>
            </a:r>
            <a:r>
              <a:rPr lang="en-US" sz="1600" dirty="0" smtClean="0">
                <a:ea typeface="Osaka" pitchFamily="48" charset="-128"/>
              </a:rPr>
              <a:t>.</a:t>
            </a:r>
          </a:p>
          <a:p>
            <a:pPr>
              <a:spcAft>
                <a:spcPts val="0"/>
              </a:spcAft>
              <a:defRPr/>
            </a:pPr>
            <a:endParaRPr lang="en-US" sz="1600" dirty="0" smtClean="0">
              <a:ea typeface="Osaka" pitchFamily="48" charset="-128"/>
            </a:endParaRPr>
          </a:p>
          <a:p>
            <a:pPr marL="228600" indent="-228600">
              <a:spcAft>
                <a:spcPts val="0"/>
              </a:spcAft>
              <a:buFont typeface="Arial" pitchFamily="34" charset="0"/>
              <a:buChar char="•"/>
              <a:defRPr/>
            </a:pPr>
            <a:r>
              <a:rPr lang="en-US" sz="1600" dirty="0" smtClean="0">
                <a:ea typeface="Osaka" pitchFamily="48" charset="-128"/>
              </a:rPr>
              <a:t>The study </a:t>
            </a:r>
            <a:r>
              <a:rPr lang="en-US" sz="1600" dirty="0">
                <a:ea typeface="Osaka" pitchFamily="48" charset="-128"/>
              </a:rPr>
              <a:t>found that the people and firms that purchase, process and broker old materials to </a:t>
            </a:r>
            <a:r>
              <a:rPr lang="en-US" sz="1600" dirty="0" smtClean="0">
                <a:ea typeface="Osaka" pitchFamily="48" charset="-128"/>
              </a:rPr>
              <a:t>be manufactured </a:t>
            </a:r>
            <a:r>
              <a:rPr lang="en-US" sz="1600" dirty="0">
                <a:ea typeface="Osaka" pitchFamily="48" charset="-128"/>
              </a:rPr>
              <a:t>into new products in America provide 471,587 adults with good jobs in the United </a:t>
            </a:r>
            <a:r>
              <a:rPr lang="en-US" sz="1600" dirty="0" smtClean="0">
                <a:ea typeface="Osaka" pitchFamily="48" charset="-128"/>
              </a:rPr>
              <a:t>States and </a:t>
            </a:r>
            <a:r>
              <a:rPr lang="en-US" sz="1600" dirty="0">
                <a:ea typeface="Osaka" pitchFamily="48" charset="-128"/>
              </a:rPr>
              <a:t>generate more than $105.81 billion annually in economic activity</a:t>
            </a:r>
            <a:r>
              <a:rPr lang="en-US" sz="1600" dirty="0" smtClean="0">
                <a:ea typeface="Osaka" pitchFamily="48" charset="-128"/>
              </a:rPr>
              <a:t>.</a:t>
            </a:r>
          </a:p>
          <a:p>
            <a:pPr>
              <a:spcAft>
                <a:spcPts val="0"/>
              </a:spcAft>
              <a:defRPr/>
            </a:pPr>
            <a:endParaRPr lang="en-US" sz="1600" dirty="0" smtClean="0">
              <a:ea typeface="Osaka" pitchFamily="48" charset="-128"/>
            </a:endParaRPr>
          </a:p>
          <a:p>
            <a:pPr marL="228600" indent="-228600">
              <a:spcAft>
                <a:spcPts val="0"/>
              </a:spcAft>
              <a:buFont typeface="Arial" pitchFamily="34" charset="0"/>
              <a:buChar char="•"/>
              <a:defRPr/>
            </a:pPr>
            <a:r>
              <a:rPr lang="en-US" sz="1600" dirty="0">
                <a:ea typeface="Osaka" pitchFamily="48" charset="-128"/>
              </a:rPr>
              <a:t>The </a:t>
            </a:r>
            <a:r>
              <a:rPr lang="en-US" sz="1600" dirty="0" smtClean="0">
                <a:ea typeface="Osaka" pitchFamily="48" charset="-128"/>
              </a:rPr>
              <a:t>study also found that the scrap recycling industry </a:t>
            </a:r>
            <a:r>
              <a:rPr lang="en-US" sz="1600" dirty="0">
                <a:ea typeface="Osaka" pitchFamily="48" charset="-128"/>
              </a:rPr>
              <a:t>generates about $4.39 billion </a:t>
            </a:r>
            <a:r>
              <a:rPr lang="en-US" sz="1600" dirty="0" smtClean="0">
                <a:ea typeface="Osaka" pitchFamily="48" charset="-128"/>
              </a:rPr>
              <a:t>in state </a:t>
            </a:r>
            <a:r>
              <a:rPr lang="en-US" sz="1600" dirty="0">
                <a:ea typeface="Osaka" pitchFamily="48" charset="-128"/>
              </a:rPr>
              <a:t>and local revenues </a:t>
            </a:r>
            <a:r>
              <a:rPr lang="en-US" sz="1600" dirty="0" smtClean="0">
                <a:ea typeface="Osaka" pitchFamily="48" charset="-128"/>
              </a:rPr>
              <a:t>annually and another </a:t>
            </a:r>
            <a:r>
              <a:rPr lang="en-US" sz="1600" dirty="0">
                <a:ea typeface="Osaka" pitchFamily="48" charset="-128"/>
              </a:rPr>
              <a:t>$6.76 billion in federal taxes are </a:t>
            </a:r>
            <a:r>
              <a:rPr lang="en-US" sz="1600" dirty="0" smtClean="0">
                <a:ea typeface="Osaka" pitchFamily="48" charset="-128"/>
              </a:rPr>
              <a:t>paid annually </a:t>
            </a:r>
            <a:r>
              <a:rPr lang="en-US" sz="1600" dirty="0">
                <a:ea typeface="Osaka" pitchFamily="48" charset="-128"/>
              </a:rPr>
              <a:t>by the industry and its employees.</a:t>
            </a:r>
            <a:endParaRPr lang="en-US" sz="1600" dirty="0" smtClean="0">
              <a:ea typeface="Osaka" pitchFamily="48" charset="-128"/>
            </a:endParaRPr>
          </a:p>
          <a:p>
            <a:pPr>
              <a:spcAft>
                <a:spcPts val="0"/>
              </a:spcAft>
              <a:defRPr/>
            </a:pPr>
            <a:endParaRPr lang="en-US" b="1" dirty="0">
              <a:ea typeface="Osaka" pitchFamily="48"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 y="4315969"/>
            <a:ext cx="8877982" cy="140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075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latin typeface="Century Gothic" pitchFamily="34" charset="0"/>
              </a:rPr>
              <a:t> </a:t>
            </a:r>
            <a:r>
              <a:rPr lang="en-US" dirty="0">
                <a:latin typeface="Century Gothic" pitchFamily="34" charset="0"/>
              </a:rPr>
              <a:t> </a:t>
            </a:r>
            <a:r>
              <a:rPr lang="en-US" dirty="0" smtClean="0">
                <a:latin typeface="Century Gothic" pitchFamily="34" charset="0"/>
              </a:rPr>
              <a:t>GA</a:t>
            </a:r>
            <a:r>
              <a:rPr lang="en-US" dirty="0" smtClean="0">
                <a:latin typeface="Century Gothic" pitchFamily="34" charset="0"/>
              </a:rPr>
              <a:t> </a:t>
            </a:r>
            <a:r>
              <a:rPr lang="en-US" dirty="0" smtClean="0">
                <a:latin typeface="Century Gothic" pitchFamily="34" charset="0"/>
              </a:rPr>
              <a:t>Scrap Recycling Industry</a:t>
            </a:r>
          </a:p>
        </p:txBody>
      </p:sp>
      <p:sp>
        <p:nvSpPr>
          <p:cNvPr id="4" name="TextBox 3"/>
          <p:cNvSpPr txBox="1"/>
          <p:nvPr/>
        </p:nvSpPr>
        <p:spPr>
          <a:xfrm>
            <a:off x="55767" y="1026666"/>
            <a:ext cx="4181704" cy="4770537"/>
          </a:xfrm>
          <a:prstGeom prst="rect">
            <a:avLst/>
          </a:prstGeom>
          <a:noFill/>
        </p:spPr>
        <p:txBody>
          <a:bodyPr wrap="square">
            <a:spAutoFit/>
          </a:bodyPr>
          <a:lstStyle/>
          <a:p>
            <a:pPr marL="228600" indent="-228600">
              <a:spcAft>
                <a:spcPts val="0"/>
              </a:spcAft>
              <a:buFont typeface="Arial" pitchFamily="34" charset="0"/>
              <a:buChar char="•"/>
              <a:defRPr/>
            </a:pPr>
            <a:r>
              <a:rPr lang="en-US" sz="1600" dirty="0" smtClean="0">
                <a:ea typeface="Osaka" pitchFamily="48" charset="-128"/>
              </a:rPr>
              <a:t>In </a:t>
            </a:r>
            <a:r>
              <a:rPr lang="en-US" sz="1600" dirty="0" smtClean="0">
                <a:ea typeface="Osaka" pitchFamily="48" charset="-128"/>
              </a:rPr>
              <a:t>the state of </a:t>
            </a:r>
            <a:r>
              <a:rPr lang="en-US" sz="1600" dirty="0" smtClean="0">
                <a:ea typeface="Osaka" pitchFamily="48" charset="-128"/>
              </a:rPr>
              <a:t>Georgia</a:t>
            </a:r>
            <a:r>
              <a:rPr lang="en-US" sz="1600" dirty="0" smtClean="0">
                <a:ea typeface="Osaka" pitchFamily="48" charset="-128"/>
              </a:rPr>
              <a:t>, </a:t>
            </a:r>
            <a:r>
              <a:rPr lang="en-US" sz="1600" dirty="0" smtClean="0">
                <a:ea typeface="Osaka" pitchFamily="48" charset="-128"/>
              </a:rPr>
              <a:t>the Dunham Study found that </a:t>
            </a:r>
            <a:r>
              <a:rPr lang="en-US" sz="1600" dirty="0" smtClean="0">
                <a:ea typeface="Osaka" pitchFamily="48" charset="-128"/>
              </a:rPr>
              <a:t>5,154</a:t>
            </a:r>
            <a:r>
              <a:rPr lang="en-US" sz="1600" dirty="0" smtClean="0">
                <a:ea typeface="Osaka" pitchFamily="48" charset="-128"/>
              </a:rPr>
              <a:t> </a:t>
            </a:r>
            <a:r>
              <a:rPr lang="en-US" sz="1600" dirty="0">
                <a:ea typeface="Osaka" pitchFamily="48" charset="-128"/>
              </a:rPr>
              <a:t>jobs are being supported by </a:t>
            </a:r>
            <a:r>
              <a:rPr lang="en-US" sz="1600" dirty="0" smtClean="0">
                <a:ea typeface="Osaka" pitchFamily="48" charset="-128"/>
              </a:rPr>
              <a:t>the manufacturing </a:t>
            </a:r>
            <a:r>
              <a:rPr lang="en-US" sz="1600" dirty="0">
                <a:ea typeface="Osaka" pitchFamily="48" charset="-128"/>
              </a:rPr>
              <a:t>and brokerage operations of the </a:t>
            </a:r>
            <a:r>
              <a:rPr lang="en-US" sz="1600" dirty="0" smtClean="0">
                <a:ea typeface="Osaka" pitchFamily="48" charset="-128"/>
              </a:rPr>
              <a:t>scrap recycling </a:t>
            </a:r>
            <a:r>
              <a:rPr lang="en-US" sz="1600" dirty="0">
                <a:ea typeface="Osaka" pitchFamily="48" charset="-128"/>
              </a:rPr>
              <a:t>industry in </a:t>
            </a:r>
            <a:r>
              <a:rPr lang="en-US" sz="1600" dirty="0" smtClean="0">
                <a:ea typeface="Osaka" pitchFamily="48" charset="-128"/>
              </a:rPr>
              <a:t>Georgia</a:t>
            </a:r>
            <a:r>
              <a:rPr lang="en-US" sz="1600" dirty="0" smtClean="0">
                <a:ea typeface="Osaka" pitchFamily="48" charset="-128"/>
              </a:rPr>
              <a:t>. </a:t>
            </a:r>
            <a:endParaRPr lang="en-US" sz="1600" dirty="0" smtClean="0">
              <a:ea typeface="Osaka" pitchFamily="48" charset="-128"/>
            </a:endParaRPr>
          </a:p>
          <a:p>
            <a:pPr marL="228600" indent="-228600">
              <a:spcAft>
                <a:spcPts val="0"/>
              </a:spcAft>
              <a:buFont typeface="Arial" pitchFamily="34" charset="0"/>
              <a:buChar char="•"/>
              <a:defRPr/>
            </a:pPr>
            <a:endParaRPr lang="en-US" sz="1600" dirty="0">
              <a:ea typeface="Osaka" pitchFamily="48" charset="-128"/>
            </a:endParaRPr>
          </a:p>
          <a:p>
            <a:pPr marL="228600" indent="-228600">
              <a:spcAft>
                <a:spcPts val="0"/>
              </a:spcAft>
              <a:buFont typeface="Arial" pitchFamily="34" charset="0"/>
              <a:buChar char="•"/>
              <a:defRPr/>
            </a:pPr>
            <a:r>
              <a:rPr lang="en-US" sz="1600" dirty="0" smtClean="0">
                <a:ea typeface="Osaka" pitchFamily="48" charset="-128"/>
              </a:rPr>
              <a:t>In </a:t>
            </a:r>
            <a:r>
              <a:rPr lang="en-US" sz="1600" dirty="0">
                <a:ea typeface="Osaka" pitchFamily="48" charset="-128"/>
              </a:rPr>
              <a:t>addition to </a:t>
            </a:r>
            <a:r>
              <a:rPr lang="en-US" sz="1600" dirty="0" smtClean="0">
                <a:ea typeface="Osaka" pitchFamily="48" charset="-128"/>
              </a:rPr>
              <a:t>this, </a:t>
            </a:r>
            <a:r>
              <a:rPr lang="en-US" sz="1600" dirty="0" smtClean="0">
                <a:ea typeface="Osaka" pitchFamily="48" charset="-128"/>
              </a:rPr>
              <a:t>11,600 </a:t>
            </a:r>
            <a:r>
              <a:rPr lang="en-US" sz="1600" dirty="0">
                <a:ea typeface="Osaka" pitchFamily="48" charset="-128"/>
              </a:rPr>
              <a:t>jobs are indirectly supported by the scrap </a:t>
            </a:r>
            <a:r>
              <a:rPr lang="en-US" sz="1600" dirty="0" smtClean="0">
                <a:ea typeface="Osaka" pitchFamily="48" charset="-128"/>
              </a:rPr>
              <a:t>recycling industry </a:t>
            </a:r>
            <a:r>
              <a:rPr lang="en-US" sz="1600" dirty="0">
                <a:ea typeface="Osaka" pitchFamily="48" charset="-128"/>
              </a:rPr>
              <a:t>through suppliers and the indirect impact of </a:t>
            </a:r>
            <a:r>
              <a:rPr lang="en-US" sz="1600" dirty="0" smtClean="0">
                <a:ea typeface="Osaka" pitchFamily="48" charset="-128"/>
              </a:rPr>
              <a:t>the industry’s expenditures.</a:t>
            </a:r>
          </a:p>
          <a:p>
            <a:pPr marL="228600" indent="-228600">
              <a:spcAft>
                <a:spcPts val="0"/>
              </a:spcAft>
              <a:buFont typeface="Arial" pitchFamily="34" charset="0"/>
              <a:buChar char="•"/>
              <a:defRPr/>
            </a:pPr>
            <a:endParaRPr lang="en-US" sz="1600" dirty="0">
              <a:ea typeface="Osaka" pitchFamily="48" charset="-128"/>
            </a:endParaRPr>
          </a:p>
          <a:p>
            <a:pPr marL="228600" indent="-228600">
              <a:spcAft>
                <a:spcPts val="0"/>
              </a:spcAft>
              <a:buFont typeface="Arial" pitchFamily="34" charset="0"/>
              <a:buChar char="•"/>
              <a:defRPr/>
            </a:pPr>
            <a:r>
              <a:rPr lang="en-US" sz="1600" dirty="0" smtClean="0">
                <a:ea typeface="Osaka" pitchFamily="48" charset="-128"/>
              </a:rPr>
              <a:t>All </a:t>
            </a:r>
            <a:r>
              <a:rPr lang="en-US" sz="1600" dirty="0">
                <a:ea typeface="Osaka" pitchFamily="48" charset="-128"/>
              </a:rPr>
              <a:t>of this activity </a:t>
            </a:r>
            <a:r>
              <a:rPr lang="en-US" sz="1600" dirty="0" smtClean="0">
                <a:ea typeface="Osaka" pitchFamily="48" charset="-128"/>
              </a:rPr>
              <a:t>generates $3.5 </a:t>
            </a:r>
            <a:r>
              <a:rPr lang="en-US" sz="1600" dirty="0">
                <a:ea typeface="Osaka" pitchFamily="48" charset="-128"/>
              </a:rPr>
              <a:t>billion </a:t>
            </a:r>
            <a:r>
              <a:rPr lang="en-US" sz="1600" dirty="0" smtClean="0">
                <a:ea typeface="Osaka" pitchFamily="48" charset="-128"/>
              </a:rPr>
              <a:t>in economic </a:t>
            </a:r>
            <a:r>
              <a:rPr lang="en-US" sz="1600" dirty="0">
                <a:ea typeface="Osaka" pitchFamily="48" charset="-128"/>
              </a:rPr>
              <a:t>benefits in </a:t>
            </a:r>
            <a:r>
              <a:rPr lang="en-US" sz="1600" dirty="0" smtClean="0">
                <a:ea typeface="Osaka" pitchFamily="48" charset="-128"/>
              </a:rPr>
              <a:t>Georgia</a:t>
            </a:r>
            <a:r>
              <a:rPr lang="en-US" sz="1600" dirty="0" smtClean="0">
                <a:ea typeface="Osaka" pitchFamily="48" charset="-128"/>
              </a:rPr>
              <a:t>.</a:t>
            </a:r>
            <a:endParaRPr lang="en-US" sz="1600" dirty="0">
              <a:ea typeface="Osaka" pitchFamily="48" charset="-128"/>
            </a:endParaRPr>
          </a:p>
          <a:p>
            <a:pPr marL="228600" indent="-228600">
              <a:spcAft>
                <a:spcPts val="0"/>
              </a:spcAft>
              <a:buFont typeface="Arial" pitchFamily="34" charset="0"/>
              <a:buChar char="•"/>
              <a:defRPr/>
            </a:pPr>
            <a:endParaRPr lang="en-US" sz="1600" dirty="0" smtClean="0">
              <a:ea typeface="Osaka" pitchFamily="48" charset="-128"/>
            </a:endParaRPr>
          </a:p>
          <a:p>
            <a:pPr marL="228600" indent="-228600">
              <a:spcAft>
                <a:spcPts val="0"/>
              </a:spcAft>
              <a:buFont typeface="Arial" pitchFamily="34" charset="0"/>
              <a:buChar char="•"/>
              <a:defRPr/>
            </a:pPr>
            <a:r>
              <a:rPr lang="en-US" sz="1600" dirty="0" smtClean="0">
                <a:ea typeface="Osaka" pitchFamily="48" charset="-128"/>
              </a:rPr>
              <a:t>All </a:t>
            </a:r>
            <a:r>
              <a:rPr lang="en-US" sz="1600" dirty="0">
                <a:ea typeface="Osaka" pitchFamily="48" charset="-128"/>
              </a:rPr>
              <a:t>told, the </a:t>
            </a:r>
            <a:r>
              <a:rPr lang="en-US" sz="1600" dirty="0" smtClean="0">
                <a:ea typeface="Osaka" pitchFamily="48" charset="-128"/>
              </a:rPr>
              <a:t>GA</a:t>
            </a:r>
            <a:r>
              <a:rPr lang="en-US" sz="1600" dirty="0" smtClean="0">
                <a:ea typeface="Osaka" pitchFamily="48" charset="-128"/>
              </a:rPr>
              <a:t> </a:t>
            </a:r>
            <a:r>
              <a:rPr lang="en-US" sz="1600" dirty="0" smtClean="0">
                <a:ea typeface="Osaka" pitchFamily="48" charset="-128"/>
              </a:rPr>
              <a:t>scrap </a:t>
            </a:r>
            <a:r>
              <a:rPr lang="en-US" sz="1600" dirty="0">
                <a:ea typeface="Osaka" pitchFamily="48" charset="-128"/>
              </a:rPr>
              <a:t>recycling industry generates </a:t>
            </a:r>
            <a:r>
              <a:rPr lang="en-US" sz="1600" dirty="0" smtClean="0">
                <a:ea typeface="Osaka" pitchFamily="48" charset="-128"/>
              </a:rPr>
              <a:t>$</a:t>
            </a:r>
            <a:r>
              <a:rPr lang="en-US" sz="1600" dirty="0" smtClean="0">
                <a:ea typeface="Osaka" pitchFamily="48" charset="-128"/>
              </a:rPr>
              <a:t>216</a:t>
            </a:r>
            <a:r>
              <a:rPr lang="en-US" sz="1600" dirty="0" smtClean="0">
                <a:ea typeface="Osaka" pitchFamily="48" charset="-128"/>
              </a:rPr>
              <a:t>.6 </a:t>
            </a:r>
            <a:r>
              <a:rPr lang="en-US" sz="1600" dirty="0">
                <a:ea typeface="Osaka" pitchFamily="48" charset="-128"/>
              </a:rPr>
              <a:t>million in tax revenues for </a:t>
            </a:r>
            <a:r>
              <a:rPr lang="en-US" sz="1600" dirty="0" smtClean="0">
                <a:ea typeface="Osaka" pitchFamily="48" charset="-128"/>
              </a:rPr>
              <a:t>the federal </a:t>
            </a:r>
            <a:r>
              <a:rPr lang="en-US" sz="1600" dirty="0">
                <a:ea typeface="Osaka" pitchFamily="48" charset="-128"/>
              </a:rPr>
              <a:t>government and $</a:t>
            </a:r>
            <a:r>
              <a:rPr lang="en-US" sz="1600" dirty="0" smtClean="0">
                <a:ea typeface="Osaka" pitchFamily="48" charset="-128"/>
              </a:rPr>
              <a:t>121.9 </a:t>
            </a:r>
            <a:r>
              <a:rPr lang="en-US" sz="1600" dirty="0">
                <a:ea typeface="Osaka" pitchFamily="48" charset="-128"/>
              </a:rPr>
              <a:t>million in state and local revenues</a:t>
            </a:r>
            <a:r>
              <a:rPr lang="en-US" sz="1600" dirty="0" smtClean="0">
                <a:ea typeface="Osaka" pitchFamily="48" charset="-128"/>
              </a:rPr>
              <a:t>.</a:t>
            </a:r>
            <a:endParaRPr lang="en-US" b="1" dirty="0">
              <a:ea typeface="Osaka" pitchFamily="48" charset="-128"/>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063" y="1207899"/>
            <a:ext cx="4631035" cy="422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85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latin typeface="Century Gothic" pitchFamily="34" charset="0"/>
              </a:rPr>
              <a:t>  Labor Market Improving</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18615" y="1105469"/>
            <a:ext cx="7342495" cy="4722740"/>
          </a:xfrm>
          <a:prstGeom prst="rect">
            <a:avLst/>
          </a:prstGeom>
        </p:spPr>
      </p:pic>
    </p:spTree>
    <p:extLst>
      <p:ext uri="{BB962C8B-B14F-4D97-AF65-F5344CB8AC3E}">
        <p14:creationId xmlns:p14="http://schemas.microsoft.com/office/powerpoint/2010/main" val="712946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65760" y="0"/>
            <a:ext cx="6577965" cy="860425"/>
          </a:xfrm>
        </p:spPr>
        <p:txBody>
          <a:bodyPr/>
          <a:lstStyle/>
          <a:p>
            <a:pPr eaLnBrk="1" hangingPunct="1"/>
            <a:r>
              <a:rPr lang="en-US" dirty="0" smtClean="0">
                <a:latin typeface="Century Gothic" pitchFamily="34" charset="0"/>
              </a:rPr>
              <a:t>U.S. Economic Growth</a:t>
            </a: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736978" y="1037228"/>
            <a:ext cx="7287904" cy="4831307"/>
          </a:xfrm>
          <a:prstGeom prst="rect">
            <a:avLst/>
          </a:prstGeom>
        </p:spPr>
      </p:pic>
    </p:spTree>
    <p:extLst>
      <p:ext uri="{BB962C8B-B14F-4D97-AF65-F5344CB8AC3E}">
        <p14:creationId xmlns:p14="http://schemas.microsoft.com/office/powerpoint/2010/main" val="2888407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4336</TotalTime>
  <Words>1519</Words>
  <Application>Microsoft Office PowerPoint</Application>
  <PresentationFormat>On-screen Show (4:3)</PresentationFormat>
  <Paragraphs>214</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The Economics of Scrap Recycling: Responding to Disconnected Markets and Global Imbalances   Joseph C. Pickard Chief Economist and Director of Commodities Institute of Scrap Recycling Industries, Inc.   24th Annual GRC Conference, Trade Show and Membership  Meeting August 19, 2015 King &amp; Prince Beach Resort St. Simons Island, Georgia   </vt:lpstr>
      <vt:lpstr>ISRI: Voice of the Recycling Industry</vt:lpstr>
      <vt:lpstr>Institute of Scrap Recycling Industries</vt:lpstr>
      <vt:lpstr>   The Recycling Industry</vt:lpstr>
      <vt:lpstr>   Recycling Industry in the US</vt:lpstr>
      <vt:lpstr>  Scrap Recycling Jobs Study</vt:lpstr>
      <vt:lpstr>  GA Scrap Recycling Industry</vt:lpstr>
      <vt:lpstr>  Labor Market Improving</vt:lpstr>
      <vt:lpstr>U.S. Economic Growth</vt:lpstr>
      <vt:lpstr>  But Disconnect Persists</vt:lpstr>
      <vt:lpstr>  Scrap Industry Health Connected to Manufacturing Sector</vt:lpstr>
      <vt:lpstr>  Scrap Industry Still A Commodities Business</vt:lpstr>
      <vt:lpstr>Other Issues: Transportation Headaches Persist: Ports, Trucking and Rail</vt:lpstr>
      <vt:lpstr>Dollar Strength Hurting Exports (Boosting Imports) </vt:lpstr>
      <vt:lpstr>Impacts on the Scrap Industry</vt:lpstr>
      <vt:lpstr> U.S. Market Trends: Ferrous</vt:lpstr>
      <vt:lpstr> U.S. Steel Imports</vt:lpstr>
      <vt:lpstr> Nonferrous Price Trends</vt:lpstr>
      <vt:lpstr> U.S. Market Trends: Recovered Paper and Fiber</vt:lpstr>
      <vt:lpstr>  U.S. Plastic Scrap Recovery + 3.5 Million Tons</vt:lpstr>
      <vt:lpstr>   Scrap Has Become a Global Industry</vt:lpstr>
      <vt:lpstr>Global Nonferrous Scrap Exports</vt:lpstr>
      <vt:lpstr>China and Hong Kong Accounted for 73% of Copper Scrap Exports from the U.S. Last Year</vt:lpstr>
      <vt:lpstr>China – Key Driver in Global Recycling Trade</vt:lpstr>
      <vt:lpstr>Chinese Manufacturing Slowing, and Chinese Commodity Demand is Falling Faster Output</vt:lpstr>
      <vt:lpstr> Chinese Deflationary Pressure</vt:lpstr>
      <vt:lpstr>  China</vt:lpstr>
      <vt:lpstr>  China Continues to Drag on Global Scrap Market</vt:lpstr>
      <vt:lpstr>China Down to 8th Market for Ferrous Scrap</vt:lpstr>
      <vt:lpstr>China Slump Not Restricted to Metals</vt:lpstr>
      <vt:lpstr>  Keys Going Forward</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E-Scrap in the US</dc:title>
  <dc:creator>Robin Wiener</dc:creator>
  <cp:lastModifiedBy>Allison</cp:lastModifiedBy>
  <cp:revision>495</cp:revision>
  <cp:lastPrinted>2014-02-19T20:10:15Z</cp:lastPrinted>
  <dcterms:created xsi:type="dcterms:W3CDTF">2013-05-23T14:53:55Z</dcterms:created>
  <dcterms:modified xsi:type="dcterms:W3CDTF">2015-08-18T21:05:46Z</dcterms:modified>
</cp:coreProperties>
</file>