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1"/>
    <p:sldMasterId id="2147483664" r:id="rId2"/>
    <p:sldMasterId id="2147483768" r:id="rId3"/>
  </p:sldMasterIdLst>
  <p:notesMasterIdLst>
    <p:notesMasterId r:id="rId12"/>
  </p:notesMasterIdLst>
  <p:handoutMasterIdLst>
    <p:handoutMasterId r:id="rId13"/>
  </p:handoutMasterIdLst>
  <p:sldIdLst>
    <p:sldId id="391" r:id="rId4"/>
    <p:sldId id="517" r:id="rId5"/>
    <p:sldId id="519" r:id="rId6"/>
    <p:sldId id="518" r:id="rId7"/>
    <p:sldId id="520" r:id="rId8"/>
    <p:sldId id="521" r:id="rId9"/>
    <p:sldId id="522" r:id="rId10"/>
    <p:sldId id="469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744">
          <p15:clr>
            <a:srgbClr val="A4A3A4"/>
          </p15:clr>
        </p15:guide>
        <p15:guide id="5" pos="2880">
          <p15:clr>
            <a:srgbClr val="A4A3A4"/>
          </p15:clr>
        </p15:guide>
        <p15:guide id="6" pos="5472">
          <p15:clr>
            <a:srgbClr val="A4A3A4"/>
          </p15:clr>
        </p15:guide>
        <p15:guide id="7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oldsmith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E"/>
    <a:srgbClr val="00142A"/>
    <a:srgbClr val="782F40"/>
    <a:srgbClr val="001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4434" autoAdjust="0"/>
  </p:normalViewPr>
  <p:slideViewPr>
    <p:cSldViewPr snapToGrid="0">
      <p:cViewPr varScale="1">
        <p:scale>
          <a:sx n="80" d="100"/>
          <a:sy n="80" d="100"/>
        </p:scale>
        <p:origin x="960" y="78"/>
      </p:cViewPr>
      <p:guideLst>
        <p:guide orient="horz" pos="4128"/>
        <p:guide orient="horz" pos="2496"/>
        <p:guide orient="horz" pos="1152"/>
        <p:guide orient="horz" pos="3744"/>
        <p:guide pos="2880"/>
        <p:guide pos="5472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14"/>
    </p:cViewPr>
  </p:sorterViewPr>
  <p:notesViewPr>
    <p:cSldViewPr snapToGrid="0" showGuides="1">
      <p:cViewPr varScale="1">
        <p:scale>
          <a:sx n="54" d="100"/>
          <a:sy n="54" d="100"/>
        </p:scale>
        <p:origin x="2826" y="78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55" cy="479399"/>
          </a:xfrm>
          <a:prstGeom prst="rect">
            <a:avLst/>
          </a:prstGeom>
        </p:spPr>
        <p:txBody>
          <a:bodyPr vert="horz" lIns="95725" tIns="47862" rIns="95725" bIns="4786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272" y="1"/>
            <a:ext cx="3170255" cy="479399"/>
          </a:xfrm>
          <a:prstGeom prst="rect">
            <a:avLst/>
          </a:prstGeom>
        </p:spPr>
        <p:txBody>
          <a:bodyPr vert="horz" lIns="95725" tIns="47862" rIns="95725" bIns="47862" rtlCol="0"/>
          <a:lstStyle>
            <a:lvl1pPr algn="r">
              <a:defRPr sz="1300"/>
            </a:lvl1pPr>
          </a:lstStyle>
          <a:p>
            <a:fld id="{935FE83B-F99B-4400-8F18-7C5D5D7CCA96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51"/>
            <a:ext cx="3170255" cy="479399"/>
          </a:xfrm>
          <a:prstGeom prst="rect">
            <a:avLst/>
          </a:prstGeom>
        </p:spPr>
        <p:txBody>
          <a:bodyPr vert="horz" lIns="95725" tIns="47862" rIns="95725" bIns="4786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272" y="9120151"/>
            <a:ext cx="3170255" cy="479399"/>
          </a:xfrm>
          <a:prstGeom prst="rect">
            <a:avLst/>
          </a:prstGeom>
        </p:spPr>
        <p:txBody>
          <a:bodyPr vert="horz" lIns="95725" tIns="47862" rIns="95725" bIns="47862" rtlCol="0" anchor="b"/>
          <a:lstStyle>
            <a:lvl1pPr algn="r">
              <a:defRPr sz="1300"/>
            </a:lvl1pPr>
          </a:lstStyle>
          <a:p>
            <a:fld id="{703A55F3-4597-40D4-803A-FEE1E1B423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70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35" tIns="48317" rIns="96635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5" tIns="48317" rIns="96635" bIns="48317" rtlCol="0"/>
          <a:lstStyle>
            <a:lvl1pPr algn="r">
              <a:defRPr sz="1300"/>
            </a:lvl1pPr>
          </a:lstStyle>
          <a:p>
            <a:fld id="{732DE9AA-71E3-4CF2-834F-13A1E92E7B6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5" tIns="48317" rIns="96635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5" tIns="48317" rIns="96635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35" tIns="48317" rIns="96635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5" tIns="48317" rIns="96635" bIns="48317" rtlCol="0" anchor="b"/>
          <a:lstStyle>
            <a:lvl1pPr algn="r">
              <a:defRPr sz="1300"/>
            </a:lvl1pPr>
          </a:lstStyle>
          <a:p>
            <a:fld id="{039B4EB4-5598-40D3-88E5-16B91A048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4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4EB4-5598-40D3-88E5-16B91A0484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39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4EB4-5598-40D3-88E5-16B91A0484D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4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6446520"/>
            <a:ext cx="528710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0" kern="900" spc="100" baseline="0" dirty="0" smtClean="0">
                <a:solidFill>
                  <a:schemeClr val="bg1">
                    <a:lumMod val="65000"/>
                  </a:schemeClr>
                </a:solidFill>
                <a:latin typeface="Franklin Gothic Medium Cond" pitchFamily="34" charset="0"/>
                <a:cs typeface="Arial" pitchFamily="34" charset="0"/>
              </a:rPr>
              <a:t>NATIONAL SECURITY  •  ENERGY &amp; ENVIRONMENT  •  HEALTH  •  CYBERSECURITY</a:t>
            </a:r>
            <a:endParaRPr lang="en-US" sz="700" b="0" kern="900" spc="100" baseline="0" dirty="0">
              <a:solidFill>
                <a:schemeClr val="bg1">
                  <a:lumMod val="65000"/>
                </a:schemeClr>
              </a:solidFill>
              <a:latin typeface="Franklin Gothic Medium Con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6656832"/>
            <a:ext cx="25908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© SAIC.</a:t>
            </a:r>
            <a:r>
              <a:rPr lang="en-US" sz="600" baseline="0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 All rights reserved.</a:t>
            </a:r>
            <a:endParaRPr lang="en-US" sz="600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6086415"/>
            <a:ext cx="1212688" cy="59178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PD_AA023614.jpg"/>
          <p:cNvPicPr>
            <a:picLocks noChangeAspect="1"/>
          </p:cNvPicPr>
          <p:nvPr userDrawn="1"/>
        </p:nvPicPr>
        <p:blipFill>
          <a:blip r:embed="rId3" cstate="print"/>
          <a:srcRect l="4697" r="22278"/>
          <a:stretch>
            <a:fillRect/>
          </a:stretch>
        </p:blipFill>
        <p:spPr>
          <a:xfrm>
            <a:off x="7844010" y="2658921"/>
            <a:ext cx="1299990" cy="1174949"/>
          </a:xfrm>
          <a:prstGeom prst="rect">
            <a:avLst/>
          </a:prstGeom>
        </p:spPr>
      </p:pic>
      <p:pic>
        <p:nvPicPr>
          <p:cNvPr id="13" name="Picture 12" descr="iStock_000002819183Medium.jpg"/>
          <p:cNvPicPr>
            <a:picLocks noChangeAspect="1"/>
          </p:cNvPicPr>
          <p:nvPr userDrawn="1"/>
        </p:nvPicPr>
        <p:blipFill>
          <a:blip r:embed="rId4" cstate="print"/>
          <a:srcRect l="10171" r="20936"/>
          <a:stretch>
            <a:fillRect/>
          </a:stretch>
        </p:blipFill>
        <p:spPr>
          <a:xfrm>
            <a:off x="5266063" y="2619260"/>
            <a:ext cx="1277956" cy="1236644"/>
          </a:xfrm>
          <a:prstGeom prst="rect">
            <a:avLst/>
          </a:prstGeom>
        </p:spPr>
      </p:pic>
      <p:pic>
        <p:nvPicPr>
          <p:cNvPr id="15" name="Picture 14" descr="GE_dv1709004.jpg"/>
          <p:cNvPicPr>
            <a:picLocks noChangeAspect="1"/>
          </p:cNvPicPr>
          <p:nvPr userDrawn="1"/>
        </p:nvPicPr>
        <p:blipFill>
          <a:blip r:embed="rId5" cstate="print"/>
          <a:srcRect t="14913" b="11301"/>
          <a:stretch>
            <a:fillRect/>
          </a:stretch>
        </p:blipFill>
        <p:spPr>
          <a:xfrm>
            <a:off x="6548980" y="2655066"/>
            <a:ext cx="1317064" cy="1222871"/>
          </a:xfrm>
          <a:prstGeom prst="rect">
            <a:avLst/>
          </a:prstGeom>
        </p:spPr>
      </p:pic>
      <p:pic>
        <p:nvPicPr>
          <p:cNvPr id="16" name="Picture 15" descr="El_Paso_MRF_076.jpg"/>
          <p:cNvPicPr>
            <a:picLocks noChangeAspect="1"/>
          </p:cNvPicPr>
          <p:nvPr userDrawn="1"/>
        </p:nvPicPr>
        <p:blipFill>
          <a:blip r:embed="rId6" cstate="print"/>
          <a:srcRect t="14109"/>
          <a:stretch>
            <a:fillRect/>
          </a:stretch>
        </p:blipFill>
        <p:spPr>
          <a:xfrm>
            <a:off x="5266062" y="132202"/>
            <a:ext cx="3877937" cy="2498076"/>
          </a:xfrm>
          <a:prstGeom prst="rect">
            <a:avLst/>
          </a:prstGeom>
        </p:spPr>
      </p:pic>
      <p:pic>
        <p:nvPicPr>
          <p:cNvPr id="17" name="Picture 16" descr="Gray-Background.jpg"/>
          <p:cNvPicPr>
            <a:picLocks noChangeAspect="1"/>
          </p:cNvPicPr>
          <p:nvPr userDrawn="1"/>
        </p:nvPicPr>
        <p:blipFill>
          <a:blip r:embed="rId7" cstate="print"/>
          <a:srcRect b="5135"/>
          <a:stretch>
            <a:fillRect/>
          </a:stretch>
        </p:blipFill>
        <p:spPr>
          <a:xfrm>
            <a:off x="0" y="-1"/>
            <a:ext cx="5240881" cy="3866921"/>
          </a:xfrm>
          <a:prstGeom prst="rect">
            <a:avLst/>
          </a:prstGeom>
        </p:spPr>
      </p:pic>
      <p:pic>
        <p:nvPicPr>
          <p:cNvPr id="18" name="Picture 17" descr="HGAC_Map_Cover_ForPPT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31399" y="473120"/>
            <a:ext cx="4670260" cy="3030243"/>
          </a:xfrm>
          <a:prstGeom prst="rect">
            <a:avLst/>
          </a:prstGeom>
        </p:spPr>
      </p:pic>
      <p:grpSp>
        <p:nvGrpSpPr>
          <p:cNvPr id="19" name="Group 30"/>
          <p:cNvGrpSpPr/>
          <p:nvPr userDrawn="1"/>
        </p:nvGrpSpPr>
        <p:grpSpPr>
          <a:xfrm>
            <a:off x="-9728" y="0"/>
            <a:ext cx="9153728" cy="4202349"/>
            <a:chOff x="-9728" y="0"/>
            <a:chExt cx="9153728" cy="4202349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0"/>
              <a:ext cx="9144000" cy="152399"/>
            </a:xfrm>
            <a:prstGeom prst="rect">
              <a:avLst/>
            </a:prstGeom>
            <a:solidFill>
              <a:srgbClr val="004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 userDrawn="1"/>
          </p:nvCxnSpPr>
          <p:spPr>
            <a:xfrm>
              <a:off x="5243210" y="0"/>
              <a:ext cx="0" cy="3891064"/>
            </a:xfrm>
            <a:prstGeom prst="line">
              <a:avLst/>
            </a:prstGeom>
            <a:ln w="69850">
              <a:solidFill>
                <a:srgbClr val="004B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5252936" y="2626468"/>
              <a:ext cx="3891064" cy="0"/>
            </a:xfrm>
            <a:prstGeom prst="line">
              <a:avLst/>
            </a:prstGeom>
            <a:ln w="69850">
              <a:solidFill>
                <a:srgbClr val="004B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556443" y="2616740"/>
              <a:ext cx="0" cy="1303507"/>
            </a:xfrm>
            <a:prstGeom prst="line">
              <a:avLst/>
            </a:prstGeom>
            <a:ln w="69850">
              <a:solidFill>
                <a:srgbClr val="004B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856707" y="2594042"/>
              <a:ext cx="0" cy="1303507"/>
            </a:xfrm>
            <a:prstGeom prst="line">
              <a:avLst/>
            </a:prstGeom>
            <a:ln w="69850">
              <a:solidFill>
                <a:srgbClr val="004B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 userDrawn="1"/>
          </p:nvSpPr>
          <p:spPr>
            <a:xfrm>
              <a:off x="-9728" y="3813243"/>
              <a:ext cx="9153728" cy="389106"/>
            </a:xfrm>
            <a:custGeom>
              <a:avLst/>
              <a:gdLst>
                <a:gd name="connsiteX0" fmla="*/ 0 w 9153728"/>
                <a:gd name="connsiteY0" fmla="*/ 0 h 389106"/>
                <a:gd name="connsiteX1" fmla="*/ 9153728 w 9153728"/>
                <a:gd name="connsiteY1" fmla="*/ 0 h 389106"/>
                <a:gd name="connsiteX2" fmla="*/ 9153728 w 9153728"/>
                <a:gd name="connsiteY2" fmla="*/ 389106 h 389106"/>
                <a:gd name="connsiteX3" fmla="*/ 2256817 w 9153728"/>
                <a:gd name="connsiteY3" fmla="*/ 389106 h 389106"/>
                <a:gd name="connsiteX4" fmla="*/ 2003898 w 9153728"/>
                <a:gd name="connsiteY4" fmla="*/ 145914 h 389106"/>
                <a:gd name="connsiteX5" fmla="*/ 9728 w 9153728"/>
                <a:gd name="connsiteY5" fmla="*/ 145914 h 389106"/>
                <a:gd name="connsiteX6" fmla="*/ 0 w 9153728"/>
                <a:gd name="connsiteY6" fmla="*/ 0 h 38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3728" h="389106">
                  <a:moveTo>
                    <a:pt x="0" y="0"/>
                  </a:moveTo>
                  <a:lnTo>
                    <a:pt x="9153728" y="0"/>
                  </a:lnTo>
                  <a:lnTo>
                    <a:pt x="9153728" y="389106"/>
                  </a:lnTo>
                  <a:lnTo>
                    <a:pt x="2256817" y="389106"/>
                  </a:lnTo>
                  <a:lnTo>
                    <a:pt x="2003898" y="145914"/>
                  </a:lnTo>
                  <a:lnTo>
                    <a:pt x="9728" y="145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1895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4929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7555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5693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9992-F1D1-4B17-8196-0863C4B3ABCF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5659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9992-F1D1-4B17-8196-0863C4B3ABCF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525543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9992-F1D1-4B17-8196-0863C4B3ABCF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6903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9992-F1D1-4B17-8196-0863C4B3ABCF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041439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9992-F1D1-4B17-8196-0863C4B3ABCF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8215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2393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5786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1800">
                <a:latin typeface="Franklin Gothic Medium" pitchFamily="34" charset="0"/>
              </a:defRPr>
            </a:lvl1pPr>
            <a:lvl2pPr>
              <a:defRPr sz="1600">
                <a:latin typeface="Franklin Gothic Medium" pitchFamily="34" charset="0"/>
              </a:defRPr>
            </a:lvl2pPr>
            <a:lvl3pPr>
              <a:defRPr sz="14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2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  <a:latin typeface="Franklin Gothic Medium" pitchFamily="34" charset="0"/>
              </a:defRPr>
            </a:lvl1pPr>
          </a:lstStyle>
          <a:p>
            <a:fld id="{E752114F-6F80-448D-A111-11507E230B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4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172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254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114F-6F80-448D-A111-11507E230B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37254" y="5935371"/>
            <a:ext cx="2692402" cy="8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6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37254" y="5935371"/>
            <a:ext cx="2692402" cy="8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577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37254" y="5935371"/>
            <a:ext cx="2692402" cy="8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1229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8115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0472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Current\ca-SAIC_Brand_Guide_2011\12-0623-Deliverable\12-0623-Working\12-0623-PPTs_Groups_BUs\12-0623-Images\12-0623-ppt_top_n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0377"/>
            <a:ext cx="6111860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22571"/>
            <a:ext cx="362857" cy="1585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2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43431" y="6400800"/>
            <a:ext cx="509755" cy="215444"/>
          </a:xfrm>
          <a:prstGeom prst="rect">
            <a:avLst/>
          </a:prstGeom>
        </p:spPr>
        <p:txBody>
          <a:bodyPr wrap="none" lIns="0" rIns="0" anchor="ctr" anchorCtr="0">
            <a:spAutoFit/>
          </a:bodyPr>
          <a:lstStyle/>
          <a:p>
            <a:r>
              <a:rPr lang="en-US" sz="800" b="1" kern="900" spc="100" baseline="0" dirty="0" smtClean="0">
                <a:solidFill>
                  <a:schemeClr val="bg1">
                    <a:lumMod val="65000"/>
                  </a:schemeClr>
                </a:solidFill>
                <a:latin typeface="Franklin Gothic Book" pitchFamily="34" charset="0"/>
                <a:cs typeface="Arial" pitchFamily="34" charset="0"/>
              </a:rPr>
              <a:t>SAIC.com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40232" y="6408058"/>
            <a:ext cx="0" cy="188686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76600" y="6678203"/>
            <a:ext cx="25908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© SAIC.</a:t>
            </a:r>
            <a:r>
              <a:rPr lang="en-US" sz="600" baseline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All rights reserved.</a:t>
            </a:r>
            <a:endParaRPr lang="en-US" sz="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6086415"/>
            <a:ext cx="1212688" cy="59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7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16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ngt\Desktop\12-0623-ppt_div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31720"/>
            <a:ext cx="6111860" cy="5669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689295"/>
            <a:ext cx="4283060" cy="533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Franklin Gothic Dem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B7371F-B25E-42BE-91F9-DCD17E1CF4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4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bby@agoldsmithresource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david.s.yanke@saic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p of southeastern st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61" y="3627138"/>
            <a:ext cx="3035902" cy="3031958"/>
          </a:xfrm>
          <a:prstGeom prst="rect">
            <a:avLst/>
          </a:prstGeom>
          <a:solidFill>
            <a:schemeClr val="accent2"/>
          </a:solidFill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843" y="976885"/>
            <a:ext cx="6644014" cy="1646302"/>
          </a:xfrm>
        </p:spPr>
        <p:txBody>
          <a:bodyPr>
            <a:noAutofit/>
          </a:bodyPr>
          <a:lstStyle/>
          <a:p>
            <a:pPr algn="l"/>
            <a:r>
              <a:rPr lang="en-US" sz="3600" cap="all" dirty="0" smtClean="0"/>
              <a:t>Recycling in the Southeast: </a:t>
            </a:r>
            <a:br>
              <a:rPr lang="en-US" sz="3600" cap="all" dirty="0" smtClean="0"/>
            </a:br>
            <a:r>
              <a:rPr lang="en-US" sz="3600" cap="all" dirty="0" smtClean="0"/>
              <a:t>What’s Up with our neighbors?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843" y="2759193"/>
            <a:ext cx="6423041" cy="341817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200" dirty="0" smtClean="0"/>
              <a:t>Presented by Abby Goldsmith</a:t>
            </a:r>
          </a:p>
          <a:p>
            <a:pPr algn="l">
              <a:spcBef>
                <a:spcPts val="0"/>
              </a:spcBef>
            </a:pPr>
            <a:r>
              <a:rPr lang="en-US" sz="2200" dirty="0" smtClean="0"/>
              <a:t>A. Goldsmith Resources, LLC</a:t>
            </a:r>
          </a:p>
          <a:p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Georgia </a:t>
            </a:r>
            <a:r>
              <a:rPr lang="en-US" sz="2000" dirty="0"/>
              <a:t>Recycling Coalition 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Annual </a:t>
            </a:r>
            <a:r>
              <a:rPr lang="en-US" sz="2000" dirty="0"/>
              <a:t>Meeting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August 18, 2015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371F-B25E-42BE-91F9-DCD17E1CF49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Subtitle 9"/>
          <p:cNvSpPr txBox="1">
            <a:spLocks/>
          </p:cNvSpPr>
          <p:nvPr/>
        </p:nvSpPr>
        <p:spPr>
          <a:xfrm>
            <a:off x="771843" y="5663504"/>
            <a:ext cx="5579275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45315" y="2841842"/>
            <a:ext cx="3787985" cy="1898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01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1" y="477253"/>
            <a:ext cx="6347713" cy="978568"/>
          </a:xfrm>
        </p:spPr>
        <p:txBody>
          <a:bodyPr/>
          <a:lstStyle/>
          <a:p>
            <a:r>
              <a:rPr lang="en-US" dirty="0" smtClean="0"/>
              <a:t>Status of State Plans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108028"/>
              </p:ext>
            </p:extLst>
          </p:nvPr>
        </p:nvGraphicFramePr>
        <p:xfrm>
          <a:off x="352452" y="1961148"/>
          <a:ext cx="7010874" cy="339238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88216"/>
                <a:gridCol w="4922658"/>
              </a:tblGrid>
              <a:tr h="34055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State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58228" marR="5822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Date</a:t>
                      </a:r>
                      <a:r>
                        <a:rPr lang="en-US" sz="2000" baseline="0" dirty="0" smtClean="0"/>
                        <a:t> of the </a:t>
                      </a:r>
                      <a:r>
                        <a:rPr lang="en-US" sz="2000" dirty="0" smtClean="0"/>
                        <a:t>Latest </a:t>
                      </a:r>
                      <a:r>
                        <a:rPr lang="en-US" sz="2000" dirty="0" smtClean="0"/>
                        <a:t>State Plan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58228" marR="58228"/>
                </a:tc>
              </a:tr>
              <a:tr h="34055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Georgia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2006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58228" marR="58228" anchor="ctr"/>
                </a:tc>
              </a:tr>
              <a:tr h="58822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South</a:t>
                      </a:r>
                      <a:r>
                        <a:rPr lang="en-US" sz="2000" baseline="0" dirty="0" smtClean="0"/>
                        <a:t> Carolina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 smtClean="0">
                          <a:effectLst/>
                        </a:rPr>
                        <a:t>Full plan</a:t>
                      </a:r>
                      <a:r>
                        <a:rPr lang="en-US" sz="2000" kern="1200" baseline="0" dirty="0" smtClean="0">
                          <a:effectLst/>
                        </a:rPr>
                        <a:t> approved in</a:t>
                      </a:r>
                      <a:r>
                        <a:rPr lang="en-US" sz="2000" kern="1200" dirty="0" smtClean="0">
                          <a:effectLst/>
                        </a:rPr>
                        <a:t> 1999 </a:t>
                      </a:r>
                    </a:p>
                    <a:p>
                      <a:pPr algn="l"/>
                      <a:r>
                        <a:rPr lang="en-US" sz="2000" kern="1200" dirty="0" smtClean="0">
                          <a:effectLst/>
                        </a:rPr>
                        <a:t>But strategy</a:t>
                      </a:r>
                      <a:r>
                        <a:rPr lang="en-US" sz="2000" kern="1200" baseline="0" dirty="0" smtClean="0">
                          <a:effectLst/>
                        </a:rPr>
                        <a:t> u</a:t>
                      </a:r>
                      <a:r>
                        <a:rPr lang="en-US" sz="2000" kern="1200" dirty="0" smtClean="0">
                          <a:effectLst/>
                        </a:rPr>
                        <a:t>pdated in annual report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58228" marR="58228" anchor="ctr"/>
                </a:tc>
              </a:tr>
              <a:tr h="58822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North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smtClean="0"/>
                        <a:t>Carolina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effectLst/>
                        </a:rPr>
                        <a:t>Finalized in 2014 but awaiting</a:t>
                      </a:r>
                      <a:r>
                        <a:rPr lang="en-US" sz="2000" kern="1200" baseline="0" dirty="0" smtClean="0">
                          <a:effectLst/>
                        </a:rPr>
                        <a:t> approval from Governor</a:t>
                      </a:r>
                      <a:endParaRPr lang="en-US" sz="2000" kern="1200" dirty="0" smtClean="0">
                        <a:effectLst/>
                      </a:endParaRPr>
                    </a:p>
                    <a:p>
                      <a:pPr algn="l"/>
                      <a:r>
                        <a:rPr lang="en-US" sz="2000" kern="1200" dirty="0" smtClean="0">
                          <a:effectLst/>
                        </a:rPr>
                        <a:t>Departments using as guidance for implementation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228" marR="58228" anchor="ctr"/>
                </a:tc>
              </a:tr>
              <a:tr h="58822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Tennessee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 smtClean="0">
                          <a:effectLst/>
                        </a:rPr>
                        <a:t>2014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228" marR="58228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114F-6F80-448D-A111-11507E230B1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5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1" y="356938"/>
            <a:ext cx="6347713" cy="762000"/>
          </a:xfrm>
        </p:spPr>
        <p:txBody>
          <a:bodyPr/>
          <a:lstStyle/>
          <a:p>
            <a:r>
              <a:rPr lang="en-US" dirty="0" smtClean="0"/>
              <a:t>State Goal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833732"/>
              </p:ext>
            </p:extLst>
          </p:nvPr>
        </p:nvGraphicFramePr>
        <p:xfrm>
          <a:off x="372982" y="1144130"/>
          <a:ext cx="7074566" cy="461484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22401"/>
                <a:gridCol w="5352165"/>
              </a:tblGrid>
              <a:tr h="35788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 State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Goals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58228" marR="58228" anchor="ctr"/>
                </a:tc>
              </a:tr>
              <a:tr h="36949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Georgia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None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91236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South</a:t>
                      </a:r>
                      <a:r>
                        <a:rPr lang="en-US" sz="1800" baseline="0" dirty="0" smtClean="0"/>
                        <a:t> Carolina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40% recycling rate by 2020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(MSW)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Disposal rate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of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3.25 pounds per person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per day or less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65371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North</a:t>
                      </a:r>
                      <a:r>
                        <a:rPr lang="en-US" sz="1800" baseline="0" dirty="0" smtClean="0"/>
                        <a:t> Carolina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Activity rather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than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numeric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goal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1647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Tennessee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 waste reduction goal in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legislation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proposes 40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recycling rate by 2025 and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Disposal rate down to 3.5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pounds per person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per day or less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485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n-lt"/>
                        </a:rPr>
                        <a:t>Florida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75%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“recycling” rate, includes waste to energy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485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n-lt"/>
                        </a:rPr>
                        <a:t>Alabama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25%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114F-6F80-448D-A111-11507E230B1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10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1" y="356938"/>
            <a:ext cx="6347713" cy="762000"/>
          </a:xfrm>
        </p:spPr>
        <p:txBody>
          <a:bodyPr/>
          <a:lstStyle/>
          <a:p>
            <a:r>
              <a:rPr lang="en-US" dirty="0" smtClean="0"/>
              <a:t>Reporting Requirements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578031"/>
              </p:ext>
            </p:extLst>
          </p:nvPr>
        </p:nvGraphicFramePr>
        <p:xfrm>
          <a:off x="324853" y="1118938"/>
          <a:ext cx="8013031" cy="464601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70811"/>
                <a:gridCol w="6942220"/>
              </a:tblGrid>
              <a:tr h="3223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State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58228" marR="5822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Reporting Requirements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58228" marR="58228"/>
                </a:tc>
              </a:tr>
              <a:tr h="3335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Georgia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Disposal facilities report tons received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8" marR="58228"/>
                </a:tc>
              </a:tr>
              <a:tr h="10745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South</a:t>
                      </a:r>
                      <a:r>
                        <a:rPr lang="en-US" sz="1600" baseline="0" dirty="0" smtClean="0"/>
                        <a:t> Carolina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Disposal facilities report tons </a:t>
                      </a:r>
                      <a:r>
                        <a:rPr lang="en-US" sz="1600" dirty="0" smtClean="0">
                          <a:effectLst/>
                        </a:rPr>
                        <a:t>received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Counties report recycling </a:t>
                      </a:r>
                      <a:r>
                        <a:rPr lang="en-US" sz="1600" dirty="0" smtClean="0">
                          <a:effectLst/>
                        </a:rPr>
                        <a:t>activities</a:t>
                      </a:r>
                      <a:r>
                        <a:rPr lang="en-US" sz="1600" baseline="0" dirty="0" smtClean="0">
                          <a:effectLst/>
                        </a:rPr>
                        <a:t> &amp; </a:t>
                      </a:r>
                      <a:r>
                        <a:rPr lang="en-US" sz="1600" dirty="0" smtClean="0">
                          <a:effectLst/>
                        </a:rPr>
                        <a:t>the amount of municipal solid waste recycled within their jurisdictions</a:t>
                      </a: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Municipalities</a:t>
                      </a:r>
                      <a:r>
                        <a:rPr lang="en-US" sz="1600" dirty="0">
                          <a:effectLst/>
                        </a:rPr>
                        <a:t>, businesses and recyclers report </a:t>
                      </a:r>
                      <a:r>
                        <a:rPr lang="en-US" sz="1600" dirty="0" smtClean="0">
                          <a:effectLst/>
                        </a:rPr>
                        <a:t> recycling on voluntary basis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8" marR="58228" anchor="ctr"/>
                </a:tc>
              </a:tr>
              <a:tr h="8275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North</a:t>
                      </a:r>
                      <a:r>
                        <a:rPr lang="en-US" sz="1600" baseline="0" dirty="0" smtClean="0"/>
                        <a:t> Carolina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Counties </a:t>
                      </a:r>
                      <a:r>
                        <a:rPr lang="en-US" sz="1600" dirty="0">
                          <a:effectLst/>
                        </a:rPr>
                        <a:t>and </a:t>
                      </a:r>
                      <a:r>
                        <a:rPr lang="en-US" sz="1600" dirty="0" smtClean="0">
                          <a:effectLst/>
                        </a:rPr>
                        <a:t>municipalities report annually on source reduction, reuse, recycling and composting programs and the tons of each material collected (they do not include privately collected tons).   </a:t>
                      </a: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28" marR="58228" anchor="ctr"/>
                </a:tc>
              </a:tr>
              <a:tr h="8275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Tennessee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</a:rPr>
                        <a:t>Planning regions report annually </a:t>
                      </a:r>
                      <a:r>
                        <a:rPr lang="en-US" sz="1600" b="1" dirty="0" smtClean="0"/>
                        <a:t>tonnage disposed, recycled, diverted and</a:t>
                      </a:r>
                      <a:r>
                        <a:rPr lang="en-US" sz="1600" b="1" baseline="0" dirty="0" smtClean="0"/>
                        <a:t> waste reduction </a:t>
                      </a:r>
                      <a:r>
                        <a:rPr lang="en-US" sz="1600" b="1" dirty="0" smtClean="0"/>
                        <a:t>activities and local</a:t>
                      </a:r>
                      <a:r>
                        <a:rPr lang="en-US" sz="1600" b="1" baseline="0" dirty="0" smtClean="0"/>
                        <a:t> government grant recipients must also report tons recycled by material and s</a:t>
                      </a:r>
                      <a:r>
                        <a:rPr lang="en-US" sz="1600" dirty="0" smtClean="0"/>
                        <a:t>ector 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8" marR="58228" anchor="ctr"/>
                </a:tc>
              </a:tr>
              <a:tr h="55684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Florida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Counties report tons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collected, disposed and recycled. Recovered Materials Dealers</a:t>
                      </a:r>
                      <a:r>
                        <a:rPr lang="en-US" sz="1600" baseline="0" dirty="0" smtClean="0">
                          <a:effectLst/>
                        </a:rPr>
                        <a:t> report tons </a:t>
                      </a:r>
                      <a:r>
                        <a:rPr lang="en-US" sz="1600" dirty="0" smtClean="0">
                          <a:effectLst/>
                        </a:rPr>
                        <a:t>processed and recycled. C&amp;D facilities report amount processed and recycled  </a:t>
                      </a:r>
                      <a:endParaRPr lang="en-US" sz="1600" dirty="0" smtClean="0"/>
                    </a:p>
                  </a:txBody>
                  <a:tcPr marL="58228" marR="58228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114F-6F80-448D-A111-11507E230B1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1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2031" y="549443"/>
            <a:ext cx="6585283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Reported Diversion/Recycling Rate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328469"/>
              </p:ext>
            </p:extLst>
          </p:nvPr>
        </p:nvGraphicFramePr>
        <p:xfrm>
          <a:off x="336886" y="1865683"/>
          <a:ext cx="7122693" cy="308195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48325"/>
                <a:gridCol w="5474368"/>
              </a:tblGrid>
              <a:tr h="3405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State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58228" marR="58228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Diversion/Recycling 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Rate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405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Georgia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5882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South</a:t>
                      </a:r>
                      <a:r>
                        <a:rPr lang="en-US" sz="1800" baseline="0" dirty="0" smtClean="0"/>
                        <a:t> Carolina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29.2% recycling rate in 2014</a:t>
                      </a: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(MSW)</a:t>
                      </a:r>
                    </a:p>
                  </a:txBody>
                  <a:tcPr marL="0" marR="0" marT="0" marB="0"/>
                </a:tc>
              </a:tr>
              <a:tr h="5882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North</a:t>
                      </a:r>
                      <a:r>
                        <a:rPr lang="en-US" sz="1800" baseline="0" dirty="0" smtClean="0"/>
                        <a:t> Carolina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state recycling 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rate calculated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Reported tons recycled by each local government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used in annual report that 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ranks counties </a:t>
                      </a: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overall recycling and traditional material 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recycling  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882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Tennessee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Reports 47</a:t>
                      </a: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diversion rate for residential 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 only, 32% overall 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114F-6F80-448D-A111-11507E230B1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36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1" y="778044"/>
            <a:ext cx="6347713" cy="762000"/>
          </a:xfrm>
        </p:spPr>
        <p:txBody>
          <a:bodyPr/>
          <a:lstStyle/>
          <a:p>
            <a:r>
              <a:rPr lang="en-US" dirty="0" smtClean="0"/>
              <a:t>State Resources: Staff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995130"/>
              </p:ext>
            </p:extLst>
          </p:nvPr>
        </p:nvGraphicFramePr>
        <p:xfrm>
          <a:off x="753980" y="2142411"/>
          <a:ext cx="6304546" cy="249619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89127"/>
                <a:gridCol w="4515419"/>
              </a:tblGrid>
              <a:tr h="3405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State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Staffing 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(FTEs)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05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Georgia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1- 3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882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South</a:t>
                      </a:r>
                      <a:r>
                        <a:rPr lang="en-US" sz="1800" baseline="0" dirty="0" smtClean="0"/>
                        <a:t> Carolina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9 - 12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882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North</a:t>
                      </a:r>
                      <a:r>
                        <a:rPr lang="en-US" sz="1800" baseline="0" dirty="0" smtClean="0"/>
                        <a:t> Carolina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13 - 16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882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Tennessee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15 – 18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114F-6F80-448D-A111-11507E230B1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73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8916" y="609601"/>
            <a:ext cx="6921219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Resources: Grants and Loans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281213"/>
              </p:ext>
            </p:extLst>
          </p:nvPr>
        </p:nvGraphicFramePr>
        <p:xfrm>
          <a:off x="348916" y="1888958"/>
          <a:ext cx="7218946" cy="361762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12231"/>
                <a:gridCol w="5606715"/>
              </a:tblGrid>
              <a:tr h="3405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State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Waste Reduction, Recycling,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 Planning Grants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405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Georgia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marL="0" marR="0" marT="0" marB="0"/>
                </a:tc>
              </a:tr>
              <a:tr h="5882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South</a:t>
                      </a:r>
                      <a:r>
                        <a:rPr lang="en-US" sz="1600" baseline="0" dirty="0" smtClean="0">
                          <a:latin typeface="+mn-lt"/>
                        </a:rPr>
                        <a:t> Carolina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million in FY14 plus used oil 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tire collection grants and college and university recycling grants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882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North</a:t>
                      </a:r>
                      <a:r>
                        <a:rPr lang="en-US" sz="1600" baseline="0" dirty="0" smtClean="0">
                          <a:latin typeface="+mn-lt"/>
                        </a:rPr>
                        <a:t> Carolina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appropriation of $1.1 million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r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ecycling grants split 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between public and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private sector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different priorities each year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8822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Tennessee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58228" marR="58228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million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including grants for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composting, convenience centers, waste reduction, recycling equipment, diversion rebates, and used oil collection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provided funding for development 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districts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provide technical assistance,  HHW collection centers and event, waste oil and waste tire collection and clean-ups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114F-6F80-448D-A111-11507E230B1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5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138" y="1828800"/>
            <a:ext cx="8229600" cy="39454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Abby Goldsmith, Principal</a:t>
            </a:r>
          </a:p>
          <a:p>
            <a:pPr marL="0" indent="0" algn="ctr">
              <a:buNone/>
            </a:pPr>
            <a:r>
              <a:rPr lang="en-US" sz="2800" dirty="0" smtClean="0"/>
              <a:t>Tel: 404-277-5209  </a:t>
            </a:r>
          </a:p>
          <a:p>
            <a:pPr marL="0" indent="0" algn="ctr">
              <a:buNone/>
            </a:pPr>
            <a:r>
              <a:rPr lang="en-US" sz="2800" dirty="0" smtClean="0"/>
              <a:t>Email: </a:t>
            </a:r>
            <a:r>
              <a:rPr lang="en-US" sz="2800" dirty="0" smtClean="0">
                <a:hlinkClick r:id="rId3"/>
              </a:rPr>
              <a:t>abby@agoldsmithresources.com</a:t>
            </a:r>
            <a:endParaRPr lang="en-US" sz="2800" dirty="0" smtClean="0">
              <a:hlinkClick r:id="rId4"/>
            </a:endParaRPr>
          </a:p>
          <a:p>
            <a:pPr marL="0" indent="0" algn="ctr">
              <a:buNone/>
            </a:pPr>
            <a:endParaRPr lang="en-US" sz="1400" dirty="0">
              <a:latin typeface="+mn-lt"/>
            </a:endParaRPr>
          </a:p>
          <a:p>
            <a:pPr marL="0" indent="0" algn="ctr">
              <a:buNone/>
            </a:pPr>
            <a:r>
              <a:rPr lang="en-US" sz="2000" dirty="0" smtClean="0"/>
              <a:t>Visit us at </a:t>
            </a:r>
            <a:r>
              <a:rPr lang="en-US" sz="2000" dirty="0" smtClean="0">
                <a:solidFill>
                  <a:schemeClr val="accent2"/>
                </a:solidFill>
              </a:rPr>
              <a:t>agoldsmithresources.com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371F-B25E-42BE-91F9-DCD17E1CF49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2IBU-WET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11821</TotalTime>
  <Words>511</Words>
  <Application>Microsoft Office PowerPoint</Application>
  <PresentationFormat>On-screen Show (4:3)</PresentationFormat>
  <Paragraphs>107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Franklin Gothic Book</vt:lpstr>
      <vt:lpstr>Franklin Gothic Demi</vt:lpstr>
      <vt:lpstr>Franklin Gothic Medium</vt:lpstr>
      <vt:lpstr>Franklin Gothic Medium Cond</vt:lpstr>
      <vt:lpstr>Times New Roman</vt:lpstr>
      <vt:lpstr>Trebuchet MS</vt:lpstr>
      <vt:lpstr>Wingdings 3</vt:lpstr>
      <vt:lpstr>E2IBU-WET</vt:lpstr>
      <vt:lpstr>3_Custom Design</vt:lpstr>
      <vt:lpstr>Facet</vt:lpstr>
      <vt:lpstr>Recycling in the Southeast:  What’s Up with our neighbors?</vt:lpstr>
      <vt:lpstr>Status of State Plans</vt:lpstr>
      <vt:lpstr>State Goal</vt:lpstr>
      <vt:lpstr>Reporting Requirements</vt:lpstr>
      <vt:lpstr>Reported Diversion/Recycling Rate</vt:lpstr>
      <vt:lpstr>State Resources: Staff</vt:lpstr>
      <vt:lpstr>State Resources: Grants and Loans</vt:lpstr>
      <vt:lpstr>Questions?</vt:lpstr>
    </vt:vector>
  </TitlesOfParts>
  <Company>SAIC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Water, Environment and Transportation Template</dc:title>
  <dc:subject>This water, environment and transportation-themed template for the Energy, Environment and Infrastructure BU is preapproved according to the SAIC Brand &amp; Corporate Identity Guidelines and should be used for all internal and external presentations.</dc:subject>
  <dc:creator>Townsend, Jay E. (Publications)</dc:creator>
  <cp:lastModifiedBy>Abby Goldsmith</cp:lastModifiedBy>
  <cp:revision>439</cp:revision>
  <cp:lastPrinted>2011-09-02T17:13:23Z</cp:lastPrinted>
  <dcterms:created xsi:type="dcterms:W3CDTF">2011-10-03T17:51:52Z</dcterms:created>
  <dcterms:modified xsi:type="dcterms:W3CDTF">2015-08-18T00:46:04Z</dcterms:modified>
</cp:coreProperties>
</file>