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charts/chart3.xml" ContentType="application/vnd.openxmlformats-officedocument.drawingml.chart+xml"/>
  <Override PartName="/ppt/charts/chart5.xml" ContentType="application/vnd.openxmlformats-officedocument.drawingml.char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theme/themeOverride4.xml" ContentType="application/vnd.openxmlformats-officedocument.themeOverride+xml"/>
  <Default Extension="emf" ContentType="image/x-emf"/>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theme/themeOverride2.xml" ContentType="application/vnd.openxmlformats-officedocument.themeOverr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31.xml" ContentType="application/vnd.openxmlformats-officedocument.presentationml.notesSlide+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wmf" ContentType="image/x-wmf"/>
  <Override PartName="/ppt/notesSlides/notesSlide18.xml" ContentType="application/vnd.openxmlformats-officedocument.presentationml.notesSlide+xml"/>
  <Override PartName="/ppt/theme/themeOverride3.xml" ContentType="application/vnd.openxmlformats-officedocument.themeOverride+xml"/>
  <Default Extension="xls" ContentType="application/vnd.ms-exce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handoutMasterIdLst>
    <p:handoutMasterId r:id="rId39"/>
  </p:handoutMasterIdLst>
  <p:sldIdLst>
    <p:sldId id="424" r:id="rId2"/>
    <p:sldId id="356" r:id="rId3"/>
    <p:sldId id="406" r:id="rId4"/>
    <p:sldId id="426" r:id="rId5"/>
    <p:sldId id="428" r:id="rId6"/>
    <p:sldId id="365" r:id="rId7"/>
    <p:sldId id="362" r:id="rId8"/>
    <p:sldId id="367" r:id="rId9"/>
    <p:sldId id="370" r:id="rId10"/>
    <p:sldId id="425" r:id="rId11"/>
    <p:sldId id="402" r:id="rId12"/>
    <p:sldId id="401" r:id="rId13"/>
    <p:sldId id="384" r:id="rId14"/>
    <p:sldId id="391" r:id="rId15"/>
    <p:sldId id="300" r:id="rId16"/>
    <p:sldId id="302" r:id="rId17"/>
    <p:sldId id="301" r:id="rId18"/>
    <p:sldId id="405" r:id="rId19"/>
    <p:sldId id="304" r:id="rId20"/>
    <p:sldId id="397" r:id="rId21"/>
    <p:sldId id="398" r:id="rId22"/>
    <p:sldId id="399" r:id="rId23"/>
    <p:sldId id="415" r:id="rId24"/>
    <p:sldId id="410" r:id="rId25"/>
    <p:sldId id="381" r:id="rId26"/>
    <p:sldId id="409" r:id="rId27"/>
    <p:sldId id="403" r:id="rId28"/>
    <p:sldId id="307" r:id="rId29"/>
    <p:sldId id="308" r:id="rId30"/>
    <p:sldId id="416" r:id="rId31"/>
    <p:sldId id="309" r:id="rId32"/>
    <p:sldId id="423" r:id="rId33"/>
    <p:sldId id="429" r:id="rId34"/>
    <p:sldId id="404" r:id="rId35"/>
    <p:sldId id="412" r:id="rId36"/>
    <p:sldId id="407" r:id="rId37"/>
  </p:sldIdLst>
  <p:sldSz cx="9144000" cy="6858000" type="letter"/>
  <p:notesSz cx="6858000" cy="9296400"/>
  <p:defaultTextStyle>
    <a:defPPr>
      <a:defRPr lang="en-US"/>
    </a:defPPr>
    <a:lvl1pPr algn="l" rtl="0" eaLnBrk="0" fontAlgn="base" hangingPunct="0">
      <a:spcBef>
        <a:spcPct val="0"/>
      </a:spcBef>
      <a:spcAft>
        <a:spcPct val="0"/>
      </a:spcAft>
      <a:defRPr sz="2400" kern="1200">
        <a:solidFill>
          <a:schemeClr val="tx1"/>
        </a:solidFill>
        <a:latin typeface="Times New Roman" pitchFamily="1"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itchFamily="1"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itchFamily="1"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itchFamily="1"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itchFamily="1" charset="0"/>
        <a:ea typeface="+mn-ea"/>
        <a:cs typeface="+mn-cs"/>
      </a:defRPr>
    </a:lvl5pPr>
    <a:lvl6pPr marL="2286000" algn="l" defTabSz="914400" rtl="0" eaLnBrk="1" latinLnBrk="0" hangingPunct="1">
      <a:defRPr sz="2400" kern="1200">
        <a:solidFill>
          <a:schemeClr val="tx1"/>
        </a:solidFill>
        <a:latin typeface="Times New Roman" pitchFamily="1" charset="0"/>
        <a:ea typeface="+mn-ea"/>
        <a:cs typeface="+mn-cs"/>
      </a:defRPr>
    </a:lvl6pPr>
    <a:lvl7pPr marL="2743200" algn="l" defTabSz="914400" rtl="0" eaLnBrk="1" latinLnBrk="0" hangingPunct="1">
      <a:defRPr sz="2400" kern="1200">
        <a:solidFill>
          <a:schemeClr val="tx1"/>
        </a:solidFill>
        <a:latin typeface="Times New Roman" pitchFamily="1" charset="0"/>
        <a:ea typeface="+mn-ea"/>
        <a:cs typeface="+mn-cs"/>
      </a:defRPr>
    </a:lvl7pPr>
    <a:lvl8pPr marL="3200400" algn="l" defTabSz="914400" rtl="0" eaLnBrk="1" latinLnBrk="0" hangingPunct="1">
      <a:defRPr sz="2400" kern="1200">
        <a:solidFill>
          <a:schemeClr val="tx1"/>
        </a:solidFill>
        <a:latin typeface="Times New Roman" pitchFamily="1" charset="0"/>
        <a:ea typeface="+mn-ea"/>
        <a:cs typeface="+mn-cs"/>
      </a:defRPr>
    </a:lvl8pPr>
    <a:lvl9pPr marL="3657600" algn="l" defTabSz="914400" rtl="0" eaLnBrk="1" latinLnBrk="0" hangingPunct="1">
      <a:defRPr sz="2400" kern="1200">
        <a:solidFill>
          <a:schemeClr val="tx1"/>
        </a:solidFill>
        <a:latin typeface="Times New Roman" pitchFamily="1"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showPr>
  <p:clrMru>
    <a:srgbClr val="15854A"/>
    <a:srgbClr val="2CBC44"/>
    <a:srgbClr val="259D39"/>
    <a:srgbClr val="00C200"/>
    <a:srgbClr val="CCECFF"/>
    <a:srgbClr val="F7FCFF"/>
    <a:srgbClr val="FFFF2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4" autoAdjust="0"/>
    <p:restoredTop sz="94649" autoAdjust="0"/>
  </p:normalViewPr>
  <p:slideViewPr>
    <p:cSldViewPr>
      <p:cViewPr>
        <p:scale>
          <a:sx n="75" d="100"/>
          <a:sy n="75" d="100"/>
        </p:scale>
        <p:origin x="-1280" y="-888"/>
      </p:cViewPr>
      <p:guideLst>
        <p:guide orient="horz" pos="2160"/>
        <p:guide pos="2352"/>
      </p:guideLst>
    </p:cSldViewPr>
  </p:slideViewPr>
  <p:outlineViewPr>
    <p:cViewPr>
      <p:scale>
        <a:sx n="33" d="100"/>
        <a:sy n="33" d="100"/>
      </p:scale>
      <p:origin x="0" y="0"/>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66" d="100"/>
        <a:sy n="66" d="100"/>
      </p:scale>
      <p:origin x="0" y="900"/>
    </p:cViewPr>
  </p:sorterViewPr>
  <p:notesViewPr>
    <p:cSldViewPr>
      <p:cViewPr varScale="1">
        <p:scale>
          <a:sx n="71" d="100"/>
          <a:sy n="71" d="100"/>
        </p:scale>
        <p:origin x="-2022" y="-96"/>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_rels/viewProps.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slide" Target="slides/slide24.xml"/><Relationship Id="rId1" Type="http://schemas.openxmlformats.org/officeDocument/2006/relationships/slide" Target="slides/slide19.xml"/><Relationship Id="rId5" Type="http://schemas.openxmlformats.org/officeDocument/2006/relationships/slide" Target="slides/slide35.xml"/><Relationship Id="rId4" Type="http://schemas.openxmlformats.org/officeDocument/2006/relationships/slide" Target="slides/slide31.xml"/></Relationships>
</file>

<file path=ppt/charts/_rels/chart1.xml.rels><?xml version="1.0" encoding="UTF-8" standalone="yes"?>
<Relationships xmlns="http://schemas.openxmlformats.org/package/2006/relationships"><Relationship Id="rId2" Type="http://schemas.openxmlformats.org/officeDocument/2006/relationships/oleObject" Target="Macintosh%20HD:Users:user:Library:Application%20Support:Microsoft:Office:User%20Templates:My%20Templates:AllPAYT%20data%202007(1).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Macintosh%20HD:Users:user:Library:Application%20Support:Microsoft:Office:User%20Templates:My%20Templates:AllPAYT%20data%202007(1).xls" TargetMode="External"/><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oleObject" Target="Macintosh%20HD:Users:user:Library:Application%20Support:Microsoft:Office:User%20Templates:My%20Templates:AllPAYT%20data%202007(1).xls" TargetMode="External"/><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2" Type="http://schemas.openxmlformats.org/officeDocument/2006/relationships/oleObject" Target="Macintosh%20HD:Users:user:Documents:Marketing:numbers:paytnumbers.xls" TargetMode="External"/><Relationship Id="rId1" Type="http://schemas.openxmlformats.org/officeDocument/2006/relationships/themeOverride" Target="../theme/themeOverride4.xml"/></Relationships>
</file>

<file path=ppt/charts/_rels/chart5.xml.rels><?xml version="1.0" encoding="UTF-8" standalone="yes"?>
<Relationships xmlns="http://schemas.openxmlformats.org/package/2006/relationships"><Relationship Id="rId2" Type="http://schemas.openxmlformats.org/officeDocument/2006/relationships/oleObject" Target="Macintosh%20HD:Users:user:Documents:CT:Easton:Middletown%20results.xls" TargetMode="External"/><Relationship Id="rId1" Type="http://schemas.openxmlformats.org/officeDocument/2006/relationships/themeOverride" Target="../theme/themeOverride5.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title>
      <c:layout/>
      <c:txPr>
        <a:bodyPr/>
        <a:lstStyle/>
        <a:p>
          <a:pPr>
            <a:defRPr sz="2400">
              <a:solidFill>
                <a:srgbClr val="FFFFFF"/>
              </a:solidFill>
            </a:defRPr>
          </a:pPr>
          <a:endParaRPr lang="en-US"/>
        </a:p>
      </c:txPr>
    </c:title>
    <c:plotArea>
      <c:layout/>
      <c:barChart>
        <c:barDir val="col"/>
        <c:grouping val="clustered"/>
        <c:ser>
          <c:idx val="0"/>
          <c:order val="0"/>
          <c:tx>
            <c:strRef>
              <c:f>'curbside information)'!$O$157</c:f>
              <c:strCache>
                <c:ptCount val="1"/>
                <c:pt idx="0">
                  <c:v>Trash</c:v>
                </c:pt>
              </c:strCache>
            </c:strRef>
          </c:tx>
          <c:dPt>
            <c:idx val="0"/>
            <c:spPr>
              <a:solidFill>
                <a:schemeClr val="accent2">
                  <a:lumMod val="40000"/>
                  <a:lumOff val="60000"/>
                </a:schemeClr>
              </a:solidFill>
            </c:spPr>
          </c:dPt>
          <c:dPt>
            <c:idx val="2"/>
            <c:spPr>
              <a:solidFill>
                <a:srgbClr val="FFF185"/>
              </a:solidFill>
            </c:spPr>
          </c:dPt>
          <c:cat>
            <c:strRef>
              <c:f>'curbside information)'!$N$158:$N$161</c:f>
              <c:strCache>
                <c:ptCount val="4"/>
                <c:pt idx="0">
                  <c:v>PAYT Drop off</c:v>
                </c:pt>
                <c:pt idx="1">
                  <c:v>PAYT Curbside</c:v>
                </c:pt>
                <c:pt idx="2">
                  <c:v>non-PAYT Drop off</c:v>
                </c:pt>
                <c:pt idx="3">
                  <c:v>non-PAYT Curbside</c:v>
                </c:pt>
              </c:strCache>
            </c:strRef>
          </c:cat>
          <c:val>
            <c:numRef>
              <c:f>'curbside information)'!$O$158:$O$161</c:f>
              <c:numCache>
                <c:formatCode>General</c:formatCode>
                <c:ptCount val="4"/>
                <c:pt idx="0">
                  <c:v>473</c:v>
                </c:pt>
                <c:pt idx="1">
                  <c:v>476</c:v>
                </c:pt>
                <c:pt idx="2">
                  <c:v>889</c:v>
                </c:pt>
                <c:pt idx="3">
                  <c:v>918</c:v>
                </c:pt>
              </c:numCache>
            </c:numRef>
          </c:val>
        </c:ser>
        <c:axId val="84611840"/>
        <c:axId val="84613376"/>
      </c:barChart>
      <c:catAx>
        <c:axId val="84611840"/>
        <c:scaling>
          <c:orientation val="minMax"/>
        </c:scaling>
        <c:axPos val="b"/>
        <c:tickLblPos val="nextTo"/>
        <c:txPr>
          <a:bodyPr/>
          <a:lstStyle/>
          <a:p>
            <a:pPr>
              <a:defRPr sz="1400">
                <a:solidFill>
                  <a:srgbClr val="FFFFFF"/>
                </a:solidFill>
              </a:defRPr>
            </a:pPr>
            <a:endParaRPr lang="en-US"/>
          </a:p>
        </c:txPr>
        <c:crossAx val="84613376"/>
        <c:crosses val="autoZero"/>
        <c:auto val="1"/>
        <c:lblAlgn val="ctr"/>
        <c:lblOffset val="100"/>
      </c:catAx>
      <c:valAx>
        <c:axId val="84613376"/>
        <c:scaling>
          <c:orientation val="minMax"/>
        </c:scaling>
        <c:axPos val="l"/>
        <c:majorGridlines/>
        <c:numFmt formatCode="General" sourceLinked="1"/>
        <c:tickLblPos val="nextTo"/>
        <c:txPr>
          <a:bodyPr/>
          <a:lstStyle/>
          <a:p>
            <a:pPr>
              <a:defRPr sz="1400">
                <a:solidFill>
                  <a:schemeClr val="bg1"/>
                </a:solidFill>
              </a:defRPr>
            </a:pPr>
            <a:endParaRPr lang="en-US"/>
          </a:p>
        </c:txPr>
        <c:crossAx val="84611840"/>
        <c:crosses val="autoZero"/>
        <c:crossBetween val="between"/>
      </c:valAx>
    </c:plotArea>
    <c:legend>
      <c:legendPos val="r"/>
      <c:layout/>
      <c:txPr>
        <a:bodyPr/>
        <a:lstStyle/>
        <a:p>
          <a:pPr>
            <a:defRPr sz="1400">
              <a:solidFill>
                <a:srgbClr val="FFFFFF"/>
              </a:solidFill>
            </a:defRPr>
          </a:pPr>
          <a:endParaRPr lang="en-US"/>
        </a:p>
      </c:txPr>
    </c:legend>
    <c:plotVisOnly val="1"/>
  </c:chart>
  <c:spPr>
    <a:solidFill>
      <a:srgbClr val="183257"/>
    </a:solidFill>
  </c:spPr>
  <c:externalData r:id="rId2"/>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0.10928416263726402"/>
          <c:y val="2.6666666666666745E-2"/>
          <c:w val="0.78110270014371297"/>
          <c:h val="0.87095904678581915"/>
        </c:manualLayout>
      </c:layout>
      <c:barChart>
        <c:barDir val="col"/>
        <c:grouping val="stacked"/>
        <c:ser>
          <c:idx val="0"/>
          <c:order val="0"/>
          <c:tx>
            <c:strRef>
              <c:f>TOTALS!$E$247</c:f>
              <c:strCache>
                <c:ptCount val="1"/>
                <c:pt idx="0">
                  <c:v>Trash</c:v>
                </c:pt>
              </c:strCache>
            </c:strRef>
          </c:tx>
          <c:cat>
            <c:strRef>
              <c:f>TOTALS!$F$246:$G$246</c:f>
              <c:strCache>
                <c:ptCount val="2"/>
                <c:pt idx="0">
                  <c:v>non-PAYT</c:v>
                </c:pt>
                <c:pt idx="1">
                  <c:v>PAYT</c:v>
                </c:pt>
              </c:strCache>
            </c:strRef>
          </c:cat>
          <c:val>
            <c:numRef>
              <c:f>TOTALS!$F$247:$G$247</c:f>
              <c:numCache>
                <c:formatCode>#,##0</c:formatCode>
                <c:ptCount val="2"/>
                <c:pt idx="0">
                  <c:v>916</c:v>
                </c:pt>
                <c:pt idx="1">
                  <c:v>472</c:v>
                </c:pt>
              </c:numCache>
            </c:numRef>
          </c:val>
        </c:ser>
        <c:ser>
          <c:idx val="1"/>
          <c:order val="1"/>
          <c:tx>
            <c:strRef>
              <c:f>TOTALS!$E$248</c:f>
              <c:strCache>
                <c:ptCount val="1"/>
                <c:pt idx="0">
                  <c:v>Recycling</c:v>
                </c:pt>
              </c:strCache>
            </c:strRef>
          </c:tx>
          <c:cat>
            <c:strRef>
              <c:f>TOTALS!$F$246:$G$246</c:f>
              <c:strCache>
                <c:ptCount val="2"/>
                <c:pt idx="0">
                  <c:v>non-PAYT</c:v>
                </c:pt>
                <c:pt idx="1">
                  <c:v>PAYT</c:v>
                </c:pt>
              </c:strCache>
            </c:strRef>
          </c:cat>
          <c:val>
            <c:numRef>
              <c:f>TOTALS!$F$248:$G$248</c:f>
              <c:numCache>
                <c:formatCode>#,##0</c:formatCode>
                <c:ptCount val="2"/>
                <c:pt idx="0">
                  <c:v>187</c:v>
                </c:pt>
                <c:pt idx="1">
                  <c:v>244</c:v>
                </c:pt>
              </c:numCache>
            </c:numRef>
          </c:val>
        </c:ser>
        <c:overlap val="100"/>
        <c:axId val="84622336"/>
        <c:axId val="84660992"/>
      </c:barChart>
      <c:catAx>
        <c:axId val="84622336"/>
        <c:scaling>
          <c:orientation val="minMax"/>
        </c:scaling>
        <c:axPos val="b"/>
        <c:tickLblPos val="nextTo"/>
        <c:txPr>
          <a:bodyPr/>
          <a:lstStyle/>
          <a:p>
            <a:pPr>
              <a:defRPr sz="1600">
                <a:solidFill>
                  <a:srgbClr val="FFFFFF"/>
                </a:solidFill>
              </a:defRPr>
            </a:pPr>
            <a:endParaRPr lang="en-US"/>
          </a:p>
        </c:txPr>
        <c:crossAx val="84660992"/>
        <c:crosses val="autoZero"/>
        <c:auto val="1"/>
        <c:lblAlgn val="ctr"/>
        <c:lblOffset val="100"/>
      </c:catAx>
      <c:valAx>
        <c:axId val="84660992"/>
        <c:scaling>
          <c:orientation val="minMax"/>
        </c:scaling>
        <c:axPos val="l"/>
        <c:majorGridlines/>
        <c:numFmt formatCode="#,##0" sourceLinked="1"/>
        <c:tickLblPos val="nextTo"/>
        <c:txPr>
          <a:bodyPr/>
          <a:lstStyle/>
          <a:p>
            <a:pPr>
              <a:defRPr sz="1600">
                <a:solidFill>
                  <a:srgbClr val="FFFFFF"/>
                </a:solidFill>
              </a:defRPr>
            </a:pPr>
            <a:endParaRPr lang="en-US"/>
          </a:p>
        </c:txPr>
        <c:crossAx val="84622336"/>
        <c:crosses val="autoZero"/>
        <c:crossBetween val="between"/>
      </c:valAx>
    </c:plotArea>
    <c:legend>
      <c:legendPos val="r"/>
      <c:layout/>
      <c:txPr>
        <a:bodyPr/>
        <a:lstStyle/>
        <a:p>
          <a:pPr>
            <a:defRPr sz="1600">
              <a:solidFill>
                <a:srgbClr val="FFFFFF"/>
              </a:solidFill>
            </a:defRPr>
          </a:pPr>
          <a:endParaRPr lang="en-US"/>
        </a:p>
      </c:txPr>
    </c:legend>
    <c:plotVisOnly val="1"/>
  </c:chart>
  <c:spPr>
    <a:solidFill>
      <a:srgbClr val="183257"/>
    </a:solidFill>
  </c:spPr>
  <c:externalData r:id="rId2"/>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manualLayout>
          <c:layoutTarget val="inner"/>
          <c:xMode val="edge"/>
          <c:yMode val="edge"/>
          <c:x val="0.10928416263726402"/>
          <c:y val="2.6666666666666745E-2"/>
          <c:w val="0.78110270014371297"/>
          <c:h val="0.87095904678581915"/>
        </c:manualLayout>
      </c:layout>
      <c:barChart>
        <c:barDir val="col"/>
        <c:grouping val="stacked"/>
        <c:ser>
          <c:idx val="0"/>
          <c:order val="0"/>
          <c:tx>
            <c:strRef>
              <c:f>TOTALS!$E$247</c:f>
              <c:strCache>
                <c:ptCount val="1"/>
                <c:pt idx="0">
                  <c:v>Trash</c:v>
                </c:pt>
              </c:strCache>
            </c:strRef>
          </c:tx>
          <c:cat>
            <c:strRef>
              <c:f>TOTALS!$F$246:$G$246</c:f>
              <c:strCache>
                <c:ptCount val="2"/>
                <c:pt idx="0">
                  <c:v>non-PAYT</c:v>
                </c:pt>
                <c:pt idx="1">
                  <c:v>PAYT</c:v>
                </c:pt>
              </c:strCache>
            </c:strRef>
          </c:cat>
          <c:val>
            <c:numRef>
              <c:f>TOTALS!$F$247:$G$247</c:f>
              <c:numCache>
                <c:formatCode>#,##0</c:formatCode>
                <c:ptCount val="2"/>
                <c:pt idx="0">
                  <c:v>916</c:v>
                </c:pt>
                <c:pt idx="1">
                  <c:v>472</c:v>
                </c:pt>
              </c:numCache>
            </c:numRef>
          </c:val>
        </c:ser>
        <c:ser>
          <c:idx val="1"/>
          <c:order val="1"/>
          <c:tx>
            <c:strRef>
              <c:f>TOTALS!$E$248</c:f>
              <c:strCache>
                <c:ptCount val="1"/>
                <c:pt idx="0">
                  <c:v>Recycling</c:v>
                </c:pt>
              </c:strCache>
            </c:strRef>
          </c:tx>
          <c:cat>
            <c:strRef>
              <c:f>TOTALS!$F$246:$G$246</c:f>
              <c:strCache>
                <c:ptCount val="2"/>
                <c:pt idx="0">
                  <c:v>non-PAYT</c:v>
                </c:pt>
                <c:pt idx="1">
                  <c:v>PAYT</c:v>
                </c:pt>
              </c:strCache>
            </c:strRef>
          </c:cat>
          <c:val>
            <c:numRef>
              <c:f>TOTALS!$F$248:$G$248</c:f>
              <c:numCache>
                <c:formatCode>#,##0</c:formatCode>
                <c:ptCount val="2"/>
                <c:pt idx="0">
                  <c:v>187</c:v>
                </c:pt>
                <c:pt idx="1">
                  <c:v>244</c:v>
                </c:pt>
              </c:numCache>
            </c:numRef>
          </c:val>
        </c:ser>
        <c:overlap val="100"/>
        <c:axId val="89433216"/>
        <c:axId val="89434752"/>
      </c:barChart>
      <c:catAx>
        <c:axId val="89433216"/>
        <c:scaling>
          <c:orientation val="minMax"/>
        </c:scaling>
        <c:axPos val="b"/>
        <c:tickLblPos val="nextTo"/>
        <c:txPr>
          <a:bodyPr/>
          <a:lstStyle/>
          <a:p>
            <a:pPr>
              <a:defRPr sz="1600">
                <a:solidFill>
                  <a:srgbClr val="FFFFFF"/>
                </a:solidFill>
              </a:defRPr>
            </a:pPr>
            <a:endParaRPr lang="en-US"/>
          </a:p>
        </c:txPr>
        <c:crossAx val="89434752"/>
        <c:crosses val="autoZero"/>
        <c:auto val="1"/>
        <c:lblAlgn val="ctr"/>
        <c:lblOffset val="100"/>
      </c:catAx>
      <c:valAx>
        <c:axId val="89434752"/>
        <c:scaling>
          <c:orientation val="minMax"/>
        </c:scaling>
        <c:axPos val="l"/>
        <c:majorGridlines/>
        <c:numFmt formatCode="#,##0" sourceLinked="1"/>
        <c:tickLblPos val="nextTo"/>
        <c:txPr>
          <a:bodyPr/>
          <a:lstStyle/>
          <a:p>
            <a:pPr>
              <a:defRPr sz="1600">
                <a:solidFill>
                  <a:srgbClr val="FFFFFF"/>
                </a:solidFill>
              </a:defRPr>
            </a:pPr>
            <a:endParaRPr lang="en-US"/>
          </a:p>
        </c:txPr>
        <c:crossAx val="89433216"/>
        <c:crosses val="autoZero"/>
        <c:crossBetween val="between"/>
      </c:valAx>
    </c:plotArea>
    <c:legend>
      <c:legendPos val="r"/>
      <c:layout/>
      <c:txPr>
        <a:bodyPr/>
        <a:lstStyle/>
        <a:p>
          <a:pPr>
            <a:defRPr sz="1600">
              <a:solidFill>
                <a:srgbClr val="FFFFFF"/>
              </a:solidFill>
            </a:defRPr>
          </a:pPr>
          <a:endParaRPr lang="en-US"/>
        </a:p>
      </c:txPr>
    </c:legend>
    <c:plotVisOnly val="1"/>
  </c:chart>
  <c:spPr>
    <a:solidFill>
      <a:srgbClr val="183257"/>
    </a:solidFill>
  </c:spPr>
  <c:externalData r:id="rId2"/>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n-US"/>
  <c:style val="18"/>
  <c:clrMapOvr bg1="lt1" tx1="dk1" bg2="lt2" tx2="dk2" accent1="accent1" accent2="accent2" accent3="accent3" accent4="accent4" accent5="accent5" accent6="accent6" hlink="hlink" folHlink="folHlink"/>
  <c:chart>
    <c:plotArea>
      <c:layout/>
      <c:barChart>
        <c:barDir val="col"/>
        <c:grouping val="clustered"/>
        <c:ser>
          <c:idx val="0"/>
          <c:order val="0"/>
          <c:tx>
            <c:strRef>
              <c:f>Sheet1!$F$20</c:f>
              <c:strCache>
                <c:ptCount val="1"/>
                <c:pt idx="0">
                  <c:v> 2007</c:v>
                </c:pt>
              </c:strCache>
            </c:strRef>
          </c:tx>
          <c:spPr>
            <a:gradFill rotWithShape="0">
              <a:gsLst>
                <a:gs pos="0">
                  <a:srgbClr val="9BC1FF"/>
                </a:gs>
                <a:gs pos="100000">
                  <a:srgbClr val="3F80CD"/>
                </a:gs>
              </a:gsLst>
              <a:lin ang="5400000"/>
            </a:gradFill>
            <a:ln w="25400">
              <a:noFill/>
            </a:ln>
            <a:effectLst>
              <a:outerShdw dist="35921" dir="2700000" algn="br">
                <a:srgbClr val="000000"/>
              </a:outerShdw>
            </a:effectLst>
          </c:spPr>
          <c:cat>
            <c:strRef>
              <c:f>Sheet1!$G$19:$K$19</c:f>
              <c:strCache>
                <c:ptCount val="5"/>
                <c:pt idx="0">
                  <c:v>October</c:v>
                </c:pt>
                <c:pt idx="1">
                  <c:v>November</c:v>
                </c:pt>
                <c:pt idx="2">
                  <c:v>December</c:v>
                </c:pt>
                <c:pt idx="3">
                  <c:v>January</c:v>
                </c:pt>
                <c:pt idx="4">
                  <c:v>February</c:v>
                </c:pt>
              </c:strCache>
            </c:strRef>
          </c:cat>
          <c:val>
            <c:numRef>
              <c:f>Sheet1!$G$20:$K$20</c:f>
              <c:numCache>
                <c:formatCode>General</c:formatCode>
                <c:ptCount val="5"/>
                <c:pt idx="0">
                  <c:v>1830</c:v>
                </c:pt>
                <c:pt idx="1">
                  <c:v>1901</c:v>
                </c:pt>
                <c:pt idx="2">
                  <c:v>1674</c:v>
                </c:pt>
                <c:pt idx="3">
                  <c:v>1658</c:v>
                </c:pt>
                <c:pt idx="4">
                  <c:v>1374</c:v>
                </c:pt>
              </c:numCache>
            </c:numRef>
          </c:val>
        </c:ser>
        <c:ser>
          <c:idx val="1"/>
          <c:order val="1"/>
          <c:tx>
            <c:strRef>
              <c:f>Sheet1!$F$21</c:f>
              <c:strCache>
                <c:ptCount val="1"/>
                <c:pt idx="0">
                  <c:v>2008</c:v>
                </c:pt>
              </c:strCache>
            </c:strRef>
          </c:tx>
          <c:spPr>
            <a:gradFill rotWithShape="0">
              <a:gsLst>
                <a:gs pos="0">
                  <a:srgbClr val="FF9A99"/>
                </a:gs>
                <a:gs pos="100000">
                  <a:srgbClr val="D1403C"/>
                </a:gs>
              </a:gsLst>
              <a:lin ang="5400000"/>
            </a:gradFill>
            <a:ln w="25400">
              <a:noFill/>
            </a:ln>
            <a:effectLst>
              <a:outerShdw dist="35921" dir="2700000" algn="br">
                <a:srgbClr val="000000"/>
              </a:outerShdw>
            </a:effectLst>
          </c:spPr>
          <c:cat>
            <c:strRef>
              <c:f>Sheet1!$G$19:$K$19</c:f>
              <c:strCache>
                <c:ptCount val="5"/>
                <c:pt idx="0">
                  <c:v>October</c:v>
                </c:pt>
                <c:pt idx="1">
                  <c:v>November</c:v>
                </c:pt>
                <c:pt idx="2">
                  <c:v>December</c:v>
                </c:pt>
                <c:pt idx="3">
                  <c:v>January</c:v>
                </c:pt>
                <c:pt idx="4">
                  <c:v>February</c:v>
                </c:pt>
              </c:strCache>
            </c:strRef>
          </c:cat>
          <c:val>
            <c:numRef>
              <c:f>Sheet1!$G$21:$K$21</c:f>
              <c:numCache>
                <c:formatCode>General</c:formatCode>
                <c:ptCount val="5"/>
                <c:pt idx="0">
                  <c:v>1012</c:v>
                </c:pt>
                <c:pt idx="1">
                  <c:v>786</c:v>
                </c:pt>
                <c:pt idx="2">
                  <c:v>923</c:v>
                </c:pt>
                <c:pt idx="3">
                  <c:v>786</c:v>
                </c:pt>
                <c:pt idx="4">
                  <c:v>701</c:v>
                </c:pt>
              </c:numCache>
            </c:numRef>
          </c:val>
        </c:ser>
        <c:axId val="89361408"/>
        <c:axId val="89375488"/>
      </c:barChart>
      <c:catAx>
        <c:axId val="89361408"/>
        <c:scaling>
          <c:orientation val="minMax"/>
        </c:scaling>
        <c:axPos val="b"/>
        <c:numFmt formatCode="General" sourceLinked="1"/>
        <c:tickLblPos val="nextTo"/>
        <c:spPr>
          <a:ln w="3175">
            <a:solidFill>
              <a:srgbClr val="808080"/>
            </a:solidFill>
            <a:prstDash val="solid"/>
          </a:ln>
        </c:spPr>
        <c:crossAx val="89375488"/>
        <c:crosses val="autoZero"/>
        <c:auto val="1"/>
        <c:lblAlgn val="ctr"/>
        <c:lblOffset val="100"/>
      </c:catAx>
      <c:valAx>
        <c:axId val="89375488"/>
        <c:scaling>
          <c:orientation val="minMax"/>
        </c:scaling>
        <c:axPos val="l"/>
        <c:majorGridlines>
          <c:spPr>
            <a:ln w="3175">
              <a:solidFill>
                <a:srgbClr val="808080"/>
              </a:solidFill>
              <a:prstDash val="solid"/>
            </a:ln>
          </c:spPr>
        </c:majorGridlines>
        <c:numFmt formatCode="General" sourceLinked="1"/>
        <c:tickLblPos val="nextTo"/>
        <c:spPr>
          <a:ln w="3175">
            <a:solidFill>
              <a:srgbClr val="808080"/>
            </a:solidFill>
            <a:prstDash val="solid"/>
          </a:ln>
        </c:spPr>
        <c:crossAx val="89361408"/>
        <c:crosses val="autoZero"/>
        <c:crossBetween val="between"/>
      </c:valAx>
      <c:spPr>
        <a:solidFill>
          <a:srgbClr val="FFFFFF"/>
        </a:solidFill>
        <a:ln w="25400">
          <a:noFill/>
        </a:ln>
      </c:spPr>
    </c:plotArea>
    <c:legend>
      <c:legendPos val="r"/>
      <c:layout/>
      <c:spPr>
        <a:noFill/>
        <a:ln w="25400">
          <a:noFill/>
        </a:ln>
      </c:spPr>
    </c:legend>
    <c:plotVisOnly val="1"/>
    <c:dispBlanksAs val="gap"/>
  </c:chart>
  <c:spPr>
    <a:solidFill>
      <a:srgbClr val="FFFFFF"/>
    </a:solidFill>
    <a:ln w="3175">
      <a:solidFill>
        <a:srgbClr val="808080"/>
      </a:solidFill>
      <a:prstDash val="solid"/>
    </a:ln>
  </c:spPr>
  <c:externalData r:id="rId2"/>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title>
      <c:tx>
        <c:rich>
          <a:bodyPr/>
          <a:lstStyle/>
          <a:p>
            <a:pPr>
              <a:defRPr sz="1200" b="1" i="0" u="none" strike="noStrike" baseline="0">
                <a:solidFill>
                  <a:srgbClr val="000000"/>
                </a:solidFill>
                <a:latin typeface="Arial"/>
                <a:ea typeface="Arial"/>
                <a:cs typeface="Arial"/>
              </a:defRPr>
            </a:pPr>
            <a:r>
              <a:rPr lang="en-US" dirty="0"/>
              <a:t>Middletown, RI PAYT Results</a:t>
            </a:r>
          </a:p>
        </c:rich>
      </c:tx>
      <c:layout>
        <c:manualLayout>
          <c:xMode val="edge"/>
          <c:yMode val="edge"/>
          <c:x val="0.37481481481481627"/>
          <c:y val="1.9607843137254902E-2"/>
        </c:manualLayout>
      </c:layout>
      <c:spPr>
        <a:noFill/>
        <a:ln w="25400">
          <a:noFill/>
        </a:ln>
      </c:spPr>
    </c:title>
    <c:plotArea>
      <c:layout>
        <c:manualLayout>
          <c:layoutTarget val="inner"/>
          <c:xMode val="edge"/>
          <c:yMode val="edge"/>
          <c:x val="7.7037037037037168E-2"/>
          <c:y val="0.11982570806100221"/>
          <c:w val="0.87232183540509389"/>
          <c:h val="0.78867102396514288"/>
        </c:manualLayout>
      </c:layout>
      <c:lineChart>
        <c:grouping val="standard"/>
        <c:ser>
          <c:idx val="0"/>
          <c:order val="0"/>
          <c:tx>
            <c:v>Solid Waste</c:v>
          </c:tx>
          <c:spPr>
            <a:ln w="12700">
              <a:solidFill>
                <a:srgbClr val="000000"/>
              </a:solidFill>
              <a:prstDash val="solid"/>
            </a:ln>
          </c:spPr>
          <c:marker>
            <c:symbol val="diamond"/>
            <c:size val="5"/>
            <c:spPr>
              <a:solidFill>
                <a:srgbClr val="000000"/>
              </a:solidFill>
              <a:ln>
                <a:solidFill>
                  <a:srgbClr val="000000"/>
                </a:solidFill>
                <a:prstDash val="solid"/>
              </a:ln>
            </c:spPr>
          </c:marker>
          <c:cat>
            <c:strRef>
              <c:f>Sheet1!$C$1:$R$1</c:f>
              <c:strCache>
                <c:ptCount val="16"/>
                <c:pt idx="0">
                  <c:v>Jul-07</c:v>
                </c:pt>
                <c:pt idx="1">
                  <c:v>Aug-07</c:v>
                </c:pt>
                <c:pt idx="2">
                  <c:v>Sep-07</c:v>
                </c:pt>
                <c:pt idx="3">
                  <c:v>Oct-07</c:v>
                </c:pt>
                <c:pt idx="4">
                  <c:v>Nov-07</c:v>
                </c:pt>
                <c:pt idx="5">
                  <c:v>Dec-07</c:v>
                </c:pt>
                <c:pt idx="6">
                  <c:v>Jan-08</c:v>
                </c:pt>
                <c:pt idx="7">
                  <c:v>Feb-08</c:v>
                </c:pt>
                <c:pt idx="8">
                  <c:v>Mar-08</c:v>
                </c:pt>
                <c:pt idx="9">
                  <c:v>Apr-08</c:v>
                </c:pt>
                <c:pt idx="10">
                  <c:v>May-08</c:v>
                </c:pt>
                <c:pt idx="11">
                  <c:v>Jun-08</c:v>
                </c:pt>
                <c:pt idx="12">
                  <c:v>Jul-08</c:v>
                </c:pt>
                <c:pt idx="13">
                  <c:v>Aug-08</c:v>
                </c:pt>
                <c:pt idx="14">
                  <c:v>Sep-08</c:v>
                </c:pt>
                <c:pt idx="15">
                  <c:v>Oct-08</c:v>
                </c:pt>
              </c:strCache>
            </c:strRef>
          </c:cat>
          <c:val>
            <c:numRef>
              <c:f>Sheet1!$C$2:$R$2</c:f>
              <c:numCache>
                <c:formatCode>General</c:formatCode>
                <c:ptCount val="16"/>
                <c:pt idx="0">
                  <c:v>255</c:v>
                </c:pt>
                <c:pt idx="1">
                  <c:v>256</c:v>
                </c:pt>
                <c:pt idx="2">
                  <c:v>246</c:v>
                </c:pt>
                <c:pt idx="3">
                  <c:v>315</c:v>
                </c:pt>
                <c:pt idx="4">
                  <c:v>171</c:v>
                </c:pt>
                <c:pt idx="5">
                  <c:v>182</c:v>
                </c:pt>
                <c:pt idx="6">
                  <c:v>161</c:v>
                </c:pt>
                <c:pt idx="7">
                  <c:v>166</c:v>
                </c:pt>
                <c:pt idx="8">
                  <c:v>172</c:v>
                </c:pt>
                <c:pt idx="9">
                  <c:v>189</c:v>
                </c:pt>
                <c:pt idx="10">
                  <c:v>185</c:v>
                </c:pt>
                <c:pt idx="11">
                  <c:v>196</c:v>
                </c:pt>
                <c:pt idx="12">
                  <c:v>219</c:v>
                </c:pt>
                <c:pt idx="13">
                  <c:v>217</c:v>
                </c:pt>
                <c:pt idx="14">
                  <c:v>171</c:v>
                </c:pt>
                <c:pt idx="15">
                  <c:v>168</c:v>
                </c:pt>
              </c:numCache>
            </c:numRef>
          </c:val>
        </c:ser>
        <c:ser>
          <c:idx val="1"/>
          <c:order val="1"/>
          <c:tx>
            <c:v>Recycling</c:v>
          </c:tx>
          <c:spPr>
            <a:ln w="12700">
              <a:solidFill>
                <a:srgbClr val="000000"/>
              </a:solidFill>
              <a:prstDash val="solid"/>
            </a:ln>
          </c:spPr>
          <c:marker>
            <c:symbol val="square"/>
            <c:size val="5"/>
            <c:spPr>
              <a:solidFill>
                <a:srgbClr val="000000"/>
              </a:solidFill>
              <a:ln>
                <a:solidFill>
                  <a:srgbClr val="000000"/>
                </a:solidFill>
                <a:prstDash val="solid"/>
              </a:ln>
            </c:spPr>
          </c:marker>
          <c:cat>
            <c:strRef>
              <c:f>Sheet1!$C$1:$R$1</c:f>
              <c:strCache>
                <c:ptCount val="16"/>
                <c:pt idx="0">
                  <c:v>Jul-07</c:v>
                </c:pt>
                <c:pt idx="1">
                  <c:v>Aug-07</c:v>
                </c:pt>
                <c:pt idx="2">
                  <c:v>Sep-07</c:v>
                </c:pt>
                <c:pt idx="3">
                  <c:v>Oct-07</c:v>
                </c:pt>
                <c:pt idx="4">
                  <c:v>Nov-07</c:v>
                </c:pt>
                <c:pt idx="5">
                  <c:v>Dec-07</c:v>
                </c:pt>
                <c:pt idx="6">
                  <c:v>Jan-08</c:v>
                </c:pt>
                <c:pt idx="7">
                  <c:v>Feb-08</c:v>
                </c:pt>
                <c:pt idx="8">
                  <c:v>Mar-08</c:v>
                </c:pt>
                <c:pt idx="9">
                  <c:v>Apr-08</c:v>
                </c:pt>
                <c:pt idx="10">
                  <c:v>May-08</c:v>
                </c:pt>
                <c:pt idx="11">
                  <c:v>Jun-08</c:v>
                </c:pt>
                <c:pt idx="12">
                  <c:v>Jul-08</c:v>
                </c:pt>
                <c:pt idx="13">
                  <c:v>Aug-08</c:v>
                </c:pt>
                <c:pt idx="14">
                  <c:v>Sep-08</c:v>
                </c:pt>
                <c:pt idx="15">
                  <c:v>Oct-08</c:v>
                </c:pt>
              </c:strCache>
            </c:strRef>
          </c:cat>
          <c:val>
            <c:numRef>
              <c:f>Sheet1!$C$3:$R$3</c:f>
              <c:numCache>
                <c:formatCode>General</c:formatCode>
                <c:ptCount val="16"/>
                <c:pt idx="0">
                  <c:v>44</c:v>
                </c:pt>
                <c:pt idx="1">
                  <c:v>46</c:v>
                </c:pt>
                <c:pt idx="2">
                  <c:v>39</c:v>
                </c:pt>
                <c:pt idx="3">
                  <c:v>54</c:v>
                </c:pt>
                <c:pt idx="4">
                  <c:v>115</c:v>
                </c:pt>
                <c:pt idx="5">
                  <c:v>143</c:v>
                </c:pt>
                <c:pt idx="6">
                  <c:v>157</c:v>
                </c:pt>
                <c:pt idx="7">
                  <c:v>134</c:v>
                </c:pt>
                <c:pt idx="8">
                  <c:v>132</c:v>
                </c:pt>
                <c:pt idx="9">
                  <c:v>138</c:v>
                </c:pt>
                <c:pt idx="10">
                  <c:v>151</c:v>
                </c:pt>
                <c:pt idx="11">
                  <c:v>152</c:v>
                </c:pt>
                <c:pt idx="12">
                  <c:v>172</c:v>
                </c:pt>
                <c:pt idx="13">
                  <c:v>148</c:v>
                </c:pt>
                <c:pt idx="14">
                  <c:v>157</c:v>
                </c:pt>
                <c:pt idx="15">
                  <c:v>144</c:v>
                </c:pt>
              </c:numCache>
            </c:numRef>
          </c:val>
        </c:ser>
        <c:marker val="1"/>
        <c:axId val="105543168"/>
        <c:axId val="105545088"/>
      </c:lineChart>
      <c:catAx>
        <c:axId val="105543168"/>
        <c:scaling>
          <c:orientation val="minMax"/>
        </c:scaling>
        <c:axPos val="b"/>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545088"/>
        <c:crosses val="autoZero"/>
        <c:auto val="1"/>
        <c:lblAlgn val="ctr"/>
        <c:lblOffset val="100"/>
        <c:tickLblSkip val="1"/>
        <c:tickMarkSkip val="1"/>
      </c:catAx>
      <c:valAx>
        <c:axId val="105545088"/>
        <c:scaling>
          <c:orientation val="minMax"/>
        </c:scaling>
        <c:axPos val="l"/>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dirty="0"/>
                  <a:t>Tonnage</a:t>
                </a:r>
              </a:p>
            </c:rich>
          </c:tx>
          <c:layout>
            <c:manualLayout>
              <c:xMode val="edge"/>
              <c:yMode val="edge"/>
              <c:x val="1.3333333333333303E-2"/>
              <c:y val="0.46405228758169931"/>
            </c:manualLayout>
          </c:layout>
          <c:spPr>
            <a:noFill/>
            <a:ln w="25400">
              <a:noFill/>
            </a:ln>
          </c:spPr>
        </c:title>
        <c:numFmt formatCode="General" sourceLinked="1"/>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105543168"/>
        <c:crosses val="autoZero"/>
        <c:crossBetween val="between"/>
      </c:valAx>
      <c:spPr>
        <a:solidFill>
          <a:srgbClr val="C0C0C0"/>
        </a:solidFill>
        <a:ln w="12700">
          <a:solidFill>
            <a:srgbClr val="808080"/>
          </a:solidFill>
          <a:prstDash val="solid"/>
        </a:ln>
      </c:spPr>
    </c:plotArea>
    <c:legend>
      <c:legendPos val="r"/>
      <c:layout>
        <c:manualLayout>
          <c:xMode val="edge"/>
          <c:yMode val="edge"/>
          <c:x val="0.6027160493827155"/>
          <c:y val="0.15787804380093728"/>
          <c:w val="0.125925925925926"/>
          <c:h val="0.12049131209685"/>
        </c:manualLayout>
      </c:layout>
      <c:spPr>
        <a:solidFill>
          <a:srgbClr val="FFFFFF"/>
        </a:solidFill>
        <a:ln w="3175">
          <a:solidFill>
            <a:srgbClr val="000000"/>
          </a:solidFill>
          <a:prstDash val="solid"/>
        </a:ln>
      </c:spPr>
      <c:txPr>
        <a:bodyPr/>
        <a:lstStyle/>
        <a:p>
          <a:pPr>
            <a:defRPr sz="920" b="0" i="0" u="none" strike="noStrike" baseline="0">
              <a:solidFill>
                <a:srgbClr val="000000"/>
              </a:solidFill>
              <a:latin typeface="Arial"/>
              <a:ea typeface="Arial"/>
              <a:cs typeface="Arial"/>
            </a:defRPr>
          </a:pPr>
          <a:endParaRPr lang="en-US"/>
        </a:p>
      </c:txPr>
    </c:legend>
    <c:plotVisOnly val="1"/>
    <c:dispBlanksAs val="gap"/>
  </c:chart>
  <c:spPr>
    <a:solidFill>
      <a:srgbClr val="008000"/>
    </a:solid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chartSpace>
</file>

<file path=ppt/drawings/_rels/vmlDrawing1.v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image" Target="../media/image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idx="2"/>
          </p:nvPr>
        </p:nvSpPr>
        <p:spPr bwMode="auto">
          <a:xfrm>
            <a:off x="1114425" y="703263"/>
            <a:ext cx="4630738" cy="3473450"/>
          </a:xfrm>
          <a:prstGeom prst="rect">
            <a:avLst/>
          </a:prstGeom>
          <a:noFill/>
          <a:ln w="12700">
            <a:solidFill>
              <a:srgbClr val="000000"/>
            </a:solidFill>
            <a:miter lim="800000"/>
            <a:headEnd/>
            <a:tailEnd/>
          </a:ln>
        </p:spPr>
      </p:sp>
      <p:sp>
        <p:nvSpPr>
          <p:cNvPr id="2051" name="Rectangle 3"/>
          <p:cNvSpPr>
            <a:spLocks noGrp="1" noChangeArrowheads="1"/>
          </p:cNvSpPr>
          <p:nvPr>
            <p:ph type="body" sz="quarter" idx="3"/>
          </p:nvPr>
        </p:nvSpPr>
        <p:spPr bwMode="auto">
          <a:xfrm>
            <a:off x="895350" y="4430713"/>
            <a:ext cx="5014913" cy="4203700"/>
          </a:xfrm>
          <a:prstGeom prst="rect">
            <a:avLst/>
          </a:prstGeom>
          <a:noFill/>
          <a:ln w="12700">
            <a:noFill/>
            <a:miter lim="800000"/>
            <a:headEnd/>
            <a:tailEnd/>
          </a:ln>
          <a:effectLst/>
        </p:spPr>
        <p:txBody>
          <a:bodyPr vert="horz" wrap="square" lIns="92193" tIns="45287" rIns="92193" bIns="4528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1116013" y="703263"/>
            <a:ext cx="4630737" cy="3473450"/>
          </a:xfrm>
          <a:ln/>
        </p:spPr>
      </p:sp>
      <p:sp>
        <p:nvSpPr>
          <p:cNvPr id="37891" name="Rectangle 3"/>
          <p:cNvSpPr>
            <a:spLocks noGrp="1" noChangeArrowheads="1"/>
          </p:cNvSpPr>
          <p:nvPr>
            <p:ph type="body" idx="1"/>
          </p:nvPr>
        </p:nvSpPr>
        <p:spPr>
          <a:noFill/>
          <a:ln w="9525"/>
        </p:spPr>
        <p:txBody>
          <a:bodyPr/>
          <a:lstStyle/>
          <a:p>
            <a:r>
              <a:rPr lang="en-US" sz="1600" smtClean="0">
                <a:latin typeface="Arial" charset="0"/>
              </a:rPr>
              <a:t>OK… and Why Recycling Matters (Blanket?)</a:t>
            </a:r>
          </a:p>
          <a:p>
            <a:endParaRPr lang="en-US" sz="1600"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1116013" y="703263"/>
            <a:ext cx="4630737" cy="3473450"/>
          </a:xfrm>
          <a:ln/>
        </p:spPr>
      </p:sp>
      <p:sp>
        <p:nvSpPr>
          <p:cNvPr id="48131" name="Rectangle 3"/>
          <p:cNvSpPr>
            <a:spLocks noGrp="1" noChangeArrowheads="1"/>
          </p:cNvSpPr>
          <p:nvPr>
            <p:ph type="body" idx="1"/>
          </p:nvPr>
        </p:nvSpPr>
        <p:spPr>
          <a:noFill/>
          <a:ln w="9525"/>
        </p:spPr>
        <p:txBody>
          <a:bodyPr/>
          <a:lstStyle/>
          <a:p>
            <a:r>
              <a:rPr lang="en-US" sz="1600" smtClean="0">
                <a:latin typeface="Arial" charset="0"/>
              </a:rPr>
              <a:t>Let’s be honest – We all realize…</a:t>
            </a:r>
          </a:p>
          <a:p>
            <a:r>
              <a:rPr lang="en-US" sz="1600" smtClean="0">
                <a:latin typeface="Arial" charset="0"/>
              </a:rPr>
              <a:t>Sitting here - Era of Great Global Crisis – Country facing multiple, unparalleled challenges - Economically &amp; Environmentally… UR watching your State &amp; City Services struggling to stay afloat – yet, still committed to upholding our environmental values.  And, we’re all feeling Tension of having to do More… with Less.</a:t>
            </a:r>
          </a:p>
          <a:p>
            <a:r>
              <a:rPr lang="en-US" sz="1600" smtClean="0">
                <a:latin typeface="Arial" charset="0"/>
              </a:rPr>
              <a:t>So, we’re here  today - looking for Strong, Sustainable Solutions  –-  which is PAYT – because it Uses “Economic Incentives” to help us Align - Environmental &amp; Economic Goals… in the same direction.  WHY?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w="9525"/>
        </p:spPr>
        <p:txBody>
          <a:bodyPr/>
          <a:lstStyle/>
          <a:p>
            <a:r>
              <a:rPr lang="en-US" sz="1600" smtClean="0">
                <a:latin typeface="Arial" charset="0"/>
              </a:rPr>
              <a:t>As you know, Aver Amer ~ 4.6# trash/day… </a:t>
            </a:r>
          </a:p>
          <a:p>
            <a:r>
              <a:rPr lang="en-US" sz="1600" smtClean="0">
                <a:latin typeface="Arial" charset="0"/>
              </a:rPr>
              <a:t>And, even though we represent just 4% of World Population… collectively, we consume ~ 25% of its Energy &amp; NRs.  (Amazing statistic – Fair, S?)</a:t>
            </a:r>
          </a:p>
          <a:p>
            <a:r>
              <a:rPr lang="en-US" sz="1600" smtClean="0">
                <a:latin typeface="Arial" charset="0"/>
              </a:rPr>
              <a:t>Let’s Drill a bit Deeper… First Face a Persistent Problem… </a:t>
            </a:r>
          </a:p>
          <a:p>
            <a:r>
              <a:rPr lang="en-US" sz="1600" smtClean="0">
                <a:latin typeface="Arial" charset="0"/>
              </a:rPr>
              <a:t>“Lack of Value for our Natural &amp; Financial Resources”    </a:t>
            </a:r>
          </a:p>
          <a:p>
            <a:r>
              <a:rPr lang="en-US" sz="1600" smtClean="0">
                <a:latin typeface="Arial" charset="0"/>
              </a:rPr>
              <a:t>Why is this?  We contend… absence of clear Price Signals.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txBox="1">
            <a:spLocks noGrp="1" noChangeArrowheads="1"/>
          </p:cNvSpPr>
          <p:nvPr/>
        </p:nvSpPr>
        <p:spPr bwMode="auto">
          <a:xfrm>
            <a:off x="3886200" y="8831263"/>
            <a:ext cx="2971800" cy="465137"/>
          </a:xfrm>
          <a:prstGeom prst="rect">
            <a:avLst/>
          </a:prstGeom>
          <a:noFill/>
          <a:ln w="9525">
            <a:noFill/>
            <a:miter lim="800000"/>
            <a:headEnd/>
            <a:tailEnd/>
          </a:ln>
        </p:spPr>
        <p:txBody>
          <a:bodyPr anchor="b"/>
          <a:lstStyle/>
          <a:p>
            <a:pPr algn="r" eaLnBrk="1" hangingPunct="1"/>
            <a:fld id="{0FF13535-CC8B-4EE8-AC87-7C9FC917AA89}" type="slidenum">
              <a:rPr lang="en-US" sz="1200">
                <a:latin typeface="Arial" charset="0"/>
                <a:ea typeface="ヒラギノ角ゴ Pro W3" pitchFamily="1" charset="-128"/>
              </a:rPr>
              <a:pPr algn="r" eaLnBrk="1" hangingPunct="1"/>
              <a:t>13</a:t>
            </a:fld>
            <a:endParaRPr lang="en-US" sz="1200">
              <a:latin typeface="Arial" charset="0"/>
              <a:ea typeface="ヒラギノ角ゴ Pro W3" pitchFamily="1" charset="-128"/>
            </a:endParaRPr>
          </a:p>
        </p:txBody>
      </p:sp>
      <p:sp>
        <p:nvSpPr>
          <p:cNvPr id="46083" name="Rectangle 2"/>
          <p:cNvSpPr>
            <a:spLocks noGrp="1" noRot="1" noChangeAspect="1" noChangeArrowheads="1" noTextEdit="1"/>
          </p:cNvSpPr>
          <p:nvPr>
            <p:ph type="sldImg"/>
          </p:nvPr>
        </p:nvSpPr>
        <p:spPr>
          <a:xfrm>
            <a:off x="1104900" y="696913"/>
            <a:ext cx="4648200" cy="3486150"/>
          </a:xfrm>
          <a:ln/>
        </p:spPr>
      </p:sp>
      <p:sp>
        <p:nvSpPr>
          <p:cNvPr id="46084" name="Rectangle 3"/>
          <p:cNvSpPr>
            <a:spLocks noGrp="1" noChangeArrowheads="1"/>
          </p:cNvSpPr>
          <p:nvPr>
            <p:ph type="body" idx="1"/>
          </p:nvPr>
        </p:nvSpPr>
        <p:spPr>
          <a:xfrm>
            <a:off x="457200" y="4416425"/>
            <a:ext cx="5867400" cy="4651375"/>
          </a:xfrm>
          <a:noFill/>
          <a:ln w="9525"/>
        </p:spPr>
        <p:txBody>
          <a:bodyPr lIns="91440" tIns="45720" rIns="91440" bIns="45720"/>
          <a:lstStyle/>
          <a:p>
            <a:pPr eaLnBrk="1" hangingPunct="1"/>
            <a:r>
              <a:rPr lang="en-US" sz="1600" smtClean="0">
                <a:latin typeface="Arial" charset="0"/>
              </a:rPr>
              <a:t>Why is this? </a:t>
            </a:r>
          </a:p>
          <a:p>
            <a:pPr eaLnBrk="1" hangingPunct="1"/>
            <a:r>
              <a:rPr lang="en-US" sz="1600" smtClean="0">
                <a:latin typeface="Arial" charset="0"/>
              </a:rPr>
              <a:t>Simple.   Our Waste Fees are hidden in the Tax Base… we have NO Price Signals (nothing in the Marketplace to help, guide, motivate us…) to Value our NRs or, to think about how much we pay for our garbage services.  Essentially, we Reward the Big Waste Generators through these trash Subsidies.</a:t>
            </a:r>
          </a:p>
          <a:p>
            <a:pPr eaLnBrk="1" hangingPunct="1"/>
            <a:endParaRPr lang="en-US" sz="1600" smtClean="0">
              <a:latin typeface="Arial" charset="0"/>
            </a:endParaRPr>
          </a:p>
          <a:p>
            <a:pPr eaLnBrk="1" hangingPunct="1"/>
            <a:endParaRPr lang="en-US" sz="1600" smtClean="0">
              <a:latin typeface="Arial" charset="0"/>
            </a:endParaRPr>
          </a:p>
          <a:p>
            <a:pPr eaLnBrk="1" hangingPunct="1"/>
            <a:endParaRPr lang="en-US" sz="1600" smtClean="0">
              <a:latin typeface="Arial" charset="0"/>
            </a:endParaRPr>
          </a:p>
          <a:p>
            <a:pPr eaLnBrk="1" hangingPunct="1">
              <a:buFontTx/>
              <a:buChar char="•"/>
            </a:pPr>
            <a:endParaRPr lang="en-US" smtClean="0">
              <a:latin typeface="Times New Roman"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886200" y="8831263"/>
            <a:ext cx="2971800" cy="465137"/>
          </a:xfrm>
          <a:prstGeom prst="rect">
            <a:avLst/>
          </a:prstGeom>
          <a:noFill/>
          <a:ln w="9525">
            <a:noFill/>
            <a:miter lim="800000"/>
            <a:headEnd/>
            <a:tailEnd/>
          </a:ln>
        </p:spPr>
        <p:txBody>
          <a:bodyPr anchor="b"/>
          <a:lstStyle/>
          <a:p>
            <a:pPr algn="r" eaLnBrk="1" hangingPunct="1"/>
            <a:fld id="{6D609D6C-8FBD-410C-B4CB-5FE5C968CFDF}" type="slidenum">
              <a:rPr lang="en-US" sz="1200">
                <a:latin typeface="Arial" charset="0"/>
                <a:ea typeface="ヒラギノ角ゴ Pro W3" pitchFamily="1" charset="-128"/>
              </a:rPr>
              <a:pPr algn="r" eaLnBrk="1" hangingPunct="1"/>
              <a:t>14</a:t>
            </a:fld>
            <a:endParaRPr lang="en-US" sz="1200">
              <a:latin typeface="Arial" charset="0"/>
              <a:ea typeface="ヒラギノ角ゴ Pro W3" pitchFamily="1" charset="-128"/>
            </a:endParaRPr>
          </a:p>
        </p:txBody>
      </p:sp>
      <p:sp>
        <p:nvSpPr>
          <p:cNvPr id="47107" name="Rectangle 2"/>
          <p:cNvSpPr>
            <a:spLocks noGrp="1" noRot="1" noChangeAspect="1" noChangeArrowheads="1" noTextEdit="1"/>
          </p:cNvSpPr>
          <p:nvPr>
            <p:ph type="sldImg"/>
          </p:nvPr>
        </p:nvSpPr>
        <p:spPr>
          <a:xfrm>
            <a:off x="1104900" y="696913"/>
            <a:ext cx="4648200" cy="3486150"/>
          </a:xfrm>
          <a:ln/>
        </p:spPr>
      </p:sp>
      <p:sp>
        <p:nvSpPr>
          <p:cNvPr id="47108" name="Rectangle 3"/>
          <p:cNvSpPr>
            <a:spLocks noGrp="1" noChangeArrowheads="1"/>
          </p:cNvSpPr>
          <p:nvPr>
            <p:ph type="body" idx="1"/>
          </p:nvPr>
        </p:nvSpPr>
        <p:spPr>
          <a:xfrm>
            <a:off x="381000" y="4416425"/>
            <a:ext cx="6096000" cy="4575175"/>
          </a:xfrm>
          <a:noFill/>
          <a:ln w="9525"/>
        </p:spPr>
        <p:txBody>
          <a:bodyPr lIns="91440" tIns="45720" rIns="91440" bIns="45720"/>
          <a:lstStyle/>
          <a:p>
            <a:pPr eaLnBrk="1" hangingPunct="1"/>
            <a:r>
              <a:rPr lang="en-US" sz="1400" smtClean="0">
                <a:latin typeface="Arial" charset="0"/>
              </a:rPr>
              <a:t>Ya might say… most Americans still believe in the Garbage Fairy… who comes along and waves her wand and pooh the waste magically disappears…</a:t>
            </a:r>
          </a:p>
          <a:p>
            <a:pPr eaLnBrk="1" hangingPunct="1"/>
            <a:endParaRPr lang="en-US" sz="1400" smtClean="0">
              <a:latin typeface="Arial" charset="0"/>
            </a:endParaRPr>
          </a:p>
          <a:p>
            <a:pPr eaLnBrk="1" hangingPunct="1"/>
            <a:r>
              <a:rPr lang="en-US" sz="1400" smtClean="0">
                <a:latin typeface="Arial" charset="0"/>
              </a:rPr>
              <a:t>Ah, U smile… but, How many here today… know how much U pay for your MSW Services?  How much do U pay /week  for your Trash? Don’t worry - U R not alone… Watch Thjs…  : &gt;)</a:t>
            </a:r>
          </a:p>
          <a:p>
            <a:pPr eaLnBrk="1" hangingPunct="1"/>
            <a:endParaRPr lang="en-US" sz="1400" b="1" smtClean="0">
              <a:latin typeface="Arial" charset="0"/>
            </a:endParaRPr>
          </a:p>
          <a:p>
            <a:pPr eaLnBrk="1" hangingPunct="1">
              <a:buFontTx/>
              <a:buChar char="•"/>
            </a:pPr>
            <a:r>
              <a:rPr lang="en-US" sz="1400" b="1" smtClean="0">
                <a:latin typeface="Arial" charset="0"/>
              </a:rPr>
              <a:t>PAYT Video</a:t>
            </a:r>
          </a:p>
          <a:p>
            <a:pPr eaLnBrk="1" hangingPunct="1"/>
            <a:r>
              <a:rPr lang="en-US" sz="1400" smtClean="0">
                <a:latin typeface="Arial" charset="0"/>
              </a:rPr>
              <a:t>So our mission… in this panel is to talk about Correcting this Market Failure by combining Economic Incentives in tandem w/ Enhanced Education Efforts.</a:t>
            </a:r>
          </a:p>
          <a:p>
            <a:pPr eaLnBrk="1" hangingPunct="1"/>
            <a:r>
              <a:rPr lang="en-US" sz="1400" smtClean="0">
                <a:latin typeface="Arial" charset="0"/>
              </a:rPr>
              <a:t>Together, this Dynamic Duo achieves significant increases in WR and decreases in Energy &amp; GHG emissions.</a:t>
            </a:r>
          </a:p>
          <a:p>
            <a:pPr eaLnBrk="1" hangingPunct="1"/>
            <a:endParaRPr lang="en-US" sz="1400" smtClean="0">
              <a:latin typeface="Arial" charset="0"/>
            </a:endParaRPr>
          </a:p>
          <a:p>
            <a:pPr eaLnBrk="1" hangingPunct="1"/>
            <a:endParaRPr lang="en-US" sz="1400" smtClean="0">
              <a:latin typeface="Arial" charset="0"/>
            </a:endParaRPr>
          </a:p>
          <a:p>
            <a:pPr eaLnBrk="1" hangingPunct="1">
              <a:buFontTx/>
              <a:buChar char="•"/>
            </a:pPr>
            <a:endParaRPr lang="en-US" sz="1400" smtClean="0">
              <a:latin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xfrm>
            <a:off x="1116013" y="703263"/>
            <a:ext cx="4630737" cy="3473450"/>
          </a:xfrm>
          <a:ln/>
        </p:spPr>
      </p:sp>
      <p:sp>
        <p:nvSpPr>
          <p:cNvPr id="36867" name="Rectangle 3"/>
          <p:cNvSpPr>
            <a:spLocks noGrp="1" noChangeArrowheads="1"/>
          </p:cNvSpPr>
          <p:nvPr>
            <p:ph type="body" idx="1"/>
          </p:nvPr>
        </p:nvSpPr>
        <p:spPr>
          <a:noFill/>
          <a:ln w="9525"/>
        </p:spPr>
        <p:txBody>
          <a:bodyPr/>
          <a:lstStyle/>
          <a:p>
            <a:r>
              <a:rPr lang="en-US" sz="1600" smtClean="0">
                <a:latin typeface="Arial" charset="0"/>
              </a:rPr>
              <a:t>OK… and Why Recycling Matters (Blanket?)</a:t>
            </a:r>
          </a:p>
          <a:p>
            <a:endParaRPr lang="en-US" sz="1600" smtClean="0">
              <a:latin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xfrm>
            <a:off x="1104900" y="696913"/>
            <a:ext cx="4648200" cy="3486150"/>
          </a:xfrm>
          <a:ln/>
        </p:spPr>
      </p:sp>
      <p:sp>
        <p:nvSpPr>
          <p:cNvPr id="55299" name="Notes Placeholder 2"/>
          <p:cNvSpPr>
            <a:spLocks noGrp="1"/>
          </p:cNvSpPr>
          <p:nvPr>
            <p:ph type="body" idx="1"/>
          </p:nvPr>
        </p:nvSpPr>
        <p:spPr>
          <a:xfrm>
            <a:off x="685800" y="4416425"/>
            <a:ext cx="5486400" cy="4183063"/>
          </a:xfrm>
          <a:noFill/>
          <a:ln w="9525"/>
        </p:spPr>
        <p:txBody>
          <a:bodyPr lIns="91440" tIns="45720" rIns="91440" bIns="45720"/>
          <a:lstStyle/>
          <a:p>
            <a:pPr defTabSz="457200"/>
            <a:endParaRPr lang="en-US" smtClean="0">
              <a:latin typeface="Times New Roman" pitchFamily="1" charset="0"/>
            </a:endParaRPr>
          </a:p>
        </p:txBody>
      </p:sp>
      <p:sp>
        <p:nvSpPr>
          <p:cNvPr id="55300"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anchor="b"/>
          <a:lstStyle/>
          <a:p>
            <a:pPr algn="r" defTabSz="457200" eaLnBrk="1" hangingPunct="1"/>
            <a:fld id="{90B43940-C8F2-49BC-A293-0FE509136497}" type="slidenum">
              <a:rPr lang="en-US" sz="1200">
                <a:latin typeface="Calibri" pitchFamily="34" charset="0"/>
                <a:ea typeface="ＭＳ Ｐゴシック" pitchFamily="1" charset="-128"/>
              </a:rPr>
              <a:pPr algn="r" defTabSz="457200" eaLnBrk="1" hangingPunct="1"/>
              <a:t>21</a:t>
            </a:fld>
            <a:endParaRPr lang="en-US" sz="1200">
              <a:latin typeface="Calibri" pitchFamily="34" charset="0"/>
              <a:ea typeface="ＭＳ Ｐゴシック" pitchFamily="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xfrm>
            <a:off x="1104900" y="696913"/>
            <a:ext cx="4648200" cy="3486150"/>
          </a:xfrm>
          <a:ln/>
        </p:spPr>
      </p:sp>
      <p:sp>
        <p:nvSpPr>
          <p:cNvPr id="56323" name="Notes Placeholder 2"/>
          <p:cNvSpPr>
            <a:spLocks noGrp="1"/>
          </p:cNvSpPr>
          <p:nvPr>
            <p:ph type="body" idx="1"/>
          </p:nvPr>
        </p:nvSpPr>
        <p:spPr>
          <a:xfrm>
            <a:off x="685800" y="4416425"/>
            <a:ext cx="5486400" cy="4183063"/>
          </a:xfrm>
          <a:noFill/>
          <a:ln w="9525"/>
        </p:spPr>
        <p:txBody>
          <a:bodyPr lIns="91440" tIns="45720" rIns="91440" bIns="45720"/>
          <a:lstStyle/>
          <a:p>
            <a:pPr defTabSz="457200"/>
            <a:r>
              <a:rPr lang="en-US" sz="2000" smtClean="0">
                <a:latin typeface="Arial" charset="0"/>
              </a:rPr>
              <a:t>This proves the importance of source reduction and long term behavior change. Specifically that PAYT communities are incentivised to manage the electrons, toxics, and yard waste properly because PAYT limits them to a ‘measuring cup’   </a:t>
            </a:r>
          </a:p>
        </p:txBody>
      </p:sp>
      <p:sp>
        <p:nvSpPr>
          <p:cNvPr id="56324" name="Slide Number Placeholder 3"/>
          <p:cNvSpPr txBox="1">
            <a:spLocks noGrp="1"/>
          </p:cNvSpPr>
          <p:nvPr/>
        </p:nvSpPr>
        <p:spPr bwMode="auto">
          <a:xfrm>
            <a:off x="3884613" y="8829675"/>
            <a:ext cx="2971800" cy="465138"/>
          </a:xfrm>
          <a:prstGeom prst="rect">
            <a:avLst/>
          </a:prstGeom>
          <a:noFill/>
          <a:ln w="9525">
            <a:noFill/>
            <a:miter lim="800000"/>
            <a:headEnd/>
            <a:tailEnd/>
          </a:ln>
        </p:spPr>
        <p:txBody>
          <a:bodyPr anchor="b"/>
          <a:lstStyle/>
          <a:p>
            <a:pPr algn="r" defTabSz="457200" eaLnBrk="1" hangingPunct="1"/>
            <a:fld id="{3392AEFD-0CA4-40FF-AF34-D978726454CB}" type="slidenum">
              <a:rPr lang="en-US" sz="1200">
                <a:latin typeface="Calibri" pitchFamily="34" charset="0"/>
                <a:ea typeface="ＭＳ Ｐゴシック" pitchFamily="1" charset="-128"/>
              </a:rPr>
              <a:pPr algn="r" defTabSz="457200" eaLnBrk="1" hangingPunct="1"/>
              <a:t>22</a:t>
            </a:fld>
            <a:endParaRPr lang="en-US" sz="1200">
              <a:latin typeface="Calibri" pitchFamily="34" charset="0"/>
              <a:ea typeface="ＭＳ Ｐゴシック" pitchFamily="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xfrm>
            <a:off x="1106488" y="696913"/>
            <a:ext cx="4648200" cy="3486150"/>
          </a:xfrm>
          <a:ln/>
        </p:spPr>
      </p:sp>
      <p:sp>
        <p:nvSpPr>
          <p:cNvPr id="58371" name="Notes Placeholder 2"/>
          <p:cNvSpPr>
            <a:spLocks noGrp="1"/>
          </p:cNvSpPr>
          <p:nvPr>
            <p:ph type="body" idx="1"/>
          </p:nvPr>
        </p:nvSpPr>
        <p:spPr>
          <a:xfrm>
            <a:off x="685800" y="4416425"/>
            <a:ext cx="5486400" cy="4183063"/>
          </a:xfrm>
          <a:noFill/>
          <a:ln w="9525"/>
        </p:spPr>
        <p:txBody>
          <a:bodyPr lIns="95310" tIns="47655" rIns="95310" bIns="47655"/>
          <a:lstStyle/>
          <a:p>
            <a:r>
              <a:rPr lang="en-US" smtClean="0">
                <a:latin typeface="Times New Roman" pitchFamily="1" charset="0"/>
              </a:rPr>
              <a:t>waste generation per capita</a:t>
            </a:r>
          </a:p>
        </p:txBody>
      </p:sp>
      <p:sp>
        <p:nvSpPr>
          <p:cNvPr id="58372" name="Slide Number Placeholder 3"/>
          <p:cNvSpPr txBox="1">
            <a:spLocks noGrp="1"/>
          </p:cNvSpPr>
          <p:nvPr/>
        </p:nvSpPr>
        <p:spPr bwMode="auto">
          <a:xfrm>
            <a:off x="3886200" y="8829675"/>
            <a:ext cx="2970213" cy="465138"/>
          </a:xfrm>
          <a:prstGeom prst="rect">
            <a:avLst/>
          </a:prstGeom>
          <a:noFill/>
          <a:ln w="9525">
            <a:noFill/>
            <a:miter lim="800000"/>
            <a:headEnd/>
            <a:tailEnd/>
          </a:ln>
        </p:spPr>
        <p:txBody>
          <a:bodyPr lIns="95310" tIns="47655" rIns="95310" bIns="47655" anchor="b"/>
          <a:lstStyle/>
          <a:p>
            <a:pPr algn="r" defTabSz="954088" eaLnBrk="1" hangingPunct="1"/>
            <a:fld id="{1CADA9B5-103B-4088-A1DB-926C32CA6DCD}" type="slidenum">
              <a:rPr lang="en-US" sz="1200">
                <a:latin typeface="Arial" charset="0"/>
                <a:ea typeface="ＭＳ Ｐゴシック" pitchFamily="1" charset="-128"/>
              </a:rPr>
              <a:pPr algn="r" defTabSz="954088" eaLnBrk="1" hangingPunct="1"/>
              <a:t>24</a:t>
            </a:fld>
            <a:endParaRPr lang="en-US" sz="1200">
              <a:latin typeface="Arial" charset="0"/>
              <a:ea typeface="ＭＳ Ｐゴシック" pitchFamily="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xfrm>
            <a:off x="457200" y="4430713"/>
            <a:ext cx="6019800" cy="4203700"/>
          </a:xfrm>
          <a:noFill/>
          <a:ln w="9525"/>
        </p:spPr>
        <p:txBody>
          <a:bodyPr/>
          <a:lstStyle/>
          <a:p>
            <a:r>
              <a:rPr lang="en-US" sz="1600" b="1" smtClean="0">
                <a:latin typeface="Arial" charset="0"/>
              </a:rPr>
              <a:t>1) Environment:  </a:t>
            </a:r>
            <a:r>
              <a:rPr lang="en-US" sz="1600" smtClean="0">
                <a:latin typeface="Arial" charset="0"/>
              </a:rPr>
              <a:t>Promote RC / Curb GHGs</a:t>
            </a:r>
          </a:p>
          <a:p>
            <a:r>
              <a:rPr lang="en-US" sz="1600" smtClean="0">
                <a:latin typeface="Arial" charset="0"/>
              </a:rPr>
              <a:t>Change Consumer Behavior Patterns…  beyond… “the Choir” / beyond… the “Greens”</a:t>
            </a:r>
          </a:p>
          <a:p>
            <a:r>
              <a:rPr lang="en-US" sz="1600" smtClean="0">
                <a:latin typeface="Arial" charset="0"/>
              </a:rPr>
              <a:t>to reach millions of folks who are busy with life’s other pressing priorities… “Soccer Moms” &amp; “Joe the Plumbers” in order to achieve real, measurable change… broadly… across all sectors of society.</a:t>
            </a:r>
          </a:p>
          <a:p>
            <a:endParaRPr lang="en-US" sz="1600" b="1" smtClean="0">
              <a:latin typeface="Arial" charset="0"/>
            </a:endParaRPr>
          </a:p>
          <a:p>
            <a:r>
              <a:rPr lang="en-US" sz="1600" b="1" smtClean="0">
                <a:latin typeface="Arial" charset="0"/>
              </a:rPr>
              <a:t>2) Economy:  </a:t>
            </a:r>
            <a:r>
              <a:rPr lang="en-US" sz="1600" smtClean="0">
                <a:latin typeface="Arial" charset="0"/>
              </a:rPr>
              <a:t>Our programs need to Save Cities &amp; Citizens Money… and Create Good, Green jobs</a:t>
            </a:r>
            <a:endParaRPr lang="en-US" sz="1600" b="1" smtClean="0">
              <a:latin typeface="Arial" charset="0"/>
            </a:endParaRPr>
          </a:p>
          <a:p>
            <a:endParaRPr lang="en-US" sz="1600" b="1" smtClean="0">
              <a:latin typeface="Arial" charset="0"/>
            </a:endParaRPr>
          </a:p>
          <a:p>
            <a:r>
              <a:rPr lang="en-US" sz="1600" b="1" smtClean="0">
                <a:latin typeface="Arial" charset="0"/>
              </a:rPr>
              <a:t>3) Equity:  </a:t>
            </a:r>
            <a:r>
              <a:rPr lang="en-US" sz="1600" smtClean="0">
                <a:latin typeface="Arial" charset="0"/>
              </a:rPr>
              <a:t>And, last but not least…  like any other public Utility… policies should be Fair &amp; Equitable – getting rid of Subsidies for Waste Generators.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Rot="1" noChangeAspect="1" noChangeArrowheads="1" noTextEdit="1"/>
          </p:cNvSpPr>
          <p:nvPr>
            <p:ph type="sldImg"/>
          </p:nvPr>
        </p:nvSpPr>
        <p:spPr>
          <a:xfrm>
            <a:off x="1116013" y="703263"/>
            <a:ext cx="4630737" cy="3473450"/>
          </a:xfrm>
          <a:ln/>
        </p:spPr>
      </p:sp>
      <p:sp>
        <p:nvSpPr>
          <p:cNvPr id="38915" name="Rectangle 3"/>
          <p:cNvSpPr>
            <a:spLocks noGrp="1" noChangeArrowheads="1"/>
          </p:cNvSpPr>
          <p:nvPr>
            <p:ph type="body" idx="1"/>
          </p:nvPr>
        </p:nvSpPr>
        <p:spPr>
          <a:noFill/>
          <a:ln w="9525"/>
        </p:spPr>
        <p:txBody>
          <a:bodyPr/>
          <a:lstStyle/>
          <a:p>
            <a:r>
              <a:rPr lang="en-US" sz="1600" smtClean="0">
                <a:latin typeface="Arial" charset="0"/>
              </a:rPr>
              <a:t>OK… and Why Recycling Matters (Blanket?)</a:t>
            </a:r>
          </a:p>
          <a:p>
            <a:endParaRPr lang="en-US" sz="1600" smtClean="0">
              <a:latin typeface="Arial"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ChangeArrowheads="1" noTextEdit="1"/>
          </p:cNvSpPr>
          <p:nvPr>
            <p:ph type="sldImg"/>
          </p:nvPr>
        </p:nvSpPr>
        <p:spPr>
          <a:ln/>
        </p:spPr>
      </p:sp>
      <p:sp>
        <p:nvSpPr>
          <p:cNvPr id="69635" name="Rectangle 3"/>
          <p:cNvSpPr>
            <a:spLocks noGrp="1" noChangeArrowheads="1"/>
          </p:cNvSpPr>
          <p:nvPr>
            <p:ph type="body" idx="1"/>
          </p:nvPr>
        </p:nvSpPr>
        <p:spPr>
          <a:xfrm>
            <a:off x="457200" y="4430713"/>
            <a:ext cx="5867400" cy="4203700"/>
          </a:xfrm>
          <a:noFill/>
          <a:ln w="9525"/>
        </p:spPr>
        <p:txBody>
          <a:bodyPr/>
          <a:lstStyle/>
          <a:p>
            <a:r>
              <a:rPr lang="en-US" sz="1600" smtClean="0">
                <a:latin typeface="Arial" charset="0"/>
              </a:rPr>
              <a:t>So, now… we’ve seen… the Sense of Urgency / RC from LC perspective – </a:t>
            </a:r>
          </a:p>
          <a:p>
            <a:endParaRPr lang="en-US" sz="1600" smtClean="0">
              <a:latin typeface="Arial" charset="0"/>
            </a:endParaRPr>
          </a:p>
          <a:p>
            <a:r>
              <a:rPr lang="en-US" sz="1600" smtClean="0">
                <a:latin typeface="Arial" charset="0"/>
              </a:rPr>
              <a:t>3rd largest source of GHG mitigation / which means we must Change Consumer </a:t>
            </a:r>
          </a:p>
          <a:p>
            <a:endParaRPr lang="en-US" sz="1600" smtClean="0">
              <a:latin typeface="Arial" charset="0"/>
            </a:endParaRPr>
          </a:p>
          <a:p>
            <a:r>
              <a:rPr lang="en-US" sz="1600" smtClean="0">
                <a:latin typeface="Arial" charset="0"/>
              </a:rPr>
              <a:t>Behavior to conserve NRs and reduce GHGs / and, Finally, we know the most </a:t>
            </a:r>
          </a:p>
          <a:p>
            <a:endParaRPr lang="en-US" sz="1600" smtClean="0">
              <a:latin typeface="Arial" charset="0"/>
            </a:endParaRPr>
          </a:p>
          <a:p>
            <a:r>
              <a:rPr lang="en-US" sz="1600" smtClean="0">
                <a:latin typeface="Arial" charset="0"/>
              </a:rPr>
              <a:t>Powerful Economic Incentive to do this is the SMART City solution of PAYT.</a:t>
            </a:r>
          </a:p>
          <a:p>
            <a:endParaRPr lang="en-US" sz="1600" smtClean="0">
              <a:latin typeface="Arial" charset="0"/>
            </a:endParaRPr>
          </a:p>
          <a:p>
            <a:r>
              <a:rPr lang="en-US" sz="1600" smtClean="0">
                <a:latin typeface="Arial" charset="0"/>
              </a:rPr>
              <a:t>TU - Now, let’s open it up to Qs and Ideas of Solutions.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xfrm>
            <a:off x="1106488" y="696913"/>
            <a:ext cx="4648200" cy="3486150"/>
          </a:xfrm>
          <a:ln/>
        </p:spPr>
      </p:sp>
      <p:sp>
        <p:nvSpPr>
          <p:cNvPr id="67587" name="Notes Placeholder 2"/>
          <p:cNvSpPr>
            <a:spLocks noGrp="1"/>
          </p:cNvSpPr>
          <p:nvPr>
            <p:ph type="body" idx="1"/>
          </p:nvPr>
        </p:nvSpPr>
        <p:spPr>
          <a:xfrm>
            <a:off x="685800" y="4416425"/>
            <a:ext cx="5486400" cy="4183063"/>
          </a:xfrm>
          <a:noFill/>
          <a:ln w="9525"/>
        </p:spPr>
        <p:txBody>
          <a:bodyPr lIns="95310" tIns="47655" rIns="95310" bIns="47655"/>
          <a:lstStyle/>
          <a:p>
            <a:r>
              <a:rPr lang="en-US" smtClean="0">
                <a:latin typeface="Times New Roman" pitchFamily="1" charset="0"/>
              </a:rPr>
              <a:t>waste generation per capita</a:t>
            </a:r>
          </a:p>
        </p:txBody>
      </p:sp>
      <p:sp>
        <p:nvSpPr>
          <p:cNvPr id="67588" name="Slide Number Placeholder 3"/>
          <p:cNvSpPr txBox="1">
            <a:spLocks noGrp="1"/>
          </p:cNvSpPr>
          <p:nvPr/>
        </p:nvSpPr>
        <p:spPr bwMode="auto">
          <a:xfrm>
            <a:off x="3886200" y="8829675"/>
            <a:ext cx="2970213" cy="465138"/>
          </a:xfrm>
          <a:prstGeom prst="rect">
            <a:avLst/>
          </a:prstGeom>
          <a:noFill/>
          <a:ln w="9525">
            <a:noFill/>
            <a:miter lim="800000"/>
            <a:headEnd/>
            <a:tailEnd/>
          </a:ln>
        </p:spPr>
        <p:txBody>
          <a:bodyPr lIns="95310" tIns="47655" rIns="95310" bIns="47655" anchor="b"/>
          <a:lstStyle/>
          <a:p>
            <a:pPr algn="r" defTabSz="954088" eaLnBrk="1" hangingPunct="1"/>
            <a:fld id="{4F11331F-822B-40B4-94EA-616FCED5DE46}" type="slidenum">
              <a:rPr lang="en-US" sz="1200">
                <a:latin typeface="Arial" charset="0"/>
                <a:ea typeface="ＭＳ Ｐゴシック" pitchFamily="1" charset="-128"/>
              </a:rPr>
              <a:pPr algn="r" defTabSz="954088" eaLnBrk="1" hangingPunct="1"/>
              <a:t>35</a:t>
            </a:fld>
            <a:endParaRPr lang="en-US" sz="1200">
              <a:latin typeface="Arial" charset="0"/>
              <a:ea typeface="ＭＳ Ｐゴシック" pitchFamily="1" charset="-128"/>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p:spPr>
        <p:txBody>
          <a:bodyPr/>
          <a:lstStyle/>
          <a:p>
            <a:endParaRPr lang="en-US" smtClean="0">
              <a:latin typeface="Times New Roman"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Rot="1" noChangeAspect="1" noChangeArrowheads="1" noTextEdit="1"/>
          </p:cNvSpPr>
          <p:nvPr>
            <p:ph type="sldImg"/>
          </p:nvPr>
        </p:nvSpPr>
        <p:spPr bwMode="auto">
          <a:xfrm>
            <a:off x="1116013" y="703263"/>
            <a:ext cx="4630737" cy="3473450"/>
          </a:xfrm>
          <a:prstGeom prst="rect">
            <a:avLst/>
          </a:prstGeom>
          <a:solidFill>
            <a:srgbClr val="FFFFFF"/>
          </a:solidFill>
          <a:ln>
            <a:solidFill>
              <a:srgbClr val="000000"/>
            </a:solidFill>
            <a:miter lim="800000"/>
            <a:headEnd/>
            <a:tailEnd/>
          </a:ln>
        </p:spPr>
      </p:sp>
      <p:sp>
        <p:nvSpPr>
          <p:cNvPr id="87043" name="Rectangle 3"/>
          <p:cNvSpPr>
            <a:spLocks noGrp="1" noChangeArrowheads="1"/>
          </p:cNvSpPr>
          <p:nvPr>
            <p:ph type="body" idx="1"/>
          </p:nvPr>
        </p:nvSpPr>
        <p:spPr bwMode="auto">
          <a:xfrm>
            <a:off x="895350" y="4430713"/>
            <a:ext cx="5014913" cy="4203700"/>
          </a:xfrm>
          <a:prstGeom prst="rect">
            <a:avLst/>
          </a:prstGeom>
          <a:solidFill>
            <a:srgbClr val="FFFFFF"/>
          </a:solidFill>
          <a:ln>
            <a:solidFill>
              <a:srgbClr val="000000"/>
            </a:solidFill>
            <a:miter lim="800000"/>
            <a:headEnd/>
            <a:tailEnd/>
          </a:ln>
        </p:spPr>
        <p:txBody>
          <a:bodyPr/>
          <a:lstStyle/>
          <a:p>
            <a:endParaRPr lang="en-US" smtClean="0">
              <a:latin typeface="Times New Roman"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bwMode="auto">
          <a:xfrm>
            <a:off x="1116013" y="703263"/>
            <a:ext cx="4630737" cy="3473450"/>
          </a:xfrm>
          <a:prstGeom prst="rect">
            <a:avLst/>
          </a:prstGeom>
          <a:solidFill>
            <a:srgbClr val="FFFFFF"/>
          </a:solidFill>
          <a:ln>
            <a:solidFill>
              <a:srgbClr val="000000"/>
            </a:solidFill>
            <a:miter lim="800000"/>
            <a:headEnd/>
            <a:tailEnd/>
          </a:ln>
        </p:spPr>
      </p:sp>
      <p:sp>
        <p:nvSpPr>
          <p:cNvPr id="91139" name="Rectangle 3"/>
          <p:cNvSpPr>
            <a:spLocks noGrp="1" noChangeArrowheads="1"/>
          </p:cNvSpPr>
          <p:nvPr>
            <p:ph type="body" idx="1"/>
          </p:nvPr>
        </p:nvSpPr>
        <p:spPr bwMode="auto">
          <a:xfrm>
            <a:off x="895350" y="4430713"/>
            <a:ext cx="5014913" cy="4203700"/>
          </a:xfrm>
          <a:prstGeom prst="rect">
            <a:avLst/>
          </a:prstGeom>
          <a:solidFill>
            <a:srgbClr val="FFFFFF"/>
          </a:solidFill>
          <a:ln>
            <a:solidFill>
              <a:srgbClr val="000000"/>
            </a:solidFill>
            <a:miter lim="800000"/>
            <a:headEnd/>
            <a:tailEnd/>
          </a:ln>
        </p:spPr>
        <p:txBody>
          <a:bodyPr/>
          <a:lstStyle/>
          <a:p>
            <a:endParaRPr lang="en-US" smtClean="0">
              <a:latin typeface="Times New Roman"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w="9525"/>
        </p:spPr>
        <p:txBody>
          <a:bodyPr/>
          <a:lstStyle/>
          <a:p>
            <a:r>
              <a:rPr lang="en-US" sz="1400" smtClean="0">
                <a:latin typeface="Arial" charset="0"/>
              </a:rPr>
              <a:t>First, its critical to remember that all products we use… </a:t>
            </a:r>
          </a:p>
          <a:p>
            <a:r>
              <a:rPr lang="en-US" sz="1400" smtClean="0">
                <a:latin typeface="Arial" charset="0"/>
              </a:rPr>
              <a:t>And which quickly become garbagebegin as NRs upstream… </a:t>
            </a:r>
          </a:p>
          <a:p>
            <a:endParaRPr lang="en-US" sz="1400" smtClean="0">
              <a:latin typeface="Arial" charset="0"/>
            </a:endParaRPr>
          </a:p>
          <a:p>
            <a:r>
              <a:rPr lang="en-US" sz="1400" smtClean="0">
                <a:latin typeface="Arial" charset="0"/>
              </a:rPr>
              <a:t> To understand this C&amp;W connection…  we must turn to LCA… which looks at all stages of production to compare the full range of environmental and economic costs of products…an increasingly complex and sophisticated field…</a:t>
            </a:r>
          </a:p>
          <a:p>
            <a:endParaRPr lang="en-US" sz="1400" smtClean="0">
              <a:latin typeface="Arial" charset="0"/>
            </a:endParaRPr>
          </a:p>
          <a:p>
            <a:r>
              <a:rPr lang="en-US" sz="1400" smtClean="0">
                <a:latin typeface="Arial" charset="0"/>
              </a:rPr>
              <a:t>Let's look at it simply… (Plastic Bottle - AL Can) from Product  LC perspective.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p:spPr>
        <p:txBody>
          <a:bodyPr/>
          <a:lstStyle/>
          <a:p>
            <a:r>
              <a:rPr lang="en-US" sz="1400" smtClean="0">
                <a:latin typeface="Arial" charset="0"/>
              </a:rPr>
              <a:t>Oil drilling, mining and tree harvesting</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xfrm>
            <a:off x="1104900" y="696913"/>
            <a:ext cx="4648200" cy="3486150"/>
          </a:xfrm>
          <a:solidFill>
            <a:srgbClr val="FFFFFF"/>
          </a:solidFill>
          <a:ln/>
        </p:spPr>
      </p:sp>
      <p:sp>
        <p:nvSpPr>
          <p:cNvPr id="41987" name="Rectangle 3"/>
          <p:cNvSpPr>
            <a:spLocks noGrp="1" noChangeArrowheads="1"/>
          </p:cNvSpPr>
          <p:nvPr>
            <p:ph type="body" idx="1"/>
          </p:nvPr>
        </p:nvSpPr>
        <p:spPr>
          <a:xfrm>
            <a:off x="914400" y="4416425"/>
            <a:ext cx="5029200" cy="4183063"/>
          </a:xfrm>
          <a:solidFill>
            <a:srgbClr val="FFFFFF"/>
          </a:solidFill>
          <a:ln>
            <a:solidFill>
              <a:srgbClr val="000000"/>
            </a:solidFill>
          </a:ln>
        </p:spPr>
        <p:txBody>
          <a:bodyPr/>
          <a:lstStyle/>
          <a:p>
            <a:r>
              <a:rPr lang="en-US" sz="1400" smtClean="0">
                <a:latin typeface="Arial" charset="0"/>
              </a:rPr>
              <a:t>– steel plants or papermills (Smokestack industries)</a:t>
            </a:r>
          </a:p>
          <a:p>
            <a:endParaRPr lang="en-US" sz="1400" smtClean="0">
              <a:latin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w="9525"/>
        </p:spPr>
        <p:txBody>
          <a:bodyPr/>
          <a:lstStyle/>
          <a:p>
            <a:r>
              <a:rPr lang="en-US" sz="1400" smtClean="0">
                <a:latin typeface="Arial" charset="0"/>
              </a:rPr>
              <a:t>Recycling these natural resources… saves… not only money… but, reduces - Lion's Share of GHGs and BTUs of Energy</a:t>
            </a:r>
          </a:p>
          <a:p>
            <a:endParaRPr lang="en-US" sz="1400" smtClean="0">
              <a:latin typeface="Arial" charset="0"/>
            </a:endParaRPr>
          </a:p>
          <a:p>
            <a:r>
              <a:rPr lang="en-US" sz="1400" smtClean="0">
                <a:latin typeface="Arial" charset="0"/>
              </a:rPr>
              <a:t>In fact, making products from recyclable materials saves 70-90% of energy.  Recycling a stack of newspapers -- 5" high = saving a medium size tree.</a:t>
            </a:r>
          </a:p>
          <a:p>
            <a:r>
              <a:rPr lang="en-US" sz="1400" smtClean="0">
                <a:latin typeface="Arial" charset="0"/>
              </a:rPr>
              <a:t> </a:t>
            </a:r>
          </a:p>
          <a:p>
            <a:r>
              <a:rPr lang="en-US" sz="1400" smtClean="0">
                <a:latin typeface="Arial" charset="0"/>
              </a:rPr>
              <a:t>It also saves a tremendous amt $ - Economists estimate we throw ~ $8 billion Copper into well-engineered hole in ground (landfills)/ ea year.   </a:t>
            </a:r>
          </a:p>
          <a:p>
            <a:endParaRPr lang="en-US" sz="1400" smtClean="0">
              <a:latin typeface="Arial" charset="0"/>
            </a:endParaRPr>
          </a:p>
          <a:p>
            <a:r>
              <a:rPr lang="en-US" sz="1400" smtClean="0">
                <a:latin typeface="Arial" charset="0"/>
              </a:rPr>
              <a:t>Tip of the Iceberg… of FICC (Metals A-Z).</a:t>
            </a:r>
            <a:endParaRPr lang="en-US" sz="1400" b="1" smtClean="0">
              <a:latin typeface="Arial" charset="0"/>
            </a:endParaRPr>
          </a:p>
          <a:p>
            <a:r>
              <a:rPr lang="en-US" sz="1400" b="1" smtClean="0">
                <a:latin typeface="Arial" charset="0"/>
              </a:rPr>
              <a:t/>
            </a:r>
            <a:br>
              <a:rPr lang="en-US" sz="1400" b="1" smtClean="0">
                <a:latin typeface="Arial" charset="0"/>
              </a:rPr>
            </a:br>
            <a:endParaRPr lang="en-US" sz="1400" b="1"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29450" y="152400"/>
            <a:ext cx="188595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152400"/>
            <a:ext cx="550545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162800" cy="762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1600" y="1143000"/>
            <a:ext cx="34671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143000"/>
            <a:ext cx="34671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752600" y="152400"/>
            <a:ext cx="7162800" cy="762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1371600" y="1143000"/>
            <a:ext cx="3467100" cy="3810000"/>
          </a:xfrm>
        </p:spPr>
        <p:txBody>
          <a:bodyPr/>
          <a:lstStyle/>
          <a:p>
            <a:pPr lvl="0"/>
            <a:endParaRPr lang="en-US" noProof="0" smtClean="0"/>
          </a:p>
        </p:txBody>
      </p:sp>
      <p:sp>
        <p:nvSpPr>
          <p:cNvPr id="4" name="Text Placeholder 3"/>
          <p:cNvSpPr>
            <a:spLocks noGrp="1"/>
          </p:cNvSpPr>
          <p:nvPr>
            <p:ph type="body" sz="half" idx="2"/>
          </p:nvPr>
        </p:nvSpPr>
        <p:spPr>
          <a:xfrm>
            <a:off x="4991100" y="1143000"/>
            <a:ext cx="34671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143000"/>
            <a:ext cx="34671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91100" y="1143000"/>
            <a:ext cx="34671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wmf"/><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rrowheads="1"/>
          </p:cNvPicPr>
          <p:nvPr/>
        </p:nvPicPr>
        <p:blipFill>
          <a:blip r:embed="rId15" cstate="print"/>
          <a:srcRect/>
          <a:stretch>
            <a:fillRect/>
          </a:stretch>
        </p:blipFill>
        <p:spPr bwMode="auto">
          <a:xfrm>
            <a:off x="0" y="0"/>
            <a:ext cx="9144000" cy="6883400"/>
          </a:xfrm>
          <a:prstGeom prst="rect">
            <a:avLst/>
          </a:prstGeom>
          <a:noFill/>
          <a:ln w="12700">
            <a:noFill/>
            <a:miter lim="800000"/>
            <a:headEnd/>
            <a:tailEnd/>
          </a:ln>
        </p:spPr>
      </p:pic>
      <p:sp>
        <p:nvSpPr>
          <p:cNvPr id="3075" name="Rectangle 3"/>
          <p:cNvSpPr>
            <a:spLocks noGrp="1" noChangeArrowheads="1"/>
          </p:cNvSpPr>
          <p:nvPr>
            <p:ph type="title"/>
          </p:nvPr>
        </p:nvSpPr>
        <p:spPr bwMode="auto">
          <a:xfrm>
            <a:off x="1752600" y="152400"/>
            <a:ext cx="7162800" cy="762000"/>
          </a:xfrm>
          <a:prstGeom prst="rect">
            <a:avLst/>
          </a:prstGeom>
          <a:noFill/>
          <a:ln w="12700">
            <a:noFill/>
            <a:miter lim="800000"/>
            <a:headEnd/>
            <a:tailEnd/>
          </a:ln>
        </p:spPr>
        <p:txBody>
          <a:bodyPr vert="horz" wrap="square" lIns="90488" tIns="44450" rIns="90488" bIns="44450" numCol="1" anchor="ctr" anchorCtr="0" compatLnSpc="1">
            <a:prstTxWarp prst="textNoShape">
              <a:avLst/>
            </a:prstTxWarp>
          </a:bodyPr>
          <a:lstStyle/>
          <a:p>
            <a:pPr lvl="0"/>
            <a:r>
              <a:rPr lang="en-US" smtClean="0"/>
              <a:t>Click to edit Master title style</a:t>
            </a:r>
          </a:p>
        </p:txBody>
      </p:sp>
      <p:sp>
        <p:nvSpPr>
          <p:cNvPr id="3076" name="Rectangle 4"/>
          <p:cNvSpPr>
            <a:spLocks noGrp="1" noChangeArrowheads="1"/>
          </p:cNvSpPr>
          <p:nvPr>
            <p:ph type="body" idx="1"/>
          </p:nvPr>
        </p:nvSpPr>
        <p:spPr bwMode="auto">
          <a:xfrm>
            <a:off x="1371600" y="1143000"/>
            <a:ext cx="7086600" cy="3810000"/>
          </a:xfrm>
          <a:prstGeom prst="rect">
            <a:avLst/>
          </a:prstGeom>
          <a:noFill/>
          <a:ln w="12700">
            <a:noFill/>
            <a:miter lim="800000"/>
            <a:headEnd/>
            <a:tailEnd/>
          </a:ln>
        </p:spPr>
        <p:txBody>
          <a:bodyPr vert="horz" wrap="square" lIns="90488" tIns="44450" rIns="90488"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fade/>
  </p:transition>
  <p:txStyles>
    <p:titleStyle>
      <a:lvl1pPr algn="l" rtl="0" eaLnBrk="0" fontAlgn="base" hangingPunct="0">
        <a:spcBef>
          <a:spcPct val="0"/>
        </a:spcBef>
        <a:spcAft>
          <a:spcPct val="0"/>
        </a:spcAft>
        <a:defRPr sz="3200" b="1">
          <a:solidFill>
            <a:srgbClr val="000099"/>
          </a:solidFill>
          <a:latin typeface="+mj-lt"/>
          <a:ea typeface="+mj-ea"/>
          <a:cs typeface="+mj-cs"/>
        </a:defRPr>
      </a:lvl1pPr>
      <a:lvl2pPr algn="l" rtl="0" eaLnBrk="0" fontAlgn="base" hangingPunct="0">
        <a:spcBef>
          <a:spcPct val="0"/>
        </a:spcBef>
        <a:spcAft>
          <a:spcPct val="0"/>
        </a:spcAft>
        <a:defRPr sz="3200" b="1">
          <a:solidFill>
            <a:srgbClr val="000099"/>
          </a:solidFill>
          <a:latin typeface="Verdana" pitchFamily="34" charset="0"/>
        </a:defRPr>
      </a:lvl2pPr>
      <a:lvl3pPr algn="l" rtl="0" eaLnBrk="0" fontAlgn="base" hangingPunct="0">
        <a:spcBef>
          <a:spcPct val="0"/>
        </a:spcBef>
        <a:spcAft>
          <a:spcPct val="0"/>
        </a:spcAft>
        <a:defRPr sz="3200" b="1">
          <a:solidFill>
            <a:srgbClr val="000099"/>
          </a:solidFill>
          <a:latin typeface="Verdana" pitchFamily="34" charset="0"/>
        </a:defRPr>
      </a:lvl3pPr>
      <a:lvl4pPr algn="l" rtl="0" eaLnBrk="0" fontAlgn="base" hangingPunct="0">
        <a:spcBef>
          <a:spcPct val="0"/>
        </a:spcBef>
        <a:spcAft>
          <a:spcPct val="0"/>
        </a:spcAft>
        <a:defRPr sz="3200" b="1">
          <a:solidFill>
            <a:srgbClr val="000099"/>
          </a:solidFill>
          <a:latin typeface="Verdana" pitchFamily="34" charset="0"/>
        </a:defRPr>
      </a:lvl4pPr>
      <a:lvl5pPr algn="l" rtl="0" eaLnBrk="0" fontAlgn="base" hangingPunct="0">
        <a:spcBef>
          <a:spcPct val="0"/>
        </a:spcBef>
        <a:spcAft>
          <a:spcPct val="0"/>
        </a:spcAft>
        <a:defRPr sz="3200" b="1">
          <a:solidFill>
            <a:srgbClr val="000099"/>
          </a:solidFill>
          <a:latin typeface="Verdana" pitchFamily="34" charset="0"/>
        </a:defRPr>
      </a:lvl5pPr>
      <a:lvl6pPr marL="457200" algn="l" rtl="0" eaLnBrk="0" fontAlgn="base" hangingPunct="0">
        <a:spcBef>
          <a:spcPct val="0"/>
        </a:spcBef>
        <a:spcAft>
          <a:spcPct val="0"/>
        </a:spcAft>
        <a:defRPr sz="3200" b="1">
          <a:solidFill>
            <a:srgbClr val="000099"/>
          </a:solidFill>
          <a:latin typeface="Verdana" pitchFamily="34" charset="0"/>
        </a:defRPr>
      </a:lvl6pPr>
      <a:lvl7pPr marL="914400" algn="l" rtl="0" eaLnBrk="0" fontAlgn="base" hangingPunct="0">
        <a:spcBef>
          <a:spcPct val="0"/>
        </a:spcBef>
        <a:spcAft>
          <a:spcPct val="0"/>
        </a:spcAft>
        <a:defRPr sz="3200" b="1">
          <a:solidFill>
            <a:srgbClr val="000099"/>
          </a:solidFill>
          <a:latin typeface="Verdana" pitchFamily="34" charset="0"/>
        </a:defRPr>
      </a:lvl7pPr>
      <a:lvl8pPr marL="1371600" algn="l" rtl="0" eaLnBrk="0" fontAlgn="base" hangingPunct="0">
        <a:spcBef>
          <a:spcPct val="0"/>
        </a:spcBef>
        <a:spcAft>
          <a:spcPct val="0"/>
        </a:spcAft>
        <a:defRPr sz="3200" b="1">
          <a:solidFill>
            <a:srgbClr val="000099"/>
          </a:solidFill>
          <a:latin typeface="Verdana" pitchFamily="34" charset="0"/>
        </a:defRPr>
      </a:lvl8pPr>
      <a:lvl9pPr marL="1828800" algn="l" rtl="0" eaLnBrk="0" fontAlgn="base" hangingPunct="0">
        <a:spcBef>
          <a:spcPct val="0"/>
        </a:spcBef>
        <a:spcAft>
          <a:spcPct val="0"/>
        </a:spcAft>
        <a:defRPr sz="3200" b="1">
          <a:solidFill>
            <a:srgbClr val="000099"/>
          </a:solidFill>
          <a:latin typeface="Verdana" pitchFamily="34" charset="0"/>
        </a:defRPr>
      </a:lvl9pPr>
    </p:titleStyle>
    <p:bodyStyle>
      <a:lvl1pPr marL="342900" indent="-342900" algn="l" rtl="0" eaLnBrk="0" fontAlgn="base" hangingPunct="0">
        <a:spcBef>
          <a:spcPct val="50000"/>
        </a:spcBef>
        <a:spcAft>
          <a:spcPct val="0"/>
        </a:spcAft>
        <a:buClr>
          <a:srgbClr val="339966"/>
        </a:buClr>
        <a:buSzPct val="100000"/>
        <a:buChar char="o"/>
        <a:defRPr sz="2400">
          <a:solidFill>
            <a:srgbClr val="000099"/>
          </a:solidFill>
          <a:latin typeface="+mn-lt"/>
          <a:ea typeface="+mn-ea"/>
          <a:cs typeface="+mn-cs"/>
        </a:defRPr>
      </a:lvl1pPr>
      <a:lvl2pPr marL="742950" indent="-285750" algn="l" rtl="0" eaLnBrk="0" fontAlgn="base" hangingPunct="0">
        <a:spcBef>
          <a:spcPct val="34000"/>
        </a:spcBef>
        <a:spcAft>
          <a:spcPct val="0"/>
        </a:spcAft>
        <a:buClr>
          <a:srgbClr val="339966"/>
        </a:buClr>
        <a:buSzPct val="100000"/>
        <a:buChar char="–"/>
        <a:defRPr sz="2000">
          <a:solidFill>
            <a:srgbClr val="000099"/>
          </a:solidFill>
          <a:latin typeface="+mn-lt"/>
        </a:defRPr>
      </a:lvl2pPr>
      <a:lvl3pPr marL="1143000" indent="-228600" algn="l" rtl="0" eaLnBrk="0" fontAlgn="base" hangingPunct="0">
        <a:spcBef>
          <a:spcPct val="34000"/>
        </a:spcBef>
        <a:spcAft>
          <a:spcPct val="0"/>
        </a:spcAft>
        <a:buClr>
          <a:srgbClr val="339966"/>
        </a:buClr>
        <a:buSzPct val="100000"/>
        <a:buChar char="•"/>
        <a:defRPr sz="2400">
          <a:solidFill>
            <a:srgbClr val="000099"/>
          </a:solidFill>
          <a:latin typeface="+mn-lt"/>
        </a:defRPr>
      </a:lvl3pPr>
      <a:lvl4pPr marL="1600200" indent="-228600" algn="l" rtl="0" eaLnBrk="0" fontAlgn="base" hangingPunct="0">
        <a:spcBef>
          <a:spcPct val="20000"/>
        </a:spcBef>
        <a:spcAft>
          <a:spcPct val="0"/>
        </a:spcAft>
        <a:buClr>
          <a:srgbClr val="339966"/>
        </a:buClr>
        <a:buSzPct val="100000"/>
        <a:buChar char="–"/>
        <a:defRPr sz="2000">
          <a:solidFill>
            <a:srgbClr val="000099"/>
          </a:solidFill>
          <a:latin typeface="+mn-lt"/>
        </a:defRPr>
      </a:lvl4pPr>
      <a:lvl5pPr marL="2057400" indent="-228600" algn="l" rtl="0" eaLnBrk="0" fontAlgn="base" hangingPunct="0">
        <a:spcBef>
          <a:spcPct val="20000"/>
        </a:spcBef>
        <a:spcAft>
          <a:spcPct val="0"/>
        </a:spcAft>
        <a:buClr>
          <a:srgbClr val="339966"/>
        </a:buClr>
        <a:buSzPct val="100000"/>
        <a:buChar char="»"/>
        <a:defRPr sz="2000">
          <a:solidFill>
            <a:srgbClr val="000099"/>
          </a:solidFill>
          <a:latin typeface="+mn-lt"/>
        </a:defRPr>
      </a:lvl5pPr>
      <a:lvl6pPr marL="2514600" indent="-228600" algn="l" rtl="0" eaLnBrk="0" fontAlgn="base" hangingPunct="0">
        <a:spcBef>
          <a:spcPct val="20000"/>
        </a:spcBef>
        <a:spcAft>
          <a:spcPct val="0"/>
        </a:spcAft>
        <a:buClr>
          <a:srgbClr val="339966"/>
        </a:buClr>
        <a:buSzPct val="100000"/>
        <a:buChar char="»"/>
        <a:defRPr sz="2000">
          <a:solidFill>
            <a:srgbClr val="000099"/>
          </a:solidFill>
          <a:latin typeface="+mn-lt"/>
        </a:defRPr>
      </a:lvl6pPr>
      <a:lvl7pPr marL="2971800" indent="-228600" algn="l" rtl="0" eaLnBrk="0" fontAlgn="base" hangingPunct="0">
        <a:spcBef>
          <a:spcPct val="20000"/>
        </a:spcBef>
        <a:spcAft>
          <a:spcPct val="0"/>
        </a:spcAft>
        <a:buClr>
          <a:srgbClr val="339966"/>
        </a:buClr>
        <a:buSzPct val="100000"/>
        <a:buChar char="»"/>
        <a:defRPr sz="2000">
          <a:solidFill>
            <a:srgbClr val="000099"/>
          </a:solidFill>
          <a:latin typeface="+mn-lt"/>
        </a:defRPr>
      </a:lvl7pPr>
      <a:lvl8pPr marL="3429000" indent="-228600" algn="l" rtl="0" eaLnBrk="0" fontAlgn="base" hangingPunct="0">
        <a:spcBef>
          <a:spcPct val="20000"/>
        </a:spcBef>
        <a:spcAft>
          <a:spcPct val="0"/>
        </a:spcAft>
        <a:buClr>
          <a:srgbClr val="339966"/>
        </a:buClr>
        <a:buSzPct val="100000"/>
        <a:buChar char="»"/>
        <a:defRPr sz="2000">
          <a:solidFill>
            <a:srgbClr val="000099"/>
          </a:solidFill>
          <a:latin typeface="+mn-lt"/>
        </a:defRPr>
      </a:lvl8pPr>
      <a:lvl9pPr marL="3886200" indent="-228600" algn="l" rtl="0" eaLnBrk="0" fontAlgn="base" hangingPunct="0">
        <a:spcBef>
          <a:spcPct val="20000"/>
        </a:spcBef>
        <a:spcAft>
          <a:spcPct val="0"/>
        </a:spcAft>
        <a:buClr>
          <a:srgbClr val="339966"/>
        </a:buClr>
        <a:buSzPct val="100000"/>
        <a:buChar char="»"/>
        <a:defRPr sz="2000">
          <a:solidFill>
            <a:srgbClr val="000099"/>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wmf"/><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41.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oleObject" Target="???" TargetMode="Externa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chart" Target="../charts/chart5.xml"/><Relationship Id="rId5" Type="http://schemas.openxmlformats.org/officeDocument/2006/relationships/oleObject" Target="../embeddings/oleObject1.bin"/><Relationship Id="rId4" Type="http://schemas.openxmlformats.org/officeDocument/2006/relationships/chart" Target="../charts/char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Microsoft_Office_Excel_97-2003_Worksheet1.xls"/></Relationships>
</file>

<file path=ppt/slides/_rels/slide29.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54.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images.google.com/imgres?imgurl=http://www.ec.gc.ca/EnviroZine/images/Issue35/city_scape_smoke_stacks_l.jpg&amp;imgrefurl=http://www.ec.gc.ca/EnviroZine/english/issues/35/print_version_e.cfm?page=feature1&amp;h=400&amp;w=300&amp;sz=98&amp;hl=en&amp;start=6&amp;tbnid=AwAN5kwgq6HqZM:&amp;tbnh=143&amp;tbnw=107&amp;prev=/images?q=city+smokestacks+&amp;gbv=2&amp;svnum=10&amp;hl=en&amp;sa=G" TargetMode="External"/><Relationship Id="rId7"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images.google.com/imgres?imgurl=http://www.virginiadot.org/images/traffi1.jpg&amp;imgrefurl=http://www.virginiadot.org/business/locdes/Traffic-index.asp&amp;h=2999&amp;w=2954&amp;sz=1048&amp;hl=en&amp;start=2&amp;tbnid=yCNlWhF4rbwSvM:&amp;tbnh=150&amp;tbnw=148&amp;prev=/images?q=+traffic&amp;gbv=2&amp;svnum=10&amp;hl=en&amp;sa=G" TargetMode="External"/><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hyperlink" Target="http://images.google.com/imgres?imgurl=http://www.ec.gc.ca/EnviroZine/images/Issue35/city_scape_smoke_stacks_l.jpg&amp;imgrefurl=http://www.ec.gc.ca/EnviroZine/english/issues/35/print_version_e.cfm?page=feature1&amp;h=400&amp;w=300&amp;sz=98&amp;hl=en&amp;start=6&amp;tbnid=AwAN5kwgq6HqZM:&amp;tbnh=143&amp;tbnw=107&amp;prev=/images?q=city+smokestacks+&amp;gbv=2&amp;svnum=10&amp;hl=en&amp;sa=G" TargetMode="External"/><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hyperlink" Target="http://images.google.com/imgres?imgurl=http://www.virginiadot.org/images/traffi1.jpg&amp;imgrefurl=http://www.virginiadot.org/business/locdes/Traffic-index.asp&amp;h=2999&amp;w=2954&amp;sz=1048&amp;hl=en&amp;start=2&amp;tbnid=yCNlWhF4rbwSvM:&amp;tbnh=150&amp;tbnw=148&amp;prev=/images?q=+traffic&amp;gbv=2&amp;svnum=10&amp;hl=en&amp;sa=G" TargetMode="Externa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10.jpeg"/><Relationship Id="rId7" Type="http://schemas.openxmlformats.org/officeDocument/2006/relationships/hyperlink" Target="http://images.google.com/imgres?imgurl=http://www.greenpeace.org/raw/image_full/international/photosvideos/photos/clearcutting-ancient-temperate&amp;imgrefurl=http://www.greenpeace.org/international/photosvideos/photos/clearcutting-ancient-temperate&amp;h=262&amp;w=430&amp;sz=90&amp;hl=en&amp;start=2&amp;um=1&amp;tbnid=G3kCVxBGSTxBVM:&amp;tbnh=77&amp;tbnw=126&amp;prev=/images?q=clearcutting&amp;um=1&amp;hl=en&amp;sa=G" TargetMode="External"/><Relationship Id="rId12"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2.jpeg"/><Relationship Id="rId11" Type="http://schemas.openxmlformats.org/officeDocument/2006/relationships/hyperlink" Target="http://images.google.com/imgres?imgurl=http://www.greenpeace.org/raw/image_full/international/photosvideos/photos/clearcutting-of-canada-s-tempe&amp;imgrefurl=http://www.greenpeace.org/international/photosvideos/photos/clearcutting-of-canada-s-tempe&amp;h=654&amp;w=430&amp;sz=181&amp;hl=en&amp;start=1&amp;tbnid=wEQ13cYUn3et-M:&amp;tbnh=138&amp;tbnw=91&amp;prev=/images?q=clearcutting&amp;gbv=2&amp;hl=en&amp;sa=G" TargetMode="External"/><Relationship Id="rId5" Type="http://schemas.openxmlformats.org/officeDocument/2006/relationships/hyperlink" Target="http://images.google.com/imgres?imgurl=http://www.andrewcookgroup.co.uk/images/red_dumper.jpg&amp;imgrefurl=http://www.andrewcookgroup.co.uk/recycled_products.htm&amp;h=237&amp;w=260&amp;sz=18&amp;hl=en&amp;start=5&amp;um=1&amp;tbnid=Zj_4TQUn0_ZJoM:&amp;tbnh=102&amp;tbnw=112&amp;prev=/images?q=mineral+extraction&amp;um=1&amp;hl=en&amp;sa=N" TargetMode="External"/><Relationship Id="rId10" Type="http://schemas.openxmlformats.org/officeDocument/2006/relationships/image" Target="../media/image14.jpeg"/><Relationship Id="rId4" Type="http://schemas.openxmlformats.org/officeDocument/2006/relationships/image" Target="../media/image11.jpeg"/><Relationship Id="rId9" Type="http://schemas.openxmlformats.org/officeDocument/2006/relationships/hyperlink" Target="http://images.google.com/imgres?imgurl=http://www.geokem.com/images/scans/Indonesian_coal_mine.jpg&amp;imgrefurl=http://www.geokem.com/global-element-dist1.html&amp;h=826&amp;w=1220&amp;sz=194&amp;hl=en&amp;start=2&amp;um=1&amp;tbnid=p6o2eDKcI0OBDM:&amp;tbnh=102&amp;tbnw=150&amp;prev=/images?q=coal+mining&amp;um=1&amp;hl=en&amp;sa=G"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2.jpeg"/><Relationship Id="rId3" Type="http://schemas.openxmlformats.org/officeDocument/2006/relationships/image" Target="../media/image16.jpeg"/><Relationship Id="rId7" Type="http://schemas.openxmlformats.org/officeDocument/2006/relationships/hyperlink" Target="http://images.google.com/imgres?imgurl=http://images.jupiterimages.com/common/detail/06/82/22898206.jpg&amp;imgrefurl=http://www.jupiterimages.com/itemDetail.aspx?itemID=22898206&amp;h=250&amp;w=165&amp;sz=27&amp;hl=en&amp;start=1&amp;um=1&amp;tbnid=2Ccg-1kIrD0M-M:&amp;tbnh=111&amp;tbnw=73&amp;prev=/images?q=steel+manufacturing+&amp;um=1&amp;hl=en&amp;sa=G" TargetMode="External"/><Relationship Id="rId12" Type="http://schemas.openxmlformats.org/officeDocument/2006/relationships/hyperlink" Target="http://images.google.com/imgres?imgurl=http://i.treehugger.com/images/2007-2-15/les-subs-de-01.jpg&amp;imgrefurl=http://www.treehugger.com/2007/02/04-week/&amp;h=161&amp;w=250&amp;sz=11&amp;hl=en&amp;start=10&amp;um=1&amp;tbnid=xMQCKsyH2CbTTM:&amp;tbnh=71&amp;tbnw=111&amp;prev=/images?q=clearcutting+forests+&amp;um=1&amp;hl=en&amp;sa=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image" Target="../media/image21.jpeg"/><Relationship Id="rId5" Type="http://schemas.openxmlformats.org/officeDocument/2006/relationships/hyperlink" Target="http://images.google.com/imgres?imgurl=http://www.powerscreen-washing-systems.co.uk/images/news/grundon4.jpg&amp;imgrefurl=http://www.powerscreen-washing-systems.co.uk/news/13.htm&amp;h=200&amp;w=250&amp;sz=20&amp;hl=en&amp;start=116&amp;um=1&amp;tbnid=4GVToYj_P8gF8M:&amp;tbnh=89&amp;tbnw=111&amp;prev=/images?q=mineral+extraction&amp;start=100&amp;ndsp=20&amp;um=1&amp;hl=en&amp;sa=N" TargetMode="External"/><Relationship Id="rId10" Type="http://schemas.openxmlformats.org/officeDocument/2006/relationships/image" Target="../media/image20.jpeg"/><Relationship Id="rId4" Type="http://schemas.openxmlformats.org/officeDocument/2006/relationships/image" Target="../media/image17.png"/><Relationship Id="rId9" Type="http://schemas.openxmlformats.org/officeDocument/2006/relationships/hyperlink" Target="http://images.google.com/imgres?imgurl=http://www.convention-a.jp/eng/cpg/img/con09/03nipponsteel.jpg&amp;imgrefurl=http://www.convention-a.jp/eng/cpg/con09.html&amp;h=130&amp;w=136&amp;sz=9&amp;hl=en&amp;start=7&amp;um=1&amp;tbnid=kD94JVNv9qdM0M:&amp;tbnh=88&amp;tbnw=92&amp;prev=/images?q=steel+manufacturing+&amp;um=1&amp;hl=en&amp;sa=G" TargetMode="External"/><Relationship Id="rId1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122" name="Picture 2" descr="SW-015LR"/>
          <p:cNvPicPr>
            <a:picLocks noChangeAspect="1" noChangeArrowheads="1"/>
          </p:cNvPicPr>
          <p:nvPr/>
        </p:nvPicPr>
        <p:blipFill>
          <a:blip r:embed="rId3" cstate="print"/>
          <a:srcRect l="13637" r="15909"/>
          <a:stretch>
            <a:fillRect/>
          </a:stretch>
        </p:blipFill>
        <p:spPr bwMode="auto">
          <a:xfrm>
            <a:off x="6477000" y="2286000"/>
            <a:ext cx="2667000" cy="2590800"/>
          </a:xfrm>
          <a:prstGeom prst="rect">
            <a:avLst/>
          </a:prstGeom>
          <a:noFill/>
          <a:ln w="9525">
            <a:noFill/>
            <a:miter lim="800000"/>
            <a:headEnd/>
            <a:tailEnd/>
          </a:ln>
        </p:spPr>
      </p:pic>
      <p:pic>
        <p:nvPicPr>
          <p:cNvPr id="5123" name="Picture 3" descr="GLACIER"/>
          <p:cNvPicPr>
            <a:picLocks noChangeAspect="1" noChangeArrowheads="1"/>
          </p:cNvPicPr>
          <p:nvPr/>
        </p:nvPicPr>
        <p:blipFill>
          <a:blip r:embed="rId4" cstate="print"/>
          <a:srcRect/>
          <a:stretch>
            <a:fillRect/>
          </a:stretch>
        </p:blipFill>
        <p:spPr bwMode="auto">
          <a:xfrm>
            <a:off x="3810000" y="1143000"/>
            <a:ext cx="2784475" cy="3962400"/>
          </a:xfrm>
          <a:prstGeom prst="rect">
            <a:avLst/>
          </a:prstGeom>
          <a:noFill/>
          <a:ln w="9525">
            <a:noFill/>
            <a:miter lim="800000"/>
            <a:headEnd/>
            <a:tailEnd/>
          </a:ln>
        </p:spPr>
      </p:pic>
      <p:pic>
        <p:nvPicPr>
          <p:cNvPr id="5124" name="Picture 4" descr="garbage truck"/>
          <p:cNvPicPr>
            <a:picLocks noChangeAspect="1" noChangeArrowheads="1"/>
          </p:cNvPicPr>
          <p:nvPr/>
        </p:nvPicPr>
        <p:blipFill>
          <a:blip r:embed="rId5" cstate="print"/>
          <a:srcRect l="22641" b="15591"/>
          <a:stretch>
            <a:fillRect/>
          </a:stretch>
        </p:blipFill>
        <p:spPr bwMode="auto">
          <a:xfrm>
            <a:off x="838200" y="1752600"/>
            <a:ext cx="2971800" cy="2667000"/>
          </a:xfrm>
          <a:prstGeom prst="rect">
            <a:avLst/>
          </a:prstGeom>
          <a:noFill/>
          <a:ln w="9525">
            <a:noFill/>
            <a:miter lim="800000"/>
            <a:headEnd/>
            <a:tailEnd/>
          </a:ln>
        </p:spPr>
      </p:pic>
      <p:pic>
        <p:nvPicPr>
          <p:cNvPr id="5125" name="Picture 5" descr="EPA_C"/>
          <p:cNvPicPr>
            <a:picLocks noChangeAspect="1" noChangeArrowheads="1"/>
          </p:cNvPicPr>
          <p:nvPr/>
        </p:nvPicPr>
        <p:blipFill>
          <a:blip r:embed="rId6" cstate="print"/>
          <a:srcRect/>
          <a:stretch>
            <a:fillRect/>
          </a:stretch>
        </p:blipFill>
        <p:spPr bwMode="auto">
          <a:xfrm>
            <a:off x="1219200" y="4730750"/>
            <a:ext cx="1905000" cy="1865313"/>
          </a:xfrm>
          <a:prstGeom prst="rect">
            <a:avLst/>
          </a:prstGeom>
          <a:noFill/>
          <a:ln w="9525">
            <a:noFill/>
            <a:miter lim="800000"/>
            <a:headEnd/>
            <a:tailEnd/>
          </a:ln>
        </p:spPr>
      </p:pic>
      <p:sp>
        <p:nvSpPr>
          <p:cNvPr id="5126" name="Rectangle 6"/>
          <p:cNvSpPr>
            <a:spLocks noChangeArrowheads="1"/>
          </p:cNvSpPr>
          <p:nvPr/>
        </p:nvSpPr>
        <p:spPr bwMode="auto">
          <a:xfrm>
            <a:off x="3733800" y="5105400"/>
            <a:ext cx="5181600" cy="1752600"/>
          </a:xfrm>
          <a:prstGeom prst="rect">
            <a:avLst/>
          </a:prstGeom>
          <a:noFill/>
          <a:ln w="12700">
            <a:noFill/>
            <a:miter lim="800000"/>
            <a:headEnd/>
            <a:tailEnd/>
          </a:ln>
        </p:spPr>
        <p:txBody>
          <a:bodyPr lIns="90488" tIns="44450" rIns="90488" bIns="44450" anchor="ctr"/>
          <a:lstStyle/>
          <a:p>
            <a:pPr algn="ctr"/>
            <a:r>
              <a:rPr lang="en-US" sz="3600" b="1">
                <a:solidFill>
                  <a:srgbClr val="FF0000"/>
                </a:solidFill>
                <a:latin typeface="Arial" charset="0"/>
              </a:rPr>
              <a:t>Jan Canterbury</a:t>
            </a:r>
            <a:br>
              <a:rPr lang="en-US" sz="3600" b="1">
                <a:solidFill>
                  <a:srgbClr val="FF0000"/>
                </a:solidFill>
                <a:latin typeface="Arial" charset="0"/>
              </a:rPr>
            </a:br>
            <a:r>
              <a:rPr lang="en-US" sz="3600" b="1">
                <a:solidFill>
                  <a:srgbClr val="FF0000"/>
                </a:solidFill>
                <a:latin typeface="Arial" charset="0"/>
              </a:rPr>
              <a:t>   </a:t>
            </a:r>
            <a:r>
              <a:rPr lang="en-US" sz="2800" b="1">
                <a:solidFill>
                  <a:schemeClr val="accent2"/>
                </a:solidFill>
                <a:latin typeface="Arial" charset="0"/>
              </a:rPr>
              <a:t>Resource Conservation &amp; Sustainability Division</a:t>
            </a:r>
            <a:endParaRPr lang="en-US" sz="2800" b="1">
              <a:solidFill>
                <a:schemeClr val="accent2"/>
              </a:solidFill>
            </a:endParaRPr>
          </a:p>
        </p:txBody>
      </p:sp>
      <p:sp>
        <p:nvSpPr>
          <p:cNvPr id="5127" name="Text Box 7"/>
          <p:cNvSpPr txBox="1">
            <a:spLocks noChangeArrowheads="1"/>
          </p:cNvSpPr>
          <p:nvPr/>
        </p:nvSpPr>
        <p:spPr bwMode="auto">
          <a:xfrm>
            <a:off x="838200" y="0"/>
            <a:ext cx="8915400" cy="1738313"/>
          </a:xfrm>
          <a:prstGeom prst="rect">
            <a:avLst/>
          </a:prstGeom>
          <a:noFill/>
          <a:ln w="12700">
            <a:noFill/>
            <a:miter lim="800000"/>
            <a:headEnd/>
            <a:tailEnd/>
          </a:ln>
        </p:spPr>
        <p:txBody>
          <a:bodyPr>
            <a:spAutoFit/>
          </a:bodyPr>
          <a:lstStyle/>
          <a:p>
            <a:pPr>
              <a:spcBef>
                <a:spcPct val="50000"/>
              </a:spcBef>
            </a:pPr>
            <a:r>
              <a:rPr lang="en-US" sz="4400" b="1">
                <a:solidFill>
                  <a:schemeClr val="accent2"/>
                </a:solidFill>
                <a:latin typeface="Arial" charset="0"/>
              </a:rPr>
              <a:t>    </a:t>
            </a:r>
            <a:r>
              <a:rPr lang="en-US" sz="5400" b="1">
                <a:solidFill>
                  <a:schemeClr val="accent2"/>
                </a:solidFill>
                <a:latin typeface="Arial" charset="0"/>
              </a:rPr>
              <a:t>PAYT</a:t>
            </a:r>
            <a:r>
              <a:rPr lang="en-US" sz="4800" b="1">
                <a:solidFill>
                  <a:schemeClr val="accent2"/>
                </a:solidFill>
                <a:latin typeface="Arial" charset="0"/>
              </a:rPr>
              <a:t>…</a:t>
            </a:r>
            <a:r>
              <a:rPr lang="en-US" sz="4400" b="1">
                <a:solidFill>
                  <a:schemeClr val="accent2"/>
                </a:solidFill>
                <a:latin typeface="Arial" charset="0"/>
              </a:rPr>
              <a:t>SMART </a:t>
            </a:r>
            <a:r>
              <a:rPr lang="en-US" sz="3600" b="1">
                <a:solidFill>
                  <a:schemeClr val="accent2"/>
                </a:solidFill>
                <a:latin typeface="Arial" charset="0"/>
              </a:rPr>
              <a:t>City Solution</a:t>
            </a:r>
          </a:p>
          <a:p>
            <a:pPr>
              <a:spcBef>
                <a:spcPct val="50000"/>
              </a:spcBef>
            </a:pPr>
            <a:r>
              <a:rPr lang="en-US" sz="3600" b="1">
                <a:solidFill>
                  <a:srgbClr val="33CC33"/>
                </a:solidFill>
                <a:latin typeface="Arial" charset="0"/>
              </a:rPr>
              <a:t>        </a:t>
            </a:r>
          </a:p>
        </p:txBody>
      </p:sp>
    </p:spTree>
  </p:cSld>
  <p:clrMapOvr>
    <a:masterClrMapping/>
  </p:clrMapOvr>
  <p:transition spd="slow">
    <p:diamon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1600200" y="-533400"/>
            <a:ext cx="7543800" cy="1951038"/>
          </a:xfrm>
        </p:spPr>
        <p:txBody>
          <a:bodyPr/>
          <a:lstStyle/>
          <a:p>
            <a:r>
              <a:rPr lang="en-US" smtClean="0">
                <a:solidFill>
                  <a:srgbClr val="0000CC"/>
                </a:solidFill>
              </a:rPr>
              <a:t>Linear to </a:t>
            </a:r>
            <a:r>
              <a:rPr lang="en-US" sz="4000" smtClean="0">
                <a:solidFill>
                  <a:srgbClr val="0000CC"/>
                </a:solidFill>
              </a:rPr>
              <a:t>Cyclical</a:t>
            </a:r>
            <a:r>
              <a:rPr lang="en-US" smtClean="0">
                <a:solidFill>
                  <a:srgbClr val="0000CC"/>
                </a:solidFill>
              </a:rPr>
              <a:t> Life Cycle</a:t>
            </a:r>
            <a:endParaRPr lang="en-US" sz="2000" b="0" smtClean="0">
              <a:solidFill>
                <a:srgbClr val="0000CC"/>
              </a:solidFill>
            </a:endParaRPr>
          </a:p>
        </p:txBody>
      </p:sp>
      <p:pic>
        <p:nvPicPr>
          <p:cNvPr id="84995" name="Picture 3" descr="MSWLifecycle cyclical"/>
          <p:cNvPicPr>
            <a:picLocks noChangeAspect="1" noChangeArrowheads="1"/>
          </p:cNvPicPr>
          <p:nvPr/>
        </p:nvPicPr>
        <p:blipFill>
          <a:blip r:embed="rId3" cstate="print"/>
          <a:srcRect l="5000" t="18666" r="6000" b="3999"/>
          <a:stretch>
            <a:fillRect/>
          </a:stretch>
        </p:blipFill>
        <p:spPr bwMode="auto">
          <a:xfrm>
            <a:off x="381000" y="850900"/>
            <a:ext cx="8458200" cy="5626100"/>
          </a:xfrm>
          <a:prstGeom prst="rect">
            <a:avLst/>
          </a:prstGeom>
          <a:noFill/>
        </p:spPr>
      </p:pic>
    </p:spTree>
  </p:cSld>
  <p:clrMapOvr>
    <a:masterClrMapping/>
  </p:clrMapOvr>
  <p:transition spd="slow">
    <p:wheel spokes="2"/>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1026"/>
          <p:cNvSpPr>
            <a:spLocks noChangeArrowheads="1"/>
          </p:cNvSpPr>
          <p:nvPr/>
        </p:nvSpPr>
        <p:spPr bwMode="auto">
          <a:xfrm>
            <a:off x="3048000" y="5410200"/>
            <a:ext cx="5562600" cy="1447800"/>
          </a:xfrm>
          <a:prstGeom prst="rect">
            <a:avLst/>
          </a:prstGeom>
          <a:noFill/>
          <a:ln w="12700">
            <a:noFill/>
            <a:miter lim="800000"/>
            <a:headEnd/>
            <a:tailEnd/>
          </a:ln>
        </p:spPr>
        <p:txBody>
          <a:bodyPr lIns="90488" tIns="44450" rIns="90488" bIns="44450" anchor="ctr"/>
          <a:lstStyle/>
          <a:p>
            <a:pPr algn="ctr"/>
            <a:endParaRPr lang="en-US" sz="3600" b="1">
              <a:solidFill>
                <a:srgbClr val="FF0000"/>
              </a:solidFill>
            </a:endParaRPr>
          </a:p>
        </p:txBody>
      </p:sp>
      <p:sp>
        <p:nvSpPr>
          <p:cNvPr id="15363" name="Text Box 1027"/>
          <p:cNvSpPr txBox="1">
            <a:spLocks noChangeArrowheads="1"/>
          </p:cNvSpPr>
          <p:nvPr/>
        </p:nvSpPr>
        <p:spPr bwMode="auto">
          <a:xfrm>
            <a:off x="762000" y="152400"/>
            <a:ext cx="8991600" cy="1647825"/>
          </a:xfrm>
          <a:prstGeom prst="rect">
            <a:avLst/>
          </a:prstGeom>
          <a:noFill/>
          <a:ln w="12700">
            <a:noFill/>
            <a:miter lim="800000"/>
            <a:headEnd/>
            <a:tailEnd/>
          </a:ln>
        </p:spPr>
        <p:txBody>
          <a:bodyPr>
            <a:spAutoFit/>
          </a:bodyPr>
          <a:lstStyle/>
          <a:p>
            <a:pPr>
              <a:spcBef>
                <a:spcPct val="50000"/>
              </a:spcBef>
            </a:pPr>
            <a:r>
              <a:rPr lang="en-US" sz="4400" b="1">
                <a:solidFill>
                  <a:schemeClr val="accent2"/>
                </a:solidFill>
                <a:latin typeface="Arial" charset="0"/>
              </a:rPr>
              <a:t>     </a:t>
            </a:r>
            <a:endParaRPr lang="en-US" sz="4800" b="1">
              <a:solidFill>
                <a:schemeClr val="accent2"/>
              </a:solidFill>
              <a:latin typeface="Arial" charset="0"/>
            </a:endParaRPr>
          </a:p>
          <a:p>
            <a:pPr>
              <a:spcBef>
                <a:spcPct val="50000"/>
              </a:spcBef>
            </a:pPr>
            <a:r>
              <a:rPr lang="en-US" sz="3600" b="1">
                <a:solidFill>
                  <a:srgbClr val="33CC33"/>
                </a:solidFill>
                <a:latin typeface="Arial" charset="0"/>
              </a:rPr>
              <a:t>        </a:t>
            </a:r>
          </a:p>
        </p:txBody>
      </p:sp>
      <p:pic>
        <p:nvPicPr>
          <p:cNvPr id="5" name="Content Placeholder 4" descr="myMedia%5Cdump.jpg"/>
          <p:cNvPicPr>
            <a:picLocks noChangeAspect="1"/>
          </p:cNvPicPr>
          <p:nvPr/>
        </p:nvPicPr>
        <p:blipFill>
          <a:blip r:embed="rId3" cstate="print"/>
          <a:srcRect/>
          <a:stretch>
            <a:fillRect/>
          </a:stretch>
        </p:blipFill>
        <p:spPr bwMode="auto">
          <a:xfrm>
            <a:off x="914400" y="914400"/>
            <a:ext cx="8229600" cy="59436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15365" name="Text Box 1029"/>
          <p:cNvSpPr txBox="1">
            <a:spLocks noChangeArrowheads="1"/>
          </p:cNvSpPr>
          <p:nvPr/>
        </p:nvSpPr>
        <p:spPr bwMode="auto">
          <a:xfrm>
            <a:off x="1295400" y="1143000"/>
            <a:ext cx="7239000" cy="2103438"/>
          </a:xfrm>
          <a:prstGeom prst="rect">
            <a:avLst/>
          </a:prstGeom>
          <a:noFill/>
          <a:ln w="12700">
            <a:noFill/>
            <a:miter lim="800000"/>
            <a:headEnd/>
            <a:tailEnd/>
          </a:ln>
        </p:spPr>
        <p:txBody>
          <a:bodyPr>
            <a:spAutoFit/>
          </a:bodyPr>
          <a:lstStyle/>
          <a:p>
            <a:pPr>
              <a:spcBef>
                <a:spcPct val="50000"/>
              </a:spcBef>
            </a:pPr>
            <a:r>
              <a:rPr lang="en-US" sz="4000" b="1">
                <a:solidFill>
                  <a:srgbClr val="F7FCFF"/>
                </a:solidFill>
                <a:latin typeface="Arial" charset="0"/>
              </a:rPr>
              <a:t>It helps change the way</a:t>
            </a:r>
          </a:p>
          <a:p>
            <a:r>
              <a:rPr lang="en-US" sz="4400" b="1">
                <a:solidFill>
                  <a:srgbClr val="F7FCFF"/>
                </a:solidFill>
                <a:latin typeface="Arial" charset="0"/>
              </a:rPr>
              <a:t>we </a:t>
            </a:r>
            <a:r>
              <a:rPr lang="en-US" sz="4400" b="1">
                <a:solidFill>
                  <a:srgbClr val="FFFF25"/>
                </a:solidFill>
                <a:latin typeface="Arial" charset="0"/>
              </a:rPr>
              <a:t>VALUE</a:t>
            </a:r>
            <a:r>
              <a:rPr lang="en-US" sz="4400" b="1">
                <a:solidFill>
                  <a:srgbClr val="F7FCFF"/>
                </a:solidFill>
                <a:latin typeface="Arial" charset="0"/>
              </a:rPr>
              <a:t> Trash…!</a:t>
            </a:r>
          </a:p>
          <a:p>
            <a:pPr>
              <a:spcBef>
                <a:spcPct val="50000"/>
              </a:spcBef>
            </a:pPr>
            <a:endParaRPr lang="en-US" sz="3200" b="1">
              <a:solidFill>
                <a:srgbClr val="D5EEFF"/>
              </a:solidFill>
              <a:latin typeface="Arial" charset="0"/>
            </a:endParaRPr>
          </a:p>
        </p:txBody>
      </p:sp>
      <p:sp>
        <p:nvSpPr>
          <p:cNvPr id="15366" name="Text Box 1030"/>
          <p:cNvSpPr txBox="1">
            <a:spLocks noChangeArrowheads="1"/>
          </p:cNvSpPr>
          <p:nvPr/>
        </p:nvSpPr>
        <p:spPr bwMode="auto">
          <a:xfrm>
            <a:off x="1676400" y="0"/>
            <a:ext cx="7467600" cy="823913"/>
          </a:xfrm>
          <a:prstGeom prst="rect">
            <a:avLst/>
          </a:prstGeom>
          <a:noFill/>
          <a:ln w="12700">
            <a:noFill/>
            <a:miter lim="800000"/>
            <a:headEnd/>
            <a:tailEnd/>
          </a:ln>
        </p:spPr>
        <p:txBody>
          <a:bodyPr>
            <a:spAutoFit/>
          </a:bodyPr>
          <a:lstStyle/>
          <a:p>
            <a:pPr>
              <a:spcBef>
                <a:spcPct val="50000"/>
              </a:spcBef>
            </a:pPr>
            <a:r>
              <a:rPr lang="en-US" sz="4800" b="1">
                <a:solidFill>
                  <a:srgbClr val="FF0000"/>
                </a:solidFill>
                <a:latin typeface="Arial" charset="0"/>
              </a:rPr>
              <a:t>Why</a:t>
            </a:r>
            <a:r>
              <a:rPr lang="en-US" sz="4400" b="1">
                <a:solidFill>
                  <a:srgbClr val="0000FF"/>
                </a:solidFill>
                <a:latin typeface="Arial" charset="0"/>
              </a:rPr>
              <a:t> PAYT is so Powerful?</a:t>
            </a:r>
          </a:p>
        </p:txBody>
      </p:sp>
    </p:spTree>
  </p:cSld>
  <p:clrMapOvr>
    <a:masterClrMapping/>
  </p:clrMapOvr>
  <p:transition spd="slow">
    <p:diamon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5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6"/>
          <p:cNvSpPr>
            <a:spLocks noGrp="1" noChangeArrowheads="1"/>
          </p:cNvSpPr>
          <p:nvPr>
            <p:ph type="title"/>
          </p:nvPr>
        </p:nvSpPr>
        <p:spPr>
          <a:xfrm>
            <a:off x="1371600" y="304800"/>
            <a:ext cx="8077200" cy="609600"/>
          </a:xfrm>
        </p:spPr>
        <p:txBody>
          <a:bodyPr/>
          <a:lstStyle/>
          <a:p>
            <a:r>
              <a:rPr lang="en-US" sz="3600" smtClean="0">
                <a:solidFill>
                  <a:srgbClr val="0000FF"/>
                </a:solidFill>
                <a:latin typeface="Times New Roman" pitchFamily="1" charset="0"/>
              </a:rPr>
              <a:t>Lack of </a:t>
            </a:r>
            <a:r>
              <a:rPr lang="en-US" sz="4400" smtClean="0">
                <a:solidFill>
                  <a:srgbClr val="FF0000"/>
                </a:solidFill>
                <a:latin typeface="Times New Roman" pitchFamily="1" charset="0"/>
              </a:rPr>
              <a:t>“Value”</a:t>
            </a:r>
            <a:r>
              <a:rPr lang="en-US" sz="3600" smtClean="0">
                <a:solidFill>
                  <a:srgbClr val="0000FF"/>
                </a:solidFill>
                <a:latin typeface="Times New Roman" pitchFamily="1" charset="0"/>
              </a:rPr>
              <a:t> for our Resources… </a:t>
            </a:r>
            <a:br>
              <a:rPr lang="en-US" sz="3600" smtClean="0">
                <a:solidFill>
                  <a:srgbClr val="0000FF"/>
                </a:solidFill>
                <a:latin typeface="Times New Roman" pitchFamily="1" charset="0"/>
              </a:rPr>
            </a:br>
            <a:endParaRPr lang="en-US" sz="3600" smtClean="0">
              <a:solidFill>
                <a:srgbClr val="0000FF"/>
              </a:solidFill>
              <a:latin typeface="Times New Roman" pitchFamily="1" charset="0"/>
            </a:endParaRPr>
          </a:p>
        </p:txBody>
      </p:sp>
      <p:pic>
        <p:nvPicPr>
          <p:cNvPr id="12291" name="Picture 4"/>
          <p:cNvPicPr>
            <a:picLocks noGrp="1" noChangeAspect="1" noChangeArrowheads="1"/>
          </p:cNvPicPr>
          <p:nvPr>
            <p:ph type="body" idx="1"/>
          </p:nvPr>
        </p:nvPicPr>
        <p:blipFill>
          <a:blip r:embed="rId3" cstate="print"/>
          <a:srcRect/>
          <a:stretch>
            <a:fillRect/>
          </a:stretch>
        </p:blipFill>
        <p:spPr>
          <a:xfrm>
            <a:off x="838200" y="914400"/>
            <a:ext cx="8305800" cy="5943600"/>
          </a:xfrm>
          <a:noFill/>
        </p:spPr>
      </p:pic>
      <p:sp>
        <p:nvSpPr>
          <p:cNvPr id="12292" name="Text Box 1028"/>
          <p:cNvSpPr txBox="1">
            <a:spLocks noChangeArrowheads="1"/>
          </p:cNvSpPr>
          <p:nvPr/>
        </p:nvSpPr>
        <p:spPr bwMode="auto">
          <a:xfrm>
            <a:off x="1905000" y="1295400"/>
            <a:ext cx="5791200" cy="1766888"/>
          </a:xfrm>
          <a:prstGeom prst="rect">
            <a:avLst/>
          </a:prstGeom>
          <a:noFill/>
          <a:ln w="12700">
            <a:noFill/>
            <a:miter lim="800000"/>
            <a:headEnd/>
            <a:tailEnd/>
          </a:ln>
        </p:spPr>
        <p:txBody>
          <a:bodyPr>
            <a:spAutoFit/>
          </a:bodyPr>
          <a:lstStyle/>
          <a:p>
            <a:pPr algn="ctr" eaLnBrk="1" hangingPunct="1"/>
            <a:r>
              <a:rPr lang="en-US" sz="4400" b="1" i="1">
                <a:solidFill>
                  <a:srgbClr val="FF0000"/>
                </a:solidFill>
              </a:rPr>
              <a:t>4.6 Pounds Trash/Day</a:t>
            </a:r>
          </a:p>
          <a:p>
            <a:pPr>
              <a:spcBef>
                <a:spcPct val="50000"/>
              </a:spcBef>
            </a:pPr>
            <a:endParaRPr lang="en-US" sz="4400"/>
          </a:p>
        </p:txBody>
      </p:sp>
      <p:sp>
        <p:nvSpPr>
          <p:cNvPr id="12293" name="Text Box 1029"/>
          <p:cNvSpPr txBox="1">
            <a:spLocks noChangeArrowheads="1"/>
          </p:cNvSpPr>
          <p:nvPr/>
        </p:nvSpPr>
        <p:spPr bwMode="auto">
          <a:xfrm>
            <a:off x="1295400" y="5410200"/>
            <a:ext cx="7315200" cy="457200"/>
          </a:xfrm>
          <a:prstGeom prst="rect">
            <a:avLst/>
          </a:prstGeom>
          <a:noFill/>
          <a:ln w="12700">
            <a:noFill/>
            <a:miter lim="800000"/>
            <a:headEnd/>
            <a:tailEnd/>
          </a:ln>
        </p:spPr>
        <p:txBody>
          <a:bodyPr>
            <a:spAutoFit/>
          </a:bodyPr>
          <a:lstStyle/>
          <a:p>
            <a:pPr>
              <a:spcBef>
                <a:spcPct val="50000"/>
              </a:spcBef>
            </a:pPr>
            <a:endParaRPr lang="en-US"/>
          </a:p>
        </p:txBody>
      </p:sp>
      <p:sp>
        <p:nvSpPr>
          <p:cNvPr id="12294" name="Text Box 1030"/>
          <p:cNvSpPr txBox="1">
            <a:spLocks noChangeArrowheads="1"/>
          </p:cNvSpPr>
          <p:nvPr/>
        </p:nvSpPr>
        <p:spPr bwMode="auto">
          <a:xfrm>
            <a:off x="990600" y="5029200"/>
            <a:ext cx="8153400" cy="1190625"/>
          </a:xfrm>
          <a:prstGeom prst="rect">
            <a:avLst/>
          </a:prstGeom>
          <a:noFill/>
          <a:ln w="12700">
            <a:noFill/>
            <a:miter lim="800000"/>
            <a:headEnd/>
            <a:tailEnd/>
          </a:ln>
        </p:spPr>
        <p:txBody>
          <a:bodyPr>
            <a:spAutoFit/>
          </a:bodyPr>
          <a:lstStyle/>
          <a:p>
            <a:r>
              <a:rPr lang="en-US" sz="3600" b="1" i="1">
                <a:solidFill>
                  <a:srgbClr val="0000FF"/>
                </a:solidFill>
              </a:rPr>
              <a:t>5% World Population - yet, we Consume </a:t>
            </a:r>
          </a:p>
          <a:p>
            <a:r>
              <a:rPr lang="en-US" sz="3600" b="1" i="1">
                <a:solidFill>
                  <a:srgbClr val="0000FF"/>
                </a:solidFill>
              </a:rPr>
              <a:t>25% of Energy &amp; Natural Resources</a:t>
            </a:r>
          </a:p>
        </p:txBody>
      </p:sp>
      <p:sp>
        <p:nvSpPr>
          <p:cNvPr id="12295" name="Text Box 1031"/>
          <p:cNvSpPr txBox="1">
            <a:spLocks noChangeArrowheads="1"/>
          </p:cNvSpPr>
          <p:nvPr/>
        </p:nvSpPr>
        <p:spPr bwMode="auto">
          <a:xfrm>
            <a:off x="0" y="4724400"/>
            <a:ext cx="762000" cy="822325"/>
          </a:xfrm>
          <a:prstGeom prst="rect">
            <a:avLst/>
          </a:prstGeom>
          <a:noFill/>
          <a:ln w="12700">
            <a:noFill/>
            <a:miter lim="800000"/>
            <a:headEnd/>
            <a:tailEnd/>
          </a:ln>
        </p:spPr>
        <p:txBody>
          <a:bodyPr>
            <a:spAutoFit/>
          </a:bodyPr>
          <a:lstStyle/>
          <a:p>
            <a:pPr>
              <a:spcBef>
                <a:spcPct val="50000"/>
              </a:spcBef>
            </a:pPr>
            <a:r>
              <a:rPr lang="en-US" b="1">
                <a:solidFill>
                  <a:schemeClr val="bg1"/>
                </a:solidFill>
              </a:rPr>
              <a:t> U.S.</a:t>
            </a:r>
          </a:p>
        </p:txBody>
      </p:sp>
    </p:spTree>
  </p:cSld>
  <p:clrMapOvr>
    <a:masterClrMapping/>
  </p:clrMapOvr>
  <p:transition spd="med">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p:txBody>
          <a:bodyPr lIns="91440" tIns="45720" rIns="91440" bIns="45720"/>
          <a:lstStyle/>
          <a:p>
            <a:pPr eaLnBrk="1" hangingPunct="1"/>
            <a:endParaRPr lang="en-US" smtClean="0"/>
          </a:p>
        </p:txBody>
      </p:sp>
      <p:pic>
        <p:nvPicPr>
          <p:cNvPr id="13315" name="Picture 3"/>
          <p:cNvPicPr>
            <a:picLocks noGrp="1" noChangeAspect="1" noChangeArrowheads="1"/>
          </p:cNvPicPr>
          <p:nvPr>
            <p:ph type="body" idx="4294967295"/>
          </p:nvPr>
        </p:nvPicPr>
        <p:blipFill>
          <a:blip r:embed="rId3" cstate="print"/>
          <a:srcRect/>
          <a:stretch>
            <a:fillRect/>
          </a:stretch>
        </p:blipFill>
        <p:spPr>
          <a:xfrm>
            <a:off x="0" y="0"/>
            <a:ext cx="9144000" cy="7239000"/>
          </a:xfrm>
        </p:spPr>
      </p:pic>
      <p:sp>
        <p:nvSpPr>
          <p:cNvPr id="13316" name="Text Box 4"/>
          <p:cNvSpPr txBox="1">
            <a:spLocks noChangeArrowheads="1"/>
          </p:cNvSpPr>
          <p:nvPr/>
        </p:nvSpPr>
        <p:spPr bwMode="auto">
          <a:xfrm>
            <a:off x="609600" y="5791200"/>
            <a:ext cx="8534400" cy="579438"/>
          </a:xfrm>
          <a:prstGeom prst="rect">
            <a:avLst/>
          </a:prstGeom>
          <a:noFill/>
          <a:ln w="9525">
            <a:noFill/>
            <a:miter lim="800000"/>
            <a:headEnd/>
            <a:tailEnd/>
          </a:ln>
        </p:spPr>
        <p:txBody>
          <a:bodyPr>
            <a:spAutoFit/>
          </a:bodyPr>
          <a:lstStyle/>
          <a:p>
            <a:pPr eaLnBrk="1" hangingPunct="1">
              <a:spcBef>
                <a:spcPct val="50000"/>
              </a:spcBef>
            </a:pPr>
            <a:r>
              <a:rPr lang="en-US" sz="3200" b="1">
                <a:solidFill>
                  <a:schemeClr val="accent2"/>
                </a:solidFill>
                <a:latin typeface="Arial" charset="0"/>
                <a:ea typeface="ヒラギノ角ゴ Pro W3" pitchFamily="1" charset="-128"/>
              </a:rPr>
              <a:t>How much do you pay for Trash Services?</a:t>
            </a:r>
          </a:p>
        </p:txBody>
      </p:sp>
      <p:sp>
        <p:nvSpPr>
          <p:cNvPr id="13317" name="Text Box 6"/>
          <p:cNvSpPr txBox="1">
            <a:spLocks noChangeArrowheads="1"/>
          </p:cNvSpPr>
          <p:nvPr/>
        </p:nvSpPr>
        <p:spPr bwMode="auto">
          <a:xfrm>
            <a:off x="1295400" y="304800"/>
            <a:ext cx="7848600" cy="701675"/>
          </a:xfrm>
          <a:prstGeom prst="rect">
            <a:avLst/>
          </a:prstGeom>
          <a:noFill/>
          <a:ln w="9525">
            <a:noFill/>
            <a:miter lim="800000"/>
            <a:headEnd/>
            <a:tailEnd/>
          </a:ln>
        </p:spPr>
        <p:txBody>
          <a:bodyPr>
            <a:spAutoFit/>
          </a:bodyPr>
          <a:lstStyle/>
          <a:p>
            <a:pPr eaLnBrk="1" hangingPunct="1"/>
            <a:r>
              <a:rPr lang="en-US" sz="3400" b="1">
                <a:solidFill>
                  <a:srgbClr val="0000FF"/>
                </a:solidFill>
                <a:latin typeface="Arial" charset="0"/>
                <a:ea typeface="ヒラギノ角ゴ Pro W3" pitchFamily="1" charset="-128"/>
              </a:rPr>
              <a:t>The Myth of </a:t>
            </a:r>
            <a:r>
              <a:rPr lang="en-US" sz="4000" b="1">
                <a:solidFill>
                  <a:srgbClr val="FF0000"/>
                </a:solidFill>
                <a:latin typeface="Arial" charset="0"/>
                <a:ea typeface="ヒラギノ角ゴ Pro W3" pitchFamily="1" charset="-128"/>
              </a:rPr>
              <a:t>“Free Waste”</a:t>
            </a:r>
          </a:p>
        </p:txBody>
      </p:sp>
    </p:spTree>
  </p:cSld>
  <p:clrMapOvr>
    <a:masterClrMapping/>
  </p:clrMapOvr>
  <p:transition spd="med">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idx="4294967295"/>
          </p:nvPr>
        </p:nvSpPr>
        <p:spPr/>
        <p:txBody>
          <a:bodyPr lIns="91440" tIns="45720" rIns="91440" bIns="45720"/>
          <a:lstStyle/>
          <a:p>
            <a:pPr eaLnBrk="1" hangingPunct="1"/>
            <a:endParaRPr lang="en-US" smtClean="0"/>
          </a:p>
        </p:txBody>
      </p:sp>
      <p:pic>
        <p:nvPicPr>
          <p:cNvPr id="14339" name="Picture 3"/>
          <p:cNvPicPr>
            <a:picLocks noGrp="1" noChangeAspect="1" noChangeArrowheads="1"/>
          </p:cNvPicPr>
          <p:nvPr>
            <p:ph type="body" idx="4294967295"/>
          </p:nvPr>
        </p:nvPicPr>
        <p:blipFill>
          <a:blip r:embed="rId3" cstate="print"/>
          <a:srcRect/>
          <a:stretch>
            <a:fillRect/>
          </a:stretch>
        </p:blipFill>
        <p:spPr>
          <a:xfrm>
            <a:off x="0" y="0"/>
            <a:ext cx="9144000" cy="7239000"/>
          </a:xfrm>
        </p:spPr>
      </p:pic>
      <p:sp>
        <p:nvSpPr>
          <p:cNvPr id="14340" name="Text Box 4"/>
          <p:cNvSpPr txBox="1">
            <a:spLocks noChangeArrowheads="1"/>
          </p:cNvSpPr>
          <p:nvPr/>
        </p:nvSpPr>
        <p:spPr bwMode="auto">
          <a:xfrm>
            <a:off x="1066800" y="5791200"/>
            <a:ext cx="8077200" cy="1616075"/>
          </a:xfrm>
          <a:prstGeom prst="rect">
            <a:avLst/>
          </a:prstGeom>
          <a:noFill/>
          <a:ln w="9525">
            <a:noFill/>
            <a:miter lim="800000"/>
            <a:headEnd/>
            <a:tailEnd/>
          </a:ln>
        </p:spPr>
        <p:txBody>
          <a:bodyPr>
            <a:spAutoFit/>
          </a:bodyPr>
          <a:lstStyle/>
          <a:p>
            <a:pPr eaLnBrk="1" hangingPunct="1">
              <a:spcBef>
                <a:spcPct val="50000"/>
              </a:spcBef>
            </a:pPr>
            <a:r>
              <a:rPr lang="en-US" sz="3200" b="1">
                <a:solidFill>
                  <a:schemeClr val="accent2"/>
                </a:solidFill>
                <a:latin typeface="Arial" charset="0"/>
                <a:ea typeface="ヒラギノ角ゴ Pro W3" pitchFamily="1" charset="-128"/>
              </a:rPr>
              <a:t> Do you have a </a:t>
            </a:r>
            <a:r>
              <a:rPr lang="en-US" sz="4000" b="1">
                <a:solidFill>
                  <a:srgbClr val="FF0000"/>
                </a:solidFill>
                <a:latin typeface="Arial" charset="0"/>
                <a:ea typeface="ヒラギノ角ゴ Pro W3" pitchFamily="1" charset="-128"/>
              </a:rPr>
              <a:t>Garbage Fairy?</a:t>
            </a:r>
          </a:p>
          <a:p>
            <a:pPr eaLnBrk="1" hangingPunct="1">
              <a:spcBef>
                <a:spcPct val="50000"/>
              </a:spcBef>
            </a:pPr>
            <a:endParaRPr lang="en-US" sz="4000" b="1">
              <a:solidFill>
                <a:srgbClr val="FF0000"/>
              </a:solidFill>
              <a:latin typeface="Arial" charset="0"/>
              <a:ea typeface="ヒラギノ角ゴ Pro W3" pitchFamily="1" charset="-128"/>
            </a:endParaRPr>
          </a:p>
        </p:txBody>
      </p:sp>
      <p:sp>
        <p:nvSpPr>
          <p:cNvPr id="14341" name="Text Box 6"/>
          <p:cNvSpPr txBox="1">
            <a:spLocks noChangeArrowheads="1"/>
          </p:cNvSpPr>
          <p:nvPr/>
        </p:nvSpPr>
        <p:spPr bwMode="auto">
          <a:xfrm>
            <a:off x="1143000" y="304800"/>
            <a:ext cx="8001000" cy="762000"/>
          </a:xfrm>
          <a:prstGeom prst="rect">
            <a:avLst/>
          </a:prstGeom>
          <a:noFill/>
          <a:ln w="9525">
            <a:noFill/>
            <a:miter lim="800000"/>
            <a:headEnd/>
            <a:tailEnd/>
          </a:ln>
        </p:spPr>
        <p:txBody>
          <a:bodyPr>
            <a:spAutoFit/>
          </a:bodyPr>
          <a:lstStyle/>
          <a:p>
            <a:pPr eaLnBrk="1" hangingPunct="1"/>
            <a:r>
              <a:rPr lang="en-US" sz="3400" b="1">
                <a:solidFill>
                  <a:srgbClr val="0000FF"/>
                </a:solidFill>
                <a:latin typeface="Arial" charset="0"/>
                <a:ea typeface="ヒラギノ角ゴ Pro W3" pitchFamily="1" charset="-128"/>
              </a:rPr>
              <a:t>The Myth of  </a:t>
            </a:r>
            <a:r>
              <a:rPr lang="en-US" sz="4400" b="1">
                <a:solidFill>
                  <a:srgbClr val="FF0000"/>
                </a:solidFill>
                <a:latin typeface="Arial" charset="0"/>
                <a:ea typeface="ヒラギノ角ゴ Pro W3" pitchFamily="1" charset="-128"/>
              </a:rPr>
              <a:t>“Free Waste”</a:t>
            </a:r>
          </a:p>
        </p:txBody>
      </p:sp>
      <p:pic>
        <p:nvPicPr>
          <p:cNvPr id="14342" name="Picture 6" descr="another fairy god-mother"/>
          <p:cNvPicPr>
            <a:picLocks noChangeAspect="1" noChangeArrowheads="1"/>
          </p:cNvPicPr>
          <p:nvPr/>
        </p:nvPicPr>
        <p:blipFill>
          <a:blip r:embed="rId4" cstate="print"/>
          <a:srcRect/>
          <a:stretch>
            <a:fillRect/>
          </a:stretch>
        </p:blipFill>
        <p:spPr bwMode="auto">
          <a:xfrm>
            <a:off x="3810000" y="1066800"/>
            <a:ext cx="2438400" cy="2193925"/>
          </a:xfrm>
          <a:prstGeom prst="rect">
            <a:avLst/>
          </a:prstGeom>
          <a:noFill/>
          <a:ln w="9525">
            <a:noFill/>
            <a:miter lim="800000"/>
            <a:headEnd/>
            <a:tailEnd/>
          </a:ln>
        </p:spPr>
      </p:pic>
    </p:spTree>
  </p:cSld>
  <p:clrMapOvr>
    <a:masterClrMapping/>
  </p:clrMapOvr>
  <p:transition spd="slow">
    <p:circl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smtClean="0"/>
              <a:t>Pay-As-You-Throw is </a:t>
            </a:r>
            <a:r>
              <a:rPr lang="en-US" sz="4000" smtClean="0">
                <a:solidFill>
                  <a:srgbClr val="FF0000"/>
                </a:solidFill>
              </a:rPr>
              <a:t>SMART</a:t>
            </a:r>
          </a:p>
        </p:txBody>
      </p:sp>
      <p:sp>
        <p:nvSpPr>
          <p:cNvPr id="16387" name="Rectangle 3"/>
          <p:cNvSpPr>
            <a:spLocks noGrp="1" noChangeArrowheads="1"/>
          </p:cNvSpPr>
          <p:nvPr>
            <p:ph type="body" idx="1"/>
          </p:nvPr>
        </p:nvSpPr>
        <p:spPr>
          <a:xfrm>
            <a:off x="5029200" y="1143000"/>
            <a:ext cx="4114800" cy="2743200"/>
          </a:xfrm>
        </p:spPr>
        <p:txBody>
          <a:bodyPr/>
          <a:lstStyle/>
          <a:p>
            <a:pPr marL="0" indent="0">
              <a:buFontTx/>
              <a:buNone/>
            </a:pPr>
            <a:r>
              <a:rPr lang="en-US" b="1" smtClean="0">
                <a:solidFill>
                  <a:srgbClr val="FF0000"/>
                </a:solidFill>
              </a:rPr>
              <a:t>SMART</a:t>
            </a:r>
            <a:r>
              <a:rPr lang="en-US" smtClean="0"/>
              <a:t> – </a:t>
            </a:r>
            <a:r>
              <a:rPr lang="en-US" smtClean="0">
                <a:solidFill>
                  <a:srgbClr val="FF0000"/>
                </a:solidFill>
              </a:rPr>
              <a:t>S</a:t>
            </a:r>
            <a:r>
              <a:rPr lang="en-US" smtClean="0"/>
              <a:t>aves </a:t>
            </a:r>
            <a:r>
              <a:rPr lang="en-US" smtClean="0">
                <a:solidFill>
                  <a:srgbClr val="FF0000"/>
                </a:solidFill>
              </a:rPr>
              <a:t>M</a:t>
            </a:r>
            <a:r>
              <a:rPr lang="en-US" smtClean="0"/>
              <a:t>oney </a:t>
            </a:r>
            <a:r>
              <a:rPr lang="en-US" smtClean="0">
                <a:solidFill>
                  <a:srgbClr val="FF0000"/>
                </a:solidFill>
              </a:rPr>
              <a:t>a</a:t>
            </a:r>
            <a:r>
              <a:rPr lang="en-US" smtClean="0"/>
              <a:t>nd </a:t>
            </a:r>
            <a:r>
              <a:rPr lang="en-US" smtClean="0">
                <a:solidFill>
                  <a:srgbClr val="FF0000"/>
                </a:solidFill>
              </a:rPr>
              <a:t>R</a:t>
            </a:r>
            <a:r>
              <a:rPr lang="en-US" smtClean="0"/>
              <a:t>educes </a:t>
            </a:r>
            <a:r>
              <a:rPr lang="en-US" smtClean="0">
                <a:solidFill>
                  <a:srgbClr val="FF0000"/>
                </a:solidFill>
              </a:rPr>
              <a:t>T</a:t>
            </a:r>
            <a:r>
              <a:rPr lang="en-US" smtClean="0"/>
              <a:t>rash…! </a:t>
            </a:r>
          </a:p>
          <a:p>
            <a:pPr marL="0" indent="0">
              <a:buFontTx/>
              <a:buNone/>
            </a:pPr>
            <a:r>
              <a:rPr lang="en-US" smtClean="0"/>
              <a:t>This creates a direct </a:t>
            </a:r>
            <a:r>
              <a:rPr lang="en-US" smtClean="0">
                <a:solidFill>
                  <a:srgbClr val="FF0000"/>
                </a:solidFill>
              </a:rPr>
              <a:t>economic incentive to recycle more</a:t>
            </a:r>
            <a:r>
              <a:rPr lang="en-US" smtClean="0"/>
              <a:t> and to generate less waste.</a:t>
            </a:r>
          </a:p>
        </p:txBody>
      </p:sp>
      <p:pic>
        <p:nvPicPr>
          <p:cNvPr id="16388" name="Picture 8" descr="PAYTclimchglogo-final"/>
          <p:cNvPicPr>
            <a:picLocks noChangeAspect="1" noChangeArrowheads="1"/>
          </p:cNvPicPr>
          <p:nvPr/>
        </p:nvPicPr>
        <p:blipFill>
          <a:blip r:embed="rId3" cstate="print"/>
          <a:srcRect/>
          <a:stretch>
            <a:fillRect/>
          </a:stretch>
        </p:blipFill>
        <p:spPr bwMode="auto">
          <a:xfrm>
            <a:off x="1447800" y="1219200"/>
            <a:ext cx="2514600" cy="2514600"/>
          </a:xfrm>
          <a:prstGeom prst="rect">
            <a:avLst/>
          </a:prstGeom>
          <a:noFill/>
          <a:ln w="9525">
            <a:noFill/>
            <a:miter lim="800000"/>
            <a:headEnd/>
            <a:tailEnd/>
          </a:ln>
        </p:spPr>
      </p:pic>
      <p:pic>
        <p:nvPicPr>
          <p:cNvPr id="16389" name="Picture 10" descr="57244"/>
          <p:cNvPicPr>
            <a:picLocks noChangeAspect="1" noChangeArrowheads="1"/>
          </p:cNvPicPr>
          <p:nvPr/>
        </p:nvPicPr>
        <p:blipFill>
          <a:blip r:embed="rId4" cstate="print"/>
          <a:srcRect/>
          <a:stretch>
            <a:fillRect/>
          </a:stretch>
        </p:blipFill>
        <p:spPr bwMode="auto">
          <a:xfrm>
            <a:off x="5105400" y="3810000"/>
            <a:ext cx="3657600" cy="2667000"/>
          </a:xfrm>
          <a:prstGeom prst="rect">
            <a:avLst/>
          </a:prstGeom>
          <a:noFill/>
          <a:ln w="9525">
            <a:noFill/>
            <a:miter lim="800000"/>
            <a:headEnd/>
            <a:tailEnd/>
          </a:ln>
        </p:spPr>
      </p:pic>
      <p:sp>
        <p:nvSpPr>
          <p:cNvPr id="16390" name="Text Box 11"/>
          <p:cNvSpPr txBox="1">
            <a:spLocks noChangeArrowheads="1"/>
          </p:cNvSpPr>
          <p:nvPr/>
        </p:nvSpPr>
        <p:spPr bwMode="auto">
          <a:xfrm>
            <a:off x="0" y="2057400"/>
            <a:ext cx="1066800" cy="457200"/>
          </a:xfrm>
          <a:prstGeom prst="rect">
            <a:avLst/>
          </a:prstGeom>
          <a:noFill/>
          <a:ln w="12700">
            <a:noFill/>
            <a:miter lim="800000"/>
            <a:headEnd/>
            <a:tailEnd/>
          </a:ln>
        </p:spPr>
        <p:txBody>
          <a:bodyPr>
            <a:spAutoFit/>
          </a:bodyPr>
          <a:lstStyle/>
          <a:p>
            <a:pPr>
              <a:spcBef>
                <a:spcPct val="50000"/>
              </a:spcBef>
            </a:pPr>
            <a:r>
              <a:rPr lang="en-US">
                <a:solidFill>
                  <a:schemeClr val="bg1"/>
                </a:solidFill>
                <a:latin typeface="Arial" charset="0"/>
              </a:rPr>
              <a:t>“3Es”</a:t>
            </a:r>
          </a:p>
        </p:txBody>
      </p:sp>
      <p:sp>
        <p:nvSpPr>
          <p:cNvPr id="16391" name="Text Box 12"/>
          <p:cNvSpPr txBox="1">
            <a:spLocks noChangeArrowheads="1"/>
          </p:cNvSpPr>
          <p:nvPr/>
        </p:nvSpPr>
        <p:spPr bwMode="auto">
          <a:xfrm>
            <a:off x="990600" y="3962400"/>
            <a:ext cx="4191000" cy="2530475"/>
          </a:xfrm>
          <a:prstGeom prst="rect">
            <a:avLst/>
          </a:prstGeom>
          <a:noFill/>
          <a:ln w="12700">
            <a:noFill/>
            <a:miter lim="800000"/>
            <a:headEnd/>
            <a:tailEnd/>
          </a:ln>
        </p:spPr>
        <p:txBody>
          <a:bodyPr>
            <a:spAutoFit/>
          </a:bodyPr>
          <a:lstStyle/>
          <a:p>
            <a:pPr>
              <a:spcBef>
                <a:spcPct val="50000"/>
              </a:spcBef>
              <a:buClr>
                <a:srgbClr val="339966"/>
              </a:buClr>
              <a:buSzPct val="100000"/>
            </a:pPr>
            <a:r>
              <a:rPr lang="en-US" sz="4000">
                <a:solidFill>
                  <a:srgbClr val="000099"/>
                </a:solidFill>
                <a:latin typeface="Arial" charset="0"/>
              </a:rPr>
              <a:t>This is the fair &amp; </a:t>
            </a:r>
            <a:r>
              <a:rPr lang="en-US" sz="4000">
                <a:solidFill>
                  <a:srgbClr val="FF0000"/>
                </a:solidFill>
                <a:latin typeface="Arial" charset="0"/>
              </a:rPr>
              <a:t>equitable</a:t>
            </a:r>
            <a:r>
              <a:rPr lang="en-US" sz="4000">
                <a:solidFill>
                  <a:srgbClr val="000099"/>
                </a:solidFill>
                <a:latin typeface="Arial" charset="0"/>
              </a:rPr>
              <a:t> way to pay for trash services.</a:t>
            </a:r>
            <a:endParaRPr lang="en-US" sz="4000">
              <a:solidFill>
                <a:srgbClr val="FF0000"/>
              </a:solidFill>
              <a:latin typeface="Arial" charset="0"/>
            </a:endParaRPr>
          </a:p>
        </p:txBody>
      </p:sp>
    </p:spTree>
  </p:cSld>
  <p:clrMapOvr>
    <a:masterClrMapping/>
  </p:clrMapOvr>
  <p:transition spd="slow">
    <p:plus/>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026"/>
          <p:cNvSpPr>
            <a:spLocks noGrp="1" noChangeArrowheads="1"/>
          </p:cNvSpPr>
          <p:nvPr>
            <p:ph type="title"/>
          </p:nvPr>
        </p:nvSpPr>
        <p:spPr>
          <a:xfrm>
            <a:off x="1600200" y="152400"/>
            <a:ext cx="7315200" cy="762000"/>
          </a:xfrm>
        </p:spPr>
        <p:txBody>
          <a:bodyPr/>
          <a:lstStyle/>
          <a:p>
            <a:r>
              <a:rPr lang="en-US" smtClean="0"/>
              <a:t>PAYT Functions Like a </a:t>
            </a:r>
            <a:r>
              <a:rPr lang="en-US" sz="4000" smtClean="0">
                <a:solidFill>
                  <a:srgbClr val="FF0000"/>
                </a:solidFill>
              </a:rPr>
              <a:t>Utility</a:t>
            </a:r>
          </a:p>
        </p:txBody>
      </p:sp>
      <p:sp>
        <p:nvSpPr>
          <p:cNvPr id="17411" name="Text Box 1027"/>
          <p:cNvSpPr txBox="1">
            <a:spLocks noChangeArrowheads="1"/>
          </p:cNvSpPr>
          <p:nvPr/>
        </p:nvSpPr>
        <p:spPr bwMode="auto">
          <a:xfrm>
            <a:off x="1066800" y="1066800"/>
            <a:ext cx="5105400" cy="1066800"/>
          </a:xfrm>
          <a:prstGeom prst="rect">
            <a:avLst/>
          </a:prstGeom>
          <a:noFill/>
          <a:ln w="9525">
            <a:noFill/>
            <a:miter lim="800000"/>
            <a:headEnd/>
            <a:tailEnd/>
          </a:ln>
        </p:spPr>
        <p:txBody>
          <a:bodyPr lIns="91429" tIns="45714" rIns="91429" bIns="45714"/>
          <a:lstStyle/>
          <a:p>
            <a:pPr marL="461963" indent="-461963">
              <a:spcBef>
                <a:spcPct val="50000"/>
              </a:spcBef>
              <a:buClr>
                <a:srgbClr val="339966"/>
              </a:buClr>
              <a:buSzPct val="100000"/>
            </a:pPr>
            <a:r>
              <a:rPr lang="en-US" sz="3200">
                <a:solidFill>
                  <a:srgbClr val="FF0000"/>
                </a:solidFill>
                <a:latin typeface="Verdana" pitchFamily="1" charset="0"/>
                <a:cs typeface="Times New Roman" pitchFamily="1" charset="0"/>
              </a:rPr>
              <a:t>Residents o</a:t>
            </a:r>
            <a:r>
              <a:rPr lang="en-US" sz="3200">
                <a:solidFill>
                  <a:srgbClr val="FF0000"/>
                </a:solidFill>
                <a:latin typeface="Verdana" pitchFamily="1" charset="0"/>
              </a:rPr>
              <a:t>nly pay for  service they use</a:t>
            </a:r>
            <a:endParaRPr lang="en-US" sz="3200">
              <a:solidFill>
                <a:srgbClr val="FF0000"/>
              </a:solidFill>
              <a:latin typeface="Verdana" pitchFamily="1" charset="0"/>
              <a:cs typeface="Times New Roman" pitchFamily="1" charset="0"/>
            </a:endParaRPr>
          </a:p>
          <a:p>
            <a:pPr marL="461963" indent="-461963">
              <a:spcBef>
                <a:spcPct val="50000"/>
              </a:spcBef>
              <a:buClr>
                <a:srgbClr val="339966"/>
              </a:buClr>
              <a:buSzPct val="100000"/>
            </a:pPr>
            <a:endParaRPr lang="en-US" sz="3200">
              <a:solidFill>
                <a:srgbClr val="000099"/>
              </a:solidFill>
              <a:latin typeface="Verdana" pitchFamily="1" charset="0"/>
            </a:endParaRPr>
          </a:p>
        </p:txBody>
      </p:sp>
      <p:pic>
        <p:nvPicPr>
          <p:cNvPr id="17412" name="Picture 1033"/>
          <p:cNvPicPr>
            <a:picLocks noChangeAspect="1" noChangeArrowheads="1"/>
          </p:cNvPicPr>
          <p:nvPr/>
        </p:nvPicPr>
        <p:blipFill>
          <a:blip r:embed="rId3" cstate="print"/>
          <a:srcRect/>
          <a:stretch>
            <a:fillRect/>
          </a:stretch>
        </p:blipFill>
        <p:spPr bwMode="auto">
          <a:xfrm>
            <a:off x="1752600" y="3962400"/>
            <a:ext cx="2386013" cy="2667000"/>
          </a:xfrm>
          <a:prstGeom prst="rect">
            <a:avLst/>
          </a:prstGeom>
          <a:noFill/>
          <a:ln w="9525">
            <a:noFill/>
            <a:miter lim="800000"/>
            <a:headEnd/>
            <a:tailEnd/>
          </a:ln>
        </p:spPr>
      </p:pic>
      <p:pic>
        <p:nvPicPr>
          <p:cNvPr id="17413" name="Picture 1034" descr="meter-round copy"/>
          <p:cNvPicPr>
            <a:picLocks noChangeAspect="1" noChangeArrowheads="1"/>
          </p:cNvPicPr>
          <p:nvPr/>
        </p:nvPicPr>
        <p:blipFill>
          <a:blip r:embed="rId4" cstate="print"/>
          <a:srcRect l="22308" t="30321" r="28893" b="15718"/>
          <a:stretch>
            <a:fillRect/>
          </a:stretch>
        </p:blipFill>
        <p:spPr bwMode="auto">
          <a:xfrm>
            <a:off x="5791200" y="1219200"/>
            <a:ext cx="2895600" cy="2743200"/>
          </a:xfrm>
          <a:prstGeom prst="rect">
            <a:avLst/>
          </a:prstGeom>
          <a:noFill/>
          <a:ln w="9525">
            <a:noFill/>
            <a:miter lim="800000"/>
            <a:headEnd/>
            <a:tailEnd/>
          </a:ln>
        </p:spPr>
      </p:pic>
      <p:pic>
        <p:nvPicPr>
          <p:cNvPr id="17414" name="Picture 1037" descr="100_0517_edited"/>
          <p:cNvPicPr>
            <a:picLocks noChangeAspect="1" noChangeArrowheads="1"/>
          </p:cNvPicPr>
          <p:nvPr/>
        </p:nvPicPr>
        <p:blipFill>
          <a:blip r:embed="rId5" cstate="print"/>
          <a:srcRect/>
          <a:stretch>
            <a:fillRect/>
          </a:stretch>
        </p:blipFill>
        <p:spPr bwMode="auto">
          <a:xfrm>
            <a:off x="7086600" y="4191000"/>
            <a:ext cx="1774825" cy="2452688"/>
          </a:xfrm>
          <a:prstGeom prst="rect">
            <a:avLst/>
          </a:prstGeom>
          <a:noFill/>
          <a:ln w="9525">
            <a:solidFill>
              <a:schemeClr val="accent2"/>
            </a:solidFill>
            <a:miter lim="800000"/>
            <a:headEnd/>
            <a:tailEnd/>
          </a:ln>
        </p:spPr>
      </p:pic>
      <p:pic>
        <p:nvPicPr>
          <p:cNvPr id="17415" name="Picture 1036" descr="100_0516_edited"/>
          <p:cNvPicPr>
            <a:picLocks noChangeAspect="1" noChangeArrowheads="1"/>
          </p:cNvPicPr>
          <p:nvPr/>
        </p:nvPicPr>
        <p:blipFill>
          <a:blip r:embed="rId6" cstate="print"/>
          <a:srcRect/>
          <a:stretch>
            <a:fillRect/>
          </a:stretch>
        </p:blipFill>
        <p:spPr bwMode="auto">
          <a:xfrm>
            <a:off x="1143000" y="2514600"/>
            <a:ext cx="3581400" cy="1600200"/>
          </a:xfrm>
          <a:prstGeom prst="rect">
            <a:avLst/>
          </a:prstGeom>
          <a:noFill/>
          <a:ln w="9525">
            <a:solidFill>
              <a:schemeClr val="accent2"/>
            </a:solidFill>
            <a:miter lim="800000"/>
            <a:headEnd/>
            <a:tailEnd/>
          </a:ln>
        </p:spPr>
      </p:pic>
      <p:pic>
        <p:nvPicPr>
          <p:cNvPr id="17416" name="Picture 1040" descr="Picture 012_edited"/>
          <p:cNvPicPr>
            <a:picLocks noChangeAspect="1" noChangeArrowheads="1"/>
          </p:cNvPicPr>
          <p:nvPr/>
        </p:nvPicPr>
        <p:blipFill>
          <a:blip r:embed="rId7" cstate="print"/>
          <a:srcRect/>
          <a:stretch>
            <a:fillRect/>
          </a:stretch>
        </p:blipFill>
        <p:spPr bwMode="auto">
          <a:xfrm>
            <a:off x="4953000" y="4191000"/>
            <a:ext cx="1833563" cy="2438400"/>
          </a:xfrm>
          <a:prstGeom prst="rect">
            <a:avLst/>
          </a:prstGeom>
          <a:noFill/>
          <a:ln w="9525">
            <a:solidFill>
              <a:schemeClr val="accent2"/>
            </a:solidFill>
            <a:miter lim="800000"/>
            <a:headEnd/>
            <a:tailEnd/>
          </a:ln>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7"/>
          <p:cNvPicPr>
            <a:picLocks noChangeArrowheads="1"/>
          </p:cNvPicPr>
          <p:nvPr/>
        </p:nvPicPr>
        <p:blipFill>
          <a:blip r:embed="rId3" cstate="print"/>
          <a:srcRect/>
          <a:stretch>
            <a:fillRect/>
          </a:stretch>
        </p:blipFill>
        <p:spPr bwMode="auto">
          <a:xfrm>
            <a:off x="914400" y="4267200"/>
            <a:ext cx="1828800" cy="2438400"/>
          </a:xfrm>
          <a:prstGeom prst="rect">
            <a:avLst/>
          </a:prstGeom>
          <a:noFill/>
          <a:ln w="12700">
            <a:noFill/>
            <a:miter lim="800000"/>
            <a:headEnd/>
            <a:tailEnd/>
          </a:ln>
        </p:spPr>
      </p:pic>
      <p:pic>
        <p:nvPicPr>
          <p:cNvPr id="18435" name="Picture 6"/>
          <p:cNvPicPr>
            <a:picLocks noChangeAspect="1" noChangeArrowheads="1"/>
          </p:cNvPicPr>
          <p:nvPr/>
        </p:nvPicPr>
        <p:blipFill>
          <a:blip r:embed="rId4" cstate="print"/>
          <a:srcRect/>
          <a:stretch>
            <a:fillRect/>
          </a:stretch>
        </p:blipFill>
        <p:spPr bwMode="auto">
          <a:xfrm>
            <a:off x="4724400" y="4419600"/>
            <a:ext cx="1858963" cy="1981200"/>
          </a:xfrm>
          <a:prstGeom prst="rect">
            <a:avLst/>
          </a:prstGeom>
          <a:noFill/>
          <a:ln w="9525">
            <a:noFill/>
            <a:miter lim="800000"/>
            <a:headEnd/>
            <a:tailEnd/>
          </a:ln>
        </p:spPr>
      </p:pic>
      <p:sp>
        <p:nvSpPr>
          <p:cNvPr id="18436" name="Rectangle 2"/>
          <p:cNvSpPr>
            <a:spLocks noGrp="1" noChangeArrowheads="1"/>
          </p:cNvSpPr>
          <p:nvPr>
            <p:ph type="title"/>
          </p:nvPr>
        </p:nvSpPr>
        <p:spPr/>
        <p:txBody>
          <a:bodyPr/>
          <a:lstStyle/>
          <a:p>
            <a:r>
              <a:rPr lang="en-US" smtClean="0"/>
              <a:t>Types of PAYT Programs</a:t>
            </a:r>
          </a:p>
        </p:txBody>
      </p:sp>
      <p:sp>
        <p:nvSpPr>
          <p:cNvPr id="18437" name="Rectangle 3"/>
          <p:cNvSpPr>
            <a:spLocks noGrp="1" noChangeArrowheads="1"/>
          </p:cNvSpPr>
          <p:nvPr>
            <p:ph type="body" idx="1"/>
          </p:nvPr>
        </p:nvSpPr>
        <p:spPr>
          <a:xfrm>
            <a:off x="1066800" y="609600"/>
            <a:ext cx="7391400" cy="4343400"/>
          </a:xfrm>
        </p:spPr>
        <p:txBody>
          <a:bodyPr/>
          <a:lstStyle/>
          <a:p>
            <a:pPr marL="457200" indent="-457200">
              <a:buFontTx/>
              <a:buNone/>
            </a:pPr>
            <a:endParaRPr lang="en-US" smtClean="0"/>
          </a:p>
          <a:p>
            <a:pPr marL="457200" indent="-457200">
              <a:buFont typeface="Wingdings" pitchFamily="1" charset="2"/>
              <a:buNone/>
            </a:pPr>
            <a:r>
              <a:rPr lang="en-US" b="1" smtClean="0">
                <a:solidFill>
                  <a:srgbClr val="FF0000"/>
                </a:solidFill>
              </a:rPr>
              <a:t>Cans</a:t>
            </a:r>
            <a:r>
              <a:rPr lang="en-US" smtClean="0"/>
              <a:t>— fees based on size of  containers</a:t>
            </a:r>
          </a:p>
          <a:p>
            <a:pPr marL="457200" indent="-457200">
              <a:buFont typeface="Wingdings" pitchFamily="1" charset="2"/>
              <a:buNone/>
            </a:pPr>
            <a:endParaRPr lang="en-US" smtClean="0"/>
          </a:p>
          <a:p>
            <a:pPr marL="457200" indent="-457200">
              <a:buFont typeface="Wingdings" pitchFamily="1" charset="2"/>
              <a:buNone/>
            </a:pPr>
            <a:r>
              <a:rPr lang="en-US" b="1" smtClean="0">
                <a:solidFill>
                  <a:srgbClr val="FF0000"/>
                </a:solidFill>
              </a:rPr>
              <a:t>Bags</a:t>
            </a:r>
            <a:r>
              <a:rPr lang="en-US" smtClean="0"/>
              <a:t>— fees based on # of garbage bags</a:t>
            </a:r>
          </a:p>
          <a:p>
            <a:pPr marL="457200" indent="-457200">
              <a:buFont typeface="Wingdings" pitchFamily="1" charset="2"/>
              <a:buNone/>
            </a:pPr>
            <a:endParaRPr lang="en-US" b="1" smtClean="0"/>
          </a:p>
          <a:p>
            <a:pPr marL="457200" indent="-457200">
              <a:buFont typeface="Wingdings" pitchFamily="1" charset="2"/>
              <a:buNone/>
            </a:pPr>
            <a:r>
              <a:rPr lang="en-US" b="1" smtClean="0">
                <a:solidFill>
                  <a:srgbClr val="FF0000"/>
                </a:solidFill>
              </a:rPr>
              <a:t>Stickers</a:t>
            </a:r>
            <a:r>
              <a:rPr lang="en-US" smtClean="0"/>
              <a:t>— stickers affixed to bags</a:t>
            </a:r>
          </a:p>
        </p:txBody>
      </p:sp>
      <p:pic>
        <p:nvPicPr>
          <p:cNvPr id="18438" name="Picture 4"/>
          <p:cNvPicPr>
            <a:picLocks noChangeArrowheads="1"/>
          </p:cNvPicPr>
          <p:nvPr/>
        </p:nvPicPr>
        <p:blipFill>
          <a:blip r:embed="rId5" cstate="print"/>
          <a:srcRect/>
          <a:stretch>
            <a:fillRect/>
          </a:stretch>
        </p:blipFill>
        <p:spPr bwMode="auto">
          <a:xfrm>
            <a:off x="3810000" y="4038600"/>
            <a:ext cx="1371600" cy="914400"/>
          </a:xfrm>
          <a:prstGeom prst="rect">
            <a:avLst/>
          </a:prstGeom>
          <a:noFill/>
          <a:ln w="12700">
            <a:noFill/>
            <a:miter lim="800000"/>
            <a:headEnd/>
            <a:tailEnd/>
          </a:ln>
        </p:spPr>
      </p:pic>
      <p:pic>
        <p:nvPicPr>
          <p:cNvPr id="18439" name="Picture 8"/>
          <p:cNvPicPr>
            <a:picLocks noChangeArrowheads="1"/>
          </p:cNvPicPr>
          <p:nvPr/>
        </p:nvPicPr>
        <p:blipFill>
          <a:blip r:embed="rId3" cstate="print"/>
          <a:srcRect/>
          <a:stretch>
            <a:fillRect/>
          </a:stretch>
        </p:blipFill>
        <p:spPr bwMode="auto">
          <a:xfrm>
            <a:off x="2590800" y="4724400"/>
            <a:ext cx="1295400" cy="1676400"/>
          </a:xfrm>
          <a:prstGeom prst="rect">
            <a:avLst/>
          </a:prstGeom>
          <a:noFill/>
          <a:ln w="12700">
            <a:noFill/>
            <a:miter lim="800000"/>
            <a:headEnd/>
            <a:tailEnd/>
          </a:ln>
        </p:spPr>
      </p:pic>
      <p:pic>
        <p:nvPicPr>
          <p:cNvPr id="18440" name="Picture 9"/>
          <p:cNvPicPr>
            <a:picLocks noChangeArrowheads="1"/>
          </p:cNvPicPr>
          <p:nvPr/>
        </p:nvPicPr>
        <p:blipFill>
          <a:blip r:embed="rId3" cstate="print"/>
          <a:srcRect/>
          <a:stretch>
            <a:fillRect/>
          </a:stretch>
        </p:blipFill>
        <p:spPr bwMode="auto">
          <a:xfrm>
            <a:off x="3886200" y="5181600"/>
            <a:ext cx="914400" cy="990600"/>
          </a:xfrm>
          <a:prstGeom prst="rect">
            <a:avLst/>
          </a:prstGeom>
          <a:noFill/>
          <a:ln w="12700">
            <a:noFill/>
            <a:miter lim="800000"/>
            <a:headEnd/>
            <a:tailEnd/>
          </a:ln>
        </p:spPr>
      </p:pic>
      <p:pic>
        <p:nvPicPr>
          <p:cNvPr id="18441" name="Content Placeholder 11" descr="Girl Recycling "/>
          <p:cNvPicPr>
            <a:picLocks noChangeAspect="1"/>
          </p:cNvPicPr>
          <p:nvPr/>
        </p:nvPicPr>
        <p:blipFill>
          <a:blip r:embed="rId6" cstate="print"/>
          <a:srcRect l="-1878" r="716"/>
          <a:stretch>
            <a:fillRect/>
          </a:stretch>
        </p:blipFill>
        <p:spPr bwMode="auto">
          <a:xfrm>
            <a:off x="6778625" y="3657600"/>
            <a:ext cx="2365375" cy="3200400"/>
          </a:xfrm>
          <a:prstGeom prst="rect">
            <a:avLst/>
          </a:prstGeom>
          <a:noFill/>
          <a:ln w="12700">
            <a:noFill/>
            <a:miter lim="800000"/>
            <a:headEnd/>
            <a:tailEnd/>
          </a:ln>
        </p:spPr>
      </p:pic>
    </p:spTree>
  </p:cSld>
  <p:clrMapOvr>
    <a:masterClrMapping/>
  </p:clrMapOvr>
  <p:transition spd="med">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028"/>
          <p:cNvSpPr>
            <a:spLocks noGrp="1" noChangeArrowheads="1"/>
          </p:cNvSpPr>
          <p:nvPr>
            <p:ph type="title"/>
          </p:nvPr>
        </p:nvSpPr>
        <p:spPr/>
        <p:txBody>
          <a:bodyPr/>
          <a:lstStyle/>
          <a:p>
            <a:r>
              <a:rPr lang="en-US" sz="4000" smtClean="0"/>
              <a:t> Rate Structure Design</a:t>
            </a:r>
          </a:p>
        </p:txBody>
      </p:sp>
      <p:pic>
        <p:nvPicPr>
          <p:cNvPr id="19459" name="Picture 1031"/>
          <p:cNvPicPr>
            <a:picLocks noGrp="1" noChangeArrowheads="1"/>
          </p:cNvPicPr>
          <p:nvPr>
            <p:ph type="body" sz="half" idx="1"/>
          </p:nvPr>
        </p:nvPicPr>
        <p:blipFill>
          <a:blip r:embed="rId3" cstate="print"/>
          <a:srcRect/>
          <a:stretch>
            <a:fillRect/>
          </a:stretch>
        </p:blipFill>
        <p:spPr>
          <a:xfrm>
            <a:off x="2895600" y="1981200"/>
            <a:ext cx="1066800" cy="1624013"/>
          </a:xfrm>
          <a:noFill/>
        </p:spPr>
      </p:pic>
      <p:pic>
        <p:nvPicPr>
          <p:cNvPr id="19460" name="Picture 1032"/>
          <p:cNvPicPr>
            <a:picLocks noGrp="1" noChangeAspect="1" noChangeArrowheads="1"/>
          </p:cNvPicPr>
          <p:nvPr>
            <p:ph type="body" sz="half" idx="2"/>
          </p:nvPr>
        </p:nvPicPr>
        <p:blipFill>
          <a:blip r:embed="rId4" cstate="print"/>
          <a:srcRect/>
          <a:stretch>
            <a:fillRect/>
          </a:stretch>
        </p:blipFill>
        <p:spPr>
          <a:xfrm>
            <a:off x="7391400" y="1676400"/>
            <a:ext cx="1466850" cy="1676400"/>
          </a:xfrm>
          <a:noFill/>
        </p:spPr>
      </p:pic>
      <p:pic>
        <p:nvPicPr>
          <p:cNvPr id="19461" name="Picture 1033"/>
          <p:cNvPicPr>
            <a:picLocks noChangeAspect="1" noChangeArrowheads="1"/>
          </p:cNvPicPr>
          <p:nvPr/>
        </p:nvPicPr>
        <p:blipFill>
          <a:blip r:embed="rId5" cstate="print"/>
          <a:srcRect/>
          <a:stretch>
            <a:fillRect/>
          </a:stretch>
        </p:blipFill>
        <p:spPr bwMode="auto">
          <a:xfrm>
            <a:off x="5848350" y="1905000"/>
            <a:ext cx="1573213" cy="1676400"/>
          </a:xfrm>
          <a:prstGeom prst="rect">
            <a:avLst/>
          </a:prstGeom>
          <a:noFill/>
          <a:ln w="9525">
            <a:noFill/>
            <a:miter lim="800000"/>
            <a:headEnd/>
            <a:tailEnd/>
          </a:ln>
        </p:spPr>
      </p:pic>
      <p:pic>
        <p:nvPicPr>
          <p:cNvPr id="19462" name="Picture 1034"/>
          <p:cNvPicPr>
            <a:picLocks noChangeArrowheads="1"/>
          </p:cNvPicPr>
          <p:nvPr/>
        </p:nvPicPr>
        <p:blipFill>
          <a:blip r:embed="rId3" cstate="print"/>
          <a:srcRect/>
          <a:stretch>
            <a:fillRect/>
          </a:stretch>
        </p:blipFill>
        <p:spPr bwMode="auto">
          <a:xfrm>
            <a:off x="1066800" y="1219200"/>
            <a:ext cx="1676400" cy="2462213"/>
          </a:xfrm>
          <a:prstGeom prst="rect">
            <a:avLst/>
          </a:prstGeom>
          <a:noFill/>
          <a:ln w="12700">
            <a:noFill/>
            <a:miter lim="800000"/>
            <a:headEnd/>
            <a:tailEnd/>
          </a:ln>
        </p:spPr>
      </p:pic>
      <p:pic>
        <p:nvPicPr>
          <p:cNvPr id="19463" name="Picture 1035"/>
          <p:cNvPicPr>
            <a:picLocks noChangeArrowheads="1"/>
          </p:cNvPicPr>
          <p:nvPr/>
        </p:nvPicPr>
        <p:blipFill>
          <a:blip r:embed="rId3" cstate="print"/>
          <a:srcRect/>
          <a:stretch>
            <a:fillRect/>
          </a:stretch>
        </p:blipFill>
        <p:spPr bwMode="auto">
          <a:xfrm>
            <a:off x="4114800" y="2514600"/>
            <a:ext cx="838200" cy="938213"/>
          </a:xfrm>
          <a:prstGeom prst="rect">
            <a:avLst/>
          </a:prstGeom>
          <a:noFill/>
          <a:ln w="12700">
            <a:noFill/>
            <a:miter lim="800000"/>
            <a:headEnd/>
            <a:tailEnd/>
          </a:ln>
        </p:spPr>
      </p:pic>
      <p:sp>
        <p:nvSpPr>
          <p:cNvPr id="19464" name="Text Box 1036"/>
          <p:cNvSpPr txBox="1">
            <a:spLocks noChangeArrowheads="1"/>
          </p:cNvSpPr>
          <p:nvPr/>
        </p:nvSpPr>
        <p:spPr bwMode="auto">
          <a:xfrm>
            <a:off x="1219200" y="3505200"/>
            <a:ext cx="3733800" cy="519113"/>
          </a:xfrm>
          <a:prstGeom prst="rect">
            <a:avLst/>
          </a:prstGeom>
          <a:noFill/>
          <a:ln w="12700">
            <a:noFill/>
            <a:miter lim="800000"/>
            <a:headEnd/>
            <a:tailEnd/>
          </a:ln>
        </p:spPr>
        <p:txBody>
          <a:bodyPr>
            <a:spAutoFit/>
          </a:bodyPr>
          <a:lstStyle/>
          <a:p>
            <a:pPr>
              <a:spcBef>
                <a:spcPct val="50000"/>
              </a:spcBef>
            </a:pPr>
            <a:r>
              <a:rPr lang="en-US" sz="2800" b="1">
                <a:latin typeface="Arial" charset="0"/>
              </a:rPr>
              <a:t>96 gal        64        32</a:t>
            </a:r>
          </a:p>
        </p:txBody>
      </p:sp>
      <p:sp>
        <p:nvSpPr>
          <p:cNvPr id="19465" name="Text Box 1037"/>
          <p:cNvSpPr txBox="1">
            <a:spLocks noChangeArrowheads="1"/>
          </p:cNvSpPr>
          <p:nvPr/>
        </p:nvSpPr>
        <p:spPr bwMode="auto">
          <a:xfrm>
            <a:off x="1295400" y="4572000"/>
            <a:ext cx="3733800" cy="457200"/>
          </a:xfrm>
          <a:prstGeom prst="rect">
            <a:avLst/>
          </a:prstGeom>
          <a:noFill/>
          <a:ln w="12700">
            <a:noFill/>
            <a:miter lim="800000"/>
            <a:headEnd/>
            <a:tailEnd/>
          </a:ln>
        </p:spPr>
        <p:txBody>
          <a:bodyPr>
            <a:spAutoFit/>
          </a:bodyPr>
          <a:lstStyle/>
          <a:p>
            <a:pPr>
              <a:spcBef>
                <a:spcPct val="50000"/>
              </a:spcBef>
            </a:pPr>
            <a:r>
              <a:rPr lang="en-US">
                <a:solidFill>
                  <a:srgbClr val="259D39"/>
                </a:solidFill>
                <a:latin typeface="Arial" charset="0"/>
              </a:rPr>
              <a:t>$3               $2           $1</a:t>
            </a:r>
          </a:p>
        </p:txBody>
      </p:sp>
      <p:sp>
        <p:nvSpPr>
          <p:cNvPr id="19466" name="Text Box 1038"/>
          <p:cNvSpPr txBox="1">
            <a:spLocks noChangeArrowheads="1"/>
          </p:cNvSpPr>
          <p:nvPr/>
        </p:nvSpPr>
        <p:spPr bwMode="auto">
          <a:xfrm>
            <a:off x="5943600" y="1219200"/>
            <a:ext cx="3200400" cy="519113"/>
          </a:xfrm>
          <a:prstGeom prst="rect">
            <a:avLst/>
          </a:prstGeom>
          <a:noFill/>
          <a:ln w="12700">
            <a:noFill/>
            <a:miter lim="800000"/>
            <a:headEnd/>
            <a:tailEnd/>
          </a:ln>
        </p:spPr>
        <p:txBody>
          <a:bodyPr>
            <a:spAutoFit/>
          </a:bodyPr>
          <a:lstStyle/>
          <a:p>
            <a:pPr>
              <a:spcBef>
                <a:spcPct val="50000"/>
              </a:spcBef>
            </a:pPr>
            <a:r>
              <a:rPr lang="en-US" sz="2800" b="1">
                <a:solidFill>
                  <a:srgbClr val="FF0000"/>
                </a:solidFill>
                <a:latin typeface="Arial" charset="0"/>
              </a:rPr>
              <a:t>Bags / Stickers</a:t>
            </a:r>
          </a:p>
        </p:txBody>
      </p:sp>
      <p:sp>
        <p:nvSpPr>
          <p:cNvPr id="19467" name="Text Box 1039"/>
          <p:cNvSpPr txBox="1">
            <a:spLocks noChangeArrowheads="1"/>
          </p:cNvSpPr>
          <p:nvPr/>
        </p:nvSpPr>
        <p:spPr bwMode="auto">
          <a:xfrm>
            <a:off x="2971800" y="1219200"/>
            <a:ext cx="1447800" cy="519113"/>
          </a:xfrm>
          <a:prstGeom prst="rect">
            <a:avLst/>
          </a:prstGeom>
          <a:noFill/>
          <a:ln w="12700">
            <a:noFill/>
            <a:miter lim="800000"/>
            <a:headEnd/>
            <a:tailEnd/>
          </a:ln>
        </p:spPr>
        <p:txBody>
          <a:bodyPr>
            <a:spAutoFit/>
          </a:bodyPr>
          <a:lstStyle/>
          <a:p>
            <a:pPr>
              <a:spcBef>
                <a:spcPct val="50000"/>
              </a:spcBef>
            </a:pPr>
            <a:r>
              <a:rPr lang="en-US" sz="2800" b="1">
                <a:solidFill>
                  <a:srgbClr val="FF0000"/>
                </a:solidFill>
                <a:latin typeface="Arial" charset="0"/>
              </a:rPr>
              <a:t>Carts</a:t>
            </a:r>
          </a:p>
        </p:txBody>
      </p:sp>
      <p:sp>
        <p:nvSpPr>
          <p:cNvPr id="19468" name="Text Box 1040"/>
          <p:cNvSpPr txBox="1">
            <a:spLocks noChangeArrowheads="1"/>
          </p:cNvSpPr>
          <p:nvPr/>
        </p:nvSpPr>
        <p:spPr bwMode="auto">
          <a:xfrm>
            <a:off x="5257800" y="4495800"/>
            <a:ext cx="3657600" cy="519113"/>
          </a:xfrm>
          <a:prstGeom prst="rect">
            <a:avLst/>
          </a:prstGeom>
          <a:noFill/>
          <a:ln w="12700">
            <a:noFill/>
            <a:miter lim="800000"/>
            <a:headEnd/>
            <a:tailEnd/>
          </a:ln>
        </p:spPr>
        <p:txBody>
          <a:bodyPr>
            <a:spAutoFit/>
          </a:bodyPr>
          <a:lstStyle/>
          <a:p>
            <a:pPr>
              <a:spcBef>
                <a:spcPct val="50000"/>
              </a:spcBef>
            </a:pPr>
            <a:r>
              <a:rPr lang="en-US" sz="2800" b="1" i="1">
                <a:solidFill>
                  <a:srgbClr val="259D39"/>
                </a:solidFill>
                <a:latin typeface="Arial" charset="0"/>
              </a:rPr>
              <a:t>Proportional Pricing</a:t>
            </a:r>
          </a:p>
        </p:txBody>
      </p:sp>
      <p:sp>
        <p:nvSpPr>
          <p:cNvPr id="19469" name="Text Box 1041"/>
          <p:cNvSpPr txBox="1">
            <a:spLocks noChangeArrowheads="1"/>
          </p:cNvSpPr>
          <p:nvPr/>
        </p:nvSpPr>
        <p:spPr bwMode="auto">
          <a:xfrm>
            <a:off x="5334000" y="5638800"/>
            <a:ext cx="3810000" cy="976313"/>
          </a:xfrm>
          <a:prstGeom prst="rect">
            <a:avLst/>
          </a:prstGeom>
          <a:noFill/>
          <a:ln w="12700">
            <a:noFill/>
            <a:miter lim="800000"/>
            <a:headEnd/>
            <a:tailEnd/>
          </a:ln>
        </p:spPr>
        <p:txBody>
          <a:bodyPr>
            <a:spAutoFit/>
          </a:bodyPr>
          <a:lstStyle/>
          <a:p>
            <a:pPr>
              <a:spcBef>
                <a:spcPct val="50000"/>
              </a:spcBef>
            </a:pPr>
            <a:r>
              <a:rPr lang="en-US" sz="2800" b="1" i="1">
                <a:solidFill>
                  <a:srgbClr val="2D0DB5"/>
                </a:solidFill>
                <a:latin typeface="Arial" charset="0"/>
              </a:rPr>
              <a:t>Multi-tiered Pricing</a:t>
            </a:r>
          </a:p>
          <a:p>
            <a:pPr>
              <a:spcBef>
                <a:spcPct val="50000"/>
              </a:spcBef>
            </a:pPr>
            <a:r>
              <a:rPr lang="en-US" sz="2000" i="1">
                <a:solidFill>
                  <a:srgbClr val="2D0DB5"/>
                </a:solidFill>
                <a:latin typeface="Arial" charset="0"/>
              </a:rPr>
              <a:t>Direct Costs left in</a:t>
            </a:r>
            <a:r>
              <a:rPr lang="en-US" sz="2000" b="1" i="1">
                <a:solidFill>
                  <a:srgbClr val="2D0DB5"/>
                </a:solidFill>
                <a:latin typeface="Arial" charset="0"/>
              </a:rPr>
              <a:t> Tax base</a:t>
            </a:r>
          </a:p>
        </p:txBody>
      </p:sp>
      <p:sp>
        <p:nvSpPr>
          <p:cNvPr id="19470" name="Text Box 1042"/>
          <p:cNvSpPr txBox="1">
            <a:spLocks noChangeArrowheads="1"/>
          </p:cNvSpPr>
          <p:nvPr/>
        </p:nvSpPr>
        <p:spPr bwMode="auto">
          <a:xfrm>
            <a:off x="1219200" y="5638800"/>
            <a:ext cx="4038600" cy="457200"/>
          </a:xfrm>
          <a:prstGeom prst="rect">
            <a:avLst/>
          </a:prstGeom>
          <a:noFill/>
          <a:ln w="12700">
            <a:noFill/>
            <a:miter lim="800000"/>
            <a:headEnd/>
            <a:tailEnd/>
          </a:ln>
        </p:spPr>
        <p:txBody>
          <a:bodyPr>
            <a:spAutoFit/>
          </a:bodyPr>
          <a:lstStyle/>
          <a:p>
            <a:pPr>
              <a:spcBef>
                <a:spcPct val="50000"/>
              </a:spcBef>
            </a:pPr>
            <a:r>
              <a:rPr lang="en-US" b="1">
                <a:solidFill>
                  <a:srgbClr val="2D0DB5"/>
                </a:solidFill>
                <a:latin typeface="Arial" charset="0"/>
              </a:rPr>
              <a:t>$4</a:t>
            </a:r>
            <a:r>
              <a:rPr lang="en-US">
                <a:solidFill>
                  <a:srgbClr val="2D0DB5"/>
                </a:solidFill>
                <a:latin typeface="Arial" charset="0"/>
              </a:rPr>
              <a:t>             $1.50       $.50 </a:t>
            </a:r>
          </a:p>
        </p:txBody>
      </p:sp>
      <p:sp>
        <p:nvSpPr>
          <p:cNvPr id="19471" name="Text Box 1043"/>
          <p:cNvSpPr txBox="1">
            <a:spLocks noChangeArrowheads="1"/>
          </p:cNvSpPr>
          <p:nvPr/>
        </p:nvSpPr>
        <p:spPr bwMode="auto">
          <a:xfrm>
            <a:off x="1219200" y="6400800"/>
            <a:ext cx="3581400" cy="457200"/>
          </a:xfrm>
          <a:prstGeom prst="rect">
            <a:avLst/>
          </a:prstGeom>
          <a:noFill/>
          <a:ln w="12700">
            <a:noFill/>
            <a:miter lim="800000"/>
            <a:headEnd/>
            <a:tailEnd/>
          </a:ln>
        </p:spPr>
        <p:txBody>
          <a:bodyPr>
            <a:spAutoFit/>
          </a:bodyPr>
          <a:lstStyle/>
          <a:p>
            <a:pPr>
              <a:spcBef>
                <a:spcPct val="50000"/>
              </a:spcBef>
            </a:pPr>
            <a:r>
              <a:rPr lang="en-US" b="1">
                <a:solidFill>
                  <a:srgbClr val="2D0DB5"/>
                </a:solidFill>
                <a:latin typeface="Arial" charset="0"/>
              </a:rPr>
              <a:t>$2</a:t>
            </a:r>
            <a:r>
              <a:rPr lang="en-US">
                <a:solidFill>
                  <a:srgbClr val="2D0DB5"/>
                </a:solidFill>
                <a:latin typeface="Arial" charset="0"/>
              </a:rPr>
              <a:t>              $3            $1</a:t>
            </a:r>
            <a:r>
              <a:rPr lang="en-US">
                <a:latin typeface="Arial" charset="0"/>
              </a:rPr>
              <a:t>             </a:t>
            </a:r>
          </a:p>
        </p:txBody>
      </p:sp>
      <p:sp>
        <p:nvSpPr>
          <p:cNvPr id="19472" name="Text Box 1044"/>
          <p:cNvSpPr txBox="1">
            <a:spLocks noChangeArrowheads="1"/>
          </p:cNvSpPr>
          <p:nvPr/>
        </p:nvSpPr>
        <p:spPr bwMode="auto">
          <a:xfrm>
            <a:off x="6400800" y="3505200"/>
            <a:ext cx="2209800" cy="457200"/>
          </a:xfrm>
          <a:prstGeom prst="rect">
            <a:avLst/>
          </a:prstGeom>
          <a:noFill/>
          <a:ln w="12700">
            <a:noFill/>
            <a:miter lim="800000"/>
            <a:headEnd/>
            <a:tailEnd/>
          </a:ln>
        </p:spPr>
        <p:txBody>
          <a:bodyPr>
            <a:spAutoFit/>
          </a:bodyPr>
          <a:lstStyle/>
          <a:p>
            <a:pPr>
              <a:spcBef>
                <a:spcPct val="50000"/>
              </a:spcBef>
            </a:pPr>
            <a:r>
              <a:rPr lang="en-US">
                <a:solidFill>
                  <a:srgbClr val="259D39"/>
                </a:solidFill>
                <a:latin typeface="Arial" charset="0"/>
              </a:rPr>
              <a:t>$2              $2</a:t>
            </a:r>
          </a:p>
        </p:txBody>
      </p:sp>
    </p:spTree>
  </p:cSld>
  <p:clrMapOvr>
    <a:masterClrMapping/>
  </p:clrMapOvr>
  <p:transition spd="med">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752600" y="0"/>
            <a:ext cx="7391400" cy="914400"/>
          </a:xfrm>
        </p:spPr>
        <p:txBody>
          <a:bodyPr/>
          <a:lstStyle/>
          <a:p>
            <a:r>
              <a:rPr lang="en-US" smtClean="0"/>
              <a:t>Duke University National Study</a:t>
            </a:r>
          </a:p>
        </p:txBody>
      </p:sp>
      <p:sp>
        <p:nvSpPr>
          <p:cNvPr id="20483" name="Rectangle 4"/>
          <p:cNvSpPr>
            <a:spLocks noGrp="1" noChangeArrowheads="1"/>
          </p:cNvSpPr>
          <p:nvPr>
            <p:ph type="body" sz="half" idx="2"/>
          </p:nvPr>
        </p:nvSpPr>
        <p:spPr>
          <a:xfrm>
            <a:off x="5257800" y="1752600"/>
            <a:ext cx="3581400" cy="3200400"/>
          </a:xfrm>
        </p:spPr>
        <p:txBody>
          <a:bodyPr/>
          <a:lstStyle/>
          <a:p>
            <a:r>
              <a:rPr lang="en-US" sz="2800" b="1" smtClean="0">
                <a:solidFill>
                  <a:srgbClr val="FF0000"/>
                </a:solidFill>
              </a:rPr>
              <a:t>32 to 59% increase in Recycling</a:t>
            </a:r>
          </a:p>
          <a:p>
            <a:r>
              <a:rPr lang="en-US" smtClean="0"/>
              <a:t>19% found slight increase in illegal dumping</a:t>
            </a:r>
          </a:p>
        </p:txBody>
      </p:sp>
      <p:pic>
        <p:nvPicPr>
          <p:cNvPr id="20484" name="Picture 5" descr="books1"/>
          <p:cNvPicPr>
            <a:picLocks noChangeAspect="1" noChangeArrowheads="1"/>
          </p:cNvPicPr>
          <p:nvPr/>
        </p:nvPicPr>
        <p:blipFill>
          <a:blip r:embed="rId3" cstate="print"/>
          <a:srcRect/>
          <a:stretch>
            <a:fillRect/>
          </a:stretch>
        </p:blipFill>
        <p:spPr bwMode="auto">
          <a:xfrm>
            <a:off x="1219200" y="1295400"/>
            <a:ext cx="3663950" cy="3462338"/>
          </a:xfrm>
          <a:prstGeom prst="rect">
            <a:avLst/>
          </a:prstGeom>
          <a:noFill/>
          <a:ln w="9525">
            <a:noFill/>
            <a:miter lim="800000"/>
            <a:headEnd/>
            <a:tailEnd/>
          </a:ln>
        </p:spPr>
      </p:pic>
      <p:sp>
        <p:nvSpPr>
          <p:cNvPr id="20485" name="Rectangle 7"/>
          <p:cNvSpPr>
            <a:spLocks noChangeArrowheads="1"/>
          </p:cNvSpPr>
          <p:nvPr/>
        </p:nvSpPr>
        <p:spPr bwMode="auto">
          <a:xfrm>
            <a:off x="520700" y="5410200"/>
            <a:ext cx="8440738" cy="822325"/>
          </a:xfrm>
          <a:prstGeom prst="rect">
            <a:avLst/>
          </a:prstGeom>
          <a:noFill/>
          <a:ln w="9525">
            <a:noFill/>
            <a:miter lim="800000"/>
            <a:headEnd/>
            <a:tailEnd/>
          </a:ln>
        </p:spPr>
        <p:txBody>
          <a:bodyPr>
            <a:spAutoFit/>
          </a:bodyPr>
          <a:lstStyle/>
          <a:p>
            <a:pPr algn="ctr"/>
            <a:r>
              <a:rPr lang="en-US">
                <a:solidFill>
                  <a:srgbClr val="339966"/>
                </a:solidFill>
              </a:rPr>
              <a:t>This report is available online at </a:t>
            </a:r>
          </a:p>
          <a:p>
            <a:pPr algn="ctr"/>
            <a:r>
              <a:rPr lang="en-US">
                <a:solidFill>
                  <a:srgbClr val="339966"/>
                </a:solidFill>
              </a:rPr>
              <a:t>www.epa.gov/epaoswer/non-hw/payt/pdf/swlitrep.pdf</a:t>
            </a:r>
          </a:p>
        </p:txBody>
      </p:sp>
    </p:spTree>
  </p:cSld>
  <p:clrMapOvr>
    <a:masterClrMapping/>
  </p:clrMapOvr>
  <p:transition spd="slow">
    <p:newsflash/>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8" name="Picture 2" descr="SW-015LR"/>
          <p:cNvPicPr>
            <a:picLocks noChangeAspect="1" noChangeArrowheads="1"/>
          </p:cNvPicPr>
          <p:nvPr/>
        </p:nvPicPr>
        <p:blipFill>
          <a:blip r:embed="rId3" cstate="print"/>
          <a:srcRect l="13637" r="15909"/>
          <a:stretch>
            <a:fillRect/>
          </a:stretch>
        </p:blipFill>
        <p:spPr bwMode="auto">
          <a:xfrm>
            <a:off x="6477000" y="2286000"/>
            <a:ext cx="2667000" cy="2590800"/>
          </a:xfrm>
          <a:prstGeom prst="rect">
            <a:avLst/>
          </a:prstGeom>
          <a:noFill/>
          <a:ln w="9525">
            <a:noFill/>
            <a:miter lim="800000"/>
            <a:headEnd/>
            <a:tailEnd/>
          </a:ln>
        </p:spPr>
      </p:pic>
      <p:pic>
        <p:nvPicPr>
          <p:cNvPr id="4099" name="Picture 3" descr="GLACIER"/>
          <p:cNvPicPr>
            <a:picLocks noChangeAspect="1" noChangeArrowheads="1"/>
          </p:cNvPicPr>
          <p:nvPr/>
        </p:nvPicPr>
        <p:blipFill>
          <a:blip r:embed="rId4" cstate="print"/>
          <a:srcRect/>
          <a:stretch>
            <a:fillRect/>
          </a:stretch>
        </p:blipFill>
        <p:spPr bwMode="auto">
          <a:xfrm>
            <a:off x="3810000" y="1143000"/>
            <a:ext cx="2784475" cy="3962400"/>
          </a:xfrm>
          <a:prstGeom prst="rect">
            <a:avLst/>
          </a:prstGeom>
          <a:noFill/>
          <a:ln w="9525">
            <a:noFill/>
            <a:miter lim="800000"/>
            <a:headEnd/>
            <a:tailEnd/>
          </a:ln>
        </p:spPr>
      </p:pic>
      <p:pic>
        <p:nvPicPr>
          <p:cNvPr id="4100" name="Picture 4" descr="garbage truck"/>
          <p:cNvPicPr>
            <a:picLocks noChangeAspect="1" noChangeArrowheads="1"/>
          </p:cNvPicPr>
          <p:nvPr/>
        </p:nvPicPr>
        <p:blipFill>
          <a:blip r:embed="rId5" cstate="print"/>
          <a:srcRect l="22641" b="15591"/>
          <a:stretch>
            <a:fillRect/>
          </a:stretch>
        </p:blipFill>
        <p:spPr bwMode="auto">
          <a:xfrm>
            <a:off x="838200" y="1752600"/>
            <a:ext cx="2971800" cy="2667000"/>
          </a:xfrm>
          <a:prstGeom prst="rect">
            <a:avLst/>
          </a:prstGeom>
          <a:noFill/>
          <a:ln w="9525">
            <a:noFill/>
            <a:miter lim="800000"/>
            <a:headEnd/>
            <a:tailEnd/>
          </a:ln>
        </p:spPr>
      </p:pic>
      <p:pic>
        <p:nvPicPr>
          <p:cNvPr id="4101" name="Picture 5" descr="EPA_C"/>
          <p:cNvPicPr>
            <a:picLocks noChangeAspect="1" noChangeArrowheads="1"/>
          </p:cNvPicPr>
          <p:nvPr/>
        </p:nvPicPr>
        <p:blipFill>
          <a:blip r:embed="rId6" cstate="print"/>
          <a:srcRect/>
          <a:stretch>
            <a:fillRect/>
          </a:stretch>
        </p:blipFill>
        <p:spPr bwMode="auto">
          <a:xfrm>
            <a:off x="1219200" y="4730750"/>
            <a:ext cx="1905000" cy="1865313"/>
          </a:xfrm>
          <a:prstGeom prst="rect">
            <a:avLst/>
          </a:prstGeom>
          <a:noFill/>
          <a:ln w="9525">
            <a:noFill/>
            <a:miter lim="800000"/>
            <a:headEnd/>
            <a:tailEnd/>
          </a:ln>
        </p:spPr>
      </p:pic>
      <p:sp>
        <p:nvSpPr>
          <p:cNvPr id="4102" name="Rectangle 6"/>
          <p:cNvSpPr>
            <a:spLocks noChangeArrowheads="1"/>
          </p:cNvSpPr>
          <p:nvPr/>
        </p:nvSpPr>
        <p:spPr bwMode="auto">
          <a:xfrm>
            <a:off x="3733800" y="5105400"/>
            <a:ext cx="5181600" cy="1752600"/>
          </a:xfrm>
          <a:prstGeom prst="rect">
            <a:avLst/>
          </a:prstGeom>
          <a:noFill/>
          <a:ln w="12700">
            <a:noFill/>
            <a:miter lim="800000"/>
            <a:headEnd/>
            <a:tailEnd/>
          </a:ln>
        </p:spPr>
        <p:txBody>
          <a:bodyPr lIns="90488" tIns="44450" rIns="90488" bIns="44450" anchor="ctr"/>
          <a:lstStyle/>
          <a:p>
            <a:pPr algn="ctr"/>
            <a:r>
              <a:rPr lang="en-US" sz="3600" b="1">
                <a:solidFill>
                  <a:srgbClr val="FF0000"/>
                </a:solidFill>
                <a:latin typeface="Arial" charset="0"/>
              </a:rPr>
              <a:t>Georgia Recycling Coalition</a:t>
            </a:r>
            <a:br>
              <a:rPr lang="en-US" sz="3600" b="1">
                <a:solidFill>
                  <a:srgbClr val="FF0000"/>
                </a:solidFill>
                <a:latin typeface="Arial" charset="0"/>
              </a:rPr>
            </a:br>
            <a:r>
              <a:rPr lang="en-US" sz="3600" b="1">
                <a:solidFill>
                  <a:srgbClr val="FF0000"/>
                </a:solidFill>
                <a:latin typeface="Arial" charset="0"/>
              </a:rPr>
              <a:t>   </a:t>
            </a:r>
            <a:r>
              <a:rPr lang="en-US" sz="2800" b="1">
                <a:solidFill>
                  <a:schemeClr val="accent2"/>
                </a:solidFill>
                <a:latin typeface="Arial" charset="0"/>
              </a:rPr>
              <a:t>March 22, 2011</a:t>
            </a:r>
            <a:endParaRPr lang="en-US" sz="2800" b="1">
              <a:solidFill>
                <a:schemeClr val="accent2"/>
              </a:solidFill>
            </a:endParaRPr>
          </a:p>
        </p:txBody>
      </p:sp>
      <p:sp>
        <p:nvSpPr>
          <p:cNvPr id="4103" name="Text Box 7"/>
          <p:cNvSpPr txBox="1">
            <a:spLocks noChangeArrowheads="1"/>
          </p:cNvSpPr>
          <p:nvPr/>
        </p:nvSpPr>
        <p:spPr bwMode="auto">
          <a:xfrm>
            <a:off x="685800" y="0"/>
            <a:ext cx="9067800" cy="1585913"/>
          </a:xfrm>
          <a:prstGeom prst="rect">
            <a:avLst/>
          </a:prstGeom>
          <a:noFill/>
          <a:ln w="12700">
            <a:noFill/>
            <a:miter lim="800000"/>
            <a:headEnd/>
            <a:tailEnd/>
          </a:ln>
        </p:spPr>
        <p:txBody>
          <a:bodyPr>
            <a:spAutoFit/>
          </a:bodyPr>
          <a:lstStyle/>
          <a:p>
            <a:pPr>
              <a:spcBef>
                <a:spcPct val="50000"/>
              </a:spcBef>
            </a:pPr>
            <a:r>
              <a:rPr lang="en-US" sz="4400" b="1">
                <a:solidFill>
                  <a:schemeClr val="accent2"/>
                </a:solidFill>
                <a:latin typeface="Arial" charset="0"/>
              </a:rPr>
              <a:t>    Climate &amp; Waste Connection </a:t>
            </a:r>
            <a:endParaRPr lang="en-US" sz="3600" b="1">
              <a:solidFill>
                <a:schemeClr val="accent2"/>
              </a:solidFill>
              <a:latin typeface="Arial" charset="0"/>
            </a:endParaRPr>
          </a:p>
          <a:p>
            <a:pPr>
              <a:spcBef>
                <a:spcPct val="50000"/>
              </a:spcBef>
            </a:pPr>
            <a:r>
              <a:rPr lang="en-US" sz="3600" b="1">
                <a:solidFill>
                  <a:srgbClr val="33CC33"/>
                </a:solidFill>
                <a:latin typeface="Arial" charset="0"/>
              </a:rPr>
              <a:t>        </a:t>
            </a:r>
          </a:p>
        </p:txBody>
      </p:sp>
      <p:sp>
        <p:nvSpPr>
          <p:cNvPr id="8" name="TextBox 7"/>
          <p:cNvSpPr txBox="1"/>
          <p:nvPr/>
        </p:nvSpPr>
        <p:spPr>
          <a:xfrm>
            <a:off x="1295400" y="1143000"/>
            <a:ext cx="2362200" cy="519113"/>
          </a:xfrm>
          <a:prstGeom prst="rect">
            <a:avLst/>
          </a:prstGeom>
          <a:noFill/>
        </p:spPr>
        <p:txBody>
          <a:bodyPr>
            <a:spAutoFit/>
          </a:bodyPr>
          <a:lstStyle/>
          <a:p>
            <a:pPr>
              <a:defRPr/>
            </a:pPr>
            <a:r>
              <a:rPr lang="en-US" sz="2800" b="1" i="1" dirty="0">
                <a:solidFill>
                  <a:srgbClr val="FF0000"/>
                </a:solidFill>
                <a:latin typeface="+mj-lt"/>
              </a:rPr>
              <a:t>Recycling</a:t>
            </a:r>
          </a:p>
        </p:txBody>
      </p:sp>
      <p:sp>
        <p:nvSpPr>
          <p:cNvPr id="9" name="TextBox 8"/>
          <p:cNvSpPr txBox="1"/>
          <p:nvPr/>
        </p:nvSpPr>
        <p:spPr>
          <a:xfrm>
            <a:off x="6705600" y="1143000"/>
            <a:ext cx="2438400" cy="519113"/>
          </a:xfrm>
          <a:prstGeom prst="rect">
            <a:avLst/>
          </a:prstGeom>
          <a:noFill/>
        </p:spPr>
        <p:txBody>
          <a:bodyPr>
            <a:spAutoFit/>
          </a:bodyPr>
          <a:lstStyle/>
          <a:p>
            <a:pPr>
              <a:defRPr/>
            </a:pPr>
            <a:r>
              <a:rPr lang="en-US" sz="2800" b="1" i="1" dirty="0">
                <a:solidFill>
                  <a:srgbClr val="FF0000"/>
                </a:solidFill>
                <a:latin typeface="+mj-lt"/>
              </a:rPr>
              <a:t>Cuts GHGs</a:t>
            </a:r>
          </a:p>
        </p:txBody>
      </p:sp>
    </p:spTree>
  </p:cSld>
  <p:clrMapOvr>
    <a:masterClrMapping/>
  </p:clrMapOvr>
  <p:transition spd="slow">
    <p:diamon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676400" y="0"/>
            <a:ext cx="7848600" cy="838200"/>
          </a:xfrm>
        </p:spPr>
        <p:txBody>
          <a:bodyPr/>
          <a:lstStyle/>
          <a:p>
            <a:r>
              <a:rPr lang="en-US" sz="4400" smtClean="0">
                <a:latin typeface="Times New Roman" pitchFamily="1" charset="0"/>
              </a:rPr>
              <a:t>MA Study:  </a:t>
            </a:r>
            <a:r>
              <a:rPr lang="en-US" sz="4800" smtClean="0">
                <a:latin typeface="Times New Roman" pitchFamily="1" charset="0"/>
              </a:rPr>
              <a:t>49%</a:t>
            </a:r>
            <a:r>
              <a:rPr lang="en-US" sz="4400" smtClean="0">
                <a:latin typeface="Times New Roman" pitchFamily="1" charset="0"/>
              </a:rPr>
              <a:t> Less Trash</a:t>
            </a:r>
          </a:p>
        </p:txBody>
      </p:sp>
      <p:graphicFrame>
        <p:nvGraphicFramePr>
          <p:cNvPr id="3" name="Chart 2"/>
          <p:cNvGraphicFramePr/>
          <p:nvPr/>
        </p:nvGraphicFramePr>
        <p:xfrm>
          <a:off x="842172" y="922915"/>
          <a:ext cx="8293884" cy="5926570"/>
        </p:xfrm>
        <a:graphic>
          <a:graphicData uri="http://schemas.openxmlformats.org/drawingml/2006/chart">
            <c:chart xmlns:c="http://schemas.openxmlformats.org/drawingml/2006/chart" xmlns:r="http://schemas.openxmlformats.org/officeDocument/2006/relationships" r:id="rId3"/>
          </a:graphicData>
        </a:graphic>
      </p:graphicFrame>
      <p:sp>
        <p:nvSpPr>
          <p:cNvPr id="21508" name="Text Box 4"/>
          <p:cNvSpPr txBox="1">
            <a:spLocks noChangeArrowheads="1"/>
          </p:cNvSpPr>
          <p:nvPr/>
        </p:nvSpPr>
        <p:spPr bwMode="auto">
          <a:xfrm>
            <a:off x="0" y="3429000"/>
            <a:ext cx="838200" cy="457200"/>
          </a:xfrm>
          <a:prstGeom prst="rect">
            <a:avLst/>
          </a:prstGeom>
          <a:noFill/>
          <a:ln w="12700">
            <a:noFill/>
            <a:miter lim="800000"/>
            <a:headEnd/>
            <a:tailEnd/>
          </a:ln>
        </p:spPr>
        <p:txBody>
          <a:bodyPr>
            <a:spAutoFit/>
          </a:bodyPr>
          <a:lstStyle/>
          <a:p>
            <a:pPr>
              <a:spcBef>
                <a:spcPct val="50000"/>
              </a:spcBef>
            </a:pPr>
            <a:r>
              <a:rPr lang="en-US">
                <a:solidFill>
                  <a:schemeClr val="bg1"/>
                </a:solidFill>
              </a:rPr>
              <a:t> Lbs</a:t>
            </a:r>
          </a:p>
        </p:txBody>
      </p:sp>
      <p:sp>
        <p:nvSpPr>
          <p:cNvPr id="21509" name="Rectangle 5"/>
          <p:cNvSpPr>
            <a:spLocks noChangeArrowheads="1"/>
          </p:cNvSpPr>
          <p:nvPr/>
        </p:nvSpPr>
        <p:spPr bwMode="auto">
          <a:xfrm>
            <a:off x="6629400" y="1676400"/>
            <a:ext cx="2362200" cy="914400"/>
          </a:xfrm>
          <a:prstGeom prst="rect">
            <a:avLst/>
          </a:prstGeom>
          <a:solidFill>
            <a:schemeClr val="accent1"/>
          </a:solidFill>
          <a:ln w="12700">
            <a:solidFill>
              <a:schemeClr val="tx1"/>
            </a:solidFill>
            <a:miter lim="800000"/>
            <a:headEnd/>
            <a:tailEnd/>
          </a:ln>
        </p:spPr>
        <p:txBody>
          <a:bodyPr wrap="none" anchor="ctr"/>
          <a:lstStyle/>
          <a:p>
            <a:pPr algn="ctr">
              <a:buFontTx/>
              <a:buChar char="•"/>
            </a:pPr>
            <a:r>
              <a:rPr lang="en-US" sz="2000">
                <a:solidFill>
                  <a:schemeClr val="bg1"/>
                </a:solidFill>
              </a:rPr>
              <a:t> 250 Communities</a:t>
            </a:r>
          </a:p>
          <a:p>
            <a:pPr algn="ctr"/>
            <a:r>
              <a:rPr lang="en-US" sz="2000">
                <a:solidFill>
                  <a:schemeClr val="bg1"/>
                </a:solidFill>
              </a:rPr>
              <a:t>(7 million people)</a:t>
            </a:r>
          </a:p>
        </p:txBody>
      </p:sp>
    </p:spTree>
  </p:cSld>
  <p:clrMapOvr>
    <a:masterClrMapping/>
  </p:clrMapOvr>
  <p:transition spd="med">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idx="4294967295"/>
          </p:nvPr>
        </p:nvSpPr>
        <p:spPr>
          <a:xfrm>
            <a:off x="2133600" y="152400"/>
            <a:ext cx="7239000" cy="685800"/>
          </a:xfrm>
        </p:spPr>
        <p:txBody>
          <a:bodyPr lIns="91440" tIns="45720" rIns="91440" bIns="45720" anchor="b"/>
          <a:lstStyle/>
          <a:p>
            <a:r>
              <a:rPr lang="en-US" sz="4000" smtClean="0">
                <a:latin typeface="Times New Roman" pitchFamily="1" charset="0"/>
              </a:rPr>
              <a:t>Half the Waste per Capita</a:t>
            </a:r>
            <a:r>
              <a:rPr lang="en-US" smtClean="0">
                <a:latin typeface="Times New Roman" pitchFamily="1" charset="0"/>
              </a:rPr>
              <a:t> </a:t>
            </a:r>
          </a:p>
        </p:txBody>
      </p:sp>
      <p:graphicFrame>
        <p:nvGraphicFramePr>
          <p:cNvPr id="3" name="Chart 2"/>
          <p:cNvGraphicFramePr/>
          <p:nvPr/>
        </p:nvGraphicFramePr>
        <p:xfrm>
          <a:off x="848161" y="922632"/>
          <a:ext cx="8289201" cy="5927136"/>
        </p:xfrm>
        <a:graphic>
          <a:graphicData uri="http://schemas.openxmlformats.org/drawingml/2006/chart">
            <c:chart xmlns:c="http://schemas.openxmlformats.org/drawingml/2006/chart" xmlns:r="http://schemas.openxmlformats.org/officeDocument/2006/relationships" r:id="rId3"/>
          </a:graphicData>
        </a:graphic>
      </p:graphicFrame>
      <p:sp>
        <p:nvSpPr>
          <p:cNvPr id="22532" name="Text Box 4"/>
          <p:cNvSpPr txBox="1">
            <a:spLocks noChangeArrowheads="1"/>
          </p:cNvSpPr>
          <p:nvPr/>
        </p:nvSpPr>
        <p:spPr bwMode="auto">
          <a:xfrm>
            <a:off x="2819400" y="3733800"/>
            <a:ext cx="1219200" cy="823913"/>
          </a:xfrm>
          <a:prstGeom prst="rect">
            <a:avLst/>
          </a:prstGeom>
          <a:noFill/>
          <a:ln w="12700">
            <a:noFill/>
            <a:miter lim="800000"/>
            <a:headEnd/>
            <a:tailEnd/>
          </a:ln>
        </p:spPr>
        <p:txBody>
          <a:bodyPr>
            <a:spAutoFit/>
          </a:bodyPr>
          <a:lstStyle/>
          <a:p>
            <a:pPr>
              <a:spcBef>
                <a:spcPct val="50000"/>
              </a:spcBef>
            </a:pPr>
            <a:r>
              <a:rPr lang="en-US" b="1">
                <a:solidFill>
                  <a:schemeClr val="bg1"/>
                </a:solidFill>
              </a:rPr>
              <a:t>   916</a:t>
            </a:r>
          </a:p>
          <a:p>
            <a:pPr>
              <a:spcBef>
                <a:spcPct val="50000"/>
              </a:spcBef>
            </a:pPr>
            <a:r>
              <a:rPr lang="en-US" sz="1600" b="1">
                <a:solidFill>
                  <a:schemeClr val="bg1"/>
                </a:solidFill>
              </a:rPr>
              <a:t>Lbs/capita</a:t>
            </a:r>
          </a:p>
        </p:txBody>
      </p:sp>
      <p:sp>
        <p:nvSpPr>
          <p:cNvPr id="22533" name="Text Box 5"/>
          <p:cNvSpPr txBox="1">
            <a:spLocks noChangeArrowheads="1"/>
          </p:cNvSpPr>
          <p:nvPr/>
        </p:nvSpPr>
        <p:spPr bwMode="auto">
          <a:xfrm>
            <a:off x="5943600" y="4495800"/>
            <a:ext cx="1295400" cy="823913"/>
          </a:xfrm>
          <a:prstGeom prst="rect">
            <a:avLst/>
          </a:prstGeom>
          <a:noFill/>
          <a:ln w="12700">
            <a:noFill/>
            <a:miter lim="800000"/>
            <a:headEnd/>
            <a:tailEnd/>
          </a:ln>
        </p:spPr>
        <p:txBody>
          <a:bodyPr>
            <a:spAutoFit/>
          </a:bodyPr>
          <a:lstStyle/>
          <a:p>
            <a:pPr>
              <a:spcBef>
                <a:spcPct val="50000"/>
              </a:spcBef>
            </a:pPr>
            <a:r>
              <a:rPr lang="en-US" b="1">
                <a:solidFill>
                  <a:schemeClr val="bg1"/>
                </a:solidFill>
              </a:rPr>
              <a:t>    472</a:t>
            </a:r>
          </a:p>
          <a:p>
            <a:pPr>
              <a:spcBef>
                <a:spcPct val="50000"/>
              </a:spcBef>
            </a:pPr>
            <a:r>
              <a:rPr lang="en-US" sz="1600" b="1">
                <a:solidFill>
                  <a:schemeClr val="bg1"/>
                </a:solidFill>
              </a:rPr>
              <a:t>  Lbs/capita</a:t>
            </a:r>
          </a:p>
        </p:txBody>
      </p:sp>
      <p:sp>
        <p:nvSpPr>
          <p:cNvPr id="22534" name="Text Box 6"/>
          <p:cNvSpPr txBox="1">
            <a:spLocks noChangeArrowheads="1"/>
          </p:cNvSpPr>
          <p:nvPr/>
        </p:nvSpPr>
        <p:spPr bwMode="auto">
          <a:xfrm>
            <a:off x="152400" y="3352800"/>
            <a:ext cx="762000" cy="1004888"/>
          </a:xfrm>
          <a:prstGeom prst="rect">
            <a:avLst/>
          </a:prstGeom>
          <a:noFill/>
          <a:ln w="12700">
            <a:noFill/>
            <a:miter lim="800000"/>
            <a:headEnd/>
            <a:tailEnd/>
          </a:ln>
        </p:spPr>
        <p:txBody>
          <a:bodyPr>
            <a:spAutoFit/>
          </a:bodyPr>
          <a:lstStyle/>
          <a:p>
            <a:pPr>
              <a:spcBef>
                <a:spcPct val="50000"/>
              </a:spcBef>
            </a:pPr>
            <a:r>
              <a:rPr lang="en-US">
                <a:solidFill>
                  <a:schemeClr val="bg1"/>
                </a:solidFill>
              </a:rPr>
              <a:t>Lbs</a:t>
            </a:r>
          </a:p>
          <a:p>
            <a:pPr>
              <a:spcBef>
                <a:spcPct val="50000"/>
              </a:spcBef>
            </a:pPr>
            <a:endParaRPr lang="en-US"/>
          </a:p>
        </p:txBody>
      </p:sp>
    </p:spTree>
  </p:cSld>
  <p:clrMapOvr>
    <a:masterClrMapping/>
  </p:clrMapOvr>
  <p:transition spd="med">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idx="4294967295"/>
          </p:nvPr>
        </p:nvSpPr>
        <p:spPr>
          <a:xfrm>
            <a:off x="1600200" y="152400"/>
            <a:ext cx="7543800" cy="685800"/>
          </a:xfrm>
        </p:spPr>
        <p:txBody>
          <a:bodyPr lIns="91440" tIns="45720" rIns="91440" bIns="45720" anchor="b"/>
          <a:lstStyle/>
          <a:p>
            <a:r>
              <a:rPr lang="en-US" sz="4000" smtClean="0">
                <a:latin typeface="Times New Roman" pitchFamily="1" charset="0"/>
              </a:rPr>
              <a:t>Third Less</a:t>
            </a:r>
            <a:r>
              <a:rPr lang="en-US" smtClean="0">
                <a:latin typeface="Times New Roman" pitchFamily="1" charset="0"/>
              </a:rPr>
              <a:t> in total Waste Generation </a:t>
            </a:r>
          </a:p>
        </p:txBody>
      </p:sp>
      <p:graphicFrame>
        <p:nvGraphicFramePr>
          <p:cNvPr id="3" name="Chart 2"/>
          <p:cNvGraphicFramePr/>
          <p:nvPr/>
        </p:nvGraphicFramePr>
        <p:xfrm>
          <a:off x="848161" y="922632"/>
          <a:ext cx="8289201" cy="5927136"/>
        </p:xfrm>
        <a:graphic>
          <a:graphicData uri="http://schemas.openxmlformats.org/drawingml/2006/chart">
            <c:chart xmlns:c="http://schemas.openxmlformats.org/drawingml/2006/chart" xmlns:r="http://schemas.openxmlformats.org/officeDocument/2006/relationships" r:id="rId3"/>
          </a:graphicData>
        </a:graphic>
      </p:graphicFrame>
      <p:sp>
        <p:nvSpPr>
          <p:cNvPr id="23556" name="Rectangle 5"/>
          <p:cNvSpPr>
            <a:spLocks noChangeArrowheads="1"/>
          </p:cNvSpPr>
          <p:nvPr/>
        </p:nvSpPr>
        <p:spPr bwMode="auto">
          <a:xfrm>
            <a:off x="4419600" y="1828800"/>
            <a:ext cx="1447800" cy="1311275"/>
          </a:xfrm>
          <a:prstGeom prst="rect">
            <a:avLst/>
          </a:prstGeom>
          <a:noFill/>
          <a:ln w="9525">
            <a:noFill/>
            <a:miter lim="800000"/>
            <a:headEnd/>
            <a:tailEnd/>
          </a:ln>
        </p:spPr>
        <p:txBody>
          <a:bodyPr>
            <a:spAutoFit/>
          </a:bodyPr>
          <a:lstStyle/>
          <a:p>
            <a:pPr defTabSz="457200" eaLnBrk="1" hangingPunct="1"/>
            <a:r>
              <a:rPr lang="en-US" sz="8000">
                <a:solidFill>
                  <a:schemeClr val="accent1"/>
                </a:solidFill>
                <a:latin typeface="Wingdings" pitchFamily="1" charset="2"/>
                <a:ea typeface="ＭＳ Ｐゴシック" pitchFamily="1" charset="-128"/>
              </a:rPr>
              <a:t></a:t>
            </a:r>
            <a:endParaRPr lang="en-US" sz="8000">
              <a:solidFill>
                <a:schemeClr val="accent1"/>
              </a:solidFill>
              <a:latin typeface="Arial" charset="0"/>
              <a:ea typeface="ＭＳ Ｐゴシック" pitchFamily="1" charset="-128"/>
            </a:endParaRPr>
          </a:p>
        </p:txBody>
      </p:sp>
      <p:sp>
        <p:nvSpPr>
          <p:cNvPr id="23557" name="Rectangle 6"/>
          <p:cNvSpPr>
            <a:spLocks noChangeArrowheads="1"/>
          </p:cNvSpPr>
          <p:nvPr/>
        </p:nvSpPr>
        <p:spPr bwMode="auto">
          <a:xfrm>
            <a:off x="4876800" y="1219200"/>
            <a:ext cx="3460750" cy="946150"/>
          </a:xfrm>
          <a:prstGeom prst="rect">
            <a:avLst/>
          </a:prstGeom>
          <a:noFill/>
          <a:ln w="9525">
            <a:noFill/>
            <a:miter lim="800000"/>
            <a:headEnd/>
            <a:tailEnd/>
          </a:ln>
        </p:spPr>
        <p:txBody>
          <a:bodyPr>
            <a:spAutoFit/>
          </a:bodyPr>
          <a:lstStyle/>
          <a:p>
            <a:pPr defTabSz="457200" eaLnBrk="1" hangingPunct="1"/>
            <a:r>
              <a:rPr lang="en-US" sz="2800">
                <a:solidFill>
                  <a:srgbClr val="FFFFFF"/>
                </a:solidFill>
                <a:ea typeface="ＭＳ Ｐゴシック" pitchFamily="1" charset="-128"/>
              </a:rPr>
              <a:t>Source Reduction 35%</a:t>
            </a:r>
          </a:p>
        </p:txBody>
      </p:sp>
      <p:sp>
        <p:nvSpPr>
          <p:cNvPr id="23558" name="Text Box 6"/>
          <p:cNvSpPr txBox="1">
            <a:spLocks noChangeArrowheads="1"/>
          </p:cNvSpPr>
          <p:nvPr/>
        </p:nvSpPr>
        <p:spPr bwMode="auto">
          <a:xfrm>
            <a:off x="0" y="3657600"/>
            <a:ext cx="762000" cy="457200"/>
          </a:xfrm>
          <a:prstGeom prst="rect">
            <a:avLst/>
          </a:prstGeom>
          <a:noFill/>
          <a:ln w="12700">
            <a:noFill/>
            <a:miter lim="800000"/>
            <a:headEnd/>
            <a:tailEnd/>
          </a:ln>
        </p:spPr>
        <p:txBody>
          <a:bodyPr>
            <a:spAutoFit/>
          </a:bodyPr>
          <a:lstStyle/>
          <a:p>
            <a:pPr>
              <a:spcBef>
                <a:spcPct val="50000"/>
              </a:spcBef>
            </a:pPr>
            <a:endParaRPr lang="en-US"/>
          </a:p>
        </p:txBody>
      </p:sp>
      <p:sp>
        <p:nvSpPr>
          <p:cNvPr id="23559" name="Text Box 7"/>
          <p:cNvSpPr txBox="1">
            <a:spLocks noChangeArrowheads="1"/>
          </p:cNvSpPr>
          <p:nvPr/>
        </p:nvSpPr>
        <p:spPr bwMode="auto">
          <a:xfrm>
            <a:off x="0" y="3429000"/>
            <a:ext cx="762000" cy="396875"/>
          </a:xfrm>
          <a:prstGeom prst="rect">
            <a:avLst/>
          </a:prstGeom>
          <a:noFill/>
          <a:ln w="12700">
            <a:noFill/>
            <a:miter lim="800000"/>
            <a:headEnd/>
            <a:tailEnd/>
          </a:ln>
        </p:spPr>
        <p:txBody>
          <a:bodyPr>
            <a:spAutoFit/>
          </a:bodyPr>
          <a:lstStyle/>
          <a:p>
            <a:pPr>
              <a:spcBef>
                <a:spcPct val="50000"/>
              </a:spcBef>
            </a:pPr>
            <a:r>
              <a:rPr lang="en-US" sz="2000" b="1">
                <a:solidFill>
                  <a:schemeClr val="bg1"/>
                </a:solidFill>
              </a:rPr>
              <a:t> Lbs</a:t>
            </a:r>
          </a:p>
        </p:txBody>
      </p:sp>
    </p:spTree>
  </p:cSld>
  <p:clrMapOvr>
    <a:masterClrMapping/>
  </p:clrMapOvr>
  <p:transition spd="med">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026"/>
          <p:cNvSpPr>
            <a:spLocks noChangeArrowheads="1"/>
          </p:cNvSpPr>
          <p:nvPr/>
        </p:nvSpPr>
        <p:spPr bwMode="auto">
          <a:xfrm>
            <a:off x="1973263" y="2076450"/>
            <a:ext cx="184150" cy="457200"/>
          </a:xfrm>
          <a:prstGeom prst="rect">
            <a:avLst/>
          </a:prstGeom>
          <a:noFill/>
          <a:ln w="12700">
            <a:noFill/>
            <a:miter lim="800000"/>
            <a:headEnd/>
            <a:tailEnd/>
          </a:ln>
        </p:spPr>
        <p:txBody>
          <a:bodyPr wrap="none">
            <a:spAutoFit/>
          </a:bodyPr>
          <a:lstStyle/>
          <a:p>
            <a:endParaRPr lang="en-US"/>
          </a:p>
        </p:txBody>
      </p:sp>
      <p:pic>
        <p:nvPicPr>
          <p:cNvPr id="17" name="Picture 16" descr="Bar Graph displaying per capita figures in 2005 that reflect a wide range in the pounds of trash thrown away by residents of the 20 area communities that are clients of the Wheelabrator incinerator; nearly half of the cities and towns use a pay-as-you-throw system to reduce disposal cost and encourage recycling"/>
          <p:cNvPicPr>
            <a:picLocks noChangeAspect="1"/>
          </p:cNvPicPr>
          <p:nvPr/>
        </p:nvPicPr>
        <p:blipFill>
          <a:blip r:embed="rId3" cstate="print"/>
          <a:srcRect/>
          <a:stretch>
            <a:fillRect/>
          </a:stretch>
        </p:blipFill>
        <p:spPr bwMode="auto">
          <a:xfrm>
            <a:off x="914400" y="1447800"/>
            <a:ext cx="8229600" cy="5410200"/>
          </a:xfrm>
          <a:prstGeom prst="rect">
            <a:avLst/>
          </a:prstGeom>
          <a:noFill/>
          <a:ln w="38100" cap="sq">
            <a:solidFill>
              <a:srgbClr val="000000"/>
            </a:solidFill>
            <a:miter lim="800000"/>
            <a:headEnd/>
            <a:tailEnd/>
          </a:ln>
          <a:effectLst>
            <a:outerShdw dist="38100" dir="2700000" algn="tl" rotWithShape="0">
              <a:srgbClr val="808080">
                <a:alpha val="42998"/>
              </a:srgbClr>
            </a:outerShdw>
          </a:effectLst>
        </p:spPr>
      </p:pic>
      <p:sp>
        <p:nvSpPr>
          <p:cNvPr id="348164" name="Text Box 1028"/>
          <p:cNvSpPr txBox="1">
            <a:spLocks noChangeArrowheads="1"/>
          </p:cNvSpPr>
          <p:nvPr/>
        </p:nvSpPr>
        <p:spPr bwMode="auto">
          <a:xfrm>
            <a:off x="1447800" y="152400"/>
            <a:ext cx="7696200" cy="1830388"/>
          </a:xfrm>
          <a:prstGeom prst="rect">
            <a:avLst/>
          </a:prstGeom>
          <a:noFill/>
          <a:ln w="12700">
            <a:noFill/>
            <a:miter lim="800000"/>
            <a:headEnd/>
            <a:tailEnd/>
          </a:ln>
          <a:effectLst/>
        </p:spPr>
        <p:txBody>
          <a:bodyPr>
            <a:spAutoFit/>
          </a:bodyPr>
          <a:lstStyle/>
          <a:p>
            <a:pPr>
              <a:spcBef>
                <a:spcPct val="50000"/>
              </a:spcBef>
              <a:defRPr/>
            </a:pPr>
            <a:r>
              <a:rPr lang="en-US" sz="3600">
                <a:solidFill>
                  <a:schemeClr val="accent2"/>
                </a:solidFill>
                <a:effectLst>
                  <a:outerShdw blurRad="38100" dist="38100" dir="2700000" algn="tl">
                    <a:srgbClr val="C0C0C0"/>
                  </a:outerShdw>
                </a:effectLst>
                <a:latin typeface="Arial" charset="0"/>
              </a:rPr>
              <a:t>Boston Globe Article</a:t>
            </a:r>
            <a:r>
              <a:rPr lang="en-US" sz="3400">
                <a:solidFill>
                  <a:schemeClr val="accent2"/>
                </a:solidFill>
                <a:effectLst>
                  <a:outerShdw blurRad="38100" dist="38100" dir="2700000" algn="tl">
                    <a:srgbClr val="C0C0C0"/>
                  </a:outerShdw>
                </a:effectLst>
                <a:latin typeface="Arial" charset="0"/>
              </a:rPr>
              <a:t> - “Up in Smoke”</a:t>
            </a:r>
          </a:p>
          <a:p>
            <a:pPr>
              <a:spcBef>
                <a:spcPct val="50000"/>
              </a:spcBef>
              <a:defRPr/>
            </a:pPr>
            <a:r>
              <a:rPr lang="en-US" sz="2800">
                <a:solidFill>
                  <a:srgbClr val="FF0000"/>
                </a:solidFill>
                <a:latin typeface="Verdana" pitchFamily="34" charset="0"/>
              </a:rPr>
              <a:t>            44% Increase in Recycling</a:t>
            </a:r>
            <a:endParaRPr lang="en-US" sz="2800">
              <a:latin typeface="Times New Roman" pitchFamily="18" charset="0"/>
            </a:endParaRPr>
          </a:p>
          <a:p>
            <a:pPr>
              <a:spcBef>
                <a:spcPct val="50000"/>
              </a:spcBef>
              <a:defRPr/>
            </a:pPr>
            <a:endParaRPr lang="en-US">
              <a:latin typeface="Times New Roman" pitchFamily="18" charset="0"/>
            </a:endParaRPr>
          </a:p>
        </p:txBody>
      </p:sp>
    </p:spTree>
  </p:cSld>
  <p:clrMapOvr>
    <a:masterClrMapping/>
  </p:clrMapOvr>
  <p:transition spd="med">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idx="4294967295"/>
          </p:nvPr>
        </p:nvSpPr>
        <p:spPr>
          <a:xfrm>
            <a:off x="1752600" y="-228600"/>
            <a:ext cx="7162800" cy="914400"/>
          </a:xfrm>
        </p:spPr>
        <p:txBody>
          <a:bodyPr lIns="0" tIns="0" rIns="0" bIns="0" anchor="b"/>
          <a:lstStyle/>
          <a:p>
            <a:pPr eaLnBrk="1" hangingPunct="1"/>
            <a:r>
              <a:rPr lang="en-US" smtClean="0">
                <a:solidFill>
                  <a:schemeClr val="accent2"/>
                </a:solidFill>
              </a:rPr>
              <a:t>Immediate Sustainable Change</a:t>
            </a:r>
          </a:p>
        </p:txBody>
      </p:sp>
      <p:sp>
        <p:nvSpPr>
          <p:cNvPr id="1029" name="Rectangle 3"/>
          <p:cNvSpPr>
            <a:spLocks noGrp="1" noChangeArrowheads="1"/>
          </p:cNvSpPr>
          <p:nvPr>
            <p:ph type="body" sz="half" idx="4294967295"/>
          </p:nvPr>
        </p:nvSpPr>
        <p:spPr>
          <a:xfrm>
            <a:off x="990600" y="990600"/>
            <a:ext cx="3524250" cy="2298700"/>
          </a:xfrm>
          <a:noFill/>
        </p:spPr>
        <p:txBody>
          <a:bodyPr lIns="0" tIns="0" rIns="0" bIns="0"/>
          <a:lstStyle/>
          <a:p>
            <a:pPr marL="228600" indent="-228600" eaLnBrk="1" hangingPunct="1">
              <a:buFontTx/>
              <a:buNone/>
            </a:pPr>
            <a:r>
              <a:rPr lang="en-US" b="1" smtClean="0">
                <a:solidFill>
                  <a:srgbClr val="008000"/>
                </a:solidFill>
              </a:rPr>
              <a:t>     Worcester MA</a:t>
            </a:r>
          </a:p>
        </p:txBody>
      </p:sp>
      <p:sp>
        <p:nvSpPr>
          <p:cNvPr id="1030" name="Slide Number Placeholder 4"/>
          <p:cNvSpPr txBox="1">
            <a:spLocks noGrp="1"/>
          </p:cNvSpPr>
          <p:nvPr/>
        </p:nvSpPr>
        <p:spPr bwMode="auto">
          <a:xfrm>
            <a:off x="0" y="6610350"/>
            <a:ext cx="533400" cy="247650"/>
          </a:xfrm>
          <a:prstGeom prst="rect">
            <a:avLst/>
          </a:prstGeom>
          <a:noFill/>
          <a:ln w="9525">
            <a:noFill/>
            <a:miter lim="800000"/>
            <a:headEnd/>
            <a:tailEnd/>
          </a:ln>
        </p:spPr>
        <p:txBody>
          <a:bodyPr/>
          <a:lstStyle/>
          <a:p>
            <a:pPr algn="r" eaLnBrk="1" hangingPunct="1"/>
            <a:fld id="{742AD19D-D878-4B2C-A398-164B25615D76}" type="slidenum">
              <a:rPr lang="en-US" sz="1000">
                <a:latin typeface="Arial" charset="0"/>
                <a:ea typeface="ＭＳ Ｐゴシック" pitchFamily="1" charset="-128"/>
              </a:rPr>
              <a:pPr algn="r" eaLnBrk="1" hangingPunct="1"/>
              <a:t>24</a:t>
            </a:fld>
            <a:endParaRPr lang="en-US" sz="1000">
              <a:latin typeface="Arial" charset="0"/>
              <a:ea typeface="ＭＳ Ｐゴシック" pitchFamily="1" charset="-128"/>
            </a:endParaRPr>
          </a:p>
        </p:txBody>
      </p:sp>
      <p:sp>
        <p:nvSpPr>
          <p:cNvPr id="1031" name="Rectangle 4"/>
          <p:cNvSpPr>
            <a:spLocks noChangeArrowheads="1"/>
          </p:cNvSpPr>
          <p:nvPr/>
        </p:nvSpPr>
        <p:spPr bwMode="auto">
          <a:xfrm>
            <a:off x="4787900" y="771525"/>
            <a:ext cx="4051300" cy="2087563"/>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1032" name="Line 5"/>
          <p:cNvSpPr>
            <a:spLocks noChangeShapeType="1"/>
          </p:cNvSpPr>
          <p:nvPr/>
        </p:nvSpPr>
        <p:spPr bwMode="auto">
          <a:xfrm>
            <a:off x="4572000" y="838200"/>
            <a:ext cx="0" cy="5503863"/>
          </a:xfrm>
          <a:prstGeom prst="line">
            <a:avLst/>
          </a:prstGeom>
          <a:noFill/>
          <a:ln w="12700">
            <a:solidFill>
              <a:schemeClr val="accent2"/>
            </a:solidFill>
            <a:round/>
            <a:headEnd/>
            <a:tailEnd/>
          </a:ln>
        </p:spPr>
        <p:txBody>
          <a:bodyPr/>
          <a:lstStyle/>
          <a:p>
            <a:endParaRPr lang="en-US"/>
          </a:p>
        </p:txBody>
      </p:sp>
      <p:sp>
        <p:nvSpPr>
          <p:cNvPr id="1033" name="Line 6"/>
          <p:cNvSpPr>
            <a:spLocks noChangeShapeType="1"/>
          </p:cNvSpPr>
          <p:nvPr/>
        </p:nvSpPr>
        <p:spPr bwMode="auto">
          <a:xfrm>
            <a:off x="342900" y="3408363"/>
            <a:ext cx="4032250" cy="0"/>
          </a:xfrm>
          <a:prstGeom prst="line">
            <a:avLst/>
          </a:prstGeom>
          <a:noFill/>
          <a:ln w="12700">
            <a:solidFill>
              <a:schemeClr val="accent2"/>
            </a:solidFill>
            <a:round/>
            <a:headEnd/>
            <a:tailEnd/>
          </a:ln>
        </p:spPr>
        <p:txBody>
          <a:bodyPr/>
          <a:lstStyle/>
          <a:p>
            <a:endParaRPr lang="en-US"/>
          </a:p>
        </p:txBody>
      </p:sp>
      <p:sp>
        <p:nvSpPr>
          <p:cNvPr id="1034" name="Line 7"/>
          <p:cNvSpPr>
            <a:spLocks noChangeShapeType="1"/>
          </p:cNvSpPr>
          <p:nvPr/>
        </p:nvSpPr>
        <p:spPr bwMode="auto">
          <a:xfrm flipV="1">
            <a:off x="4787900" y="3400425"/>
            <a:ext cx="4032250" cy="0"/>
          </a:xfrm>
          <a:prstGeom prst="line">
            <a:avLst/>
          </a:prstGeom>
          <a:noFill/>
          <a:ln w="12700">
            <a:solidFill>
              <a:schemeClr val="accent2"/>
            </a:solidFill>
            <a:round/>
            <a:headEnd/>
            <a:tailEnd/>
          </a:ln>
        </p:spPr>
        <p:txBody>
          <a:bodyPr/>
          <a:lstStyle/>
          <a:p>
            <a:endParaRPr lang="en-US"/>
          </a:p>
        </p:txBody>
      </p:sp>
      <p:sp>
        <p:nvSpPr>
          <p:cNvPr id="1035" name="Rectangle 8"/>
          <p:cNvSpPr>
            <a:spLocks noChangeArrowheads="1"/>
          </p:cNvSpPr>
          <p:nvPr/>
        </p:nvSpPr>
        <p:spPr bwMode="auto">
          <a:xfrm>
            <a:off x="1066800" y="3581400"/>
            <a:ext cx="3448050" cy="2390775"/>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Malden MA </a:t>
            </a:r>
          </a:p>
          <a:p>
            <a:pPr marL="228600" indent="-228600" eaLnBrk="1" hangingPunct="1">
              <a:spcBef>
                <a:spcPct val="75000"/>
              </a:spcBef>
              <a:buClr>
                <a:srgbClr val="DC241F"/>
              </a:buClr>
              <a:buFont typeface="Wingdings 2" pitchFamily="1" charset="2"/>
              <a:buNone/>
            </a:pPr>
            <a:endParaRPr lang="en-US" sz="20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1036" name="Rectangle 9"/>
          <p:cNvSpPr>
            <a:spLocks noChangeArrowheads="1"/>
          </p:cNvSpPr>
          <p:nvPr/>
        </p:nvSpPr>
        <p:spPr bwMode="auto">
          <a:xfrm>
            <a:off x="4768850" y="3436938"/>
            <a:ext cx="4267200" cy="2730500"/>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1037" name="Rectangle 11"/>
          <p:cNvSpPr>
            <a:spLocks noChangeArrowheads="1"/>
          </p:cNvSpPr>
          <p:nvPr/>
        </p:nvSpPr>
        <p:spPr bwMode="auto">
          <a:xfrm>
            <a:off x="4768850" y="838200"/>
            <a:ext cx="4051300" cy="2470150"/>
          </a:xfrm>
          <a:prstGeom prst="rect">
            <a:avLst/>
          </a:prstGeom>
          <a:noFill/>
          <a:ln w="9525">
            <a:noFill/>
            <a:miter lim="800000"/>
            <a:headEnd/>
            <a:tailEnd/>
          </a:ln>
        </p:spPr>
        <p:txBody>
          <a:bodyPr lIns="0" tIns="0" rIns="0" bIns="0"/>
          <a:lstStyle/>
          <a:p>
            <a:pPr marL="228600" indent="-228600" algn="ctr" eaLnBrk="1" hangingPunct="1">
              <a:spcBef>
                <a:spcPct val="75000"/>
              </a:spcBef>
              <a:buClr>
                <a:srgbClr val="DC241F"/>
              </a:buClr>
              <a:buFont typeface="Wingdings 2" pitchFamily="1" charset="2"/>
              <a:buNone/>
            </a:pPr>
            <a:endParaRPr lang="en-US" sz="1200" b="1">
              <a:solidFill>
                <a:schemeClr val="accent2"/>
              </a:solidFill>
              <a:latin typeface="Arial" charset="0"/>
              <a:ea typeface="ＭＳ Ｐゴシック" pitchFamily="1" charset="-128"/>
            </a:endParaRPr>
          </a:p>
        </p:txBody>
      </p:sp>
      <p:sp>
        <p:nvSpPr>
          <p:cNvPr id="1038" name="Rectangle 8"/>
          <p:cNvSpPr>
            <a:spLocks noChangeArrowheads="1"/>
          </p:cNvSpPr>
          <p:nvPr/>
        </p:nvSpPr>
        <p:spPr bwMode="auto">
          <a:xfrm>
            <a:off x="4768850" y="914400"/>
            <a:ext cx="4146550" cy="2667000"/>
          </a:xfrm>
          <a:prstGeom prst="rect">
            <a:avLst/>
          </a:prstGeom>
          <a:noFill/>
          <a:ln w="9525">
            <a:noFill/>
            <a:miter lim="800000"/>
            <a:headEnd/>
            <a:tailEnd/>
          </a:ln>
        </p:spPr>
        <p:txBody>
          <a:bodyPr lIns="0" tIns="0" rIns="0" bIns="0"/>
          <a:lstStyle/>
          <a:p>
            <a:pPr eaLnBrk="1" hangingPunct="1"/>
            <a:r>
              <a:rPr lang="en-US" sz="1400" b="1">
                <a:solidFill>
                  <a:srgbClr val="008000"/>
                </a:solidFill>
                <a:latin typeface="Arial" charset="0"/>
                <a:ea typeface="ＭＳ Ｐゴシック" pitchFamily="1" charset="-128"/>
              </a:rPr>
              <a:t>Middletown RI</a:t>
            </a:r>
            <a:endParaRPr lang="en-US" sz="1200" b="1" i="1">
              <a:solidFill>
                <a:srgbClr val="008000"/>
              </a:solidFill>
              <a:latin typeface="Arial" charset="0"/>
              <a:ea typeface="ＭＳ Ｐゴシック" pitchFamily="1" charset="-128"/>
            </a:endParaRPr>
          </a:p>
          <a:p>
            <a:pPr algn="ctr" eaLnBrk="1" hangingPunct="1"/>
            <a:endParaRPr lang="en-US" sz="1200" b="1" i="1">
              <a:solidFill>
                <a:srgbClr val="008000"/>
              </a:solidFill>
              <a:latin typeface="Arial" charset="0"/>
              <a:ea typeface="ＭＳ Ｐゴシック" pitchFamily="1" charset="-128"/>
            </a:endParaRPr>
          </a:p>
          <a:p>
            <a:pPr eaLnBrk="1" hangingPunct="1"/>
            <a:endParaRPr lang="en-US" sz="1200" b="1" i="1">
              <a:solidFill>
                <a:srgbClr val="008000"/>
              </a:solidFill>
              <a:latin typeface="Arial" charset="0"/>
              <a:ea typeface="ＭＳ Ｐゴシック" pitchFamily="1" charset="-128"/>
            </a:endParaRPr>
          </a:p>
          <a:p>
            <a:pPr eaLnBrk="1" hangingPunct="1"/>
            <a:endParaRPr lang="en-US" sz="1200" b="1" i="1">
              <a:solidFill>
                <a:srgbClr val="008000"/>
              </a:solidFill>
              <a:latin typeface="Arial" charset="0"/>
              <a:ea typeface="ＭＳ Ｐゴシック" pitchFamily="1" charset="-128"/>
            </a:endParaRPr>
          </a:p>
        </p:txBody>
      </p:sp>
      <p:sp>
        <p:nvSpPr>
          <p:cNvPr id="1039" name="Rectangle 8"/>
          <p:cNvSpPr>
            <a:spLocks noChangeArrowheads="1"/>
          </p:cNvSpPr>
          <p:nvPr/>
        </p:nvSpPr>
        <p:spPr bwMode="auto">
          <a:xfrm>
            <a:off x="273050" y="790575"/>
            <a:ext cx="4222750" cy="2484438"/>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Char char=""/>
            </a:pPr>
            <a:endParaRPr lang="en-US" sz="1200">
              <a:solidFill>
                <a:srgbClr val="000090"/>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graphicFrame>
        <p:nvGraphicFramePr>
          <p:cNvPr id="16" name="C 1"/>
          <p:cNvGraphicFramePr>
            <a:graphicFrameLocks noGrp="1"/>
          </p:cNvGraphicFramePr>
          <p:nvPr>
            <p:ph sz="quarter" idx="4294967295"/>
          </p:nvPr>
        </p:nvGraphicFramePr>
        <p:xfrm>
          <a:off x="921876" y="3974676"/>
          <a:ext cx="3639656" cy="287280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26" name="Object 1024"/>
          <p:cNvGraphicFramePr>
            <a:graphicFrameLocks/>
          </p:cNvGraphicFramePr>
          <p:nvPr/>
        </p:nvGraphicFramePr>
        <p:xfrm>
          <a:off x="990600" y="1295400"/>
          <a:ext cx="3276600" cy="2133600"/>
        </p:xfrm>
        <a:graphic>
          <a:graphicData uri="http://schemas.openxmlformats.org/presentationml/2006/ole">
            <p:oleObj spid="_x0000_s1026" name="Chart" r:id="rId5" imgW="23396666" imgH="13070124" progId="MSGraph.Chart.8">
              <p:embed followColorScheme="full"/>
            </p:oleObj>
          </a:graphicData>
        </a:graphic>
      </p:graphicFrame>
      <p:graphicFrame>
        <p:nvGraphicFramePr>
          <p:cNvPr id="18" name="C 1"/>
          <p:cNvGraphicFramePr>
            <a:graphicFrameLocks noGrp="1"/>
          </p:cNvGraphicFramePr>
          <p:nvPr>
            <p:ph idx="4294967295"/>
          </p:nvPr>
        </p:nvGraphicFramePr>
        <p:xfrm>
          <a:off x="4788395" y="1108279"/>
          <a:ext cx="4047432" cy="223955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27" name="Object 1025"/>
          <p:cNvGraphicFramePr>
            <a:graphicFrameLocks noChangeAspect="1"/>
          </p:cNvGraphicFramePr>
          <p:nvPr/>
        </p:nvGraphicFramePr>
        <p:xfrm>
          <a:off x="4724400" y="4343400"/>
          <a:ext cx="4419600" cy="2514600"/>
        </p:xfrm>
        <a:graphic>
          <a:graphicData uri="http://schemas.openxmlformats.org/presentationml/2006/ole">
            <p:oleObj spid="_x0000_s1027" name="Document" r:id="rId7" imgW="16918762" imgH="4382112" progId="Word.Document.12">
              <p:link updateAutomatic="1"/>
            </p:oleObj>
          </a:graphicData>
        </a:graphic>
      </p:graphicFrame>
      <p:sp>
        <p:nvSpPr>
          <p:cNvPr id="1042" name="Rectangle 19"/>
          <p:cNvSpPr>
            <a:spLocks noChangeArrowheads="1"/>
          </p:cNvSpPr>
          <p:nvPr/>
        </p:nvSpPr>
        <p:spPr bwMode="auto">
          <a:xfrm>
            <a:off x="4787900" y="3581400"/>
            <a:ext cx="2222500" cy="396875"/>
          </a:xfrm>
          <a:prstGeom prst="rect">
            <a:avLst/>
          </a:prstGeom>
          <a:noFill/>
          <a:ln w="9525">
            <a:noFill/>
            <a:miter lim="800000"/>
            <a:headEnd/>
            <a:tailEnd/>
          </a:ln>
        </p:spPr>
        <p:txBody>
          <a:bodyPr>
            <a:spAutoFit/>
          </a:bodyPr>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Vancouver  WA</a:t>
            </a:r>
            <a:r>
              <a:rPr lang="en-US" sz="1400" b="1">
                <a:solidFill>
                  <a:srgbClr val="008000"/>
                </a:solidFill>
                <a:latin typeface="Arial" charset="0"/>
                <a:ea typeface="ＭＳ Ｐゴシック" pitchFamily="1" charset="-128"/>
              </a:rPr>
              <a:t> </a:t>
            </a:r>
          </a:p>
        </p:txBody>
      </p:sp>
    </p:spTree>
  </p:cSld>
  <p:clrMapOvr>
    <a:masterClrMapping/>
  </p:clrMapOvr>
  <p:transition spd="med">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r>
              <a:rPr lang="en-US" sz="3600" smtClean="0">
                <a:solidFill>
                  <a:srgbClr val="FF0000"/>
                </a:solidFill>
              </a:rPr>
              <a:t>Economics</a:t>
            </a:r>
            <a:r>
              <a:rPr lang="en-US" sz="2800" smtClean="0"/>
              <a:t> is the main driver</a:t>
            </a:r>
          </a:p>
        </p:txBody>
      </p:sp>
      <p:sp>
        <p:nvSpPr>
          <p:cNvPr id="25603" name="Rectangle 3"/>
          <p:cNvSpPr>
            <a:spLocks noGrp="1" noChangeArrowheads="1"/>
          </p:cNvSpPr>
          <p:nvPr>
            <p:ph type="body" idx="1"/>
          </p:nvPr>
        </p:nvSpPr>
        <p:spPr>
          <a:xfrm>
            <a:off x="838200" y="838200"/>
            <a:ext cx="8305800" cy="6019800"/>
          </a:xfrm>
        </p:spPr>
        <p:txBody>
          <a:bodyPr/>
          <a:lstStyle/>
          <a:p>
            <a:endParaRPr lang="en-US" smtClean="0"/>
          </a:p>
          <a:p>
            <a:r>
              <a:rPr lang="en-US" b="1" smtClean="0"/>
              <a:t>Ft. Worth, TX</a:t>
            </a:r>
            <a:r>
              <a:rPr lang="en-US" smtClean="0"/>
              <a:t> – </a:t>
            </a:r>
            <a:r>
              <a:rPr lang="en-US" sz="2000" smtClean="0"/>
              <a:t>disp. costs dropped</a:t>
            </a:r>
            <a:r>
              <a:rPr lang="en-US" smtClean="0"/>
              <a:t> </a:t>
            </a:r>
            <a:r>
              <a:rPr lang="en-US" smtClean="0">
                <a:solidFill>
                  <a:srgbClr val="FF0000"/>
                </a:solidFill>
              </a:rPr>
              <a:t>&gt;$7 million</a:t>
            </a:r>
            <a:r>
              <a:rPr lang="en-US" smtClean="0"/>
              <a:t>. </a:t>
            </a:r>
          </a:p>
          <a:p>
            <a:pPr>
              <a:buFontTx/>
              <a:buNone/>
            </a:pPr>
            <a:r>
              <a:rPr lang="en-US" smtClean="0"/>
              <a:t>   City </a:t>
            </a:r>
            <a:r>
              <a:rPr lang="en-US" smtClean="0">
                <a:solidFill>
                  <a:srgbClr val="FF0000"/>
                </a:solidFill>
              </a:rPr>
              <a:t>earned $540,000</a:t>
            </a:r>
            <a:r>
              <a:rPr lang="en-US" smtClean="0"/>
              <a:t> from the sale of recycled materials over course of a year, after PAYT.  (Monthly household costs not higher for PAYT.)</a:t>
            </a:r>
          </a:p>
          <a:p>
            <a:r>
              <a:rPr lang="en-US" b="1" smtClean="0"/>
              <a:t>Worcester, MA</a:t>
            </a:r>
            <a:r>
              <a:rPr lang="en-US" smtClean="0"/>
              <a:t> - </a:t>
            </a:r>
            <a:r>
              <a:rPr lang="en-US" sz="2000" smtClean="0"/>
              <a:t>decreased SWM costs              </a:t>
            </a:r>
            <a:r>
              <a:rPr lang="en-US" smtClean="0">
                <a:solidFill>
                  <a:srgbClr val="FF0000"/>
                </a:solidFill>
              </a:rPr>
              <a:t>&gt;$1.2 million</a:t>
            </a:r>
            <a:r>
              <a:rPr lang="en-US" smtClean="0"/>
              <a:t>. Increased recycling rate from 3% to 36% immediately after adopting PAYT in 1993.   </a:t>
            </a:r>
          </a:p>
          <a:p>
            <a:r>
              <a:rPr lang="en-US" b="1" smtClean="0"/>
              <a:t>Dover, NH</a:t>
            </a:r>
            <a:r>
              <a:rPr lang="en-US" smtClean="0"/>
              <a:t> - </a:t>
            </a:r>
            <a:r>
              <a:rPr lang="en-US" smtClean="0">
                <a:solidFill>
                  <a:srgbClr val="FF0000"/>
                </a:solidFill>
              </a:rPr>
              <a:t>saved 27% of MSW budget</a:t>
            </a:r>
            <a:r>
              <a:rPr lang="en-US" smtClean="0"/>
              <a:t>          ($1.2 million to $878,000) after adopting PAYT.</a:t>
            </a:r>
          </a:p>
          <a:p>
            <a:r>
              <a:rPr lang="en-US" b="1" smtClean="0"/>
              <a:t>San Jose, CA</a:t>
            </a:r>
            <a:r>
              <a:rPr lang="en-US" smtClean="0"/>
              <a:t>—(Population 850,000) reduced cost by </a:t>
            </a:r>
            <a:r>
              <a:rPr lang="en-US" smtClean="0">
                <a:solidFill>
                  <a:srgbClr val="FF0000"/>
                </a:solidFill>
              </a:rPr>
              <a:t>$4 million annually</a:t>
            </a:r>
          </a:p>
        </p:txBody>
      </p:sp>
    </p:spTree>
  </p:cSld>
  <p:clrMapOvr>
    <a:masterClrMapping/>
  </p:clrMapOvr>
  <p:transition spd="med">
    <p:checke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idx="4294967295"/>
          </p:nvPr>
        </p:nvSpPr>
        <p:spPr>
          <a:xfrm>
            <a:off x="1447800" y="-381000"/>
            <a:ext cx="8153400" cy="1066800"/>
          </a:xfrm>
        </p:spPr>
        <p:txBody>
          <a:bodyPr lIns="0" tIns="0" rIns="0" bIns="0" anchor="b"/>
          <a:lstStyle/>
          <a:p>
            <a:pPr eaLnBrk="1" hangingPunct="1"/>
            <a:r>
              <a:rPr lang="en-US" smtClean="0">
                <a:solidFill>
                  <a:srgbClr val="2D0DB5"/>
                </a:solidFill>
              </a:rPr>
              <a:t>Economic</a:t>
            </a:r>
            <a:r>
              <a:rPr lang="en-US" smtClean="0">
                <a:solidFill>
                  <a:srgbClr val="008000"/>
                </a:solidFill>
              </a:rPr>
              <a:t> </a:t>
            </a:r>
            <a:r>
              <a:rPr lang="en-US" sz="3600" smtClean="0">
                <a:solidFill>
                  <a:srgbClr val="FF0000"/>
                </a:solidFill>
              </a:rPr>
              <a:t>value</a:t>
            </a:r>
            <a:r>
              <a:rPr lang="en-US" smtClean="0">
                <a:solidFill>
                  <a:srgbClr val="008000"/>
                </a:solidFill>
              </a:rPr>
              <a:t> </a:t>
            </a:r>
            <a:r>
              <a:rPr lang="en-US" sz="2800" smtClean="0">
                <a:solidFill>
                  <a:srgbClr val="2D0DB5"/>
                </a:solidFill>
              </a:rPr>
              <a:t>of waste reduction</a:t>
            </a:r>
          </a:p>
        </p:txBody>
      </p:sp>
      <p:sp>
        <p:nvSpPr>
          <p:cNvPr id="26627" name="Rectangle 3"/>
          <p:cNvSpPr>
            <a:spLocks noGrp="1" noChangeArrowheads="1"/>
          </p:cNvSpPr>
          <p:nvPr>
            <p:ph type="body" sz="half" idx="4294967295"/>
          </p:nvPr>
        </p:nvSpPr>
        <p:spPr>
          <a:xfrm>
            <a:off x="1143000" y="1143000"/>
            <a:ext cx="3352800" cy="2117725"/>
          </a:xfrm>
          <a:noFill/>
        </p:spPr>
        <p:txBody>
          <a:bodyPr lIns="0" tIns="0" rIns="0" bIns="0"/>
          <a:lstStyle/>
          <a:p>
            <a:pPr marL="228600" indent="-228600" eaLnBrk="1" hangingPunct="1">
              <a:buFontTx/>
              <a:buNone/>
            </a:pPr>
            <a:r>
              <a:rPr lang="en-US" sz="2000" b="1" smtClean="0">
                <a:solidFill>
                  <a:srgbClr val="008000"/>
                </a:solidFill>
                <a:latin typeface="Arial" charset="0"/>
              </a:rPr>
              <a:t>    Avoided Disposal Costs</a:t>
            </a:r>
          </a:p>
          <a:p>
            <a:pPr marL="228600" indent="-228600"/>
            <a:r>
              <a:rPr lang="en-US" sz="1600" smtClean="0">
                <a:solidFill>
                  <a:srgbClr val="008000"/>
                </a:solidFill>
                <a:latin typeface="Arial" charset="0"/>
              </a:rPr>
              <a:t>Cost becoming increasingly important </a:t>
            </a:r>
          </a:p>
          <a:p>
            <a:pPr marL="228600" indent="-228600"/>
            <a:r>
              <a:rPr lang="en-US" sz="1600" smtClean="0">
                <a:solidFill>
                  <a:srgbClr val="008000"/>
                </a:solidFill>
                <a:latin typeface="Arial" charset="0"/>
              </a:rPr>
              <a:t>Decrease disposal site availability</a:t>
            </a:r>
          </a:p>
          <a:p>
            <a:pPr marL="228600" indent="-228600"/>
            <a:r>
              <a:rPr lang="en-US" sz="1600" smtClean="0">
                <a:solidFill>
                  <a:srgbClr val="008000"/>
                </a:solidFill>
                <a:latin typeface="Arial" charset="0"/>
              </a:rPr>
              <a:t>NIMBY</a:t>
            </a:r>
          </a:p>
          <a:p>
            <a:pPr marL="228600" indent="-228600"/>
            <a:r>
              <a:rPr lang="en-US" sz="1600" smtClean="0">
                <a:solidFill>
                  <a:srgbClr val="008000"/>
                </a:solidFill>
                <a:latin typeface="Arial" charset="0"/>
              </a:rPr>
              <a:t>Rising costs</a:t>
            </a:r>
            <a:endParaRPr lang="en-US" sz="1600" b="1" smtClean="0">
              <a:solidFill>
                <a:srgbClr val="008000"/>
              </a:solidFill>
              <a:latin typeface="Arial" charset="0"/>
            </a:endParaRPr>
          </a:p>
        </p:txBody>
      </p:sp>
      <p:sp>
        <p:nvSpPr>
          <p:cNvPr id="26628" name="Slide Number Placeholder 4"/>
          <p:cNvSpPr txBox="1">
            <a:spLocks noGrp="1"/>
          </p:cNvSpPr>
          <p:nvPr/>
        </p:nvSpPr>
        <p:spPr bwMode="auto">
          <a:xfrm>
            <a:off x="0" y="6610350"/>
            <a:ext cx="533400" cy="247650"/>
          </a:xfrm>
          <a:prstGeom prst="rect">
            <a:avLst/>
          </a:prstGeom>
          <a:noFill/>
          <a:ln w="9525">
            <a:noFill/>
            <a:miter lim="800000"/>
            <a:headEnd/>
            <a:tailEnd/>
          </a:ln>
        </p:spPr>
        <p:txBody>
          <a:bodyPr/>
          <a:lstStyle/>
          <a:p>
            <a:pPr algn="r" eaLnBrk="1" hangingPunct="1"/>
            <a:fld id="{FC91A489-1D36-461C-B9E4-D04F11FDF3A8}" type="slidenum">
              <a:rPr lang="en-US" sz="1000">
                <a:latin typeface="Arial" charset="0"/>
                <a:ea typeface="ＭＳ Ｐゴシック" pitchFamily="1" charset="-128"/>
              </a:rPr>
              <a:pPr algn="r" eaLnBrk="1" hangingPunct="1"/>
              <a:t>26</a:t>
            </a:fld>
            <a:endParaRPr lang="en-US" sz="1000">
              <a:latin typeface="Arial" charset="0"/>
              <a:ea typeface="ＭＳ Ｐゴシック" pitchFamily="1" charset="-128"/>
            </a:endParaRPr>
          </a:p>
        </p:txBody>
      </p:sp>
      <p:sp>
        <p:nvSpPr>
          <p:cNvPr id="26629" name="Rectangle 4"/>
          <p:cNvSpPr>
            <a:spLocks noChangeArrowheads="1"/>
          </p:cNvSpPr>
          <p:nvPr/>
        </p:nvSpPr>
        <p:spPr bwMode="auto">
          <a:xfrm>
            <a:off x="4787900" y="990600"/>
            <a:ext cx="4051300" cy="1868488"/>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26630" name="Line 5"/>
          <p:cNvSpPr>
            <a:spLocks noChangeShapeType="1"/>
          </p:cNvSpPr>
          <p:nvPr/>
        </p:nvSpPr>
        <p:spPr bwMode="auto">
          <a:xfrm>
            <a:off x="4572000" y="838200"/>
            <a:ext cx="0" cy="5503863"/>
          </a:xfrm>
          <a:prstGeom prst="line">
            <a:avLst/>
          </a:prstGeom>
          <a:noFill/>
          <a:ln w="12700">
            <a:solidFill>
              <a:schemeClr val="accent2"/>
            </a:solidFill>
            <a:round/>
            <a:headEnd/>
            <a:tailEnd/>
          </a:ln>
        </p:spPr>
        <p:txBody>
          <a:bodyPr/>
          <a:lstStyle/>
          <a:p>
            <a:endParaRPr lang="en-US"/>
          </a:p>
        </p:txBody>
      </p:sp>
      <p:sp>
        <p:nvSpPr>
          <p:cNvPr id="26631" name="Line 6"/>
          <p:cNvSpPr>
            <a:spLocks noChangeShapeType="1"/>
          </p:cNvSpPr>
          <p:nvPr/>
        </p:nvSpPr>
        <p:spPr bwMode="auto">
          <a:xfrm>
            <a:off x="990600" y="3429000"/>
            <a:ext cx="3505200" cy="0"/>
          </a:xfrm>
          <a:prstGeom prst="line">
            <a:avLst/>
          </a:prstGeom>
          <a:noFill/>
          <a:ln w="12700">
            <a:solidFill>
              <a:schemeClr val="accent2"/>
            </a:solidFill>
            <a:round/>
            <a:headEnd/>
            <a:tailEnd/>
          </a:ln>
        </p:spPr>
        <p:txBody>
          <a:bodyPr/>
          <a:lstStyle/>
          <a:p>
            <a:endParaRPr lang="en-US"/>
          </a:p>
        </p:txBody>
      </p:sp>
      <p:sp>
        <p:nvSpPr>
          <p:cNvPr id="26632" name="Line 7"/>
          <p:cNvSpPr>
            <a:spLocks noChangeShapeType="1"/>
          </p:cNvSpPr>
          <p:nvPr/>
        </p:nvSpPr>
        <p:spPr bwMode="auto">
          <a:xfrm flipV="1">
            <a:off x="4800600" y="3429000"/>
            <a:ext cx="4032250" cy="0"/>
          </a:xfrm>
          <a:prstGeom prst="line">
            <a:avLst/>
          </a:prstGeom>
          <a:noFill/>
          <a:ln w="12700">
            <a:solidFill>
              <a:schemeClr val="accent2"/>
            </a:solidFill>
            <a:round/>
            <a:headEnd/>
            <a:tailEnd/>
          </a:ln>
        </p:spPr>
        <p:txBody>
          <a:bodyPr/>
          <a:lstStyle/>
          <a:p>
            <a:endParaRPr lang="en-US"/>
          </a:p>
        </p:txBody>
      </p:sp>
      <p:sp>
        <p:nvSpPr>
          <p:cNvPr id="26633" name="Rectangle 8"/>
          <p:cNvSpPr>
            <a:spLocks noChangeArrowheads="1"/>
          </p:cNvSpPr>
          <p:nvPr/>
        </p:nvSpPr>
        <p:spPr bwMode="auto">
          <a:xfrm>
            <a:off x="1143000" y="3733800"/>
            <a:ext cx="3403600" cy="2743200"/>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Decreased Labor</a:t>
            </a:r>
            <a:r>
              <a:rPr lang="en-US" sz="1800" b="1">
                <a:solidFill>
                  <a:srgbClr val="008000"/>
                </a:solidFill>
                <a:latin typeface="Arial" charset="0"/>
                <a:ea typeface="ＭＳ Ｐゴシック" pitchFamily="1" charset="-128"/>
              </a:rPr>
              <a:t> through  Source Reduction &amp; Reuse</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Reduce Reuse Recycle</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Overall waste generation decrease - requires less handling &amp; transport of materials</a:t>
            </a:r>
          </a:p>
          <a:p>
            <a:pPr marL="228600" indent="-228600" eaLnBrk="1" hangingPunct="1">
              <a:spcBef>
                <a:spcPct val="75000"/>
              </a:spcBef>
              <a:buClr>
                <a:srgbClr val="DC241F"/>
              </a:buClr>
              <a:buFont typeface="Wingdings 2" pitchFamily="1" charset="2"/>
              <a:buNone/>
            </a:pPr>
            <a:endParaRPr lang="en-US" sz="1200">
              <a:solidFill>
                <a:srgbClr val="008000"/>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rgbClr val="008000"/>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rgbClr val="008000"/>
              </a:solidFill>
              <a:latin typeface="Arial" charset="0"/>
              <a:ea typeface="ＭＳ Ｐゴシック" pitchFamily="1" charset="-128"/>
            </a:endParaRPr>
          </a:p>
        </p:txBody>
      </p:sp>
      <p:sp>
        <p:nvSpPr>
          <p:cNvPr id="26634" name="Rectangle 9"/>
          <p:cNvSpPr>
            <a:spLocks noChangeArrowheads="1"/>
          </p:cNvSpPr>
          <p:nvPr/>
        </p:nvSpPr>
        <p:spPr bwMode="auto">
          <a:xfrm>
            <a:off x="4876800" y="3657600"/>
            <a:ext cx="4267200" cy="2532063"/>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Job Creation</a:t>
            </a:r>
          </a:p>
        </p:txBody>
      </p:sp>
      <p:sp>
        <p:nvSpPr>
          <p:cNvPr id="26635" name="Rectangle 11"/>
          <p:cNvSpPr>
            <a:spLocks noChangeArrowheads="1"/>
          </p:cNvSpPr>
          <p:nvPr/>
        </p:nvSpPr>
        <p:spPr bwMode="auto">
          <a:xfrm>
            <a:off x="4870450" y="1066800"/>
            <a:ext cx="4051300" cy="2193925"/>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Recycling Revenue Potential</a:t>
            </a:r>
          </a:p>
          <a:p>
            <a:pPr marL="228600" indent="-228600" eaLnBrk="1" hangingPunct="1">
              <a:spcBef>
                <a:spcPct val="75000"/>
              </a:spcBef>
              <a:buClr>
                <a:srgbClr val="DC241F"/>
              </a:buClr>
              <a:buFont typeface="Wingdings 2" pitchFamily="1" charset="2"/>
              <a:buNone/>
            </a:pPr>
            <a:endParaRPr lang="en-US" sz="1800" b="1">
              <a:solidFill>
                <a:srgbClr val="008000"/>
              </a:solidFill>
              <a:latin typeface="Arial" charset="0"/>
              <a:ea typeface="ＭＳ Ｐゴシック" pitchFamily="1" charset="-128"/>
            </a:endParaRPr>
          </a:p>
          <a:p>
            <a:pPr marL="228600" indent="-228600" algn="ctr" eaLnBrk="1" hangingPunct="1">
              <a:spcBef>
                <a:spcPct val="75000"/>
              </a:spcBef>
              <a:buClr>
                <a:srgbClr val="DC241F"/>
              </a:buClr>
              <a:buFont typeface="Wingdings 2" pitchFamily="1" charset="2"/>
              <a:buNone/>
            </a:pPr>
            <a:endParaRPr lang="en-US" sz="1800" b="1">
              <a:solidFill>
                <a:srgbClr val="008000"/>
              </a:solidFill>
              <a:latin typeface="Arial" charset="0"/>
              <a:ea typeface="ＭＳ Ｐゴシック" pitchFamily="1" charset="-128"/>
            </a:endParaRPr>
          </a:p>
        </p:txBody>
      </p:sp>
      <p:sp>
        <p:nvSpPr>
          <p:cNvPr id="26636" name="Rectangle 8"/>
          <p:cNvSpPr>
            <a:spLocks noChangeArrowheads="1"/>
          </p:cNvSpPr>
          <p:nvPr/>
        </p:nvSpPr>
        <p:spPr bwMode="auto">
          <a:xfrm>
            <a:off x="4787900" y="1371600"/>
            <a:ext cx="4222750" cy="1889125"/>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Commodities are market sensitive</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In good markets - potential for additional revenue</a:t>
            </a:r>
          </a:p>
          <a:p>
            <a:pPr marL="228600" indent="-228600" eaLnBrk="1" hangingPunct="1">
              <a:spcBef>
                <a:spcPct val="75000"/>
              </a:spcBef>
              <a:buClr>
                <a:srgbClr val="DC241F"/>
              </a:buClr>
              <a:buFont typeface="Wingdings 2" pitchFamily="1" charset="2"/>
              <a:buChar char=""/>
            </a:pPr>
            <a:endParaRPr lang="en-US" sz="1200">
              <a:solidFill>
                <a:srgbClr val="008000"/>
              </a:solidFill>
              <a:latin typeface="Arial" charset="0"/>
              <a:ea typeface="ＭＳ Ｐゴシック" pitchFamily="1" charset="-128"/>
            </a:endParaRPr>
          </a:p>
        </p:txBody>
      </p:sp>
      <p:sp>
        <p:nvSpPr>
          <p:cNvPr id="26637" name="Rectangle 17"/>
          <p:cNvSpPr>
            <a:spLocks noChangeArrowheads="1"/>
          </p:cNvSpPr>
          <p:nvPr/>
        </p:nvSpPr>
        <p:spPr bwMode="auto">
          <a:xfrm>
            <a:off x="6515100" y="3833813"/>
            <a:ext cx="184150" cy="593725"/>
          </a:xfrm>
          <a:prstGeom prst="rect">
            <a:avLst/>
          </a:prstGeom>
          <a:noFill/>
          <a:ln w="9525">
            <a:noFill/>
            <a:miter lim="800000"/>
            <a:headEnd/>
            <a:tailEnd/>
          </a:ln>
        </p:spPr>
        <p:txBody>
          <a:bodyPr wrap="none">
            <a:spAutoFit/>
          </a:bodyPr>
          <a:lstStyle/>
          <a:p>
            <a:pPr marL="228600" indent="-228600" eaLnBrk="1" hangingPunct="1">
              <a:spcBef>
                <a:spcPct val="75000"/>
              </a:spcBef>
              <a:buClr>
                <a:srgbClr val="DC241F"/>
              </a:buClr>
            </a:pPr>
            <a:endParaRPr lang="en-US" sz="1200">
              <a:solidFill>
                <a:srgbClr val="008000"/>
              </a:solidFill>
              <a:latin typeface="Arial" charset="0"/>
              <a:ea typeface="ＭＳ Ｐゴシック" pitchFamily="1" charset="-128"/>
            </a:endParaRPr>
          </a:p>
          <a:p>
            <a:pPr marL="228600" indent="-228600" eaLnBrk="1" hangingPunct="1">
              <a:spcBef>
                <a:spcPct val="75000"/>
              </a:spcBef>
              <a:buClr>
                <a:srgbClr val="DC241F"/>
              </a:buClr>
            </a:pPr>
            <a:endParaRPr lang="en-US" sz="1200">
              <a:solidFill>
                <a:srgbClr val="008000"/>
              </a:solidFill>
              <a:latin typeface="Arial" charset="0"/>
              <a:ea typeface="ＭＳ Ｐゴシック" pitchFamily="1" charset="-128"/>
            </a:endParaRPr>
          </a:p>
        </p:txBody>
      </p:sp>
      <p:sp>
        <p:nvSpPr>
          <p:cNvPr id="26638" name="Rectangle 17"/>
          <p:cNvSpPr>
            <a:spLocks noChangeArrowheads="1"/>
          </p:cNvSpPr>
          <p:nvPr/>
        </p:nvSpPr>
        <p:spPr bwMode="auto">
          <a:xfrm>
            <a:off x="4787900" y="4267200"/>
            <a:ext cx="4572000" cy="1423988"/>
          </a:xfrm>
          <a:prstGeom prst="rect">
            <a:avLst/>
          </a:prstGeom>
          <a:noFill/>
          <a:ln w="9525">
            <a:noFill/>
            <a:miter lim="800000"/>
            <a:headEnd/>
            <a:tailEnd/>
          </a:ln>
        </p:spPr>
        <p:txBody>
          <a:bodyPr>
            <a:spAutoFit/>
          </a:bodyPr>
          <a:lstStyle/>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$42 Billion Waste Industry</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$200 Billion Recycling Industry</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Jobs for Region &amp; State</a:t>
            </a:r>
          </a:p>
          <a:p>
            <a:pPr marL="228600" indent="-228600" eaLnBrk="1" hangingPunct="1">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Jobs for America</a:t>
            </a:r>
          </a:p>
        </p:txBody>
      </p:sp>
    </p:spTree>
  </p:cSld>
  <p:clrMapOvr>
    <a:masterClrMapping/>
  </p:clrMapOvr>
  <p:transition spd="med">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a:xfrm>
            <a:off x="1905000" y="0"/>
            <a:ext cx="7010400" cy="914400"/>
          </a:xfrm>
        </p:spPr>
        <p:txBody>
          <a:bodyPr/>
          <a:lstStyle/>
          <a:p>
            <a:r>
              <a:rPr lang="en-US" sz="4000" smtClean="0"/>
              <a:t>Because of the </a:t>
            </a:r>
            <a:r>
              <a:rPr lang="en-US" sz="4000" smtClean="0">
                <a:solidFill>
                  <a:srgbClr val="FF0000"/>
                </a:solidFill>
              </a:rPr>
              <a:t>“3Es”…</a:t>
            </a:r>
          </a:p>
        </p:txBody>
      </p:sp>
      <p:pic>
        <p:nvPicPr>
          <p:cNvPr id="27651" name="Picture 1028" descr="PAYTclimchglogo-final"/>
          <p:cNvPicPr>
            <a:picLocks noGrp="1" noChangeAspect="1" noChangeArrowheads="1"/>
          </p:cNvPicPr>
          <p:nvPr>
            <p:ph type="body" idx="1"/>
          </p:nvPr>
        </p:nvPicPr>
        <p:blipFill>
          <a:blip r:embed="rId3" cstate="print"/>
          <a:srcRect/>
          <a:stretch>
            <a:fillRect/>
          </a:stretch>
        </p:blipFill>
        <p:spPr>
          <a:xfrm>
            <a:off x="2209800" y="1371600"/>
            <a:ext cx="5562600" cy="5181600"/>
          </a:xfrm>
          <a:noFill/>
        </p:spPr>
      </p:pic>
    </p:spTree>
  </p:cSld>
  <p:clrMapOvr>
    <a:masterClrMapping/>
  </p:clrMapOvr>
  <p:transition spd="med">
    <p:circl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1024"/>
          <p:cNvGraphicFramePr>
            <a:graphicFrameLocks noChangeAspect="1"/>
          </p:cNvGraphicFramePr>
          <p:nvPr/>
        </p:nvGraphicFramePr>
        <p:xfrm>
          <a:off x="1143000" y="1676400"/>
          <a:ext cx="7596188" cy="4191000"/>
        </p:xfrm>
        <a:graphic>
          <a:graphicData uri="http://schemas.openxmlformats.org/presentationml/2006/ole">
            <p:oleObj spid="_x0000_s2050" name="Chart" r:id="rId4" imgW="6337080" imgH="2778840" progId="Excel.Sheet.8">
              <p:embed/>
            </p:oleObj>
          </a:graphicData>
        </a:graphic>
      </p:graphicFrame>
      <p:sp>
        <p:nvSpPr>
          <p:cNvPr id="2051" name="Text Box 4"/>
          <p:cNvSpPr txBox="1">
            <a:spLocks noChangeArrowheads="1"/>
          </p:cNvSpPr>
          <p:nvPr/>
        </p:nvSpPr>
        <p:spPr bwMode="auto">
          <a:xfrm rot="-5400000">
            <a:off x="251619" y="3558381"/>
            <a:ext cx="2362200" cy="274638"/>
          </a:xfrm>
          <a:prstGeom prst="rect">
            <a:avLst/>
          </a:prstGeom>
          <a:noFill/>
          <a:ln w="9525">
            <a:noFill/>
            <a:miter lim="800000"/>
            <a:headEnd/>
            <a:tailEnd/>
          </a:ln>
        </p:spPr>
        <p:txBody>
          <a:bodyPr>
            <a:spAutoFit/>
          </a:bodyPr>
          <a:lstStyle/>
          <a:p>
            <a:pPr algn="ctr">
              <a:spcBef>
                <a:spcPct val="50000"/>
              </a:spcBef>
            </a:pPr>
            <a:r>
              <a:rPr lang="en-US" sz="1200">
                <a:latin typeface="Arial" charset="0"/>
              </a:rPr>
              <a:t># of Communities</a:t>
            </a:r>
          </a:p>
        </p:txBody>
      </p:sp>
      <p:sp>
        <p:nvSpPr>
          <p:cNvPr id="2052" name="Text Box 5"/>
          <p:cNvSpPr txBox="1">
            <a:spLocks noChangeArrowheads="1"/>
          </p:cNvSpPr>
          <p:nvPr/>
        </p:nvSpPr>
        <p:spPr bwMode="auto">
          <a:xfrm>
            <a:off x="2209800" y="5410200"/>
            <a:ext cx="7620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1965</a:t>
            </a:r>
          </a:p>
        </p:txBody>
      </p:sp>
      <p:sp>
        <p:nvSpPr>
          <p:cNvPr id="2053" name="Text Box 6"/>
          <p:cNvSpPr txBox="1">
            <a:spLocks noChangeArrowheads="1"/>
          </p:cNvSpPr>
          <p:nvPr/>
        </p:nvSpPr>
        <p:spPr bwMode="auto">
          <a:xfrm>
            <a:off x="30480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1970</a:t>
            </a:r>
          </a:p>
        </p:txBody>
      </p:sp>
      <p:sp>
        <p:nvSpPr>
          <p:cNvPr id="2054" name="Text Box 7"/>
          <p:cNvSpPr txBox="1">
            <a:spLocks noChangeArrowheads="1"/>
          </p:cNvSpPr>
          <p:nvPr/>
        </p:nvSpPr>
        <p:spPr bwMode="auto">
          <a:xfrm>
            <a:off x="38100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1975</a:t>
            </a:r>
          </a:p>
        </p:txBody>
      </p:sp>
      <p:sp>
        <p:nvSpPr>
          <p:cNvPr id="2055" name="Text Box 8"/>
          <p:cNvSpPr txBox="1">
            <a:spLocks noChangeArrowheads="1"/>
          </p:cNvSpPr>
          <p:nvPr/>
        </p:nvSpPr>
        <p:spPr bwMode="auto">
          <a:xfrm>
            <a:off x="45720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1980</a:t>
            </a:r>
          </a:p>
        </p:txBody>
      </p:sp>
      <p:sp>
        <p:nvSpPr>
          <p:cNvPr id="2056" name="Text Box 9"/>
          <p:cNvSpPr txBox="1">
            <a:spLocks noChangeArrowheads="1"/>
          </p:cNvSpPr>
          <p:nvPr/>
        </p:nvSpPr>
        <p:spPr bwMode="auto">
          <a:xfrm>
            <a:off x="53340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1985</a:t>
            </a:r>
          </a:p>
        </p:txBody>
      </p:sp>
      <p:sp>
        <p:nvSpPr>
          <p:cNvPr id="2057" name="Text Box 10"/>
          <p:cNvSpPr txBox="1">
            <a:spLocks noChangeArrowheads="1"/>
          </p:cNvSpPr>
          <p:nvPr/>
        </p:nvSpPr>
        <p:spPr bwMode="auto">
          <a:xfrm>
            <a:off x="6019800" y="5410200"/>
            <a:ext cx="7620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1990</a:t>
            </a:r>
          </a:p>
        </p:txBody>
      </p:sp>
      <p:sp>
        <p:nvSpPr>
          <p:cNvPr id="2058" name="Text Box 11"/>
          <p:cNvSpPr txBox="1">
            <a:spLocks noChangeArrowheads="1"/>
          </p:cNvSpPr>
          <p:nvPr/>
        </p:nvSpPr>
        <p:spPr bwMode="auto">
          <a:xfrm>
            <a:off x="67818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1995</a:t>
            </a:r>
          </a:p>
        </p:txBody>
      </p:sp>
      <p:sp>
        <p:nvSpPr>
          <p:cNvPr id="2059" name="Text Box 12"/>
          <p:cNvSpPr txBox="1">
            <a:spLocks noChangeArrowheads="1"/>
          </p:cNvSpPr>
          <p:nvPr/>
        </p:nvSpPr>
        <p:spPr bwMode="auto">
          <a:xfrm>
            <a:off x="7543800" y="5410200"/>
            <a:ext cx="685800" cy="336550"/>
          </a:xfrm>
          <a:prstGeom prst="rect">
            <a:avLst/>
          </a:prstGeom>
          <a:noFill/>
          <a:ln w="9525">
            <a:noFill/>
            <a:miter lim="800000"/>
            <a:headEnd/>
            <a:tailEnd/>
          </a:ln>
        </p:spPr>
        <p:txBody>
          <a:bodyPr>
            <a:spAutoFit/>
          </a:bodyPr>
          <a:lstStyle/>
          <a:p>
            <a:pPr algn="ctr">
              <a:spcBef>
                <a:spcPct val="50000"/>
              </a:spcBef>
            </a:pPr>
            <a:r>
              <a:rPr lang="en-US" sz="1600">
                <a:latin typeface="Arial" charset="0"/>
              </a:rPr>
              <a:t>2000</a:t>
            </a:r>
          </a:p>
        </p:txBody>
      </p:sp>
      <p:sp>
        <p:nvSpPr>
          <p:cNvPr id="2060" name="Rectangle 14"/>
          <p:cNvSpPr>
            <a:spLocks noGrp="1" noChangeArrowheads="1"/>
          </p:cNvSpPr>
          <p:nvPr>
            <p:ph type="title"/>
          </p:nvPr>
        </p:nvSpPr>
        <p:spPr>
          <a:xfrm>
            <a:off x="1752600" y="0"/>
            <a:ext cx="7010400" cy="914400"/>
          </a:xfrm>
          <a:noFill/>
        </p:spPr>
        <p:txBody>
          <a:bodyPr/>
          <a:lstStyle/>
          <a:p>
            <a:r>
              <a:rPr lang="en-US" smtClean="0"/>
              <a:t>Growth in PAYT Programs</a:t>
            </a:r>
          </a:p>
        </p:txBody>
      </p:sp>
      <p:sp>
        <p:nvSpPr>
          <p:cNvPr id="2061" name="Text Box 15"/>
          <p:cNvSpPr txBox="1">
            <a:spLocks noChangeArrowheads="1"/>
          </p:cNvSpPr>
          <p:nvPr/>
        </p:nvSpPr>
        <p:spPr bwMode="auto">
          <a:xfrm>
            <a:off x="1066800" y="6096000"/>
            <a:ext cx="8077200" cy="396875"/>
          </a:xfrm>
          <a:prstGeom prst="rect">
            <a:avLst/>
          </a:prstGeom>
          <a:noFill/>
          <a:ln w="12700">
            <a:noFill/>
            <a:miter lim="800000"/>
            <a:headEnd/>
            <a:tailEnd/>
          </a:ln>
        </p:spPr>
        <p:txBody>
          <a:bodyPr>
            <a:spAutoFit/>
          </a:bodyPr>
          <a:lstStyle/>
          <a:p>
            <a:pPr>
              <a:spcBef>
                <a:spcPct val="50000"/>
              </a:spcBef>
            </a:pPr>
            <a:r>
              <a:rPr lang="en-US" sz="2000">
                <a:latin typeface="Arial" charset="0"/>
              </a:rPr>
              <a:t>Tally data based on SERA: Skumatz Economic Research Associates</a:t>
            </a:r>
          </a:p>
        </p:txBody>
      </p:sp>
    </p:spTree>
  </p:cSld>
  <p:clrMapOvr>
    <a:masterClrMapping/>
  </p:clrMapOvr>
  <p:transition spd="med">
    <p:comb dir="ver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1905000" y="152400"/>
            <a:ext cx="7010400" cy="762000"/>
          </a:xfrm>
        </p:spPr>
        <p:txBody>
          <a:bodyPr/>
          <a:lstStyle/>
          <a:p>
            <a:r>
              <a:rPr lang="en-US" sz="3600" smtClean="0"/>
              <a:t>  </a:t>
            </a:r>
            <a:r>
              <a:rPr lang="en-US" sz="4400" smtClean="0">
                <a:latin typeface="Arial" charset="0"/>
              </a:rPr>
              <a:t>SMART Successes</a:t>
            </a:r>
          </a:p>
        </p:txBody>
      </p:sp>
      <p:sp>
        <p:nvSpPr>
          <p:cNvPr id="28675" name="Rectangle 3"/>
          <p:cNvSpPr>
            <a:spLocks noGrp="1" noChangeArrowheads="1"/>
          </p:cNvSpPr>
          <p:nvPr>
            <p:ph type="body" idx="1"/>
          </p:nvPr>
        </p:nvSpPr>
        <p:spPr>
          <a:xfrm>
            <a:off x="1752600" y="1143000"/>
            <a:ext cx="6705600" cy="838200"/>
          </a:xfrm>
        </p:spPr>
        <p:txBody>
          <a:bodyPr/>
          <a:lstStyle/>
          <a:p>
            <a:pPr>
              <a:buFontTx/>
              <a:buNone/>
            </a:pPr>
            <a:r>
              <a:rPr lang="en-US" smtClean="0">
                <a:solidFill>
                  <a:srgbClr val="FF0000"/>
                </a:solidFill>
              </a:rPr>
              <a:t>More than 7,000 PAYT cities in the U.S.</a:t>
            </a:r>
          </a:p>
        </p:txBody>
      </p:sp>
      <p:pic>
        <p:nvPicPr>
          <p:cNvPr id="28676" name="Picture 4"/>
          <p:cNvPicPr>
            <a:picLocks noChangeArrowheads="1"/>
          </p:cNvPicPr>
          <p:nvPr/>
        </p:nvPicPr>
        <p:blipFill>
          <a:blip r:embed="rId3" cstate="print"/>
          <a:srcRect t="8621"/>
          <a:stretch>
            <a:fillRect/>
          </a:stretch>
        </p:blipFill>
        <p:spPr bwMode="auto">
          <a:xfrm>
            <a:off x="1981200" y="1752600"/>
            <a:ext cx="5715000" cy="4648200"/>
          </a:xfrm>
          <a:prstGeom prst="rect">
            <a:avLst/>
          </a:prstGeom>
          <a:noFill/>
          <a:ln w="12700">
            <a:solidFill>
              <a:srgbClr val="000099"/>
            </a:solidFill>
            <a:miter lim="800000"/>
            <a:headEnd/>
            <a:tailEnd/>
          </a:ln>
        </p:spPr>
      </p:pic>
      <p:sp>
        <p:nvSpPr>
          <p:cNvPr id="28677" name="Text Box 6"/>
          <p:cNvSpPr txBox="1">
            <a:spLocks noChangeArrowheads="1"/>
          </p:cNvSpPr>
          <p:nvPr/>
        </p:nvSpPr>
        <p:spPr bwMode="auto">
          <a:xfrm>
            <a:off x="2209800" y="6553200"/>
            <a:ext cx="6629400" cy="549275"/>
          </a:xfrm>
          <a:prstGeom prst="rect">
            <a:avLst/>
          </a:prstGeom>
          <a:noFill/>
          <a:ln w="12700">
            <a:noFill/>
            <a:miter lim="800000"/>
            <a:headEnd/>
            <a:tailEnd/>
          </a:ln>
        </p:spPr>
        <p:txBody>
          <a:bodyPr>
            <a:spAutoFit/>
          </a:bodyPr>
          <a:lstStyle/>
          <a:p>
            <a:pPr>
              <a:spcBef>
                <a:spcPct val="50000"/>
              </a:spcBef>
            </a:pPr>
            <a:r>
              <a:rPr lang="en-US" sz="1200">
                <a:latin typeface="Arial" charset="0"/>
              </a:rPr>
              <a:t>Tally data based on SERA: Skumatz Economic Research Associates</a:t>
            </a:r>
          </a:p>
          <a:p>
            <a:pPr>
              <a:spcBef>
                <a:spcPct val="50000"/>
              </a:spcBef>
            </a:pPr>
            <a:endParaRPr lang="en-US" sz="1200">
              <a:latin typeface="Arial" charset="0"/>
            </a:endParaRPr>
          </a:p>
        </p:txBody>
      </p:sp>
    </p:spTree>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46" name="Picture 1026" descr="SW-015LR"/>
          <p:cNvPicPr>
            <a:picLocks noChangeAspect="1" noChangeArrowheads="1"/>
          </p:cNvPicPr>
          <p:nvPr/>
        </p:nvPicPr>
        <p:blipFill>
          <a:blip r:embed="rId3" cstate="print"/>
          <a:srcRect l="13637" r="15909"/>
          <a:stretch>
            <a:fillRect/>
          </a:stretch>
        </p:blipFill>
        <p:spPr bwMode="auto">
          <a:xfrm>
            <a:off x="6477000" y="2514600"/>
            <a:ext cx="2667000" cy="2590800"/>
          </a:xfrm>
          <a:prstGeom prst="rect">
            <a:avLst/>
          </a:prstGeom>
          <a:noFill/>
          <a:ln w="9525">
            <a:noFill/>
            <a:miter lim="800000"/>
            <a:headEnd/>
            <a:tailEnd/>
          </a:ln>
        </p:spPr>
      </p:pic>
      <p:pic>
        <p:nvPicPr>
          <p:cNvPr id="6147" name="Picture 1027" descr="GLACIER"/>
          <p:cNvPicPr>
            <a:picLocks noChangeAspect="1" noChangeArrowheads="1"/>
          </p:cNvPicPr>
          <p:nvPr/>
        </p:nvPicPr>
        <p:blipFill>
          <a:blip r:embed="rId4" cstate="print"/>
          <a:srcRect/>
          <a:stretch>
            <a:fillRect/>
          </a:stretch>
        </p:blipFill>
        <p:spPr bwMode="auto">
          <a:xfrm>
            <a:off x="3810000" y="1447800"/>
            <a:ext cx="2784475" cy="3810000"/>
          </a:xfrm>
          <a:prstGeom prst="rect">
            <a:avLst/>
          </a:prstGeom>
          <a:noFill/>
          <a:ln w="9525">
            <a:noFill/>
            <a:miter lim="800000"/>
            <a:headEnd/>
            <a:tailEnd/>
          </a:ln>
        </p:spPr>
      </p:pic>
      <p:pic>
        <p:nvPicPr>
          <p:cNvPr id="6148" name="Picture 1028" descr="garbage truck"/>
          <p:cNvPicPr>
            <a:picLocks noChangeAspect="1" noChangeArrowheads="1"/>
          </p:cNvPicPr>
          <p:nvPr/>
        </p:nvPicPr>
        <p:blipFill>
          <a:blip r:embed="rId5" cstate="print"/>
          <a:srcRect l="22641" b="15591"/>
          <a:stretch>
            <a:fillRect/>
          </a:stretch>
        </p:blipFill>
        <p:spPr bwMode="auto">
          <a:xfrm>
            <a:off x="838200" y="1752600"/>
            <a:ext cx="2971800" cy="2667000"/>
          </a:xfrm>
          <a:prstGeom prst="rect">
            <a:avLst/>
          </a:prstGeom>
          <a:noFill/>
          <a:ln w="9525">
            <a:noFill/>
            <a:miter lim="800000"/>
            <a:headEnd/>
            <a:tailEnd/>
          </a:ln>
        </p:spPr>
      </p:pic>
      <p:pic>
        <p:nvPicPr>
          <p:cNvPr id="6149" name="Picture 1029" descr="EPA_C"/>
          <p:cNvPicPr>
            <a:picLocks noChangeAspect="1" noChangeArrowheads="1"/>
          </p:cNvPicPr>
          <p:nvPr/>
        </p:nvPicPr>
        <p:blipFill>
          <a:blip r:embed="rId6" cstate="print"/>
          <a:srcRect/>
          <a:stretch>
            <a:fillRect/>
          </a:stretch>
        </p:blipFill>
        <p:spPr bwMode="auto">
          <a:xfrm>
            <a:off x="1295400" y="4805363"/>
            <a:ext cx="1828800" cy="1790700"/>
          </a:xfrm>
          <a:prstGeom prst="rect">
            <a:avLst/>
          </a:prstGeom>
          <a:noFill/>
          <a:ln w="9525">
            <a:noFill/>
            <a:miter lim="800000"/>
            <a:headEnd/>
            <a:tailEnd/>
          </a:ln>
        </p:spPr>
      </p:pic>
      <p:sp>
        <p:nvSpPr>
          <p:cNvPr id="6150" name="Rectangle 1030"/>
          <p:cNvSpPr>
            <a:spLocks noChangeArrowheads="1"/>
          </p:cNvSpPr>
          <p:nvPr/>
        </p:nvSpPr>
        <p:spPr bwMode="auto">
          <a:xfrm>
            <a:off x="3276600" y="5181600"/>
            <a:ext cx="5867400" cy="1676400"/>
          </a:xfrm>
          <a:prstGeom prst="rect">
            <a:avLst/>
          </a:prstGeom>
          <a:noFill/>
          <a:ln w="12700">
            <a:noFill/>
            <a:miter lim="800000"/>
            <a:headEnd/>
            <a:tailEnd/>
          </a:ln>
        </p:spPr>
        <p:txBody>
          <a:bodyPr lIns="90488" tIns="44450" rIns="90488" bIns="44450" anchor="ctr"/>
          <a:lstStyle/>
          <a:p>
            <a:pPr algn="ctr"/>
            <a:r>
              <a:rPr lang="en-US" sz="3600" b="1">
                <a:solidFill>
                  <a:srgbClr val="FF0000"/>
                </a:solidFill>
                <a:latin typeface="Arial" charset="0"/>
              </a:rPr>
              <a:t>Natural Resources &amp;               Citizens’ Money…!</a:t>
            </a:r>
            <a:endParaRPr lang="en-US" sz="3600" b="1">
              <a:solidFill>
                <a:srgbClr val="FF0000"/>
              </a:solidFill>
            </a:endParaRPr>
          </a:p>
        </p:txBody>
      </p:sp>
      <p:sp>
        <p:nvSpPr>
          <p:cNvPr id="6151" name="Text Box 1031"/>
          <p:cNvSpPr txBox="1">
            <a:spLocks noChangeArrowheads="1"/>
          </p:cNvSpPr>
          <p:nvPr/>
        </p:nvSpPr>
        <p:spPr bwMode="auto">
          <a:xfrm>
            <a:off x="1066800" y="152400"/>
            <a:ext cx="8686800" cy="1738313"/>
          </a:xfrm>
          <a:prstGeom prst="rect">
            <a:avLst/>
          </a:prstGeom>
          <a:noFill/>
          <a:ln w="12700">
            <a:noFill/>
            <a:miter lim="800000"/>
            <a:headEnd/>
            <a:tailEnd/>
          </a:ln>
        </p:spPr>
        <p:txBody>
          <a:bodyPr>
            <a:spAutoFit/>
          </a:bodyPr>
          <a:lstStyle/>
          <a:p>
            <a:pPr>
              <a:spcBef>
                <a:spcPct val="50000"/>
              </a:spcBef>
            </a:pPr>
            <a:r>
              <a:rPr lang="en-US" sz="4400" b="1">
                <a:solidFill>
                  <a:schemeClr val="accent2"/>
                </a:solidFill>
                <a:latin typeface="Arial" charset="0"/>
              </a:rPr>
              <a:t>    </a:t>
            </a:r>
            <a:r>
              <a:rPr lang="en-US" sz="5400" b="1">
                <a:solidFill>
                  <a:schemeClr val="accent2"/>
                </a:solidFill>
                <a:latin typeface="Arial" charset="0"/>
              </a:rPr>
              <a:t>PAYT…</a:t>
            </a:r>
            <a:r>
              <a:rPr lang="en-US" sz="4800" b="1">
                <a:solidFill>
                  <a:schemeClr val="accent2"/>
                </a:solidFill>
                <a:latin typeface="Arial" charset="0"/>
              </a:rPr>
              <a:t> </a:t>
            </a:r>
            <a:r>
              <a:rPr lang="en-US" sz="5400" b="1">
                <a:solidFill>
                  <a:schemeClr val="accent2"/>
                </a:solidFill>
                <a:latin typeface="Arial" charset="0"/>
              </a:rPr>
              <a:t>Conserves</a:t>
            </a:r>
            <a:endParaRPr lang="en-US" sz="4800" b="1">
              <a:solidFill>
                <a:schemeClr val="accent2"/>
              </a:solidFill>
              <a:latin typeface="Arial" charset="0"/>
            </a:endParaRPr>
          </a:p>
          <a:p>
            <a:pPr>
              <a:spcBef>
                <a:spcPct val="50000"/>
              </a:spcBef>
            </a:pPr>
            <a:r>
              <a:rPr lang="en-US" sz="3600" b="1">
                <a:solidFill>
                  <a:srgbClr val="33CC33"/>
                </a:solidFill>
                <a:latin typeface="Arial" charset="0"/>
              </a:rPr>
              <a:t>        </a:t>
            </a:r>
          </a:p>
        </p:txBody>
      </p:sp>
    </p:spTree>
  </p:cSld>
  <p:clrMapOvr>
    <a:masterClrMapping/>
  </p:clrMapOvr>
  <p:transition spd="slow">
    <p:diamon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Content Placeholder 6"/>
          <p:cNvPicPr>
            <a:picLocks noChangeArrowheads="1"/>
          </p:cNvPicPr>
          <p:nvPr/>
        </p:nvPicPr>
        <p:blipFill>
          <a:blip r:embed="rId3" cstate="print"/>
          <a:srcRect/>
          <a:stretch>
            <a:fillRect/>
          </a:stretch>
        </p:blipFill>
        <p:spPr bwMode="auto">
          <a:xfrm>
            <a:off x="914400" y="1066800"/>
            <a:ext cx="8229600" cy="5791200"/>
          </a:xfrm>
          <a:prstGeom prst="rect">
            <a:avLst/>
          </a:prstGeom>
          <a:noFill/>
          <a:ln w="12700">
            <a:noFill/>
            <a:miter lim="800000"/>
            <a:headEnd/>
            <a:tailEnd/>
          </a:ln>
        </p:spPr>
      </p:pic>
      <p:sp>
        <p:nvSpPr>
          <p:cNvPr id="29699" name="Text Box 1027"/>
          <p:cNvSpPr txBox="1">
            <a:spLocks noChangeArrowheads="1"/>
          </p:cNvSpPr>
          <p:nvPr/>
        </p:nvSpPr>
        <p:spPr bwMode="auto">
          <a:xfrm>
            <a:off x="1447800" y="0"/>
            <a:ext cx="7696200" cy="641350"/>
          </a:xfrm>
          <a:prstGeom prst="rect">
            <a:avLst/>
          </a:prstGeom>
          <a:noFill/>
          <a:ln w="12700">
            <a:noFill/>
            <a:miter lim="800000"/>
            <a:headEnd/>
            <a:tailEnd/>
          </a:ln>
        </p:spPr>
        <p:txBody>
          <a:bodyPr>
            <a:spAutoFit/>
          </a:bodyPr>
          <a:lstStyle/>
          <a:p>
            <a:pPr>
              <a:spcBef>
                <a:spcPct val="50000"/>
              </a:spcBef>
            </a:pPr>
            <a:r>
              <a:rPr lang="en-US" sz="3600" b="1">
                <a:solidFill>
                  <a:schemeClr val="accent2"/>
                </a:solidFill>
                <a:latin typeface="Verdana" pitchFamily="1" charset="0"/>
              </a:rPr>
              <a:t>International</a:t>
            </a:r>
            <a:r>
              <a:rPr lang="en-US" sz="3400" b="1">
                <a:solidFill>
                  <a:schemeClr val="accent2"/>
                </a:solidFill>
                <a:latin typeface="Verdana" pitchFamily="1" charset="0"/>
              </a:rPr>
              <a:t> Growth in PAYT</a:t>
            </a:r>
          </a:p>
        </p:txBody>
      </p:sp>
    </p:spTree>
  </p:cSld>
  <p:clrMapOvr>
    <a:masterClrMapping/>
  </p:clrMapOvr>
  <p:transition spd="med">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city scape"/>
          <p:cNvPicPr>
            <a:picLocks noChangeAspect="1" noChangeArrowheads="1"/>
          </p:cNvPicPr>
          <p:nvPr/>
        </p:nvPicPr>
        <p:blipFill>
          <a:blip r:embed="rId3" cstate="print">
            <a:lum bright="-18000"/>
          </a:blip>
          <a:srcRect l="5223" r="5225"/>
          <a:stretch>
            <a:fillRect/>
          </a:stretch>
        </p:blipFill>
        <p:spPr bwMode="auto">
          <a:xfrm>
            <a:off x="914400" y="914400"/>
            <a:ext cx="8229600" cy="5943600"/>
          </a:xfrm>
          <a:prstGeom prst="rect">
            <a:avLst/>
          </a:prstGeom>
          <a:noFill/>
          <a:ln w="9525">
            <a:noFill/>
            <a:miter lim="800000"/>
            <a:headEnd/>
            <a:tailEnd/>
          </a:ln>
        </p:spPr>
      </p:pic>
      <p:sp>
        <p:nvSpPr>
          <p:cNvPr id="30723" name="Rectangle 2"/>
          <p:cNvSpPr>
            <a:spLocks noGrp="1" noChangeArrowheads="1"/>
          </p:cNvSpPr>
          <p:nvPr>
            <p:ph type="title"/>
          </p:nvPr>
        </p:nvSpPr>
        <p:spPr/>
        <p:txBody>
          <a:bodyPr/>
          <a:lstStyle/>
          <a:p>
            <a:r>
              <a:rPr lang="en-US" smtClean="0"/>
              <a:t>Large Cities adopting PAYT</a:t>
            </a:r>
          </a:p>
        </p:txBody>
      </p:sp>
      <p:sp>
        <p:nvSpPr>
          <p:cNvPr id="30724" name="Rectangle 6"/>
          <p:cNvSpPr>
            <a:spLocks noGrp="1" noChangeArrowheads="1"/>
          </p:cNvSpPr>
          <p:nvPr>
            <p:ph type="body" idx="1"/>
          </p:nvPr>
        </p:nvSpPr>
        <p:spPr>
          <a:xfrm>
            <a:off x="1905000" y="1066800"/>
            <a:ext cx="7467600" cy="1600200"/>
          </a:xfrm>
        </p:spPr>
        <p:txBody>
          <a:bodyPr/>
          <a:lstStyle/>
          <a:p>
            <a:pPr>
              <a:lnSpc>
                <a:spcPct val="90000"/>
              </a:lnSpc>
              <a:buFontTx/>
              <a:buNone/>
            </a:pPr>
            <a:r>
              <a:rPr lang="en-US" sz="2800" i="1" smtClean="0">
                <a:solidFill>
                  <a:schemeClr val="bg1"/>
                </a:solidFill>
              </a:rPr>
              <a:t>City				Population</a:t>
            </a:r>
            <a:r>
              <a:rPr lang="en-US" sz="2000" i="1" smtClean="0">
                <a:solidFill>
                  <a:schemeClr val="bg1"/>
                </a:solidFill>
              </a:rPr>
              <a:t>								</a:t>
            </a:r>
          </a:p>
          <a:p>
            <a:pPr>
              <a:lnSpc>
                <a:spcPct val="90000"/>
              </a:lnSpc>
              <a:buFontTx/>
              <a:buNone/>
            </a:pPr>
            <a:r>
              <a:rPr lang="en-US" smtClean="0">
                <a:solidFill>
                  <a:schemeClr val="bg1"/>
                </a:solidFill>
                <a:latin typeface="Arial" charset="0"/>
                <a:cs typeface="Times New Roman" pitchFamily="1" charset="0"/>
              </a:rPr>
              <a:t>Ft. Collins, CO		118,652	</a:t>
            </a:r>
          </a:p>
          <a:p>
            <a:pPr>
              <a:lnSpc>
                <a:spcPct val="90000"/>
              </a:lnSpc>
              <a:buFontTx/>
              <a:buNone/>
            </a:pPr>
            <a:r>
              <a:rPr lang="en-US" smtClean="0">
                <a:solidFill>
                  <a:schemeClr val="bg1"/>
                </a:solidFill>
                <a:latin typeface="Arial" charset="0"/>
                <a:cs typeface="Times New Roman" pitchFamily="1" charset="0"/>
              </a:rPr>
              <a:t>Athens, GA			100,266	</a:t>
            </a:r>
          </a:p>
          <a:p>
            <a:pPr>
              <a:lnSpc>
                <a:spcPct val="90000"/>
              </a:lnSpc>
              <a:buFontTx/>
              <a:buNone/>
            </a:pPr>
            <a:r>
              <a:rPr lang="en-US" smtClean="0">
                <a:solidFill>
                  <a:schemeClr val="bg1"/>
                </a:solidFill>
                <a:latin typeface="Arial" charset="0"/>
                <a:cs typeface="Times New Roman" pitchFamily="1" charset="0"/>
              </a:rPr>
              <a:t>San Jose, CA		782,248	</a:t>
            </a:r>
          </a:p>
          <a:p>
            <a:pPr>
              <a:lnSpc>
                <a:spcPct val="90000"/>
              </a:lnSpc>
              <a:buFontTx/>
              <a:buNone/>
            </a:pPr>
            <a:r>
              <a:rPr lang="en-US" smtClean="0">
                <a:solidFill>
                  <a:schemeClr val="bg1"/>
                </a:solidFill>
                <a:latin typeface="Arial" charset="0"/>
                <a:cs typeface="Times New Roman" pitchFamily="1" charset="0"/>
              </a:rPr>
              <a:t>Portland, OR			437,319	</a:t>
            </a:r>
          </a:p>
          <a:p>
            <a:pPr>
              <a:lnSpc>
                <a:spcPct val="90000"/>
              </a:lnSpc>
              <a:buFontTx/>
              <a:buNone/>
            </a:pPr>
            <a:r>
              <a:rPr lang="en-US" smtClean="0">
                <a:solidFill>
                  <a:schemeClr val="bg1"/>
                </a:solidFill>
                <a:latin typeface="Arial" charset="0"/>
                <a:cs typeface="Times New Roman" pitchFamily="1" charset="0"/>
              </a:rPr>
              <a:t>San Francisco, CA		723,959	</a:t>
            </a:r>
          </a:p>
          <a:p>
            <a:pPr>
              <a:lnSpc>
                <a:spcPct val="90000"/>
              </a:lnSpc>
              <a:buFontTx/>
              <a:buNone/>
            </a:pPr>
            <a:r>
              <a:rPr lang="en-US" smtClean="0">
                <a:solidFill>
                  <a:schemeClr val="bg1"/>
                </a:solidFill>
                <a:latin typeface="Arial" charset="0"/>
                <a:cs typeface="Times New Roman" pitchFamily="1" charset="0"/>
              </a:rPr>
              <a:t>Dubuque, IA			57,686		</a:t>
            </a:r>
          </a:p>
          <a:p>
            <a:pPr>
              <a:lnSpc>
                <a:spcPct val="90000"/>
              </a:lnSpc>
              <a:buFontTx/>
              <a:buNone/>
            </a:pPr>
            <a:r>
              <a:rPr lang="en-US" smtClean="0">
                <a:solidFill>
                  <a:schemeClr val="bg1"/>
                </a:solidFill>
                <a:latin typeface="Arial" charset="0"/>
                <a:cs typeface="Times New Roman" pitchFamily="1" charset="0"/>
              </a:rPr>
              <a:t>Portland, ME			230,000		</a:t>
            </a:r>
          </a:p>
          <a:p>
            <a:pPr>
              <a:lnSpc>
                <a:spcPct val="90000"/>
              </a:lnSpc>
              <a:buFontTx/>
              <a:buNone/>
            </a:pPr>
            <a:r>
              <a:rPr lang="en-US" smtClean="0">
                <a:solidFill>
                  <a:schemeClr val="bg1"/>
                </a:solidFill>
                <a:latin typeface="Arial" charset="0"/>
                <a:cs typeface="Times New Roman" pitchFamily="1" charset="0"/>
              </a:rPr>
              <a:t>Platteville, WI		9,858		</a:t>
            </a:r>
          </a:p>
          <a:p>
            <a:pPr>
              <a:lnSpc>
                <a:spcPct val="90000"/>
              </a:lnSpc>
              <a:buFontTx/>
              <a:buNone/>
            </a:pPr>
            <a:r>
              <a:rPr lang="en-US" smtClean="0">
                <a:solidFill>
                  <a:schemeClr val="bg1"/>
                </a:solidFill>
                <a:latin typeface="Arial" charset="0"/>
                <a:cs typeface="Times New Roman" pitchFamily="1" charset="0"/>
              </a:rPr>
              <a:t>Fayetteville, AR		68,726		</a:t>
            </a:r>
          </a:p>
          <a:p>
            <a:pPr>
              <a:lnSpc>
                <a:spcPct val="90000"/>
              </a:lnSpc>
              <a:buFontTx/>
              <a:buNone/>
            </a:pPr>
            <a:r>
              <a:rPr lang="en-US" smtClean="0">
                <a:solidFill>
                  <a:schemeClr val="bg1"/>
                </a:solidFill>
                <a:latin typeface="Arial" charset="0"/>
                <a:cs typeface="Times New Roman" pitchFamily="1" charset="0"/>
              </a:rPr>
              <a:t>Ft. Worth, TX		</a:t>
            </a:r>
            <a:r>
              <a:rPr lang="en-US" sz="2000" smtClean="0">
                <a:solidFill>
                  <a:schemeClr val="bg1"/>
                </a:solidFill>
                <a:cs typeface="Times New Roman" pitchFamily="1" charset="0"/>
              </a:rPr>
              <a:t>	1,728,826	</a:t>
            </a:r>
          </a:p>
        </p:txBody>
      </p:sp>
    </p:spTree>
  </p:cSld>
  <p:clrMapOvr>
    <a:masterClrMapping/>
  </p:clrMapOvr>
  <p:transition spd="med">
    <p:comb/>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Mountain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solidFill>
              <a:srgbClr val="FF6600"/>
            </a:solidFill>
            <a:miter lim="800000"/>
            <a:headEnd/>
            <a:tailEnd/>
          </a:ln>
        </p:spPr>
      </p:pic>
      <p:sp>
        <p:nvSpPr>
          <p:cNvPr id="34819" name="Text Box 3"/>
          <p:cNvSpPr txBox="1">
            <a:spLocks noChangeArrowheads="1"/>
          </p:cNvSpPr>
          <p:nvPr/>
        </p:nvSpPr>
        <p:spPr bwMode="auto">
          <a:xfrm>
            <a:off x="381000" y="0"/>
            <a:ext cx="9144000" cy="6469063"/>
          </a:xfrm>
          <a:prstGeom prst="rect">
            <a:avLst/>
          </a:prstGeom>
          <a:noFill/>
          <a:ln w="12700">
            <a:noFill/>
            <a:miter lim="800000"/>
            <a:headEnd/>
            <a:tailEnd/>
          </a:ln>
        </p:spPr>
        <p:txBody>
          <a:bodyPr>
            <a:spAutoFit/>
          </a:bodyPr>
          <a:lstStyle/>
          <a:p>
            <a:pPr>
              <a:spcBef>
                <a:spcPct val="50000"/>
              </a:spcBef>
            </a:pPr>
            <a:r>
              <a:rPr lang="en-US" sz="3600" b="1">
                <a:solidFill>
                  <a:srgbClr val="000099"/>
                </a:solidFill>
                <a:latin typeface="Arial" charset="0"/>
              </a:rPr>
              <a:t>         </a:t>
            </a:r>
            <a:r>
              <a:rPr lang="en-US" sz="4000" b="1">
                <a:solidFill>
                  <a:srgbClr val="000099"/>
                </a:solidFill>
                <a:latin typeface="Arial" charset="0"/>
              </a:rPr>
              <a:t>SMART</a:t>
            </a:r>
            <a:r>
              <a:rPr lang="en-US" sz="3600" b="1">
                <a:solidFill>
                  <a:srgbClr val="000099"/>
                </a:solidFill>
                <a:latin typeface="Arial" charset="0"/>
              </a:rPr>
              <a:t> Cites Conserve…</a:t>
            </a:r>
          </a:p>
          <a:p>
            <a:pPr>
              <a:spcBef>
                <a:spcPct val="50000"/>
              </a:spcBef>
            </a:pPr>
            <a:endParaRPr lang="en-US" sz="3600" b="1">
              <a:solidFill>
                <a:srgbClr val="000099"/>
              </a:solidFill>
              <a:latin typeface="Arial" charset="0"/>
            </a:endParaRPr>
          </a:p>
          <a:p>
            <a:pPr>
              <a:spcBef>
                <a:spcPct val="50000"/>
              </a:spcBef>
            </a:pPr>
            <a:endParaRPr lang="en-US" sz="3600" b="1">
              <a:solidFill>
                <a:srgbClr val="000099"/>
              </a:solidFill>
              <a:latin typeface="Arial" charset="0"/>
            </a:endParaRPr>
          </a:p>
          <a:p>
            <a:pPr>
              <a:spcBef>
                <a:spcPct val="50000"/>
              </a:spcBef>
            </a:pPr>
            <a:endParaRPr lang="en-US" sz="3600" b="1">
              <a:solidFill>
                <a:srgbClr val="000099"/>
              </a:solidFill>
              <a:latin typeface="Arial" charset="0"/>
            </a:endParaRPr>
          </a:p>
          <a:p>
            <a:pPr>
              <a:spcBef>
                <a:spcPct val="50000"/>
              </a:spcBef>
            </a:pPr>
            <a:endParaRPr lang="en-US" sz="3600" b="1">
              <a:solidFill>
                <a:srgbClr val="000099"/>
              </a:solidFill>
              <a:latin typeface="Arial" charset="0"/>
            </a:endParaRPr>
          </a:p>
          <a:p>
            <a:pPr>
              <a:spcBef>
                <a:spcPct val="50000"/>
              </a:spcBef>
            </a:pPr>
            <a:endParaRPr lang="en-US" sz="3600" b="1">
              <a:solidFill>
                <a:srgbClr val="000099"/>
              </a:solidFill>
              <a:latin typeface="Arial" charset="0"/>
            </a:endParaRPr>
          </a:p>
          <a:p>
            <a:pPr>
              <a:spcBef>
                <a:spcPct val="50000"/>
              </a:spcBef>
            </a:pPr>
            <a:endParaRPr lang="en-US" sz="3600" b="1">
              <a:solidFill>
                <a:srgbClr val="000099"/>
              </a:solidFill>
              <a:latin typeface="Arial" charset="0"/>
            </a:endParaRPr>
          </a:p>
          <a:p>
            <a:pPr>
              <a:spcBef>
                <a:spcPct val="50000"/>
              </a:spcBef>
            </a:pPr>
            <a:r>
              <a:rPr lang="en-US" sz="3600" b="1">
                <a:solidFill>
                  <a:srgbClr val="CCECFF"/>
                </a:solidFill>
                <a:latin typeface="Arial" charset="0"/>
              </a:rPr>
              <a:t>    Natural Resources and, Money…!</a:t>
            </a:r>
          </a:p>
        </p:txBody>
      </p:sp>
    </p:spTree>
  </p:cSld>
  <p:clrMapOvr>
    <a:masterClrMapping/>
  </p:clrMapOvr>
  <p:transition spd="slow">
    <p:diamon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2362200" y="152400"/>
            <a:ext cx="6553200" cy="762000"/>
          </a:xfrm>
        </p:spPr>
        <p:txBody>
          <a:bodyPr/>
          <a:lstStyle/>
          <a:p>
            <a:r>
              <a:rPr lang="en-US" sz="4000"/>
              <a:t>PAYT Web Site</a:t>
            </a:r>
            <a:r>
              <a:rPr lang="en-US" sz="3600"/>
              <a:t>	</a:t>
            </a:r>
          </a:p>
        </p:txBody>
      </p:sp>
      <p:pic>
        <p:nvPicPr>
          <p:cNvPr id="99331" name="Picture 3"/>
          <p:cNvPicPr>
            <a:picLocks noChangeAspect="1" noChangeArrowheads="1"/>
          </p:cNvPicPr>
          <p:nvPr/>
        </p:nvPicPr>
        <p:blipFill>
          <a:blip r:embed="rId2" cstate="print"/>
          <a:srcRect t="23128" r="5345" b="5751"/>
          <a:stretch>
            <a:fillRect/>
          </a:stretch>
        </p:blipFill>
        <p:spPr bwMode="auto">
          <a:xfrm>
            <a:off x="4572000" y="2667000"/>
            <a:ext cx="4572000" cy="3352800"/>
          </a:xfrm>
          <a:prstGeom prst="rect">
            <a:avLst/>
          </a:prstGeom>
          <a:noFill/>
          <a:ln w="12700">
            <a:solidFill>
              <a:schemeClr val="accent2"/>
            </a:solidFill>
            <a:miter lim="800000"/>
            <a:headEnd/>
            <a:tailEnd/>
          </a:ln>
          <a:effectLst/>
        </p:spPr>
      </p:pic>
      <p:sp>
        <p:nvSpPr>
          <p:cNvPr id="99332" name="Text Box 4"/>
          <p:cNvSpPr txBox="1">
            <a:spLocks noChangeArrowheads="1"/>
          </p:cNvSpPr>
          <p:nvPr/>
        </p:nvSpPr>
        <p:spPr bwMode="auto">
          <a:xfrm>
            <a:off x="4648200" y="6096000"/>
            <a:ext cx="4267200" cy="701675"/>
          </a:xfrm>
          <a:prstGeom prst="rect">
            <a:avLst/>
          </a:prstGeom>
          <a:noFill/>
          <a:ln w="12700">
            <a:noFill/>
            <a:miter lim="800000"/>
            <a:headEnd/>
            <a:tailEnd/>
          </a:ln>
          <a:effectLst/>
        </p:spPr>
        <p:txBody>
          <a:bodyPr>
            <a:spAutoFit/>
          </a:bodyPr>
          <a:lstStyle/>
          <a:p>
            <a:pPr>
              <a:spcBef>
                <a:spcPct val="50000"/>
              </a:spcBef>
            </a:pPr>
            <a:r>
              <a:rPr lang="en-US" sz="4000" b="1">
                <a:solidFill>
                  <a:srgbClr val="FF0000"/>
                </a:solidFill>
              </a:rPr>
              <a:t>www.epa.gov/payt</a:t>
            </a:r>
          </a:p>
        </p:txBody>
      </p:sp>
      <p:sp>
        <p:nvSpPr>
          <p:cNvPr id="99333" name="Rectangle 5"/>
          <p:cNvSpPr>
            <a:spLocks noChangeArrowheads="1"/>
          </p:cNvSpPr>
          <p:nvPr/>
        </p:nvSpPr>
        <p:spPr bwMode="auto">
          <a:xfrm>
            <a:off x="1066800" y="914400"/>
            <a:ext cx="3733800" cy="5791200"/>
          </a:xfrm>
          <a:prstGeom prst="rect">
            <a:avLst/>
          </a:prstGeom>
          <a:noFill/>
          <a:ln w="12700">
            <a:noFill/>
            <a:miter lim="800000"/>
            <a:headEnd/>
            <a:tailEnd/>
          </a:ln>
          <a:effectLst/>
        </p:spPr>
        <p:txBody>
          <a:bodyPr lIns="90488" tIns="44450" rIns="90488" bIns="44450"/>
          <a:lstStyle/>
          <a:p>
            <a:pPr marL="342900" indent="-342900">
              <a:lnSpc>
                <a:spcPct val="90000"/>
              </a:lnSpc>
              <a:spcBef>
                <a:spcPct val="50000"/>
              </a:spcBef>
              <a:buSzPct val="100000"/>
            </a:pPr>
            <a:endParaRPr lang="en-US">
              <a:solidFill>
                <a:srgbClr val="000099"/>
              </a:solidFill>
              <a:latin typeface="Verdana" pitchFamily="1" charset="0"/>
              <a:cs typeface="Times New Roman" pitchFamily="1" charset="0"/>
            </a:endParaRPr>
          </a:p>
          <a:p>
            <a:pPr marL="342900" indent="-342900">
              <a:lnSpc>
                <a:spcPct val="90000"/>
              </a:lnSpc>
              <a:spcBef>
                <a:spcPct val="50000"/>
              </a:spcBef>
              <a:buClr>
                <a:srgbClr val="339966"/>
              </a:buClr>
              <a:buSzPct val="100000"/>
              <a:buFontTx/>
              <a:buChar char="o"/>
            </a:pPr>
            <a:r>
              <a:rPr lang="en-US" sz="2800">
                <a:solidFill>
                  <a:srgbClr val="000099"/>
                </a:solidFill>
                <a:latin typeface="Verdana" pitchFamily="1" charset="0"/>
                <a:cs typeface="Times New Roman" pitchFamily="1" charset="0"/>
              </a:rPr>
              <a:t>Studies, reports, and articles</a:t>
            </a:r>
          </a:p>
          <a:p>
            <a:pPr marL="342900" indent="-342900">
              <a:lnSpc>
                <a:spcPct val="90000"/>
              </a:lnSpc>
              <a:spcBef>
                <a:spcPct val="50000"/>
              </a:spcBef>
              <a:buClr>
                <a:srgbClr val="339966"/>
              </a:buClr>
              <a:buSzPct val="100000"/>
              <a:buFontTx/>
              <a:buChar char="o"/>
            </a:pPr>
            <a:r>
              <a:rPr lang="en-US" sz="2800" i="1">
                <a:solidFill>
                  <a:srgbClr val="FF0000"/>
                </a:solidFill>
                <a:latin typeface="Verdana" pitchFamily="1" charset="0"/>
              </a:rPr>
              <a:t>Video</a:t>
            </a:r>
          </a:p>
          <a:p>
            <a:pPr marL="342900" indent="-342900">
              <a:lnSpc>
                <a:spcPct val="90000"/>
              </a:lnSpc>
              <a:spcBef>
                <a:spcPct val="50000"/>
              </a:spcBef>
              <a:buClr>
                <a:srgbClr val="339966"/>
              </a:buClr>
              <a:buSzPct val="100000"/>
              <a:buFontTx/>
              <a:buChar char="o"/>
            </a:pPr>
            <a:r>
              <a:rPr lang="en-US" sz="2800" i="1">
                <a:solidFill>
                  <a:srgbClr val="000099"/>
                </a:solidFill>
                <a:latin typeface="Verdana" pitchFamily="1" charset="0"/>
              </a:rPr>
              <a:t>PAYT Bulletins</a:t>
            </a:r>
          </a:p>
          <a:p>
            <a:pPr marL="342900" indent="-342900">
              <a:lnSpc>
                <a:spcPct val="90000"/>
              </a:lnSpc>
              <a:spcBef>
                <a:spcPct val="50000"/>
              </a:spcBef>
              <a:buClr>
                <a:srgbClr val="339966"/>
              </a:buClr>
              <a:buSzPct val="100000"/>
              <a:buFontTx/>
              <a:buChar char="o"/>
            </a:pPr>
            <a:r>
              <a:rPr lang="en-US" sz="2800" i="1">
                <a:solidFill>
                  <a:srgbClr val="FF0000"/>
                </a:solidFill>
                <a:latin typeface="Verdana" pitchFamily="1" charset="0"/>
              </a:rPr>
              <a:t>Toolkit</a:t>
            </a:r>
          </a:p>
          <a:p>
            <a:pPr marL="342900" indent="-342900">
              <a:lnSpc>
                <a:spcPct val="90000"/>
              </a:lnSpc>
              <a:spcBef>
                <a:spcPct val="50000"/>
              </a:spcBef>
              <a:buClr>
                <a:srgbClr val="339966"/>
              </a:buClr>
              <a:buSzPct val="100000"/>
              <a:buFontTx/>
              <a:buChar char="o"/>
            </a:pPr>
            <a:r>
              <a:rPr lang="en-US" sz="2800" i="1">
                <a:solidFill>
                  <a:srgbClr val="000099"/>
                </a:solidFill>
                <a:latin typeface="Verdana" pitchFamily="1" charset="0"/>
              </a:rPr>
              <a:t>Presentation</a:t>
            </a:r>
          </a:p>
          <a:p>
            <a:pPr marL="342900" indent="-342900">
              <a:lnSpc>
                <a:spcPct val="90000"/>
              </a:lnSpc>
              <a:spcBef>
                <a:spcPct val="50000"/>
              </a:spcBef>
              <a:buClr>
                <a:srgbClr val="339966"/>
              </a:buClr>
              <a:buSzPct val="100000"/>
              <a:buFontTx/>
              <a:buChar char="o"/>
            </a:pPr>
            <a:r>
              <a:rPr lang="en-US" sz="2800" i="1">
                <a:solidFill>
                  <a:srgbClr val="000099"/>
                </a:solidFill>
                <a:latin typeface="Verdana" pitchFamily="1" charset="0"/>
              </a:rPr>
              <a:t>Fact sheets,  Success Stories, Lessons Learned</a:t>
            </a:r>
          </a:p>
        </p:txBody>
      </p:sp>
      <p:grpSp>
        <p:nvGrpSpPr>
          <p:cNvPr id="2" name="Group 6"/>
          <p:cNvGrpSpPr>
            <a:grpSpLocks/>
          </p:cNvGrpSpPr>
          <p:nvPr/>
        </p:nvGrpSpPr>
        <p:grpSpPr bwMode="auto">
          <a:xfrm>
            <a:off x="5334000" y="990600"/>
            <a:ext cx="2514600" cy="1524000"/>
            <a:chOff x="3564" y="1872"/>
            <a:chExt cx="2052" cy="1152"/>
          </a:xfrm>
        </p:grpSpPr>
        <p:pic>
          <p:nvPicPr>
            <p:cNvPr id="99335" name="Picture 7" descr="PAYT_Toolkit3"/>
            <p:cNvPicPr>
              <a:picLocks noChangeAspect="1" noChangeArrowheads="1"/>
            </p:cNvPicPr>
            <p:nvPr/>
          </p:nvPicPr>
          <p:blipFill>
            <a:blip r:embed="rId3" cstate="print"/>
            <a:srcRect/>
            <a:stretch>
              <a:fillRect/>
            </a:stretch>
          </p:blipFill>
          <p:spPr bwMode="auto">
            <a:xfrm>
              <a:off x="3564" y="1872"/>
              <a:ext cx="1536" cy="1152"/>
            </a:xfrm>
            <a:prstGeom prst="rect">
              <a:avLst/>
            </a:prstGeom>
            <a:noFill/>
          </p:spPr>
        </p:pic>
        <p:pic>
          <p:nvPicPr>
            <p:cNvPr id="99336" name="Picture 8" descr="PAYTvideo"/>
            <p:cNvPicPr>
              <a:picLocks noChangeAspect="1" noChangeArrowheads="1"/>
            </p:cNvPicPr>
            <p:nvPr/>
          </p:nvPicPr>
          <p:blipFill>
            <a:blip r:embed="rId4" cstate="print"/>
            <a:srcRect/>
            <a:stretch>
              <a:fillRect/>
            </a:stretch>
          </p:blipFill>
          <p:spPr bwMode="auto">
            <a:xfrm>
              <a:off x="4752" y="1872"/>
              <a:ext cx="864" cy="1152"/>
            </a:xfrm>
            <a:prstGeom prst="rect">
              <a:avLst/>
            </a:prstGeom>
            <a:noFill/>
          </p:spPr>
        </p:pic>
      </p:grpSp>
    </p:spTree>
  </p:cSld>
  <p:clrMapOvr>
    <a:masterClrMapping/>
  </p:clrMapOvr>
  <p:transition spd="med">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676400" y="0"/>
            <a:ext cx="7467600" cy="914400"/>
          </a:xfrm>
        </p:spPr>
        <p:txBody>
          <a:bodyPr/>
          <a:lstStyle/>
          <a:p>
            <a:r>
              <a:rPr lang="en-US" sz="5400" smtClean="0"/>
              <a:t>Barriers </a:t>
            </a:r>
            <a:r>
              <a:rPr lang="en-US" sz="4200" smtClean="0"/>
              <a:t>vs</a:t>
            </a:r>
            <a:r>
              <a:rPr lang="en-US" sz="5400" smtClean="0"/>
              <a:t> Myths</a:t>
            </a:r>
            <a:endParaRPr lang="en-US" sz="4000" smtClean="0"/>
          </a:p>
        </p:txBody>
      </p:sp>
      <p:sp>
        <p:nvSpPr>
          <p:cNvPr id="31747" name="Rectangle 3"/>
          <p:cNvSpPr>
            <a:spLocks noGrp="1" noChangeArrowheads="1"/>
          </p:cNvSpPr>
          <p:nvPr>
            <p:ph type="body" idx="1"/>
          </p:nvPr>
        </p:nvSpPr>
        <p:spPr>
          <a:xfrm>
            <a:off x="990600" y="2057400"/>
            <a:ext cx="8001000" cy="4267200"/>
          </a:xfrm>
        </p:spPr>
        <p:txBody>
          <a:bodyPr/>
          <a:lstStyle/>
          <a:p>
            <a:r>
              <a:rPr lang="en-US" sz="3200" smtClean="0"/>
              <a:t>Illegal Dumping</a:t>
            </a:r>
          </a:p>
          <a:p>
            <a:r>
              <a:rPr lang="en-US" sz="3200" smtClean="0"/>
              <a:t>Hidden Taxation</a:t>
            </a:r>
          </a:p>
          <a:p>
            <a:r>
              <a:rPr lang="en-US" sz="3200" smtClean="0"/>
              <a:t>Regressivity/Low-Income Families</a:t>
            </a:r>
          </a:p>
          <a:p>
            <a:r>
              <a:rPr lang="en-US" sz="3200" b="1" smtClean="0"/>
              <a:t>Difficult to Change Status Quo</a:t>
            </a:r>
          </a:p>
          <a:p>
            <a:r>
              <a:rPr lang="en-US" sz="3200" smtClean="0"/>
              <a:t>Incineration - Put or Pay Contracts</a:t>
            </a:r>
          </a:p>
          <a:p>
            <a:r>
              <a:rPr lang="en-US" sz="3200" smtClean="0"/>
              <a:t>Lack of Recycling Infrastructure</a:t>
            </a:r>
          </a:p>
        </p:txBody>
      </p:sp>
      <p:sp>
        <p:nvSpPr>
          <p:cNvPr id="31748" name="Text Box 4"/>
          <p:cNvSpPr txBox="1">
            <a:spLocks noChangeArrowheads="1"/>
          </p:cNvSpPr>
          <p:nvPr/>
        </p:nvSpPr>
        <p:spPr bwMode="auto">
          <a:xfrm>
            <a:off x="2362200" y="1143000"/>
            <a:ext cx="6781800" cy="519113"/>
          </a:xfrm>
          <a:prstGeom prst="rect">
            <a:avLst/>
          </a:prstGeom>
          <a:noFill/>
          <a:ln w="12700">
            <a:noFill/>
            <a:miter lim="800000"/>
            <a:headEnd/>
            <a:tailEnd/>
          </a:ln>
        </p:spPr>
        <p:txBody>
          <a:bodyPr>
            <a:spAutoFit/>
          </a:bodyPr>
          <a:lstStyle/>
          <a:p>
            <a:pPr>
              <a:spcBef>
                <a:spcPct val="50000"/>
              </a:spcBef>
            </a:pPr>
            <a:r>
              <a:rPr lang="en-US" sz="2800">
                <a:solidFill>
                  <a:srgbClr val="FF0000"/>
                </a:solidFill>
                <a:latin typeface="Verdana" pitchFamily="1" charset="0"/>
              </a:rPr>
              <a:t>        Real or Perceived?</a:t>
            </a:r>
          </a:p>
        </p:txBody>
      </p:sp>
    </p:spTree>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idx="4294967295"/>
          </p:nvPr>
        </p:nvSpPr>
        <p:spPr>
          <a:xfrm>
            <a:off x="1447800" y="-304800"/>
            <a:ext cx="7696200" cy="990600"/>
          </a:xfrm>
        </p:spPr>
        <p:txBody>
          <a:bodyPr lIns="0" tIns="0" rIns="0" bIns="0" anchor="b"/>
          <a:lstStyle/>
          <a:p>
            <a:pPr eaLnBrk="1" hangingPunct="1"/>
            <a:r>
              <a:rPr lang="en-US" smtClean="0">
                <a:solidFill>
                  <a:srgbClr val="2D0DB5"/>
                </a:solidFill>
              </a:rPr>
              <a:t>  Be Creative… </a:t>
            </a:r>
            <a:r>
              <a:rPr lang="en-US" sz="3400" smtClean="0">
                <a:solidFill>
                  <a:srgbClr val="2D0DB5"/>
                </a:solidFill>
              </a:rPr>
              <a:t>Break Barriers</a:t>
            </a:r>
            <a:endParaRPr lang="en-US" smtClean="0">
              <a:solidFill>
                <a:srgbClr val="2D0DB5"/>
              </a:solidFill>
            </a:endParaRPr>
          </a:p>
        </p:txBody>
      </p:sp>
      <p:sp>
        <p:nvSpPr>
          <p:cNvPr id="32771" name="Rectangle 3"/>
          <p:cNvSpPr>
            <a:spLocks noGrp="1" noChangeArrowheads="1"/>
          </p:cNvSpPr>
          <p:nvPr>
            <p:ph type="body" sz="half" idx="4294967295"/>
          </p:nvPr>
        </p:nvSpPr>
        <p:spPr>
          <a:xfrm>
            <a:off x="1143000" y="1066800"/>
            <a:ext cx="3371850" cy="2222500"/>
          </a:xfrm>
          <a:noFill/>
        </p:spPr>
        <p:txBody>
          <a:bodyPr lIns="0" tIns="0" rIns="0" bIns="0"/>
          <a:lstStyle/>
          <a:p>
            <a:pPr marL="228600" indent="-228600" eaLnBrk="1" hangingPunct="1">
              <a:buFontTx/>
              <a:buNone/>
            </a:pPr>
            <a:r>
              <a:rPr lang="en-US" sz="2000" b="1" smtClean="0">
                <a:solidFill>
                  <a:srgbClr val="008000"/>
                </a:solidFill>
                <a:latin typeface="Arial" charset="0"/>
              </a:rPr>
              <a:t>Low Income</a:t>
            </a:r>
          </a:p>
        </p:txBody>
      </p:sp>
      <p:sp>
        <p:nvSpPr>
          <p:cNvPr id="32772" name="Slide Number Placeholder 4"/>
          <p:cNvSpPr txBox="1">
            <a:spLocks noGrp="1"/>
          </p:cNvSpPr>
          <p:nvPr/>
        </p:nvSpPr>
        <p:spPr bwMode="auto">
          <a:xfrm>
            <a:off x="0" y="6610350"/>
            <a:ext cx="533400" cy="247650"/>
          </a:xfrm>
          <a:prstGeom prst="rect">
            <a:avLst/>
          </a:prstGeom>
          <a:noFill/>
          <a:ln w="9525">
            <a:noFill/>
            <a:miter lim="800000"/>
            <a:headEnd/>
            <a:tailEnd/>
          </a:ln>
        </p:spPr>
        <p:txBody>
          <a:bodyPr/>
          <a:lstStyle/>
          <a:p>
            <a:pPr algn="r" eaLnBrk="1" hangingPunct="1"/>
            <a:fld id="{76903F10-5572-4A50-BECD-FACD0618D8AF}" type="slidenum">
              <a:rPr lang="en-US" sz="1000">
                <a:latin typeface="Arial" charset="0"/>
                <a:ea typeface="ＭＳ Ｐゴシック" pitchFamily="1" charset="-128"/>
              </a:rPr>
              <a:pPr algn="r" eaLnBrk="1" hangingPunct="1"/>
              <a:t>35</a:t>
            </a:fld>
            <a:endParaRPr lang="en-US" sz="1000">
              <a:latin typeface="Arial" charset="0"/>
              <a:ea typeface="ＭＳ Ｐゴシック" pitchFamily="1" charset="-128"/>
            </a:endParaRPr>
          </a:p>
        </p:txBody>
      </p:sp>
      <p:sp>
        <p:nvSpPr>
          <p:cNvPr id="32773" name="Rectangle 4"/>
          <p:cNvSpPr>
            <a:spLocks noChangeArrowheads="1"/>
          </p:cNvSpPr>
          <p:nvPr/>
        </p:nvSpPr>
        <p:spPr bwMode="auto">
          <a:xfrm>
            <a:off x="4787900" y="771525"/>
            <a:ext cx="4051300" cy="2087563"/>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32774" name="Line 5"/>
          <p:cNvSpPr>
            <a:spLocks noChangeShapeType="1"/>
          </p:cNvSpPr>
          <p:nvPr/>
        </p:nvSpPr>
        <p:spPr bwMode="auto">
          <a:xfrm>
            <a:off x="4572000" y="838200"/>
            <a:ext cx="0" cy="5503863"/>
          </a:xfrm>
          <a:prstGeom prst="line">
            <a:avLst/>
          </a:prstGeom>
          <a:noFill/>
          <a:ln w="12700">
            <a:solidFill>
              <a:schemeClr val="accent2"/>
            </a:solidFill>
            <a:round/>
            <a:headEnd/>
            <a:tailEnd/>
          </a:ln>
        </p:spPr>
        <p:txBody>
          <a:bodyPr/>
          <a:lstStyle/>
          <a:p>
            <a:endParaRPr lang="en-US"/>
          </a:p>
        </p:txBody>
      </p:sp>
      <p:sp>
        <p:nvSpPr>
          <p:cNvPr id="32775" name="Line 6"/>
          <p:cNvSpPr>
            <a:spLocks noChangeShapeType="1"/>
          </p:cNvSpPr>
          <p:nvPr/>
        </p:nvSpPr>
        <p:spPr bwMode="auto">
          <a:xfrm>
            <a:off x="342900" y="3408363"/>
            <a:ext cx="4032250" cy="0"/>
          </a:xfrm>
          <a:prstGeom prst="line">
            <a:avLst/>
          </a:prstGeom>
          <a:noFill/>
          <a:ln w="12700">
            <a:solidFill>
              <a:schemeClr val="accent2"/>
            </a:solidFill>
            <a:round/>
            <a:headEnd/>
            <a:tailEnd/>
          </a:ln>
        </p:spPr>
        <p:txBody>
          <a:bodyPr/>
          <a:lstStyle/>
          <a:p>
            <a:endParaRPr lang="en-US"/>
          </a:p>
        </p:txBody>
      </p:sp>
      <p:sp>
        <p:nvSpPr>
          <p:cNvPr id="32776" name="Line 7"/>
          <p:cNvSpPr>
            <a:spLocks noChangeShapeType="1"/>
          </p:cNvSpPr>
          <p:nvPr/>
        </p:nvSpPr>
        <p:spPr bwMode="auto">
          <a:xfrm flipV="1">
            <a:off x="4787900" y="3400425"/>
            <a:ext cx="4032250" cy="0"/>
          </a:xfrm>
          <a:prstGeom prst="line">
            <a:avLst/>
          </a:prstGeom>
          <a:noFill/>
          <a:ln w="12700">
            <a:solidFill>
              <a:schemeClr val="accent2"/>
            </a:solidFill>
            <a:round/>
            <a:headEnd/>
            <a:tailEnd/>
          </a:ln>
        </p:spPr>
        <p:txBody>
          <a:bodyPr/>
          <a:lstStyle/>
          <a:p>
            <a:endParaRPr lang="en-US"/>
          </a:p>
        </p:txBody>
      </p:sp>
      <p:sp>
        <p:nvSpPr>
          <p:cNvPr id="32777" name="Rectangle 8"/>
          <p:cNvSpPr>
            <a:spLocks noChangeArrowheads="1"/>
          </p:cNvSpPr>
          <p:nvPr/>
        </p:nvSpPr>
        <p:spPr bwMode="auto">
          <a:xfrm>
            <a:off x="914400" y="3505200"/>
            <a:ext cx="3600450" cy="2466975"/>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2000" b="1">
                <a:solidFill>
                  <a:srgbClr val="008000"/>
                </a:solidFill>
                <a:latin typeface="Arial" charset="0"/>
                <a:ea typeface="ＭＳ Ｐゴシック" pitchFamily="1" charset="-128"/>
              </a:rPr>
              <a:t>Political fear of change</a:t>
            </a:r>
          </a:p>
          <a:p>
            <a:pPr marL="228600" indent="-228600" eaLnBrk="1" hangingPunct="1">
              <a:spcBef>
                <a:spcPct val="75000"/>
              </a:spcBef>
              <a:buClr>
                <a:srgbClr val="DC241F"/>
              </a:buClr>
              <a:buFont typeface="Wingdings 2" pitchFamily="1" charset="2"/>
              <a:buNone/>
            </a:pPr>
            <a:endParaRPr lang="en-US" sz="20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32778" name="Rectangle 9"/>
          <p:cNvSpPr>
            <a:spLocks noChangeArrowheads="1"/>
          </p:cNvSpPr>
          <p:nvPr/>
        </p:nvSpPr>
        <p:spPr bwMode="auto">
          <a:xfrm>
            <a:off x="4768850" y="3505200"/>
            <a:ext cx="4267200" cy="2971800"/>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None/>
            </a:pPr>
            <a:r>
              <a:rPr lang="en-US" sz="1800" b="1">
                <a:solidFill>
                  <a:srgbClr val="008000"/>
                </a:solidFill>
                <a:latin typeface="Arial" charset="0"/>
                <a:ea typeface="ＭＳ Ｐゴシック" pitchFamily="1" charset="-128"/>
              </a:rPr>
              <a:t>Residents want the right to choose</a:t>
            </a:r>
            <a:endParaRPr lang="en-US" sz="1800">
              <a:solidFill>
                <a:schemeClr val="accent2"/>
              </a:solidFill>
              <a:latin typeface="Arial" charset="0"/>
              <a:ea typeface="ＭＳ Ｐゴシック" pitchFamily="1" charset="-128"/>
            </a:endParaRPr>
          </a:p>
        </p:txBody>
      </p:sp>
      <p:sp>
        <p:nvSpPr>
          <p:cNvPr id="32779" name="Rectangle 11"/>
          <p:cNvSpPr>
            <a:spLocks noChangeArrowheads="1"/>
          </p:cNvSpPr>
          <p:nvPr/>
        </p:nvSpPr>
        <p:spPr bwMode="auto">
          <a:xfrm>
            <a:off x="4768850" y="838200"/>
            <a:ext cx="4051300" cy="2470150"/>
          </a:xfrm>
          <a:prstGeom prst="rect">
            <a:avLst/>
          </a:prstGeom>
          <a:noFill/>
          <a:ln w="9525">
            <a:noFill/>
            <a:miter lim="800000"/>
            <a:headEnd/>
            <a:tailEnd/>
          </a:ln>
        </p:spPr>
        <p:txBody>
          <a:bodyPr lIns="0" tIns="0" rIns="0" bIns="0"/>
          <a:lstStyle/>
          <a:p>
            <a:pPr marL="228600" indent="-228600" algn="ctr" eaLnBrk="1" hangingPunct="1">
              <a:spcBef>
                <a:spcPct val="75000"/>
              </a:spcBef>
              <a:buClr>
                <a:srgbClr val="DC241F"/>
              </a:buClr>
              <a:buFont typeface="Wingdings 2" pitchFamily="1" charset="2"/>
              <a:buNone/>
            </a:pPr>
            <a:endParaRPr lang="en-US" sz="1200" b="1">
              <a:solidFill>
                <a:schemeClr val="accent2"/>
              </a:solidFill>
              <a:latin typeface="Arial" charset="0"/>
              <a:ea typeface="ＭＳ Ｐゴシック" pitchFamily="1" charset="-128"/>
            </a:endParaRPr>
          </a:p>
        </p:txBody>
      </p:sp>
      <p:sp>
        <p:nvSpPr>
          <p:cNvPr id="32780" name="Rectangle 8"/>
          <p:cNvSpPr>
            <a:spLocks noChangeArrowheads="1"/>
          </p:cNvSpPr>
          <p:nvPr/>
        </p:nvSpPr>
        <p:spPr bwMode="auto">
          <a:xfrm>
            <a:off x="4800600" y="990600"/>
            <a:ext cx="3797300" cy="2265363"/>
          </a:xfrm>
          <a:prstGeom prst="rect">
            <a:avLst/>
          </a:prstGeom>
          <a:noFill/>
          <a:ln w="9525">
            <a:noFill/>
            <a:miter lim="800000"/>
            <a:headEnd/>
            <a:tailEnd/>
          </a:ln>
        </p:spPr>
        <p:txBody>
          <a:bodyPr lIns="0" tIns="0" rIns="0" bIns="0"/>
          <a:lstStyle/>
          <a:p>
            <a:pPr eaLnBrk="1" hangingPunct="1"/>
            <a:r>
              <a:rPr lang="en-US" sz="2000" b="1">
                <a:solidFill>
                  <a:srgbClr val="008000"/>
                </a:solidFill>
                <a:latin typeface="Arial" charset="0"/>
                <a:ea typeface="ＭＳ Ｐゴシック" pitchFamily="1" charset="-128"/>
              </a:rPr>
              <a:t>Illegal dumping</a:t>
            </a:r>
            <a:endParaRPr lang="en-US" sz="2000" b="1" i="1">
              <a:solidFill>
                <a:srgbClr val="008000"/>
              </a:solidFill>
              <a:latin typeface="Arial" charset="0"/>
              <a:ea typeface="ＭＳ Ｐゴシック" pitchFamily="1" charset="-128"/>
            </a:endParaRPr>
          </a:p>
          <a:p>
            <a:pPr algn="ctr" eaLnBrk="1" hangingPunct="1"/>
            <a:endParaRPr lang="en-US" sz="2000" b="1" i="1">
              <a:solidFill>
                <a:srgbClr val="008000"/>
              </a:solidFill>
              <a:latin typeface="Arial" charset="0"/>
              <a:ea typeface="ＭＳ Ｐゴシック" pitchFamily="1" charset="-128"/>
            </a:endParaRPr>
          </a:p>
          <a:p>
            <a:pPr eaLnBrk="1" hangingPunct="1"/>
            <a:endParaRPr lang="en-US" sz="1200" b="1" i="1">
              <a:solidFill>
                <a:srgbClr val="008000"/>
              </a:solidFill>
              <a:latin typeface="Arial" charset="0"/>
              <a:ea typeface="ＭＳ Ｐゴシック" pitchFamily="1" charset="-128"/>
            </a:endParaRPr>
          </a:p>
          <a:p>
            <a:pPr eaLnBrk="1" hangingPunct="1"/>
            <a:endParaRPr lang="en-US" sz="1200" b="1" i="1">
              <a:solidFill>
                <a:srgbClr val="008000"/>
              </a:solidFill>
              <a:latin typeface="Arial" charset="0"/>
              <a:ea typeface="ＭＳ Ｐゴシック" pitchFamily="1" charset="-128"/>
            </a:endParaRPr>
          </a:p>
        </p:txBody>
      </p:sp>
      <p:sp>
        <p:nvSpPr>
          <p:cNvPr id="32781" name="Rectangle 8"/>
          <p:cNvSpPr>
            <a:spLocks noChangeArrowheads="1"/>
          </p:cNvSpPr>
          <p:nvPr/>
        </p:nvSpPr>
        <p:spPr bwMode="auto">
          <a:xfrm>
            <a:off x="273050" y="790575"/>
            <a:ext cx="4222750" cy="2484438"/>
          </a:xfrm>
          <a:prstGeom prst="rect">
            <a:avLst/>
          </a:prstGeom>
          <a:noFill/>
          <a:ln w="9525">
            <a:noFill/>
            <a:miter lim="800000"/>
            <a:headEnd/>
            <a:tailEnd/>
          </a:ln>
        </p:spPr>
        <p:txBody>
          <a:bodyPr lIns="0" tIns="0" rIns="0" bIns="0"/>
          <a:lstStyle/>
          <a:p>
            <a:pPr marL="228600" indent="-228600" eaLnBrk="1" hangingPunct="1">
              <a:spcBef>
                <a:spcPct val="75000"/>
              </a:spcBef>
              <a:buClr>
                <a:srgbClr val="DC241F"/>
              </a:buClr>
              <a:buFont typeface="Wingdings 2" pitchFamily="1" charset="2"/>
              <a:buChar char=""/>
            </a:pPr>
            <a:endParaRPr lang="en-US" sz="1200">
              <a:solidFill>
                <a:srgbClr val="000090"/>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a:p>
            <a:pPr marL="228600" indent="-228600" eaLnBrk="1" hangingPunct="1">
              <a:spcBef>
                <a:spcPct val="75000"/>
              </a:spcBef>
              <a:buClr>
                <a:srgbClr val="DC241F"/>
              </a:buClr>
              <a:buFont typeface="Wingdings 2" pitchFamily="1" charset="2"/>
              <a:buNone/>
            </a:pPr>
            <a:endParaRPr lang="en-US" sz="1200">
              <a:solidFill>
                <a:schemeClr val="accent2"/>
              </a:solidFill>
              <a:latin typeface="Arial" charset="0"/>
              <a:ea typeface="ＭＳ Ｐゴシック" pitchFamily="1" charset="-128"/>
            </a:endParaRPr>
          </a:p>
        </p:txBody>
      </p:sp>
      <p:sp>
        <p:nvSpPr>
          <p:cNvPr id="32782" name="Rectangle 8"/>
          <p:cNvSpPr>
            <a:spLocks noChangeArrowheads="1"/>
          </p:cNvSpPr>
          <p:nvPr/>
        </p:nvSpPr>
        <p:spPr bwMode="auto">
          <a:xfrm>
            <a:off x="4876800" y="4038600"/>
            <a:ext cx="3733800" cy="1739900"/>
          </a:xfrm>
          <a:prstGeom prst="rect">
            <a:avLst/>
          </a:prstGeom>
          <a:solidFill>
            <a:srgbClr val="CCFFCC"/>
          </a:solidFill>
          <a:ln w="9525">
            <a:noFill/>
            <a:miter lim="800000"/>
            <a:headEnd/>
            <a:tailEnd/>
          </a:ln>
        </p:spPr>
        <p:txBody>
          <a:bodyPr>
            <a:spAutoFit/>
          </a:bodyPr>
          <a:lstStyle/>
          <a:p>
            <a:pPr algn="ctr" eaLnBrk="1" hangingPunct="1"/>
            <a:r>
              <a:rPr lang="en-US" sz="1800">
                <a:solidFill>
                  <a:srgbClr val="000090"/>
                </a:solidFill>
                <a:latin typeface="Georgia" pitchFamily="1" charset="0"/>
                <a:ea typeface="ＭＳ Ｐゴシック" pitchFamily="1" charset="-128"/>
              </a:rPr>
              <a:t>‘Kicking the Cans ‘July 29, 2008</a:t>
            </a:r>
          </a:p>
          <a:p>
            <a:pPr algn="ctr" eaLnBrk="1" hangingPunct="1"/>
            <a:endParaRPr lang="en-US" sz="1800">
              <a:solidFill>
                <a:srgbClr val="000090"/>
              </a:solidFill>
              <a:latin typeface="Georgia" pitchFamily="1" charset="0"/>
              <a:ea typeface="ＭＳ Ｐゴシック" pitchFamily="1" charset="-128"/>
            </a:endParaRPr>
          </a:p>
          <a:p>
            <a:pPr algn="ctr" eaLnBrk="1" hangingPunct="1"/>
            <a:r>
              <a:rPr lang="en-US" sz="1800">
                <a:solidFill>
                  <a:srgbClr val="000090"/>
                </a:solidFill>
                <a:latin typeface="Georgia" pitchFamily="1" charset="0"/>
                <a:ea typeface="ＭＳ Ｐゴシック" pitchFamily="1" charset="-128"/>
              </a:rPr>
              <a:t>Should people who throw out more trash pay higher disposal bills? </a:t>
            </a:r>
          </a:p>
          <a:p>
            <a:pPr algn="ctr" eaLnBrk="1" hangingPunct="1"/>
            <a:endParaRPr lang="en-US" sz="1800">
              <a:solidFill>
                <a:srgbClr val="000090"/>
              </a:solidFill>
              <a:latin typeface="Georgia" pitchFamily="1" charset="0"/>
              <a:ea typeface="ＭＳ Ｐゴシック" pitchFamily="1" charset="-128"/>
            </a:endParaRPr>
          </a:p>
          <a:p>
            <a:pPr algn="ctr" eaLnBrk="1" hangingPunct="1"/>
            <a:r>
              <a:rPr lang="en-US" sz="1800">
                <a:solidFill>
                  <a:srgbClr val="000090"/>
                </a:solidFill>
                <a:latin typeface="Georgia" pitchFamily="1" charset="0"/>
                <a:ea typeface="ＭＳ Ｐゴシック" pitchFamily="1" charset="-128"/>
              </a:rPr>
              <a:t>84% - YES    16% - NO</a:t>
            </a:r>
          </a:p>
        </p:txBody>
      </p:sp>
      <p:pic>
        <p:nvPicPr>
          <p:cNvPr id="32783" name="Content Placeholder 7" descr="WSJ_Logo.png"/>
          <p:cNvPicPr>
            <a:picLocks noGrp="1" noChangeAspect="1"/>
          </p:cNvPicPr>
          <p:nvPr>
            <p:ph idx="4294967295"/>
          </p:nvPr>
        </p:nvPicPr>
        <p:blipFill>
          <a:blip r:embed="rId3" cstate="print"/>
          <a:srcRect/>
          <a:stretch>
            <a:fillRect/>
          </a:stretch>
        </p:blipFill>
        <p:spPr>
          <a:xfrm>
            <a:off x="5676900" y="3011488"/>
            <a:ext cx="2055813" cy="333375"/>
          </a:xfrm>
        </p:spPr>
      </p:pic>
      <p:sp>
        <p:nvSpPr>
          <p:cNvPr id="32784" name="Rectangle 3"/>
          <p:cNvSpPr txBox="1">
            <a:spLocks noChangeArrowheads="1"/>
          </p:cNvSpPr>
          <p:nvPr/>
        </p:nvSpPr>
        <p:spPr bwMode="auto">
          <a:xfrm>
            <a:off x="4800600" y="1524000"/>
            <a:ext cx="4114800" cy="1447800"/>
          </a:xfrm>
          <a:prstGeom prst="rect">
            <a:avLst/>
          </a:prstGeom>
          <a:noFill/>
          <a:ln w="9525">
            <a:noFill/>
            <a:miter lim="800000"/>
            <a:headEnd/>
            <a:tailEnd/>
          </a:ln>
        </p:spPr>
        <p:txBody>
          <a:bodyPr lIns="0" tIns="0" rIns="0" bIns="0"/>
          <a:lstStyle/>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Duke University study shows minimal dumping</a:t>
            </a:r>
          </a:p>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New England study confirms minimal dumping – helps to have strict enforcement the first weeks</a:t>
            </a:r>
          </a:p>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Solutions:  Education;  Enforcement: Peers</a:t>
            </a:r>
          </a:p>
          <a:p>
            <a:pPr marL="228600" indent="-228600">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a:spcBef>
                <a:spcPct val="75000"/>
              </a:spcBef>
              <a:buClr>
                <a:srgbClr val="DC241F"/>
              </a:buClr>
              <a:buFont typeface="Wingdings 2" pitchFamily="1" charset="2"/>
              <a:buChar char=""/>
            </a:pPr>
            <a:endParaRPr lang="en-US" sz="2000">
              <a:solidFill>
                <a:srgbClr val="008000"/>
              </a:solidFill>
              <a:latin typeface="Arial" charset="0"/>
              <a:ea typeface="ＭＳ Ｐゴシック" pitchFamily="1" charset="-128"/>
            </a:endParaRPr>
          </a:p>
          <a:p>
            <a:pPr marL="228600" indent="-228600">
              <a:spcBef>
                <a:spcPct val="75000"/>
              </a:spcBef>
              <a:buClr>
                <a:srgbClr val="DC241F"/>
              </a:buClr>
              <a:buFont typeface="Wingdings 2" pitchFamily="1" charset="2"/>
              <a:buChar char=""/>
            </a:pPr>
            <a:endParaRPr lang="en-US" sz="2000">
              <a:solidFill>
                <a:srgbClr val="008000"/>
              </a:solidFill>
              <a:latin typeface="Arial" charset="0"/>
              <a:ea typeface="ＭＳ Ｐゴシック" pitchFamily="1" charset="-128"/>
            </a:endParaRPr>
          </a:p>
          <a:p>
            <a:pPr marL="228600" indent="-228600">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algn="ctr" eaLnBrk="1" hangingPunct="1">
              <a:spcBef>
                <a:spcPct val="75000"/>
              </a:spcBef>
              <a:buClr>
                <a:srgbClr val="DC241F"/>
              </a:buClr>
              <a:buFont typeface="Wingdings 2" pitchFamily="1" charset="2"/>
              <a:buNone/>
            </a:pPr>
            <a:endParaRPr lang="en-US" sz="1400" b="1">
              <a:solidFill>
                <a:srgbClr val="008000"/>
              </a:solidFill>
              <a:latin typeface="Arial" charset="0"/>
              <a:ea typeface="ＭＳ Ｐゴシック" pitchFamily="1" charset="-128"/>
            </a:endParaRPr>
          </a:p>
        </p:txBody>
      </p:sp>
      <p:sp>
        <p:nvSpPr>
          <p:cNvPr id="32785" name="Rectangle 3"/>
          <p:cNvSpPr txBox="1">
            <a:spLocks noChangeArrowheads="1"/>
          </p:cNvSpPr>
          <p:nvPr/>
        </p:nvSpPr>
        <p:spPr bwMode="auto">
          <a:xfrm>
            <a:off x="1066800" y="1600200"/>
            <a:ext cx="3352800" cy="1676400"/>
          </a:xfrm>
          <a:prstGeom prst="rect">
            <a:avLst/>
          </a:prstGeom>
          <a:noFill/>
          <a:ln w="9525">
            <a:noFill/>
            <a:miter lim="800000"/>
            <a:headEnd/>
            <a:tailEnd/>
          </a:ln>
        </p:spPr>
        <p:txBody>
          <a:bodyPr lIns="0" tIns="0" rIns="0" bIns="0"/>
          <a:lstStyle/>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One free container</a:t>
            </a:r>
          </a:p>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Waste limit</a:t>
            </a:r>
          </a:p>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Free bags</a:t>
            </a:r>
          </a:p>
          <a:p>
            <a:pPr marL="228600" indent="-228600">
              <a:spcBef>
                <a:spcPct val="75000"/>
              </a:spcBef>
              <a:buClr>
                <a:srgbClr val="DC241F"/>
              </a:buClr>
              <a:buFont typeface="Wingdings 2" pitchFamily="1" charset="2"/>
              <a:buChar char=""/>
            </a:pPr>
            <a:r>
              <a:rPr lang="en-US" sz="1400">
                <a:solidFill>
                  <a:srgbClr val="008000"/>
                </a:solidFill>
                <a:latin typeface="Arial" charset="0"/>
                <a:ea typeface="ＭＳ Ｐゴシック" pitchFamily="1" charset="-128"/>
              </a:rPr>
              <a:t>Life line rate</a:t>
            </a:r>
          </a:p>
          <a:p>
            <a:pPr marL="228600" indent="-228600">
              <a:spcBef>
                <a:spcPct val="75000"/>
              </a:spcBef>
              <a:buClr>
                <a:srgbClr val="DC241F"/>
              </a:buClr>
              <a:buFont typeface="Wingdings 2" pitchFamily="1" charset="2"/>
              <a:buChar char=""/>
            </a:pPr>
            <a:endParaRPr lang="en-US" sz="1400">
              <a:solidFill>
                <a:srgbClr val="008000"/>
              </a:solidFill>
              <a:latin typeface="Arial" charset="0"/>
              <a:ea typeface="ＭＳ Ｐゴシック" pitchFamily="1" charset="-128"/>
            </a:endParaRPr>
          </a:p>
          <a:p>
            <a:pPr marL="228600" indent="-228600" algn="ctr" eaLnBrk="1" hangingPunct="1">
              <a:spcBef>
                <a:spcPct val="75000"/>
              </a:spcBef>
              <a:buClr>
                <a:srgbClr val="DC241F"/>
              </a:buClr>
              <a:buFont typeface="Wingdings 2" pitchFamily="1" charset="2"/>
              <a:buNone/>
            </a:pPr>
            <a:endParaRPr lang="en-US" sz="1400" b="1">
              <a:solidFill>
                <a:srgbClr val="008000"/>
              </a:solidFill>
              <a:latin typeface="Arial" charset="0"/>
              <a:ea typeface="ＭＳ Ｐゴシック" pitchFamily="1" charset="-128"/>
            </a:endParaRPr>
          </a:p>
        </p:txBody>
      </p:sp>
      <p:pic>
        <p:nvPicPr>
          <p:cNvPr id="32786" name="Picture 18" descr="im-op-hciiml-change-cartoon.jpg"/>
          <p:cNvPicPr>
            <a:picLocks noChangeAspect="1"/>
          </p:cNvPicPr>
          <p:nvPr/>
        </p:nvPicPr>
        <p:blipFill>
          <a:blip r:embed="rId4" cstate="print"/>
          <a:srcRect/>
          <a:stretch>
            <a:fillRect/>
          </a:stretch>
        </p:blipFill>
        <p:spPr bwMode="auto">
          <a:xfrm>
            <a:off x="1066800" y="3733800"/>
            <a:ext cx="3429000" cy="3005138"/>
          </a:xfrm>
          <a:prstGeom prst="rect">
            <a:avLst/>
          </a:prstGeom>
          <a:noFill/>
          <a:ln w="9525">
            <a:noFill/>
            <a:miter lim="800000"/>
            <a:headEnd/>
            <a:tailEnd/>
          </a:ln>
        </p:spPr>
      </p:pic>
    </p:spTree>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524000" y="152400"/>
            <a:ext cx="8001000" cy="762000"/>
          </a:xfrm>
        </p:spPr>
        <p:txBody>
          <a:bodyPr/>
          <a:lstStyle/>
          <a:p>
            <a:r>
              <a:rPr lang="en-US" sz="3600" smtClean="0"/>
              <a:t>Biggest Barrier:</a:t>
            </a:r>
            <a:r>
              <a:rPr lang="en-US" sz="2800" smtClean="0"/>
              <a:t> </a:t>
            </a:r>
            <a:r>
              <a:rPr lang="en-US" sz="2800" smtClean="0">
                <a:solidFill>
                  <a:srgbClr val="FF0000"/>
                </a:solidFill>
              </a:rPr>
              <a:t>Fear of </a:t>
            </a:r>
            <a:r>
              <a:rPr lang="en-US" smtClean="0">
                <a:solidFill>
                  <a:srgbClr val="FF0000"/>
                </a:solidFill>
              </a:rPr>
              <a:t>Change</a:t>
            </a:r>
          </a:p>
        </p:txBody>
      </p:sp>
      <p:pic>
        <p:nvPicPr>
          <p:cNvPr id="33795" name="Picture 5" descr="It was time for Junior to learn to fly. Now, he just needed a little motivation. by Garcia, Max"/>
          <p:cNvPicPr>
            <a:picLocks noChangeAspect="1" noChangeArrowheads="1"/>
          </p:cNvPicPr>
          <p:nvPr/>
        </p:nvPicPr>
        <p:blipFill>
          <a:blip r:embed="rId3" cstate="print"/>
          <a:srcRect/>
          <a:stretch>
            <a:fillRect/>
          </a:stretch>
        </p:blipFill>
        <p:spPr bwMode="auto">
          <a:xfrm>
            <a:off x="3733800" y="990600"/>
            <a:ext cx="5181600" cy="5715000"/>
          </a:xfrm>
          <a:prstGeom prst="rect">
            <a:avLst/>
          </a:prstGeom>
          <a:noFill/>
          <a:ln w="9525">
            <a:noFill/>
            <a:miter lim="800000"/>
            <a:headEnd/>
            <a:tailEnd/>
          </a:ln>
        </p:spPr>
      </p:pic>
      <p:sp>
        <p:nvSpPr>
          <p:cNvPr id="33796" name="Text Box 6"/>
          <p:cNvSpPr txBox="1">
            <a:spLocks noChangeArrowheads="1"/>
          </p:cNvSpPr>
          <p:nvPr/>
        </p:nvSpPr>
        <p:spPr bwMode="auto">
          <a:xfrm>
            <a:off x="1066800" y="2438400"/>
            <a:ext cx="3124200" cy="1676400"/>
          </a:xfrm>
          <a:prstGeom prst="rect">
            <a:avLst/>
          </a:prstGeom>
          <a:noFill/>
          <a:ln w="12700">
            <a:noFill/>
            <a:miter lim="800000"/>
            <a:headEnd/>
            <a:tailEnd/>
          </a:ln>
        </p:spPr>
        <p:txBody>
          <a:bodyPr>
            <a:spAutoFit/>
          </a:bodyPr>
          <a:lstStyle/>
          <a:p>
            <a:pPr>
              <a:spcBef>
                <a:spcPct val="50000"/>
              </a:spcBef>
            </a:pPr>
            <a:r>
              <a:rPr lang="en-US" sz="3200">
                <a:latin typeface="Arial" charset="0"/>
              </a:rPr>
              <a:t>Knowing </a:t>
            </a:r>
            <a:r>
              <a:rPr lang="en-US" sz="4000">
                <a:solidFill>
                  <a:srgbClr val="FF0000"/>
                </a:solidFill>
                <a:latin typeface="Arial" charset="0"/>
              </a:rPr>
              <a:t>WHY</a:t>
            </a:r>
            <a:r>
              <a:rPr lang="en-US" sz="3200">
                <a:latin typeface="Arial" charset="0"/>
              </a:rPr>
              <a:t> as important as knowing </a:t>
            </a:r>
            <a:r>
              <a:rPr lang="en-US" sz="3200">
                <a:solidFill>
                  <a:srgbClr val="FF0000"/>
                </a:solidFill>
                <a:latin typeface="Arial" charset="0"/>
              </a:rPr>
              <a:t>HOW!</a:t>
            </a:r>
          </a:p>
        </p:txBody>
      </p:sp>
    </p:spTree>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body" idx="1"/>
          </p:nvPr>
        </p:nvSpPr>
        <p:spPr>
          <a:xfrm>
            <a:off x="1371600" y="685800"/>
            <a:ext cx="7086600" cy="1676400"/>
          </a:xfrm>
          <a:noFill/>
          <a:ln/>
        </p:spPr>
        <p:txBody>
          <a:bodyPr lIns="91440" tIns="45720" rIns="91440" bIns="45720"/>
          <a:lstStyle/>
          <a:p>
            <a:pPr algn="ctr">
              <a:buFontTx/>
              <a:buNone/>
            </a:pPr>
            <a:endParaRPr lang="en-US" sz="2800" smtClean="0"/>
          </a:p>
          <a:p>
            <a:pPr algn="ctr">
              <a:buFontTx/>
              <a:buNone/>
            </a:pPr>
            <a:r>
              <a:rPr lang="en-US" sz="2800" smtClean="0">
                <a:solidFill>
                  <a:srgbClr val="0000CC"/>
                </a:solidFill>
              </a:rPr>
              <a:t>of Greenhouse Gases</a:t>
            </a:r>
          </a:p>
        </p:txBody>
      </p:sp>
      <p:sp>
        <p:nvSpPr>
          <p:cNvPr id="86019" name="Text Box 3"/>
          <p:cNvSpPr txBox="1">
            <a:spLocks noChangeArrowheads="1"/>
          </p:cNvSpPr>
          <p:nvPr/>
        </p:nvSpPr>
        <p:spPr bwMode="auto">
          <a:xfrm>
            <a:off x="3886200" y="5370513"/>
            <a:ext cx="2286000" cy="420687"/>
          </a:xfrm>
          <a:prstGeom prst="rect">
            <a:avLst/>
          </a:prstGeom>
          <a:noFill/>
          <a:ln w="9525">
            <a:noFill/>
            <a:miter lim="800000"/>
            <a:headEnd/>
            <a:tailEnd/>
          </a:ln>
          <a:effectLst/>
        </p:spPr>
        <p:txBody>
          <a:bodyPr>
            <a:spAutoFit/>
          </a:bodyPr>
          <a:lstStyle/>
          <a:p>
            <a:pPr algn="ctr">
              <a:lnSpc>
                <a:spcPct val="90000"/>
              </a:lnSpc>
            </a:pPr>
            <a:r>
              <a:rPr lang="en-US">
                <a:latin typeface="Arial" charset="0"/>
              </a:rPr>
              <a:t>Transportation</a:t>
            </a:r>
          </a:p>
        </p:txBody>
      </p:sp>
      <p:sp>
        <p:nvSpPr>
          <p:cNvPr id="86020" name="Text Box 4"/>
          <p:cNvSpPr txBox="1">
            <a:spLocks noChangeArrowheads="1"/>
          </p:cNvSpPr>
          <p:nvPr/>
        </p:nvSpPr>
        <p:spPr bwMode="auto">
          <a:xfrm>
            <a:off x="1219200" y="5330825"/>
            <a:ext cx="2514600" cy="420688"/>
          </a:xfrm>
          <a:prstGeom prst="rect">
            <a:avLst/>
          </a:prstGeom>
          <a:noFill/>
          <a:ln w="9525">
            <a:noFill/>
            <a:miter lim="800000"/>
            <a:headEnd/>
            <a:tailEnd/>
          </a:ln>
          <a:effectLst/>
        </p:spPr>
        <p:txBody>
          <a:bodyPr>
            <a:spAutoFit/>
          </a:bodyPr>
          <a:lstStyle/>
          <a:p>
            <a:pPr>
              <a:lnSpc>
                <a:spcPct val="90000"/>
              </a:lnSpc>
            </a:pPr>
            <a:r>
              <a:rPr lang="en-US"/>
              <a:t>      </a:t>
            </a:r>
            <a:r>
              <a:rPr lang="en-US">
                <a:latin typeface="Arial" charset="0"/>
              </a:rPr>
              <a:t>Energy</a:t>
            </a:r>
          </a:p>
        </p:txBody>
      </p:sp>
      <p:sp>
        <p:nvSpPr>
          <p:cNvPr id="86021" name="Text Box 5"/>
          <p:cNvSpPr txBox="1">
            <a:spLocks noChangeArrowheads="1"/>
          </p:cNvSpPr>
          <p:nvPr/>
        </p:nvSpPr>
        <p:spPr bwMode="auto">
          <a:xfrm>
            <a:off x="6858000" y="5257800"/>
            <a:ext cx="2286000" cy="420688"/>
          </a:xfrm>
          <a:prstGeom prst="rect">
            <a:avLst/>
          </a:prstGeom>
          <a:noFill/>
          <a:ln w="9525">
            <a:noFill/>
            <a:miter lim="800000"/>
            <a:headEnd/>
            <a:tailEnd/>
          </a:ln>
          <a:effectLst/>
        </p:spPr>
        <p:txBody>
          <a:bodyPr>
            <a:spAutoFit/>
          </a:bodyPr>
          <a:lstStyle/>
          <a:p>
            <a:pPr>
              <a:lnSpc>
                <a:spcPct val="90000"/>
              </a:lnSpc>
            </a:pPr>
            <a:r>
              <a:rPr lang="en-US" b="1">
                <a:solidFill>
                  <a:srgbClr val="0000CC"/>
                </a:solidFill>
                <a:latin typeface="Arial" charset="0"/>
              </a:rPr>
              <a:t>“Solid Waste”</a:t>
            </a:r>
          </a:p>
        </p:txBody>
      </p:sp>
      <p:sp>
        <p:nvSpPr>
          <p:cNvPr id="86022" name="Rectangle 6"/>
          <p:cNvSpPr>
            <a:spLocks noGrp="1" noChangeArrowheads="1"/>
          </p:cNvSpPr>
          <p:nvPr>
            <p:ph type="title"/>
          </p:nvPr>
        </p:nvSpPr>
        <p:spPr>
          <a:xfrm>
            <a:off x="1676400" y="152400"/>
            <a:ext cx="7620000" cy="762000"/>
          </a:xfrm>
        </p:spPr>
        <p:txBody>
          <a:bodyPr/>
          <a:lstStyle/>
          <a:p>
            <a:r>
              <a:rPr lang="en-US" smtClean="0">
                <a:solidFill>
                  <a:schemeClr val="accent2"/>
                </a:solidFill>
              </a:rPr>
              <a:t> </a:t>
            </a:r>
            <a:r>
              <a:rPr lang="en-US" smtClean="0">
                <a:solidFill>
                  <a:srgbClr val="0000CC"/>
                </a:solidFill>
              </a:rPr>
              <a:t>SW is a Major </a:t>
            </a:r>
            <a:r>
              <a:rPr lang="en-US" sz="3800" smtClean="0">
                <a:solidFill>
                  <a:srgbClr val="0000CC"/>
                </a:solidFill>
              </a:rPr>
              <a:t>Climate</a:t>
            </a:r>
            <a:r>
              <a:rPr lang="en-US" smtClean="0">
                <a:solidFill>
                  <a:srgbClr val="0000CC"/>
                </a:solidFill>
              </a:rPr>
              <a:t> Sector</a:t>
            </a:r>
          </a:p>
        </p:txBody>
      </p:sp>
      <p:pic>
        <p:nvPicPr>
          <p:cNvPr id="86023" name="Picture 7" descr="city_scape_smoke_stacks_l">
            <a:hlinkClick r:id="rId3"/>
          </p:cNvPr>
          <p:cNvPicPr>
            <a:picLocks noChangeAspect="1" noChangeArrowheads="1"/>
          </p:cNvPicPr>
          <p:nvPr/>
        </p:nvPicPr>
        <p:blipFill>
          <a:blip r:embed="rId4" cstate="print"/>
          <a:srcRect/>
          <a:stretch>
            <a:fillRect/>
          </a:stretch>
        </p:blipFill>
        <p:spPr bwMode="auto">
          <a:xfrm>
            <a:off x="990600" y="2133600"/>
            <a:ext cx="2963863" cy="3059113"/>
          </a:xfrm>
          <a:prstGeom prst="rect">
            <a:avLst/>
          </a:prstGeom>
          <a:noFill/>
        </p:spPr>
      </p:pic>
      <p:pic>
        <p:nvPicPr>
          <p:cNvPr id="86024" name="Picture 8" descr="traffi1">
            <a:hlinkClick r:id="rId5"/>
          </p:cNvPr>
          <p:cNvPicPr>
            <a:picLocks noChangeAspect="1" noChangeArrowheads="1"/>
          </p:cNvPicPr>
          <p:nvPr/>
        </p:nvPicPr>
        <p:blipFill>
          <a:blip r:embed="rId6" cstate="print"/>
          <a:srcRect/>
          <a:stretch>
            <a:fillRect/>
          </a:stretch>
        </p:blipFill>
        <p:spPr bwMode="auto">
          <a:xfrm>
            <a:off x="4038600" y="2143125"/>
            <a:ext cx="3124200" cy="3054350"/>
          </a:xfrm>
          <a:prstGeom prst="rect">
            <a:avLst/>
          </a:prstGeom>
          <a:noFill/>
        </p:spPr>
      </p:pic>
      <p:pic>
        <p:nvPicPr>
          <p:cNvPr id="86025" name="Picture 9" descr="env-landfill"/>
          <p:cNvPicPr>
            <a:picLocks noChangeAspect="1" noChangeArrowheads="1"/>
          </p:cNvPicPr>
          <p:nvPr/>
        </p:nvPicPr>
        <p:blipFill>
          <a:blip r:embed="rId7" cstate="print"/>
          <a:srcRect/>
          <a:stretch>
            <a:fillRect/>
          </a:stretch>
        </p:blipFill>
        <p:spPr bwMode="auto">
          <a:xfrm>
            <a:off x="7543800" y="3429000"/>
            <a:ext cx="869950" cy="1096963"/>
          </a:xfrm>
          <a:prstGeom prst="rect">
            <a:avLst/>
          </a:prstGeom>
          <a:noFill/>
        </p:spPr>
      </p:pic>
    </p:spTree>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body" idx="1"/>
          </p:nvPr>
        </p:nvSpPr>
        <p:spPr>
          <a:xfrm>
            <a:off x="1371600" y="685800"/>
            <a:ext cx="7086600" cy="1676400"/>
          </a:xfrm>
          <a:noFill/>
          <a:ln/>
        </p:spPr>
        <p:txBody>
          <a:bodyPr lIns="91440" tIns="45720" rIns="91440" bIns="45720"/>
          <a:lstStyle/>
          <a:p>
            <a:pPr algn="ctr">
              <a:buFontTx/>
              <a:buNone/>
            </a:pPr>
            <a:endParaRPr lang="en-US" sz="2800" smtClean="0"/>
          </a:p>
          <a:p>
            <a:pPr algn="ctr">
              <a:buFontTx/>
              <a:buNone/>
            </a:pPr>
            <a:r>
              <a:rPr lang="en-US" sz="2800" smtClean="0">
                <a:solidFill>
                  <a:srgbClr val="0000CC"/>
                </a:solidFill>
              </a:rPr>
              <a:t>of Greenhouse Gases</a:t>
            </a:r>
          </a:p>
        </p:txBody>
      </p:sp>
      <p:sp>
        <p:nvSpPr>
          <p:cNvPr id="90115" name="Text Box 3"/>
          <p:cNvSpPr txBox="1">
            <a:spLocks noChangeArrowheads="1"/>
          </p:cNvSpPr>
          <p:nvPr/>
        </p:nvSpPr>
        <p:spPr bwMode="auto">
          <a:xfrm>
            <a:off x="3886200" y="5370513"/>
            <a:ext cx="2286000" cy="420687"/>
          </a:xfrm>
          <a:prstGeom prst="rect">
            <a:avLst/>
          </a:prstGeom>
          <a:noFill/>
          <a:ln w="9525">
            <a:noFill/>
            <a:miter lim="800000"/>
            <a:headEnd/>
            <a:tailEnd/>
          </a:ln>
          <a:effectLst/>
        </p:spPr>
        <p:txBody>
          <a:bodyPr>
            <a:spAutoFit/>
          </a:bodyPr>
          <a:lstStyle/>
          <a:p>
            <a:pPr algn="ctr">
              <a:lnSpc>
                <a:spcPct val="90000"/>
              </a:lnSpc>
            </a:pPr>
            <a:r>
              <a:rPr lang="en-US">
                <a:latin typeface="Arial" charset="0"/>
              </a:rPr>
              <a:t>Transportation</a:t>
            </a:r>
          </a:p>
        </p:txBody>
      </p:sp>
      <p:sp>
        <p:nvSpPr>
          <p:cNvPr id="90116" name="Text Box 4"/>
          <p:cNvSpPr txBox="1">
            <a:spLocks noChangeArrowheads="1"/>
          </p:cNvSpPr>
          <p:nvPr/>
        </p:nvSpPr>
        <p:spPr bwMode="auto">
          <a:xfrm>
            <a:off x="1219200" y="5330825"/>
            <a:ext cx="2514600" cy="420688"/>
          </a:xfrm>
          <a:prstGeom prst="rect">
            <a:avLst/>
          </a:prstGeom>
          <a:noFill/>
          <a:ln w="9525">
            <a:noFill/>
            <a:miter lim="800000"/>
            <a:headEnd/>
            <a:tailEnd/>
          </a:ln>
          <a:effectLst/>
        </p:spPr>
        <p:txBody>
          <a:bodyPr>
            <a:spAutoFit/>
          </a:bodyPr>
          <a:lstStyle/>
          <a:p>
            <a:pPr>
              <a:lnSpc>
                <a:spcPct val="90000"/>
              </a:lnSpc>
            </a:pPr>
            <a:r>
              <a:rPr lang="en-US"/>
              <a:t>      </a:t>
            </a:r>
            <a:r>
              <a:rPr lang="en-US">
                <a:latin typeface="Arial" charset="0"/>
              </a:rPr>
              <a:t>Energy</a:t>
            </a:r>
          </a:p>
        </p:txBody>
      </p:sp>
      <p:sp>
        <p:nvSpPr>
          <p:cNvPr id="90117" name="Text Box 5"/>
          <p:cNvSpPr txBox="1">
            <a:spLocks noChangeArrowheads="1"/>
          </p:cNvSpPr>
          <p:nvPr/>
        </p:nvSpPr>
        <p:spPr bwMode="auto">
          <a:xfrm>
            <a:off x="6858000" y="5257800"/>
            <a:ext cx="2286000" cy="420688"/>
          </a:xfrm>
          <a:prstGeom prst="rect">
            <a:avLst/>
          </a:prstGeom>
          <a:noFill/>
          <a:ln w="9525">
            <a:noFill/>
            <a:miter lim="800000"/>
            <a:headEnd/>
            <a:tailEnd/>
          </a:ln>
          <a:effectLst/>
        </p:spPr>
        <p:txBody>
          <a:bodyPr>
            <a:spAutoFit/>
          </a:bodyPr>
          <a:lstStyle/>
          <a:p>
            <a:pPr>
              <a:lnSpc>
                <a:spcPct val="90000"/>
              </a:lnSpc>
            </a:pPr>
            <a:r>
              <a:rPr lang="en-US" b="1">
                <a:solidFill>
                  <a:srgbClr val="0000CC"/>
                </a:solidFill>
                <a:latin typeface="Arial" charset="0"/>
              </a:rPr>
              <a:t>“Solid Waste”</a:t>
            </a:r>
          </a:p>
        </p:txBody>
      </p:sp>
      <p:sp>
        <p:nvSpPr>
          <p:cNvPr id="90118" name="Rectangle 6"/>
          <p:cNvSpPr>
            <a:spLocks noGrp="1" noChangeArrowheads="1"/>
          </p:cNvSpPr>
          <p:nvPr>
            <p:ph type="title"/>
          </p:nvPr>
        </p:nvSpPr>
        <p:spPr>
          <a:xfrm>
            <a:off x="1676400" y="152400"/>
            <a:ext cx="7620000" cy="762000"/>
          </a:xfrm>
        </p:spPr>
        <p:txBody>
          <a:bodyPr/>
          <a:lstStyle/>
          <a:p>
            <a:r>
              <a:rPr lang="en-US" smtClean="0">
                <a:solidFill>
                  <a:schemeClr val="accent2"/>
                </a:solidFill>
              </a:rPr>
              <a:t> </a:t>
            </a:r>
            <a:r>
              <a:rPr lang="en-US" smtClean="0">
                <a:solidFill>
                  <a:srgbClr val="0000CC"/>
                </a:solidFill>
              </a:rPr>
              <a:t>SW is a Major </a:t>
            </a:r>
            <a:r>
              <a:rPr lang="en-US" sz="3800" smtClean="0">
                <a:solidFill>
                  <a:srgbClr val="0000CC"/>
                </a:solidFill>
              </a:rPr>
              <a:t>Climate</a:t>
            </a:r>
            <a:r>
              <a:rPr lang="en-US" smtClean="0">
                <a:solidFill>
                  <a:srgbClr val="0000CC"/>
                </a:solidFill>
              </a:rPr>
              <a:t> Sector</a:t>
            </a:r>
          </a:p>
        </p:txBody>
      </p:sp>
      <p:pic>
        <p:nvPicPr>
          <p:cNvPr id="90119" name="Picture 7" descr="city_scape_smoke_stacks_l">
            <a:hlinkClick r:id="rId3"/>
          </p:cNvPr>
          <p:cNvPicPr>
            <a:picLocks noChangeAspect="1" noChangeArrowheads="1"/>
          </p:cNvPicPr>
          <p:nvPr/>
        </p:nvPicPr>
        <p:blipFill>
          <a:blip r:embed="rId4" cstate="print"/>
          <a:srcRect/>
          <a:stretch>
            <a:fillRect/>
          </a:stretch>
        </p:blipFill>
        <p:spPr bwMode="auto">
          <a:xfrm>
            <a:off x="838200" y="2133600"/>
            <a:ext cx="2963863" cy="3059113"/>
          </a:xfrm>
          <a:prstGeom prst="rect">
            <a:avLst/>
          </a:prstGeom>
          <a:noFill/>
        </p:spPr>
      </p:pic>
      <p:pic>
        <p:nvPicPr>
          <p:cNvPr id="90120" name="Picture 8" descr="traffi1">
            <a:hlinkClick r:id="rId5"/>
          </p:cNvPr>
          <p:cNvPicPr>
            <a:picLocks noChangeAspect="1" noChangeArrowheads="1"/>
          </p:cNvPicPr>
          <p:nvPr/>
        </p:nvPicPr>
        <p:blipFill>
          <a:blip r:embed="rId6" cstate="print"/>
          <a:srcRect/>
          <a:stretch>
            <a:fillRect/>
          </a:stretch>
        </p:blipFill>
        <p:spPr bwMode="auto">
          <a:xfrm>
            <a:off x="3810000" y="2282825"/>
            <a:ext cx="2971800" cy="2905125"/>
          </a:xfrm>
          <a:prstGeom prst="rect">
            <a:avLst/>
          </a:prstGeom>
          <a:noFill/>
        </p:spPr>
      </p:pic>
      <p:pic>
        <p:nvPicPr>
          <p:cNvPr id="90121" name="Picture 9" descr="env-landfill"/>
          <p:cNvPicPr>
            <a:picLocks noChangeAspect="1" noChangeArrowheads="1"/>
          </p:cNvPicPr>
          <p:nvPr/>
        </p:nvPicPr>
        <p:blipFill>
          <a:blip r:embed="rId7" cstate="print"/>
          <a:srcRect/>
          <a:stretch>
            <a:fillRect/>
          </a:stretch>
        </p:blipFill>
        <p:spPr bwMode="auto">
          <a:xfrm>
            <a:off x="7543800" y="3429000"/>
            <a:ext cx="869950" cy="1096963"/>
          </a:xfrm>
          <a:prstGeom prst="rect">
            <a:avLst/>
          </a:prstGeom>
          <a:noFill/>
        </p:spPr>
      </p:pic>
      <p:pic>
        <p:nvPicPr>
          <p:cNvPr id="90122" name="Picture 10" descr="env-landfill"/>
          <p:cNvPicPr>
            <a:picLocks noChangeAspect="1" noChangeArrowheads="1"/>
          </p:cNvPicPr>
          <p:nvPr/>
        </p:nvPicPr>
        <p:blipFill>
          <a:blip r:embed="rId7" cstate="print"/>
          <a:srcRect/>
          <a:stretch>
            <a:fillRect/>
          </a:stretch>
        </p:blipFill>
        <p:spPr bwMode="auto">
          <a:xfrm>
            <a:off x="6705600" y="2438400"/>
            <a:ext cx="2438400" cy="2514600"/>
          </a:xfrm>
          <a:prstGeom prst="rect">
            <a:avLst/>
          </a:prstGeom>
          <a:noFill/>
        </p:spPr>
      </p:pic>
      <p:sp>
        <p:nvSpPr>
          <p:cNvPr id="90123" name="Text Box 11"/>
          <p:cNvSpPr txBox="1">
            <a:spLocks noChangeArrowheads="1"/>
          </p:cNvSpPr>
          <p:nvPr/>
        </p:nvSpPr>
        <p:spPr bwMode="auto">
          <a:xfrm>
            <a:off x="1295400" y="5943600"/>
            <a:ext cx="7543800" cy="1768475"/>
          </a:xfrm>
          <a:prstGeom prst="rect">
            <a:avLst/>
          </a:prstGeom>
          <a:noFill/>
          <a:ln w="12700">
            <a:noFill/>
            <a:miter lim="800000"/>
            <a:headEnd/>
            <a:tailEnd/>
          </a:ln>
          <a:effectLst/>
        </p:spPr>
        <p:txBody>
          <a:bodyPr>
            <a:spAutoFit/>
          </a:bodyPr>
          <a:lstStyle/>
          <a:p>
            <a:pPr>
              <a:spcBef>
                <a:spcPct val="50000"/>
              </a:spcBef>
            </a:pPr>
            <a:r>
              <a:rPr lang="en-US" sz="3200" b="1">
                <a:solidFill>
                  <a:srgbClr val="FF0000"/>
                </a:solidFill>
                <a:latin typeface="Arial" charset="0"/>
              </a:rPr>
              <a:t>3rd Largest Source of a City’s GHGs!</a:t>
            </a:r>
            <a:r>
              <a:rPr lang="en-US" sz="2800">
                <a:solidFill>
                  <a:srgbClr val="FF0000"/>
                </a:solidFill>
                <a:latin typeface="Arial" charset="0"/>
              </a:rPr>
              <a:t> </a:t>
            </a:r>
          </a:p>
          <a:p>
            <a:pPr>
              <a:spcBef>
                <a:spcPct val="50000"/>
              </a:spcBef>
            </a:pPr>
            <a:endParaRPr lang="en-US" sz="2800">
              <a:solidFill>
                <a:srgbClr val="FF0000"/>
              </a:solidFill>
              <a:latin typeface="Arial" charset="0"/>
            </a:endParaRPr>
          </a:p>
          <a:p>
            <a:pPr>
              <a:spcBef>
                <a:spcPct val="50000"/>
              </a:spcBef>
            </a:pPr>
            <a:endParaRPr lang="en-US"/>
          </a:p>
        </p:txBody>
      </p:sp>
    </p:spTree>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1026" descr="Mountain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solidFill>
              <a:srgbClr val="FF6600"/>
            </a:solidFill>
            <a:miter lim="800000"/>
            <a:headEnd/>
            <a:tailEnd/>
          </a:ln>
        </p:spPr>
      </p:pic>
      <p:sp>
        <p:nvSpPr>
          <p:cNvPr id="7171" name="Text Box 1027"/>
          <p:cNvSpPr txBox="1">
            <a:spLocks noChangeArrowheads="1"/>
          </p:cNvSpPr>
          <p:nvPr/>
        </p:nvSpPr>
        <p:spPr bwMode="auto">
          <a:xfrm>
            <a:off x="838200" y="152400"/>
            <a:ext cx="8686800" cy="701675"/>
          </a:xfrm>
          <a:prstGeom prst="rect">
            <a:avLst/>
          </a:prstGeom>
          <a:noFill/>
          <a:ln w="12700">
            <a:noFill/>
            <a:miter lim="800000"/>
            <a:headEnd/>
            <a:tailEnd/>
          </a:ln>
        </p:spPr>
        <p:txBody>
          <a:bodyPr>
            <a:spAutoFit/>
          </a:bodyPr>
          <a:lstStyle/>
          <a:p>
            <a:pPr>
              <a:spcBef>
                <a:spcPct val="50000"/>
              </a:spcBef>
            </a:pPr>
            <a:r>
              <a:rPr lang="en-US" sz="4000" b="1">
                <a:solidFill>
                  <a:srgbClr val="000099"/>
                </a:solidFill>
                <a:latin typeface="Arial" charset="0"/>
              </a:rPr>
              <a:t>Garbage…. Natural Resources</a:t>
            </a:r>
          </a:p>
        </p:txBody>
      </p:sp>
      <p:sp>
        <p:nvSpPr>
          <p:cNvPr id="7172" name="Text Box 1028"/>
          <p:cNvSpPr txBox="1">
            <a:spLocks noChangeArrowheads="1"/>
          </p:cNvSpPr>
          <p:nvPr/>
        </p:nvSpPr>
        <p:spPr bwMode="auto">
          <a:xfrm>
            <a:off x="381000" y="5943600"/>
            <a:ext cx="8763000" cy="641350"/>
          </a:xfrm>
          <a:prstGeom prst="rect">
            <a:avLst/>
          </a:prstGeom>
          <a:noFill/>
          <a:ln w="12700">
            <a:noFill/>
            <a:miter lim="800000"/>
            <a:headEnd/>
            <a:tailEnd/>
          </a:ln>
        </p:spPr>
        <p:txBody>
          <a:bodyPr>
            <a:spAutoFit/>
          </a:bodyPr>
          <a:lstStyle/>
          <a:p>
            <a:pPr>
              <a:spcBef>
                <a:spcPct val="50000"/>
              </a:spcBef>
            </a:pPr>
            <a:r>
              <a:rPr lang="en-US" sz="3600">
                <a:solidFill>
                  <a:srgbClr val="CCFFFF"/>
                </a:solidFill>
                <a:latin typeface="Arial" charset="0"/>
              </a:rPr>
              <a:t>Our Forests, Mountains, Air, Water, etc.</a:t>
            </a:r>
          </a:p>
        </p:txBody>
      </p:sp>
    </p:spTree>
  </p:cSld>
  <p:clrMapOvr>
    <a:masterClrMapping/>
  </p:clrMapOvr>
  <p:transition spd="slow">
    <p:diamon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57159"/>
          <p:cNvPicPr>
            <a:picLocks noChangeAspect="1" noChangeArrowheads="1"/>
          </p:cNvPicPr>
          <p:nvPr/>
        </p:nvPicPr>
        <p:blipFill>
          <a:blip r:embed="rId3" cstate="print"/>
          <a:srcRect l="20767" t="23015" r="958" b="21736"/>
          <a:stretch>
            <a:fillRect/>
          </a:stretch>
        </p:blipFill>
        <p:spPr bwMode="auto">
          <a:xfrm>
            <a:off x="914400" y="914400"/>
            <a:ext cx="3505200" cy="3821113"/>
          </a:xfrm>
          <a:prstGeom prst="rect">
            <a:avLst/>
          </a:prstGeom>
          <a:noFill/>
          <a:ln w="9525">
            <a:solidFill>
              <a:srgbClr val="FF6600"/>
            </a:solidFill>
            <a:miter lim="800000"/>
            <a:headEnd/>
            <a:tailEnd/>
          </a:ln>
        </p:spPr>
      </p:pic>
      <p:sp>
        <p:nvSpPr>
          <p:cNvPr id="8195" name="Text Box 5"/>
          <p:cNvSpPr txBox="1">
            <a:spLocks noChangeArrowheads="1"/>
          </p:cNvSpPr>
          <p:nvPr/>
        </p:nvSpPr>
        <p:spPr bwMode="auto">
          <a:xfrm>
            <a:off x="1752600" y="152400"/>
            <a:ext cx="7086600" cy="762000"/>
          </a:xfrm>
          <a:prstGeom prst="rect">
            <a:avLst/>
          </a:prstGeom>
          <a:noFill/>
          <a:ln w="9525">
            <a:noFill/>
            <a:miter lim="800000"/>
            <a:headEnd/>
            <a:tailEnd/>
          </a:ln>
        </p:spPr>
        <p:txBody>
          <a:bodyPr>
            <a:spAutoFit/>
          </a:bodyPr>
          <a:lstStyle/>
          <a:p>
            <a:pPr>
              <a:spcBef>
                <a:spcPct val="50000"/>
              </a:spcBef>
            </a:pPr>
            <a:r>
              <a:rPr lang="en-US" sz="3600">
                <a:latin typeface="Skia" pitchFamily="1" charset="0"/>
              </a:rPr>
              <a:t>   </a:t>
            </a:r>
            <a:r>
              <a:rPr lang="en-US" sz="4400" b="1">
                <a:solidFill>
                  <a:srgbClr val="0000FF"/>
                </a:solidFill>
                <a:latin typeface="Arial" charset="0"/>
              </a:rPr>
              <a:t>Extraction “Upstream”</a:t>
            </a:r>
          </a:p>
        </p:txBody>
      </p:sp>
      <p:sp>
        <p:nvSpPr>
          <p:cNvPr id="8196" name="Text Box 6"/>
          <p:cNvSpPr txBox="1">
            <a:spLocks noChangeArrowheads="1"/>
          </p:cNvSpPr>
          <p:nvPr/>
        </p:nvSpPr>
        <p:spPr bwMode="auto">
          <a:xfrm>
            <a:off x="1143000" y="4800600"/>
            <a:ext cx="4191000" cy="1801813"/>
          </a:xfrm>
          <a:prstGeom prst="rect">
            <a:avLst/>
          </a:prstGeom>
          <a:noFill/>
          <a:ln w="12700">
            <a:noFill/>
            <a:miter lim="800000"/>
            <a:headEnd/>
            <a:tailEnd/>
          </a:ln>
        </p:spPr>
        <p:txBody>
          <a:bodyPr>
            <a:spAutoFit/>
          </a:bodyPr>
          <a:lstStyle/>
          <a:p>
            <a:pPr>
              <a:spcBef>
                <a:spcPct val="50000"/>
              </a:spcBef>
              <a:buFontTx/>
              <a:buChar char="•"/>
            </a:pPr>
            <a:r>
              <a:rPr lang="en-US" sz="2800">
                <a:solidFill>
                  <a:srgbClr val="FF0000"/>
                </a:solidFill>
                <a:latin typeface="Arial" charset="0"/>
              </a:rPr>
              <a:t>  Oil Drilling</a:t>
            </a:r>
          </a:p>
          <a:p>
            <a:pPr>
              <a:spcBef>
                <a:spcPct val="50000"/>
              </a:spcBef>
              <a:buFontTx/>
              <a:buChar char="•"/>
            </a:pPr>
            <a:r>
              <a:rPr lang="en-US" sz="2800">
                <a:solidFill>
                  <a:srgbClr val="FF0000"/>
                </a:solidFill>
                <a:latin typeface="Arial" charset="0"/>
              </a:rPr>
              <a:t>  Mining Extraction</a:t>
            </a:r>
          </a:p>
          <a:p>
            <a:pPr>
              <a:spcBef>
                <a:spcPct val="50000"/>
              </a:spcBef>
              <a:buFontTx/>
              <a:buChar char="•"/>
            </a:pPr>
            <a:r>
              <a:rPr lang="en-US" sz="2800">
                <a:solidFill>
                  <a:srgbClr val="FF0000"/>
                </a:solidFill>
                <a:latin typeface="Arial" charset="0"/>
              </a:rPr>
              <a:t>  Tree Harvesting</a:t>
            </a:r>
          </a:p>
        </p:txBody>
      </p:sp>
      <p:pic>
        <p:nvPicPr>
          <p:cNvPr id="8197" name="Picture 12" descr="environmental &#10;issues, cargo, &#10;clear cut, deforestation, &#10;environment. fotosearch &#10;- search stock &#10;photos, pictures, &#10;images, and photo &#10;clipart"/>
          <p:cNvPicPr>
            <a:picLocks noChangeAspect="1" noChangeArrowheads="1"/>
          </p:cNvPicPr>
          <p:nvPr/>
        </p:nvPicPr>
        <p:blipFill>
          <a:blip r:embed="rId4" cstate="print"/>
          <a:srcRect/>
          <a:stretch>
            <a:fillRect/>
          </a:stretch>
        </p:blipFill>
        <p:spPr bwMode="auto">
          <a:xfrm>
            <a:off x="5867400" y="4724400"/>
            <a:ext cx="3276600" cy="2133600"/>
          </a:xfrm>
          <a:prstGeom prst="rect">
            <a:avLst/>
          </a:prstGeom>
          <a:noFill/>
          <a:ln w="9525">
            <a:noFill/>
            <a:miter lim="800000"/>
            <a:headEnd/>
            <a:tailEnd/>
          </a:ln>
        </p:spPr>
      </p:pic>
      <p:pic>
        <p:nvPicPr>
          <p:cNvPr id="8198" name="Picture 14" descr="red_dumper">
            <a:hlinkClick r:id="rId5"/>
          </p:cNvPr>
          <p:cNvPicPr>
            <a:picLocks noChangeAspect="1" noChangeArrowheads="1"/>
          </p:cNvPicPr>
          <p:nvPr/>
        </p:nvPicPr>
        <p:blipFill>
          <a:blip r:embed="rId6" cstate="print"/>
          <a:srcRect/>
          <a:stretch>
            <a:fillRect/>
          </a:stretch>
        </p:blipFill>
        <p:spPr bwMode="auto">
          <a:xfrm>
            <a:off x="6858000" y="2679700"/>
            <a:ext cx="2286000" cy="2084388"/>
          </a:xfrm>
          <a:prstGeom prst="rect">
            <a:avLst/>
          </a:prstGeom>
          <a:noFill/>
          <a:ln w="9525">
            <a:noFill/>
            <a:miter lim="800000"/>
            <a:headEnd/>
            <a:tailEnd/>
          </a:ln>
        </p:spPr>
      </p:pic>
      <p:pic>
        <p:nvPicPr>
          <p:cNvPr id="8199" name="Picture 15" descr="clearcutting-ancient-temperate">
            <a:hlinkClick r:id="rId7"/>
          </p:cNvPr>
          <p:cNvPicPr>
            <a:picLocks noChangeAspect="1" noChangeArrowheads="1"/>
          </p:cNvPicPr>
          <p:nvPr/>
        </p:nvPicPr>
        <p:blipFill>
          <a:blip r:embed="rId8" cstate="print"/>
          <a:srcRect/>
          <a:stretch>
            <a:fillRect/>
          </a:stretch>
        </p:blipFill>
        <p:spPr bwMode="auto">
          <a:xfrm>
            <a:off x="6019800" y="914400"/>
            <a:ext cx="3124200" cy="1770063"/>
          </a:xfrm>
          <a:prstGeom prst="rect">
            <a:avLst/>
          </a:prstGeom>
          <a:noFill/>
          <a:ln w="9525">
            <a:noFill/>
            <a:miter lim="800000"/>
            <a:headEnd/>
            <a:tailEnd/>
          </a:ln>
        </p:spPr>
      </p:pic>
      <p:sp>
        <p:nvSpPr>
          <p:cNvPr id="8200" name="Text Box 16"/>
          <p:cNvSpPr txBox="1">
            <a:spLocks noChangeArrowheads="1"/>
          </p:cNvSpPr>
          <p:nvPr/>
        </p:nvSpPr>
        <p:spPr bwMode="auto">
          <a:xfrm>
            <a:off x="6858000" y="6477000"/>
            <a:ext cx="2286000" cy="457200"/>
          </a:xfrm>
          <a:prstGeom prst="rect">
            <a:avLst/>
          </a:prstGeom>
          <a:noFill/>
          <a:ln w="12700">
            <a:noFill/>
            <a:miter lim="800000"/>
            <a:headEnd/>
            <a:tailEnd/>
          </a:ln>
        </p:spPr>
        <p:txBody>
          <a:bodyPr>
            <a:spAutoFit/>
          </a:bodyPr>
          <a:lstStyle/>
          <a:p>
            <a:pPr>
              <a:spcBef>
                <a:spcPct val="50000"/>
              </a:spcBef>
            </a:pPr>
            <a:r>
              <a:rPr lang="en-US">
                <a:solidFill>
                  <a:srgbClr val="FF0000"/>
                </a:solidFill>
                <a:latin typeface="Arial" charset="0"/>
              </a:rPr>
              <a:t>Transportation</a:t>
            </a:r>
          </a:p>
        </p:txBody>
      </p:sp>
      <p:pic>
        <p:nvPicPr>
          <p:cNvPr id="8201" name="Picture 18" descr="Indonesian_coal_mine">
            <a:hlinkClick r:id="rId9"/>
          </p:cNvPr>
          <p:cNvPicPr>
            <a:picLocks noChangeAspect="1" noChangeArrowheads="1"/>
          </p:cNvPicPr>
          <p:nvPr/>
        </p:nvPicPr>
        <p:blipFill>
          <a:blip r:embed="rId10" cstate="print"/>
          <a:srcRect/>
          <a:stretch>
            <a:fillRect/>
          </a:stretch>
        </p:blipFill>
        <p:spPr bwMode="auto">
          <a:xfrm>
            <a:off x="4419600" y="3200400"/>
            <a:ext cx="2438400" cy="1524000"/>
          </a:xfrm>
          <a:prstGeom prst="rect">
            <a:avLst/>
          </a:prstGeom>
          <a:noFill/>
          <a:ln w="9525">
            <a:noFill/>
            <a:miter lim="800000"/>
            <a:headEnd/>
            <a:tailEnd/>
          </a:ln>
        </p:spPr>
      </p:pic>
      <p:pic>
        <p:nvPicPr>
          <p:cNvPr id="8202" name="Picture 22" descr="clearcutting-of-canada-s-tempe">
            <a:hlinkClick r:id="rId11"/>
          </p:cNvPr>
          <p:cNvPicPr>
            <a:picLocks noChangeAspect="1" noChangeArrowheads="1"/>
          </p:cNvPicPr>
          <p:nvPr/>
        </p:nvPicPr>
        <p:blipFill>
          <a:blip r:embed="rId12" cstate="print"/>
          <a:srcRect/>
          <a:stretch>
            <a:fillRect/>
          </a:stretch>
        </p:blipFill>
        <p:spPr bwMode="auto">
          <a:xfrm>
            <a:off x="4419600" y="914400"/>
            <a:ext cx="1635125" cy="2286000"/>
          </a:xfrm>
          <a:prstGeom prst="rect">
            <a:avLst/>
          </a:prstGeom>
          <a:noFill/>
          <a:ln w="9525">
            <a:noFill/>
            <a:miter lim="800000"/>
            <a:headEnd/>
            <a:tailEnd/>
          </a:ln>
        </p:spPr>
      </p:pic>
    </p:spTree>
  </p:cSld>
  <p:clrMapOvr>
    <a:masterClrMapping/>
  </p:clrMapOvr>
  <p:transition spd="slow">
    <p:wheel spokes="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umber forklift"/>
          <p:cNvPicPr>
            <a:picLocks noChangeAspect="1" noChangeArrowheads="1"/>
          </p:cNvPicPr>
          <p:nvPr/>
        </p:nvPicPr>
        <p:blipFill>
          <a:blip r:embed="rId3" cstate="print"/>
          <a:srcRect t="26701"/>
          <a:stretch>
            <a:fillRect/>
          </a:stretch>
        </p:blipFill>
        <p:spPr bwMode="auto">
          <a:xfrm>
            <a:off x="4953000" y="4038600"/>
            <a:ext cx="4191000" cy="2819400"/>
          </a:xfrm>
          <a:prstGeom prst="rect">
            <a:avLst/>
          </a:prstGeom>
          <a:noFill/>
          <a:ln w="9525">
            <a:solidFill>
              <a:srgbClr val="FF6600"/>
            </a:solidFill>
            <a:miter lim="800000"/>
            <a:headEnd/>
            <a:tailEnd/>
          </a:ln>
        </p:spPr>
      </p:pic>
      <p:pic>
        <p:nvPicPr>
          <p:cNvPr id="9219" name="Picture 4" descr="IMG0066"/>
          <p:cNvPicPr>
            <a:picLocks noChangeAspect="1" noChangeArrowheads="1"/>
          </p:cNvPicPr>
          <p:nvPr/>
        </p:nvPicPr>
        <p:blipFill>
          <a:blip r:embed="rId4" cstate="print"/>
          <a:srcRect l="10510" t="3751" r="12068" b="3751"/>
          <a:stretch>
            <a:fillRect/>
          </a:stretch>
        </p:blipFill>
        <p:spPr bwMode="auto">
          <a:xfrm>
            <a:off x="4953000" y="914400"/>
            <a:ext cx="4191000" cy="3124200"/>
          </a:xfrm>
          <a:prstGeom prst="rect">
            <a:avLst/>
          </a:prstGeom>
          <a:noFill/>
          <a:ln w="9525">
            <a:noFill/>
            <a:miter lim="800000"/>
            <a:headEnd/>
            <a:tailEnd/>
          </a:ln>
        </p:spPr>
      </p:pic>
      <p:sp>
        <p:nvSpPr>
          <p:cNvPr id="9220" name="Text Box 11"/>
          <p:cNvSpPr txBox="1">
            <a:spLocks noChangeArrowheads="1"/>
          </p:cNvSpPr>
          <p:nvPr/>
        </p:nvSpPr>
        <p:spPr bwMode="auto">
          <a:xfrm>
            <a:off x="1219200" y="0"/>
            <a:ext cx="7924800" cy="641350"/>
          </a:xfrm>
          <a:prstGeom prst="rect">
            <a:avLst/>
          </a:prstGeom>
          <a:noFill/>
          <a:ln w="12700">
            <a:noFill/>
            <a:miter lim="800000"/>
            <a:headEnd/>
            <a:tailEnd/>
          </a:ln>
        </p:spPr>
        <p:txBody>
          <a:bodyPr>
            <a:spAutoFit/>
          </a:bodyPr>
          <a:lstStyle/>
          <a:p>
            <a:pPr>
              <a:spcBef>
                <a:spcPct val="50000"/>
              </a:spcBef>
            </a:pPr>
            <a:r>
              <a:rPr lang="en-US" sz="3600" b="1">
                <a:solidFill>
                  <a:schemeClr val="accent2"/>
                </a:solidFill>
                <a:latin typeface="Arial" charset="0"/>
              </a:rPr>
              <a:t>  Manufacturing</a:t>
            </a:r>
            <a:r>
              <a:rPr lang="en-US" sz="3200" b="1">
                <a:solidFill>
                  <a:schemeClr val="accent2"/>
                </a:solidFill>
                <a:latin typeface="Arial" charset="0"/>
              </a:rPr>
              <a:t> - Most BTUs &amp; GHGs</a:t>
            </a:r>
          </a:p>
        </p:txBody>
      </p:sp>
      <p:pic>
        <p:nvPicPr>
          <p:cNvPr id="9221" name="Picture 15" descr="grundon4">
            <a:hlinkClick r:id="rId5"/>
          </p:cNvPr>
          <p:cNvPicPr>
            <a:picLocks noChangeAspect="1" noChangeArrowheads="1"/>
          </p:cNvPicPr>
          <p:nvPr/>
        </p:nvPicPr>
        <p:blipFill>
          <a:blip r:embed="rId6" cstate="print"/>
          <a:srcRect/>
          <a:stretch>
            <a:fillRect/>
          </a:stretch>
        </p:blipFill>
        <p:spPr bwMode="auto">
          <a:xfrm>
            <a:off x="2895600" y="3733800"/>
            <a:ext cx="2057400" cy="1519238"/>
          </a:xfrm>
          <a:prstGeom prst="rect">
            <a:avLst/>
          </a:prstGeom>
          <a:noFill/>
          <a:ln w="9525">
            <a:noFill/>
            <a:miter lim="800000"/>
            <a:headEnd/>
            <a:tailEnd/>
          </a:ln>
        </p:spPr>
      </p:pic>
      <p:pic>
        <p:nvPicPr>
          <p:cNvPr id="9222" name="Picture 25" descr="22898206">
            <a:hlinkClick r:id="rId7"/>
          </p:cNvPr>
          <p:cNvPicPr>
            <a:picLocks noChangeAspect="1" noChangeArrowheads="1"/>
          </p:cNvPicPr>
          <p:nvPr/>
        </p:nvPicPr>
        <p:blipFill>
          <a:blip r:embed="rId8" cstate="print"/>
          <a:srcRect/>
          <a:stretch>
            <a:fillRect/>
          </a:stretch>
        </p:blipFill>
        <p:spPr bwMode="auto">
          <a:xfrm>
            <a:off x="914400" y="5038725"/>
            <a:ext cx="1524000" cy="1819275"/>
          </a:xfrm>
          <a:prstGeom prst="rect">
            <a:avLst/>
          </a:prstGeom>
          <a:noFill/>
          <a:ln w="9525">
            <a:noFill/>
            <a:miter lim="800000"/>
            <a:headEnd/>
            <a:tailEnd/>
          </a:ln>
        </p:spPr>
      </p:pic>
      <p:pic>
        <p:nvPicPr>
          <p:cNvPr id="9223" name="Picture 27" descr="03nipponsteel">
            <a:hlinkClick r:id="rId9"/>
          </p:cNvPr>
          <p:cNvPicPr>
            <a:picLocks noChangeAspect="1" noChangeArrowheads="1"/>
          </p:cNvPicPr>
          <p:nvPr/>
        </p:nvPicPr>
        <p:blipFill>
          <a:blip r:embed="rId10" cstate="print"/>
          <a:srcRect/>
          <a:stretch>
            <a:fillRect/>
          </a:stretch>
        </p:blipFill>
        <p:spPr bwMode="auto">
          <a:xfrm>
            <a:off x="838200" y="3657600"/>
            <a:ext cx="2057400" cy="1828800"/>
          </a:xfrm>
          <a:prstGeom prst="rect">
            <a:avLst/>
          </a:prstGeom>
          <a:noFill/>
          <a:ln w="9525">
            <a:noFill/>
            <a:miter lim="800000"/>
            <a:headEnd/>
            <a:tailEnd/>
          </a:ln>
        </p:spPr>
      </p:pic>
      <p:pic>
        <p:nvPicPr>
          <p:cNvPr id="9224" name="Picture 30" descr="steel factory. &#10;fotosearch - search &#10;stock photos, &#10;pictures, images, &#10;and photo clipart"/>
          <p:cNvPicPr>
            <a:picLocks noChangeAspect="1" noChangeArrowheads="1"/>
          </p:cNvPicPr>
          <p:nvPr/>
        </p:nvPicPr>
        <p:blipFill>
          <a:blip r:embed="rId11" cstate="print"/>
          <a:srcRect/>
          <a:stretch>
            <a:fillRect/>
          </a:stretch>
        </p:blipFill>
        <p:spPr bwMode="auto">
          <a:xfrm>
            <a:off x="2971800" y="914400"/>
            <a:ext cx="1981200" cy="2857500"/>
          </a:xfrm>
          <a:prstGeom prst="rect">
            <a:avLst/>
          </a:prstGeom>
          <a:noFill/>
          <a:ln w="9525">
            <a:noFill/>
            <a:miter lim="800000"/>
            <a:headEnd/>
            <a:tailEnd/>
          </a:ln>
        </p:spPr>
      </p:pic>
      <p:pic>
        <p:nvPicPr>
          <p:cNvPr id="9225" name="Picture 32" descr="les-subs-de-01">
            <a:hlinkClick r:id="rId12"/>
          </p:cNvPr>
          <p:cNvPicPr>
            <a:picLocks noChangeAspect="1" noChangeArrowheads="1"/>
          </p:cNvPicPr>
          <p:nvPr/>
        </p:nvPicPr>
        <p:blipFill>
          <a:blip r:embed="rId13" cstate="print"/>
          <a:srcRect/>
          <a:stretch>
            <a:fillRect/>
          </a:stretch>
        </p:blipFill>
        <p:spPr bwMode="auto">
          <a:xfrm>
            <a:off x="2438400" y="5257800"/>
            <a:ext cx="2514600" cy="1600200"/>
          </a:xfrm>
          <a:prstGeom prst="rect">
            <a:avLst/>
          </a:prstGeom>
          <a:noFill/>
          <a:ln w="9525">
            <a:noFill/>
            <a:miter lim="800000"/>
            <a:headEnd/>
            <a:tailEnd/>
          </a:ln>
        </p:spPr>
      </p:pic>
      <p:pic>
        <p:nvPicPr>
          <p:cNvPr id="9226" name="Picture 33" descr="environmental &#10;issues, energy, &#10;environment, factory, &#10;fossil fuel, gas. &#10;fotosearch - search &#10;stock photos, &#10;pictures, images, &#10;and photo clipart"/>
          <p:cNvPicPr>
            <a:picLocks noChangeAspect="1" noChangeArrowheads="1"/>
          </p:cNvPicPr>
          <p:nvPr/>
        </p:nvPicPr>
        <p:blipFill>
          <a:blip r:embed="rId14" cstate="print"/>
          <a:srcRect/>
          <a:stretch>
            <a:fillRect/>
          </a:stretch>
        </p:blipFill>
        <p:spPr bwMode="auto">
          <a:xfrm>
            <a:off x="838200" y="914400"/>
            <a:ext cx="2133600" cy="2857500"/>
          </a:xfrm>
          <a:prstGeom prst="rect">
            <a:avLst/>
          </a:prstGeom>
          <a:noFill/>
          <a:ln w="9525">
            <a:noFill/>
            <a:miter lim="800000"/>
            <a:headEnd/>
            <a:tailEnd/>
          </a:ln>
        </p:spPr>
      </p:pic>
    </p:spTree>
  </p:cSld>
  <p:clrMapOvr>
    <a:masterClrMapping/>
  </p:clrMapOvr>
  <p:transition spd="slow">
    <p:wheel spokes="2"/>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W-009"/>
          <p:cNvPicPr>
            <a:picLocks noChangeAspect="1" noChangeArrowheads="1"/>
          </p:cNvPicPr>
          <p:nvPr/>
        </p:nvPicPr>
        <p:blipFill>
          <a:blip r:embed="rId3" cstate="print"/>
          <a:srcRect/>
          <a:stretch>
            <a:fillRect/>
          </a:stretch>
        </p:blipFill>
        <p:spPr bwMode="auto">
          <a:xfrm>
            <a:off x="4114800" y="3438525"/>
            <a:ext cx="5029200" cy="3419475"/>
          </a:xfrm>
          <a:prstGeom prst="rect">
            <a:avLst/>
          </a:prstGeom>
          <a:noFill/>
          <a:ln w="9525">
            <a:noFill/>
            <a:miter lim="800000"/>
            <a:headEnd/>
            <a:tailEnd/>
          </a:ln>
        </p:spPr>
      </p:pic>
      <p:pic>
        <p:nvPicPr>
          <p:cNvPr id="10243" name="Picture 4" descr="SW-007"/>
          <p:cNvPicPr>
            <a:picLocks noChangeAspect="1" noChangeArrowheads="1"/>
          </p:cNvPicPr>
          <p:nvPr/>
        </p:nvPicPr>
        <p:blipFill>
          <a:blip r:embed="rId4" cstate="print"/>
          <a:srcRect/>
          <a:stretch>
            <a:fillRect/>
          </a:stretch>
        </p:blipFill>
        <p:spPr bwMode="auto">
          <a:xfrm>
            <a:off x="838200" y="863600"/>
            <a:ext cx="5105400" cy="3402013"/>
          </a:xfrm>
          <a:prstGeom prst="rect">
            <a:avLst/>
          </a:prstGeom>
          <a:noFill/>
          <a:ln w="9525">
            <a:noFill/>
            <a:miter lim="800000"/>
            <a:headEnd/>
            <a:tailEnd/>
          </a:ln>
        </p:spPr>
      </p:pic>
      <p:sp>
        <p:nvSpPr>
          <p:cNvPr id="10244" name="Text Box 5"/>
          <p:cNvSpPr txBox="1">
            <a:spLocks noChangeArrowheads="1"/>
          </p:cNvSpPr>
          <p:nvPr/>
        </p:nvSpPr>
        <p:spPr bwMode="auto">
          <a:xfrm>
            <a:off x="2667000" y="0"/>
            <a:ext cx="5105400" cy="457200"/>
          </a:xfrm>
          <a:prstGeom prst="rect">
            <a:avLst/>
          </a:prstGeom>
          <a:noFill/>
          <a:ln w="12700">
            <a:noFill/>
            <a:miter lim="800000"/>
            <a:headEnd/>
            <a:tailEnd/>
          </a:ln>
        </p:spPr>
        <p:txBody>
          <a:bodyPr>
            <a:spAutoFit/>
          </a:bodyPr>
          <a:lstStyle/>
          <a:p>
            <a:pPr>
              <a:spcBef>
                <a:spcPct val="50000"/>
              </a:spcBef>
            </a:pPr>
            <a:endParaRPr lang="en-US"/>
          </a:p>
        </p:txBody>
      </p:sp>
      <p:sp>
        <p:nvSpPr>
          <p:cNvPr id="10245" name="Text Box 6"/>
          <p:cNvSpPr txBox="1">
            <a:spLocks noChangeArrowheads="1"/>
          </p:cNvSpPr>
          <p:nvPr/>
        </p:nvSpPr>
        <p:spPr bwMode="auto">
          <a:xfrm>
            <a:off x="1752600" y="0"/>
            <a:ext cx="7848600" cy="823913"/>
          </a:xfrm>
          <a:prstGeom prst="rect">
            <a:avLst/>
          </a:prstGeom>
          <a:noFill/>
          <a:ln w="12700">
            <a:noFill/>
            <a:miter lim="800000"/>
            <a:headEnd/>
            <a:tailEnd/>
          </a:ln>
        </p:spPr>
        <p:txBody>
          <a:bodyPr>
            <a:spAutoFit/>
          </a:bodyPr>
          <a:lstStyle/>
          <a:p>
            <a:pPr>
              <a:spcBef>
                <a:spcPct val="50000"/>
              </a:spcBef>
            </a:pPr>
            <a:r>
              <a:rPr lang="en-US" sz="4800" b="1">
                <a:solidFill>
                  <a:schemeClr val="accent2"/>
                </a:solidFill>
                <a:latin typeface="Arial" charset="0"/>
              </a:rPr>
              <a:t>Waste Reduction…</a:t>
            </a:r>
            <a:endParaRPr lang="en-US" sz="4800" b="1"/>
          </a:p>
        </p:txBody>
      </p:sp>
      <p:sp>
        <p:nvSpPr>
          <p:cNvPr id="10246" name="Text Box 7"/>
          <p:cNvSpPr txBox="1">
            <a:spLocks noChangeArrowheads="1"/>
          </p:cNvSpPr>
          <p:nvPr/>
        </p:nvSpPr>
        <p:spPr bwMode="auto">
          <a:xfrm>
            <a:off x="6172200" y="1066800"/>
            <a:ext cx="2971800" cy="2655888"/>
          </a:xfrm>
          <a:prstGeom prst="rect">
            <a:avLst/>
          </a:prstGeom>
          <a:noFill/>
          <a:ln w="12700">
            <a:noFill/>
            <a:miter lim="800000"/>
            <a:headEnd/>
            <a:tailEnd/>
          </a:ln>
        </p:spPr>
        <p:txBody>
          <a:bodyPr>
            <a:spAutoFit/>
          </a:bodyPr>
          <a:lstStyle/>
          <a:p>
            <a:pPr>
              <a:spcBef>
                <a:spcPct val="50000"/>
              </a:spcBef>
            </a:pPr>
            <a:r>
              <a:rPr lang="en-US" sz="2800" b="1">
                <a:solidFill>
                  <a:srgbClr val="FF0000"/>
                </a:solidFill>
                <a:latin typeface="Arial" charset="0"/>
              </a:rPr>
              <a:t>Conserves    Natural Resources &amp; </a:t>
            </a:r>
          </a:p>
          <a:p>
            <a:pPr>
              <a:spcBef>
                <a:spcPct val="50000"/>
              </a:spcBef>
            </a:pPr>
            <a:r>
              <a:rPr lang="en-US" sz="2800" b="1">
                <a:solidFill>
                  <a:srgbClr val="FF0000"/>
                </a:solidFill>
                <a:latin typeface="Arial" charset="0"/>
              </a:rPr>
              <a:t>BTUs of Energy</a:t>
            </a:r>
          </a:p>
          <a:p>
            <a:pPr>
              <a:spcBef>
                <a:spcPct val="50000"/>
              </a:spcBef>
            </a:pPr>
            <a:endParaRPr lang="en-US" sz="2800">
              <a:solidFill>
                <a:srgbClr val="FF0000"/>
              </a:solidFill>
              <a:latin typeface="Arial" charset="0"/>
            </a:endParaRPr>
          </a:p>
        </p:txBody>
      </p:sp>
      <p:sp>
        <p:nvSpPr>
          <p:cNvPr id="10247" name="Text Box 8"/>
          <p:cNvSpPr txBox="1">
            <a:spLocks noChangeArrowheads="1"/>
          </p:cNvSpPr>
          <p:nvPr/>
        </p:nvSpPr>
        <p:spPr bwMode="auto">
          <a:xfrm>
            <a:off x="1066800" y="3733800"/>
            <a:ext cx="2971800" cy="3354388"/>
          </a:xfrm>
          <a:prstGeom prst="rect">
            <a:avLst/>
          </a:prstGeom>
          <a:noFill/>
          <a:ln w="12700">
            <a:noFill/>
            <a:miter lim="800000"/>
            <a:headEnd/>
            <a:tailEnd/>
          </a:ln>
        </p:spPr>
        <p:txBody>
          <a:bodyPr>
            <a:spAutoFit/>
          </a:bodyPr>
          <a:lstStyle/>
          <a:p>
            <a:pPr>
              <a:spcBef>
                <a:spcPct val="50000"/>
              </a:spcBef>
            </a:pPr>
            <a:endParaRPr lang="en-US" sz="2800">
              <a:solidFill>
                <a:srgbClr val="FF0000"/>
              </a:solidFill>
              <a:latin typeface="Arial" charset="0"/>
            </a:endParaRPr>
          </a:p>
          <a:p>
            <a:pPr>
              <a:spcBef>
                <a:spcPct val="50000"/>
              </a:spcBef>
            </a:pPr>
            <a:r>
              <a:rPr lang="en-US" sz="3200" b="1">
                <a:solidFill>
                  <a:srgbClr val="FF0000"/>
                </a:solidFill>
                <a:latin typeface="Arial" charset="0"/>
              </a:rPr>
              <a:t>3rd Largest Source of a City’s GHG Reductions!</a:t>
            </a:r>
            <a:r>
              <a:rPr lang="en-US" sz="2800">
                <a:solidFill>
                  <a:srgbClr val="FF0000"/>
                </a:solidFill>
                <a:latin typeface="Arial" charset="0"/>
              </a:rPr>
              <a:t> </a:t>
            </a:r>
          </a:p>
          <a:p>
            <a:pPr>
              <a:spcBef>
                <a:spcPct val="50000"/>
              </a:spcBef>
            </a:pPr>
            <a:endParaRPr lang="en-US" sz="2800">
              <a:solidFill>
                <a:srgbClr val="FF0000"/>
              </a:solidFill>
              <a:latin typeface="Arial" charset="0"/>
            </a:endParaRPr>
          </a:p>
        </p:txBody>
      </p:sp>
    </p:spTree>
  </p:cSld>
  <p:clrMapOvr>
    <a:masterClrMapping/>
  </p:clrMapOvr>
  <p:transition spd="slow">
    <p:wheel spokes="3"/>
  </p:transition>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11897</TotalTime>
  <Pages>16</Pages>
  <Words>1693</Words>
  <Application>Microsoft Office PowerPoint</Application>
  <PresentationFormat>Letter Paper (8.5x11 in)</PresentationFormat>
  <Paragraphs>282</Paragraphs>
  <Slides>36</Slides>
  <Notes>35</Notes>
  <HiddenSlides>0</HiddenSlides>
  <MMClips>0</MMClips>
  <ScaleCrop>false</ScaleCrop>
  <HeadingPairs>
    <vt:vector size="8" baseType="variant">
      <vt:variant>
        <vt:lpstr>Theme</vt:lpstr>
      </vt:variant>
      <vt:variant>
        <vt:i4>1</vt:i4>
      </vt:variant>
      <vt:variant>
        <vt:lpstr>Links</vt:lpstr>
      </vt:variant>
      <vt:variant>
        <vt:i4>1</vt:i4>
      </vt:variant>
      <vt:variant>
        <vt:lpstr>Embedded OLE Servers</vt:lpstr>
      </vt:variant>
      <vt:variant>
        <vt:i4>1</vt:i4>
      </vt:variant>
      <vt:variant>
        <vt:lpstr>Slide Titles</vt:lpstr>
      </vt:variant>
      <vt:variant>
        <vt:i4>36</vt:i4>
      </vt:variant>
    </vt:vector>
  </HeadingPairs>
  <TitlesOfParts>
    <vt:vector size="39" baseType="lpstr">
      <vt:lpstr>Default Design</vt:lpstr>
      <vt:lpstr>???</vt:lpstr>
      <vt:lpstr>Chart</vt:lpstr>
      <vt:lpstr>Slide 1</vt:lpstr>
      <vt:lpstr>Slide 2</vt:lpstr>
      <vt:lpstr>Slide 3</vt:lpstr>
      <vt:lpstr> SW is a Major Climate Sector</vt:lpstr>
      <vt:lpstr> SW is a Major Climate Sector</vt:lpstr>
      <vt:lpstr>Slide 6</vt:lpstr>
      <vt:lpstr>Slide 7</vt:lpstr>
      <vt:lpstr>Slide 8</vt:lpstr>
      <vt:lpstr>Slide 9</vt:lpstr>
      <vt:lpstr>Linear to Cyclical Life Cycle</vt:lpstr>
      <vt:lpstr>Slide 11</vt:lpstr>
      <vt:lpstr>Lack of “Value” for our Resources…  </vt:lpstr>
      <vt:lpstr>Slide 13</vt:lpstr>
      <vt:lpstr>Slide 14</vt:lpstr>
      <vt:lpstr>Pay-As-You-Throw is SMART</vt:lpstr>
      <vt:lpstr>PAYT Functions Like a Utility</vt:lpstr>
      <vt:lpstr>Types of PAYT Programs</vt:lpstr>
      <vt:lpstr> Rate Structure Design</vt:lpstr>
      <vt:lpstr>Duke University National Study</vt:lpstr>
      <vt:lpstr>MA Study:  49% Less Trash</vt:lpstr>
      <vt:lpstr>Half the Waste per Capita </vt:lpstr>
      <vt:lpstr>Third Less in total Waste Generation </vt:lpstr>
      <vt:lpstr>Slide 23</vt:lpstr>
      <vt:lpstr>Immediate Sustainable Change</vt:lpstr>
      <vt:lpstr>Economics is the main driver</vt:lpstr>
      <vt:lpstr>Economic value of waste reduction</vt:lpstr>
      <vt:lpstr>Because of the “3Es”…</vt:lpstr>
      <vt:lpstr>Growth in PAYT Programs</vt:lpstr>
      <vt:lpstr>  SMART Successes</vt:lpstr>
      <vt:lpstr>Slide 30</vt:lpstr>
      <vt:lpstr>Large Cities adopting PAYT</vt:lpstr>
      <vt:lpstr>Slide 32</vt:lpstr>
      <vt:lpstr>PAYT Web Site </vt:lpstr>
      <vt:lpstr>Barriers vs Myths</vt:lpstr>
      <vt:lpstr>  Be Creative… Break Barriers</vt:lpstr>
      <vt:lpstr>Biggest Barrier: Fear of Change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dc:title>
  <dc:subject/>
  <dc:creator>ERG ERG</dc:creator>
  <cp:keywords/>
  <dc:description/>
  <cp:lastModifiedBy>EPA</cp:lastModifiedBy>
  <cp:revision>218</cp:revision>
  <cp:lastPrinted>2001-10-04T17:03:20Z</cp:lastPrinted>
  <dcterms:created xsi:type="dcterms:W3CDTF">2001-09-10T20:27:43Z</dcterms:created>
  <dcterms:modified xsi:type="dcterms:W3CDTF">2011-03-16T14:13:33Z</dcterms:modified>
</cp:coreProperties>
</file>