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8" r:id="rId12"/>
    <p:sldId id="294" r:id="rId13"/>
    <p:sldId id="295" r:id="rId14"/>
    <p:sldId id="297" r:id="rId15"/>
    <p:sldId id="296" r:id="rId16"/>
    <p:sldId id="274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71681" autoAdjust="0"/>
  </p:normalViewPr>
  <p:slideViewPr>
    <p:cSldViewPr>
      <p:cViewPr varScale="1">
        <p:scale>
          <a:sx n="54" d="100"/>
          <a:sy n="54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DFBF-5F7E-403C-BB05-953939EB8658}" type="datetimeFigureOut">
              <a:rPr lang="en-US" smtClean="0"/>
              <a:pPr/>
              <a:t>3/22/2011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8EF97-732E-4990-A1D0-D33551721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EF97-732E-4990-A1D0-D335517214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SERDC map, Paper mills</a:t>
            </a:r>
            <a:r>
              <a:rPr lang="en-US" baseline="0" dirty="0" smtClean="0"/>
              <a:t> </a:t>
            </a:r>
            <a:r>
              <a:rPr lang="en-US" baseline="0" smtClean="0"/>
              <a:t>in Georgia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EF97-732E-4990-A1D0-D335517214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EF97-732E-4990-A1D0-D335517214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EF97-732E-4990-A1D0-D335517214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contact information,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8EF97-732E-4990-A1D0-D335517214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68E3BA6-F099-4193-A486-C939D9BE9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ree logo side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1D7F-79F2-4628-9E3D-AD08EAAFF1D5}" type="datetimeFigureOut">
              <a:rPr lang="en-US" smtClean="0"/>
              <a:pPr/>
              <a:t>3/22/2011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2C2E2-CA49-479B-B6B3-F4DD29B2F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ree logo side bar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229832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PERC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46482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Impact of the Paper Recycling Industry in the State of Georgia.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en-US" sz="5400" dirty="0"/>
              <a:t>Georgia’s mills consume 2.7 million tons of recovered paper </a:t>
            </a:r>
          </a:p>
          <a:p>
            <a:pPr algn="ctr">
              <a:buFontTx/>
              <a:buNone/>
            </a:pPr>
            <a:r>
              <a:rPr lang="en-US" sz="5400" dirty="0"/>
              <a:t>Almost 8% of US total!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-7967"/>
            <a:ext cx="6858000" cy="686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sz="2400" dirty="0"/>
              <a:t>The mills below consume 2.3 million tons of fiber per year.  That’s 85% of the total.</a:t>
            </a:r>
          </a:p>
        </p:txBody>
      </p:sp>
      <p:graphicFrame>
        <p:nvGraphicFramePr>
          <p:cNvPr id="17443" name="Group 35"/>
          <p:cNvGraphicFramePr>
            <a:graphicFrameLocks noGrp="1"/>
          </p:cNvGraphicFramePr>
          <p:nvPr>
            <p:ph type="tbl" idx="1"/>
          </p:nvPr>
        </p:nvGraphicFramePr>
        <p:xfrm>
          <a:off x="2209800" y="1600200"/>
          <a:ext cx="6934200" cy="4521200"/>
        </p:xfrm>
        <a:graphic>
          <a:graphicData uri="http://schemas.openxmlformats.org/drawingml/2006/table">
            <a:tbl>
              <a:tblPr/>
              <a:tblGrid>
                <a:gridCol w="1733550"/>
                <a:gridCol w="1733550"/>
                <a:gridCol w="1485900"/>
                <a:gridCol w="1981200"/>
              </a:tblGrid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 Newsprint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Dublin, 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850,000 tons/year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Newsprint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Georgia-Pacific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Rincon, 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Grades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654,000 tons/year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Tissue &amp; Toweling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Pratt Industries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Conyers, 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 Paper &amp; OCC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414,000 tons/year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Containerboard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Caraustar Industries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Austell, 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OCC,DLK, Mixed Paper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336,000 tons/year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Paperboard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669925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Composition of MSW Disposed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2590800" y="1143000"/>
          <a:ext cx="5676900" cy="5715000"/>
        </p:xfrm>
        <a:graphic>
          <a:graphicData uri="http://schemas.openxmlformats.org/presentationml/2006/ole">
            <p:oleObj spid="_x0000_s60418" name="Chart" r:id="rId3" imgW="4143330" imgH="240970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 today's market, the equivalent of $279 million annually being buried in Georgia landfills.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95800" y="6172200"/>
            <a:ext cx="27368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D1301"/>
                </a:solidFill>
              </a:rPr>
              <a:t>Total of 1.9 million tons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447800"/>
            <a:ext cx="6629400" cy="45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5097780" cy="1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fandpa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810000"/>
            <a:ext cx="4211782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e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81000" y="-925576"/>
            <a:ext cx="10134600" cy="9231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4795897"/>
            <a:ext cx="52850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Lisa White</a:t>
            </a:r>
            <a:endParaRPr lang="en-US" sz="3200" dirty="0">
              <a:solidFill>
                <a:schemeClr val="bg1"/>
              </a:solidFill>
            </a:endParaRPr>
          </a:p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SP Recycling Corp. </a:t>
            </a:r>
          </a:p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lisa.white@spnewsprint.com</a:t>
            </a:r>
          </a:p>
          <a:p>
            <a:pPr lvl="0" algn="r"/>
            <a:r>
              <a:rPr lang="en-US" sz="3200" dirty="0" smtClean="0">
                <a:solidFill>
                  <a:schemeClr val="bg1"/>
                </a:solidFill>
              </a:rPr>
              <a:t>(404)  979-6630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US PAPER &amp; PACKAGING INDUSTRY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248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Is an important part of the US economy</a:t>
            </a:r>
          </a:p>
          <a:p>
            <a:r>
              <a:rPr lang="en-US" dirty="0"/>
              <a:t>Has annual product sales $115 billion</a:t>
            </a:r>
          </a:p>
          <a:p>
            <a:r>
              <a:rPr lang="en-US" dirty="0"/>
              <a:t>Employs 400,000 people</a:t>
            </a:r>
          </a:p>
          <a:p>
            <a:r>
              <a:rPr lang="en-US" dirty="0"/>
              <a:t>Pays $30 billion in annual compensation</a:t>
            </a:r>
          </a:p>
          <a:p>
            <a:r>
              <a:rPr lang="en-US" dirty="0"/>
              <a:t>In 2009, 63.4% of the paper consumed in the US was recovered for recycling.  </a:t>
            </a:r>
          </a:p>
          <a:p>
            <a:pPr>
              <a:buFontTx/>
              <a:buNone/>
            </a:pPr>
            <a:r>
              <a:rPr lang="en-US" dirty="0"/>
              <a:t>								AF&amp;PA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400800" cy="1143000"/>
          </a:xfrm>
        </p:spPr>
        <p:txBody>
          <a:bodyPr/>
          <a:lstStyle/>
          <a:p>
            <a:r>
              <a:rPr lang="en-US" dirty="0"/>
              <a:t>US CONSUMPTION	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en-US" dirty="0"/>
              <a:t>50 MILLION TONS RECOVERED </a:t>
            </a:r>
          </a:p>
          <a:p>
            <a:r>
              <a:rPr lang="en-US" dirty="0"/>
              <a:t>DOMESTIC MILLS CONSUME ALMOST 59% = 29.3 MILLION TONS</a:t>
            </a:r>
          </a:p>
          <a:p>
            <a:r>
              <a:rPr lang="en-US" dirty="0"/>
              <a:t>EXPORT 20.7 MILLION TONS</a:t>
            </a:r>
          </a:p>
          <a:p>
            <a:r>
              <a:rPr lang="en-US" dirty="0"/>
              <a:t>CONTAINERBOARD IS THE LARGEST END-USE ACCOUNTING FOR 31% OF TOTAL COLLECTIONS</a:t>
            </a:r>
          </a:p>
          <a:p>
            <a:pPr lvl="4"/>
            <a:r>
              <a:rPr lang="en-US" dirty="0"/>
              <a:t>                                                       AF&amp;PA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6477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000" dirty="0"/>
              <a:t> GEORGIA’S PAPER INDUSTRY means          BUSINE$$!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GEORGIA’S P&amp;P INDUSTRY ECONOMIC IMPACT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$10 BILLION ANNUAL SHIPMENTS OF PAPER PRODUCTS</a:t>
            </a:r>
          </a:p>
          <a:p>
            <a:r>
              <a:rPr lang="en-US" sz="3600" dirty="0"/>
              <a:t>19,500 EMPLOYEES</a:t>
            </a:r>
          </a:p>
          <a:p>
            <a:r>
              <a:rPr lang="en-US" sz="3600" dirty="0"/>
              <a:t>$1.6 BILLION ANNUAL PAYROLL</a:t>
            </a:r>
          </a:p>
          <a:p>
            <a:r>
              <a:rPr lang="en-US" sz="3600" dirty="0"/>
              <a:t>$200 MILLION EST. STATE &amp; LOCAL TAXES</a:t>
            </a:r>
          </a:p>
          <a:p>
            <a:pPr lvl="4"/>
            <a:r>
              <a:rPr lang="en-US" sz="2400" dirty="0"/>
              <a:t>                                          AF&amp;PA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Georgia’s Paper Industry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There are 25 operating mills, the same as five years ago (down from 30 ten years ago)</a:t>
            </a:r>
          </a:p>
          <a:p>
            <a:r>
              <a:rPr lang="en-US" b="1" dirty="0"/>
              <a:t>Georgia on a relative basis has had less mill shutdowns than many other states</a:t>
            </a:r>
          </a:p>
          <a:p>
            <a:r>
              <a:rPr lang="en-US" b="1" dirty="0"/>
              <a:t>Largest number of shutdowns: California and the Northeast/Midwest states</a:t>
            </a:r>
          </a:p>
          <a:p>
            <a:pPr>
              <a:buFontTx/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867400" y="5943600"/>
            <a:ext cx="4572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Moore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i="1">
                <a:latin typeface="Times New Roman" pitchFamily="18" charset="0"/>
              </a:rPr>
              <a:t>         &amp; Associates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867400" y="6172200"/>
            <a:ext cx="1905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Georgia’s Paper Industry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75413" cy="43370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Ten pulp &amp; paper companies are headquartered in the state: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SP Newsprint, Atlanta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Georgia-Pacific: paper operating HQ of Koch Industries, Atlanta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GP Cellulose, Atlanta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Caraustar, Austell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Pratt Industries, Conyers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Rock-Tenn, Norcross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Kimberly-Clark, Roswell (operating HQ)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Graphic Packaging, Marietta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Schweitzer-Mauduit, Alpharetta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Clearwater Paper, Alpharetta</a:t>
            </a:r>
          </a:p>
          <a:p>
            <a:pPr lvl="1">
              <a:lnSpc>
                <a:spcPct val="90000"/>
              </a:lnSpc>
            </a:pPr>
            <a:r>
              <a:rPr lang="en-US" sz="2000" b="1" dirty="0"/>
              <a:t>Neenah Paper, Alpharetta</a:t>
            </a:r>
          </a:p>
          <a:p>
            <a:pPr lvl="1"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b="1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867400" y="6096000"/>
            <a:ext cx="4572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Moore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i="1" dirty="0">
                <a:latin typeface="Times New Roman" pitchFamily="18" charset="0"/>
              </a:rPr>
              <a:t>         &amp; Associates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715000" y="6324600"/>
            <a:ext cx="1905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Georgia’s </a:t>
            </a:r>
            <a:r>
              <a:rPr lang="en-US" b="1" dirty="0" smtClean="0">
                <a:solidFill>
                  <a:schemeClr val="accent2"/>
                </a:solidFill>
              </a:rPr>
              <a:t>Recycle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Paper </a:t>
            </a:r>
            <a:r>
              <a:rPr lang="en-US" b="1" dirty="0">
                <a:solidFill>
                  <a:schemeClr val="accent2"/>
                </a:solidFill>
              </a:rPr>
              <a:t>Mill Industry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Fifteen of the state’s mills use a significant amount of recycled fiber 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Eight are 100% recycle based 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 Newsprint, Dublin (ONP)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Caraustar, three paperboard mills in Austell (OCC, DLK, Mixed Paper)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Georgia- Pacific Corp., tissue mill in Rincon (High Grades)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Pratt Industries, containerboard in Conyers (OCC and Mixed Papers)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Pactiv, molded fiber products in Macon (ONP)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Armstrong World Industries, ceiling tiles in Macon (ONP)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Atlas Roofing, roofing felt in Hampton (OCC, Mixed Paper)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Augusta Select Tissue (High Grades)</a:t>
            </a:r>
            <a:endParaRPr lang="en-US" sz="1800" dirty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85738"/>
            <a:ext cx="6858000" cy="7778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Georgia’s </a:t>
            </a:r>
            <a:r>
              <a:rPr lang="en-US" sz="4000" b="1" dirty="0" smtClean="0">
                <a:solidFill>
                  <a:schemeClr val="accent2"/>
                </a:solidFill>
              </a:rPr>
              <a:t>Recycle</a:t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4000" b="1" dirty="0" smtClean="0">
                <a:solidFill>
                  <a:schemeClr val="accent2"/>
                </a:solidFill>
              </a:rPr>
              <a:t>Paper Mill Industry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Seven are partial recycled fiber based: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Augusta Newsprint (ONP and OMG)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Georgia-Pacific Corp., containerboard, Cedar Springs (OCC)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Graphic Packaging, liquid packaging board, Macon (Converting Scrap and OCC)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International Paper, containerboard, Savannah (DLK and OCC)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Interstate Paper, containerboard, </a:t>
            </a:r>
            <a:r>
              <a:rPr lang="en-US" sz="2400" dirty="0" err="1"/>
              <a:t>Riceboro</a:t>
            </a:r>
            <a:r>
              <a:rPr lang="en-US" sz="2400" dirty="0"/>
              <a:t> (OCC)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Temple-Inland Packaging, containerboard, Rome (OCC and DLK)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Deerfield Tissue, Augusta (OCC)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867400" y="6400800"/>
            <a:ext cx="1905000" cy="0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1200" y="6172200"/>
            <a:ext cx="45720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Moore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i="1" dirty="0">
                <a:latin typeface="Times New Roman" pitchFamily="18" charset="0"/>
              </a:rPr>
              <a:t>         &amp; Associates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12531</TotalTime>
  <Words>575</Words>
  <Application>Microsoft Office PowerPoint</Application>
  <PresentationFormat>On-screen Show (4:3)</PresentationFormat>
  <Paragraphs>103</Paragraphs>
  <Slides>16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Chart</vt:lpstr>
      <vt:lpstr>Slide 1</vt:lpstr>
      <vt:lpstr>US PAPER &amp; PACKAGING INDUSTRY</vt:lpstr>
      <vt:lpstr>US CONSUMPTION </vt:lpstr>
      <vt:lpstr>Slide 4</vt:lpstr>
      <vt:lpstr>GEORGIA’S P&amp;P INDUSTRY ECONOMIC IMPACT</vt:lpstr>
      <vt:lpstr>Georgia’s Paper Industry</vt:lpstr>
      <vt:lpstr>Georgia’s Paper Industry</vt:lpstr>
      <vt:lpstr>Georgia’s Recycle Paper Mill Industry</vt:lpstr>
      <vt:lpstr>Georgia’s Recycle Paper Mill Industry</vt:lpstr>
      <vt:lpstr>Slide 10</vt:lpstr>
      <vt:lpstr>Slide 11</vt:lpstr>
      <vt:lpstr>The mills below consume 2.3 million tons of fiber per year.  That’s 85% of the total.</vt:lpstr>
      <vt:lpstr>Composition of MSW Disposed</vt:lpstr>
      <vt:lpstr>In today's market, the equivalent of $279 million annually being buried in Georgia landfills.</vt:lpstr>
      <vt:lpstr>Special Thanks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Keefe</dc:creator>
  <cp:lastModifiedBy>Will</cp:lastModifiedBy>
  <cp:revision>75</cp:revision>
  <dcterms:created xsi:type="dcterms:W3CDTF">2010-10-01T19:02:17Z</dcterms:created>
  <dcterms:modified xsi:type="dcterms:W3CDTF">2011-03-22T12:06:21Z</dcterms:modified>
</cp:coreProperties>
</file>